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p:scale>
          <a:sx n="100" d="100"/>
          <a:sy n="100" d="100"/>
        </p:scale>
        <p:origin x="95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678C-D567-907F-788E-30FAACF0F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5F7E1C-E760-D9FD-94CB-2009347F9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B51888-F4E0-CFCF-30E4-8460EF62AD6C}"/>
              </a:ext>
            </a:extLst>
          </p:cNvPr>
          <p:cNvSpPr>
            <a:spLocks noGrp="1"/>
          </p:cNvSpPr>
          <p:nvPr>
            <p:ph type="dt" sz="half" idx="10"/>
          </p:nvPr>
        </p:nvSpPr>
        <p:spPr/>
        <p:txBody>
          <a:bodyPr/>
          <a:lstStyle/>
          <a:p>
            <a:fld id="{50AEE15B-3FB3-43C3-BD5F-D687322BEEA6}" type="datetimeFigureOut">
              <a:rPr lang="en-IN" smtClean="0"/>
              <a:t>04-04-2024</a:t>
            </a:fld>
            <a:endParaRPr lang="en-IN"/>
          </a:p>
        </p:txBody>
      </p:sp>
      <p:sp>
        <p:nvSpPr>
          <p:cNvPr id="5" name="Footer Placeholder 4">
            <a:extLst>
              <a:ext uri="{FF2B5EF4-FFF2-40B4-BE49-F238E27FC236}">
                <a16:creationId xmlns:a16="http://schemas.microsoft.com/office/drawing/2014/main" id="{14E2C17F-C60C-79BF-AA81-8C1F125AF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91789B-A2F1-38CC-EE39-7DE4899D51AA}"/>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1563459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D567-7853-9F79-B822-A16DC170E9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6DDD8A-EA98-4140-0A48-8651340861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4E92FF-73A8-AB41-1ED2-15B605016C22}"/>
              </a:ext>
            </a:extLst>
          </p:cNvPr>
          <p:cNvSpPr>
            <a:spLocks noGrp="1"/>
          </p:cNvSpPr>
          <p:nvPr>
            <p:ph type="dt" sz="half" idx="10"/>
          </p:nvPr>
        </p:nvSpPr>
        <p:spPr/>
        <p:txBody>
          <a:bodyPr/>
          <a:lstStyle/>
          <a:p>
            <a:fld id="{50AEE15B-3FB3-43C3-BD5F-D687322BEEA6}" type="datetimeFigureOut">
              <a:rPr lang="en-IN" smtClean="0"/>
              <a:t>04-04-2024</a:t>
            </a:fld>
            <a:endParaRPr lang="en-IN"/>
          </a:p>
        </p:txBody>
      </p:sp>
      <p:sp>
        <p:nvSpPr>
          <p:cNvPr id="5" name="Footer Placeholder 4">
            <a:extLst>
              <a:ext uri="{FF2B5EF4-FFF2-40B4-BE49-F238E27FC236}">
                <a16:creationId xmlns:a16="http://schemas.microsoft.com/office/drawing/2014/main" id="{A498816E-D4F1-4F7B-A456-59F33F732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6B0055-9AEE-52AB-FA25-E61E05B9646D}"/>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20604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036100-6292-6307-03D4-5ABB99E39D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9BE533-6297-3BF5-B08E-21615B6342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82A243-333A-D7C7-6673-0F872530F3A8}"/>
              </a:ext>
            </a:extLst>
          </p:cNvPr>
          <p:cNvSpPr>
            <a:spLocks noGrp="1"/>
          </p:cNvSpPr>
          <p:nvPr>
            <p:ph type="dt" sz="half" idx="10"/>
          </p:nvPr>
        </p:nvSpPr>
        <p:spPr/>
        <p:txBody>
          <a:bodyPr/>
          <a:lstStyle/>
          <a:p>
            <a:fld id="{50AEE15B-3FB3-43C3-BD5F-D687322BEEA6}" type="datetimeFigureOut">
              <a:rPr lang="en-IN" smtClean="0"/>
              <a:t>04-04-2024</a:t>
            </a:fld>
            <a:endParaRPr lang="en-IN"/>
          </a:p>
        </p:txBody>
      </p:sp>
      <p:sp>
        <p:nvSpPr>
          <p:cNvPr id="5" name="Footer Placeholder 4">
            <a:extLst>
              <a:ext uri="{FF2B5EF4-FFF2-40B4-BE49-F238E27FC236}">
                <a16:creationId xmlns:a16="http://schemas.microsoft.com/office/drawing/2014/main" id="{2696D7C6-89AD-C2A3-D60E-062B44DEB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66B7BD-7924-C3FA-10AD-C14841E7D674}"/>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372497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4475-FB44-AF6D-E977-4023760D69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33F9E4-B1FC-9B6E-D2D3-82DF4BE7DF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1363E0-0DED-FA03-9D2F-6976056557B8}"/>
              </a:ext>
            </a:extLst>
          </p:cNvPr>
          <p:cNvSpPr>
            <a:spLocks noGrp="1"/>
          </p:cNvSpPr>
          <p:nvPr>
            <p:ph type="dt" sz="half" idx="10"/>
          </p:nvPr>
        </p:nvSpPr>
        <p:spPr/>
        <p:txBody>
          <a:bodyPr/>
          <a:lstStyle/>
          <a:p>
            <a:fld id="{50AEE15B-3FB3-43C3-BD5F-D687322BEEA6}" type="datetimeFigureOut">
              <a:rPr lang="en-IN" smtClean="0"/>
              <a:t>04-04-2024</a:t>
            </a:fld>
            <a:endParaRPr lang="en-IN"/>
          </a:p>
        </p:txBody>
      </p:sp>
      <p:sp>
        <p:nvSpPr>
          <p:cNvPr id="5" name="Footer Placeholder 4">
            <a:extLst>
              <a:ext uri="{FF2B5EF4-FFF2-40B4-BE49-F238E27FC236}">
                <a16:creationId xmlns:a16="http://schemas.microsoft.com/office/drawing/2014/main" id="{FE94F001-4B54-8EE5-9E87-1AD8D235E3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295EC-D92F-1A15-6291-9EC03108A187}"/>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284021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74F3-4182-577F-9DB3-B8C2785C8C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6E1B81-25C8-C560-8A2C-36B4B50C2A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191C8-9FCA-5E41-5BCA-DE12D84DD61B}"/>
              </a:ext>
            </a:extLst>
          </p:cNvPr>
          <p:cNvSpPr>
            <a:spLocks noGrp="1"/>
          </p:cNvSpPr>
          <p:nvPr>
            <p:ph type="dt" sz="half" idx="10"/>
          </p:nvPr>
        </p:nvSpPr>
        <p:spPr/>
        <p:txBody>
          <a:bodyPr/>
          <a:lstStyle/>
          <a:p>
            <a:fld id="{50AEE15B-3FB3-43C3-BD5F-D687322BEEA6}" type="datetimeFigureOut">
              <a:rPr lang="en-IN" smtClean="0"/>
              <a:t>04-04-2024</a:t>
            </a:fld>
            <a:endParaRPr lang="en-IN"/>
          </a:p>
        </p:txBody>
      </p:sp>
      <p:sp>
        <p:nvSpPr>
          <p:cNvPr id="5" name="Footer Placeholder 4">
            <a:extLst>
              <a:ext uri="{FF2B5EF4-FFF2-40B4-BE49-F238E27FC236}">
                <a16:creationId xmlns:a16="http://schemas.microsoft.com/office/drawing/2014/main" id="{D597D866-8128-E281-7F1A-A8217E9A04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81578-D26B-5E22-4E63-2C4A66BF5818}"/>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748727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518-9F73-C819-A775-57E504B2E7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F746EA-DF5F-FFC4-2940-F246837DC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A08709-B8DD-369F-A983-5C09DFF792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356333-B7FB-ACFD-B4A4-8F90CDBD1B4D}"/>
              </a:ext>
            </a:extLst>
          </p:cNvPr>
          <p:cNvSpPr>
            <a:spLocks noGrp="1"/>
          </p:cNvSpPr>
          <p:nvPr>
            <p:ph type="dt" sz="half" idx="10"/>
          </p:nvPr>
        </p:nvSpPr>
        <p:spPr/>
        <p:txBody>
          <a:bodyPr/>
          <a:lstStyle/>
          <a:p>
            <a:fld id="{50AEE15B-3FB3-43C3-BD5F-D687322BEEA6}" type="datetimeFigureOut">
              <a:rPr lang="en-IN" smtClean="0"/>
              <a:t>04-04-2024</a:t>
            </a:fld>
            <a:endParaRPr lang="en-IN"/>
          </a:p>
        </p:txBody>
      </p:sp>
      <p:sp>
        <p:nvSpPr>
          <p:cNvPr id="6" name="Footer Placeholder 5">
            <a:extLst>
              <a:ext uri="{FF2B5EF4-FFF2-40B4-BE49-F238E27FC236}">
                <a16:creationId xmlns:a16="http://schemas.microsoft.com/office/drawing/2014/main" id="{990C923E-7D2A-F74C-06D7-2AC6E07203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52C8F-A601-A31E-BC80-4382FAD6C527}"/>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399575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490C-ACCC-72AA-EB40-C7D5543FAF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10AFB6-C549-0A30-105D-1B133D907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DBF5D3-4B3D-BF0E-4A4E-32390288E3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8E517B-ED27-4421-DA09-D00584D28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AE42E7-23AE-9B81-3A20-6FF30B924C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E98EE0-3353-BDBA-24C9-6B8A60740229}"/>
              </a:ext>
            </a:extLst>
          </p:cNvPr>
          <p:cNvSpPr>
            <a:spLocks noGrp="1"/>
          </p:cNvSpPr>
          <p:nvPr>
            <p:ph type="dt" sz="half" idx="10"/>
          </p:nvPr>
        </p:nvSpPr>
        <p:spPr/>
        <p:txBody>
          <a:bodyPr/>
          <a:lstStyle/>
          <a:p>
            <a:fld id="{50AEE15B-3FB3-43C3-BD5F-D687322BEEA6}" type="datetimeFigureOut">
              <a:rPr lang="en-IN" smtClean="0"/>
              <a:t>04-04-2024</a:t>
            </a:fld>
            <a:endParaRPr lang="en-IN"/>
          </a:p>
        </p:txBody>
      </p:sp>
      <p:sp>
        <p:nvSpPr>
          <p:cNvPr id="8" name="Footer Placeholder 7">
            <a:extLst>
              <a:ext uri="{FF2B5EF4-FFF2-40B4-BE49-F238E27FC236}">
                <a16:creationId xmlns:a16="http://schemas.microsoft.com/office/drawing/2014/main" id="{FCD89084-691F-5689-2FDC-EF1C463FAF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C16938-8B73-57E3-320B-9EAF9FF52949}"/>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186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E257-DF0E-24F9-382B-53B76DFC66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7F3B39-1128-E055-6E03-F2FD575AC2DC}"/>
              </a:ext>
            </a:extLst>
          </p:cNvPr>
          <p:cNvSpPr>
            <a:spLocks noGrp="1"/>
          </p:cNvSpPr>
          <p:nvPr>
            <p:ph type="dt" sz="half" idx="10"/>
          </p:nvPr>
        </p:nvSpPr>
        <p:spPr/>
        <p:txBody>
          <a:bodyPr/>
          <a:lstStyle/>
          <a:p>
            <a:fld id="{50AEE15B-3FB3-43C3-BD5F-D687322BEEA6}" type="datetimeFigureOut">
              <a:rPr lang="en-IN" smtClean="0"/>
              <a:t>04-04-2024</a:t>
            </a:fld>
            <a:endParaRPr lang="en-IN"/>
          </a:p>
        </p:txBody>
      </p:sp>
      <p:sp>
        <p:nvSpPr>
          <p:cNvPr id="4" name="Footer Placeholder 3">
            <a:extLst>
              <a:ext uri="{FF2B5EF4-FFF2-40B4-BE49-F238E27FC236}">
                <a16:creationId xmlns:a16="http://schemas.microsoft.com/office/drawing/2014/main" id="{DE35D54D-ACE3-9EE0-C0B5-7EEE29EDC7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3D60A7-7167-2F7C-F1BB-D547B78229BD}"/>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4045522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73BD9-CC16-33F8-A26A-76002A42F0EC}"/>
              </a:ext>
            </a:extLst>
          </p:cNvPr>
          <p:cNvSpPr>
            <a:spLocks noGrp="1"/>
          </p:cNvSpPr>
          <p:nvPr>
            <p:ph type="dt" sz="half" idx="10"/>
          </p:nvPr>
        </p:nvSpPr>
        <p:spPr/>
        <p:txBody>
          <a:bodyPr/>
          <a:lstStyle/>
          <a:p>
            <a:fld id="{50AEE15B-3FB3-43C3-BD5F-D687322BEEA6}" type="datetimeFigureOut">
              <a:rPr lang="en-IN" smtClean="0"/>
              <a:t>04-04-2024</a:t>
            </a:fld>
            <a:endParaRPr lang="en-IN"/>
          </a:p>
        </p:txBody>
      </p:sp>
      <p:sp>
        <p:nvSpPr>
          <p:cNvPr id="3" name="Footer Placeholder 2">
            <a:extLst>
              <a:ext uri="{FF2B5EF4-FFF2-40B4-BE49-F238E27FC236}">
                <a16:creationId xmlns:a16="http://schemas.microsoft.com/office/drawing/2014/main" id="{3E053975-9B4D-4E7B-C079-D56AA54186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010200-6013-0169-8553-84016D3DB931}"/>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97552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3CA0-552E-66F7-E71E-70B1A95B8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977D0E-A120-07D8-86F9-B76C952C1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0EA87F-55C1-3244-A2CC-5FA486253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7C4BC-0D48-BC3E-7467-46CE216FC721}"/>
              </a:ext>
            </a:extLst>
          </p:cNvPr>
          <p:cNvSpPr>
            <a:spLocks noGrp="1"/>
          </p:cNvSpPr>
          <p:nvPr>
            <p:ph type="dt" sz="half" idx="10"/>
          </p:nvPr>
        </p:nvSpPr>
        <p:spPr/>
        <p:txBody>
          <a:bodyPr/>
          <a:lstStyle/>
          <a:p>
            <a:fld id="{50AEE15B-3FB3-43C3-BD5F-D687322BEEA6}" type="datetimeFigureOut">
              <a:rPr lang="en-IN" smtClean="0"/>
              <a:t>04-04-2024</a:t>
            </a:fld>
            <a:endParaRPr lang="en-IN"/>
          </a:p>
        </p:txBody>
      </p:sp>
      <p:sp>
        <p:nvSpPr>
          <p:cNvPr id="6" name="Footer Placeholder 5">
            <a:extLst>
              <a:ext uri="{FF2B5EF4-FFF2-40B4-BE49-F238E27FC236}">
                <a16:creationId xmlns:a16="http://schemas.microsoft.com/office/drawing/2014/main" id="{691C86F6-1773-33FC-326F-0BFF09177C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206238-0EEA-B686-EE1D-12F830C1461A}"/>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398234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D73A-7F0A-77A2-C8CE-EAB036FD1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23918A-6458-5296-5450-323D6BAD3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B99103-1C68-449D-66F4-302DB5D6F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81E44-F057-E0EA-FB1F-9EC5A84015EE}"/>
              </a:ext>
            </a:extLst>
          </p:cNvPr>
          <p:cNvSpPr>
            <a:spLocks noGrp="1"/>
          </p:cNvSpPr>
          <p:nvPr>
            <p:ph type="dt" sz="half" idx="10"/>
          </p:nvPr>
        </p:nvSpPr>
        <p:spPr/>
        <p:txBody>
          <a:bodyPr/>
          <a:lstStyle/>
          <a:p>
            <a:fld id="{50AEE15B-3FB3-43C3-BD5F-D687322BEEA6}" type="datetimeFigureOut">
              <a:rPr lang="en-IN" smtClean="0"/>
              <a:t>04-04-2024</a:t>
            </a:fld>
            <a:endParaRPr lang="en-IN"/>
          </a:p>
        </p:txBody>
      </p:sp>
      <p:sp>
        <p:nvSpPr>
          <p:cNvPr id="6" name="Footer Placeholder 5">
            <a:extLst>
              <a:ext uri="{FF2B5EF4-FFF2-40B4-BE49-F238E27FC236}">
                <a16:creationId xmlns:a16="http://schemas.microsoft.com/office/drawing/2014/main" id="{7A3C766C-5F3F-A26D-4A4F-B16FE83383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4B0F05-8F8C-3310-34D3-D88E7E229A9D}"/>
              </a:ext>
            </a:extLst>
          </p:cNvPr>
          <p:cNvSpPr>
            <a:spLocks noGrp="1"/>
          </p:cNvSpPr>
          <p:nvPr>
            <p:ph type="sldNum" sz="quarter" idx="12"/>
          </p:nvPr>
        </p:nvSpPr>
        <p:spPr/>
        <p:txBody>
          <a:bodyPr/>
          <a:lstStyle/>
          <a:p>
            <a:fld id="{5567BB0C-9E7C-4515-85C4-FA7AB697B66A}" type="slidenum">
              <a:rPr lang="en-IN" smtClean="0"/>
              <a:t>‹#›</a:t>
            </a:fld>
            <a:endParaRPr lang="en-IN"/>
          </a:p>
        </p:txBody>
      </p:sp>
    </p:spTree>
    <p:extLst>
      <p:ext uri="{BB962C8B-B14F-4D97-AF65-F5344CB8AC3E}">
        <p14:creationId xmlns:p14="http://schemas.microsoft.com/office/powerpoint/2010/main" val="81802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91A037-8284-C0E1-D9D5-7AF2631C788A}"/>
              </a:ext>
            </a:extLst>
          </p:cNvPr>
          <p:cNvPicPr>
            <a:picLocks noChangeAspect="1"/>
          </p:cNvPicPr>
          <p:nvPr userDrawn="1"/>
        </p:nvPicPr>
        <p:blipFill>
          <a:blip r:embed="rId13"/>
          <a:stretch>
            <a:fillRect/>
          </a:stretch>
        </p:blipFill>
        <p:spPr>
          <a:xfrm>
            <a:off x="0" y="0"/>
            <a:ext cx="12220374" cy="6858000"/>
          </a:xfrm>
          <a:prstGeom prst="rect">
            <a:avLst/>
          </a:prstGeom>
        </p:spPr>
      </p:pic>
      <p:sp>
        <p:nvSpPr>
          <p:cNvPr id="2" name="Title Placeholder 1">
            <a:extLst>
              <a:ext uri="{FF2B5EF4-FFF2-40B4-BE49-F238E27FC236}">
                <a16:creationId xmlns:a16="http://schemas.microsoft.com/office/drawing/2014/main" id="{0552899D-EF00-59BA-564A-53479D0D6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5C015D-6B6B-DE4B-69F0-254239577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202645-6E9F-BEBC-2706-4C1675A03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50AEE15B-3FB3-43C3-BD5F-D687322BEEA6}" type="datetimeFigureOut">
              <a:rPr lang="en-IN" smtClean="0"/>
              <a:pPr/>
              <a:t>04-04-2024</a:t>
            </a:fld>
            <a:endParaRPr lang="en-IN"/>
          </a:p>
        </p:txBody>
      </p:sp>
      <p:sp>
        <p:nvSpPr>
          <p:cNvPr id="5" name="Footer Placeholder 4">
            <a:extLst>
              <a:ext uri="{FF2B5EF4-FFF2-40B4-BE49-F238E27FC236}">
                <a16:creationId xmlns:a16="http://schemas.microsoft.com/office/drawing/2014/main" id="{05830A04-2EC9-58FD-A60F-5978A31273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IN"/>
          </a:p>
        </p:txBody>
      </p:sp>
      <p:sp>
        <p:nvSpPr>
          <p:cNvPr id="6" name="Slide Number Placeholder 5">
            <a:extLst>
              <a:ext uri="{FF2B5EF4-FFF2-40B4-BE49-F238E27FC236}">
                <a16:creationId xmlns:a16="http://schemas.microsoft.com/office/drawing/2014/main" id="{BA5A6EFC-5589-A901-C7E7-45651CA26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567BB0C-9E7C-4515-85C4-FA7AB697B66A}" type="slidenum">
              <a:rPr lang="en-IN" smtClean="0"/>
              <a:pPr/>
              <a:t>‹#›</a:t>
            </a:fld>
            <a:endParaRPr lang="en-IN"/>
          </a:p>
        </p:txBody>
      </p:sp>
    </p:spTree>
    <p:extLst>
      <p:ext uri="{BB962C8B-B14F-4D97-AF65-F5344CB8AC3E}">
        <p14:creationId xmlns:p14="http://schemas.microsoft.com/office/powerpoint/2010/main" val="2535333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3CCF34B-3685-31C1-C8CA-F2608602AE46}"/>
              </a:ext>
            </a:extLst>
          </p:cNvPr>
          <p:cNvSpPr txBox="1"/>
          <p:nvPr/>
        </p:nvSpPr>
        <p:spPr>
          <a:xfrm>
            <a:off x="237644" y="1907498"/>
            <a:ext cx="9958175" cy="1015663"/>
          </a:xfrm>
          <a:prstGeom prst="rect">
            <a:avLst/>
          </a:prstGeom>
          <a:noFill/>
        </p:spPr>
        <p:txBody>
          <a:bodyPr wrap="none" rtlCol="0">
            <a:spAutoFit/>
          </a:bodyPr>
          <a:lstStyle/>
          <a:p>
            <a:r>
              <a:rPr lang="en-US" sz="6000" b="1" dirty="0">
                <a:solidFill>
                  <a:schemeClr val="bg1"/>
                </a:solidFill>
                <a:latin typeface="IBM Plex Sans" panose="020B0503050203000203" pitchFamily="34" charset="0"/>
                <a:cs typeface="IBM Plex Arabic" panose="020B0503050203000203" pitchFamily="34" charset="-78"/>
              </a:rPr>
              <a:t>IBM</a:t>
            </a:r>
            <a:r>
              <a:rPr lang="en-US" sz="6000" dirty="0">
                <a:solidFill>
                  <a:schemeClr val="bg1"/>
                </a:solidFill>
                <a:latin typeface="IBM Plex Sans" panose="020B0503050203000203" pitchFamily="34" charset="0"/>
                <a:cs typeface="IBM Plex Arabic" panose="020B0503050203000203" pitchFamily="34" charset="-78"/>
              </a:rPr>
              <a:t>-</a:t>
            </a:r>
            <a:r>
              <a:rPr lang="en-US" sz="6000" b="1" dirty="0">
                <a:solidFill>
                  <a:schemeClr val="bg1"/>
                </a:solidFill>
                <a:latin typeface="IBM Plex Sans" panose="020B0503050203000203" pitchFamily="34" charset="0"/>
                <a:cs typeface="IBM Plex Arabic" panose="020B0503050203000203" pitchFamily="34" charset="-78"/>
              </a:rPr>
              <a:t>AWS </a:t>
            </a:r>
            <a:r>
              <a:rPr lang="en-US" sz="6000" dirty="0" err="1">
                <a:solidFill>
                  <a:schemeClr val="bg1"/>
                </a:solidFill>
                <a:latin typeface="IBM Plex Sans" panose="020B0503050203000203" pitchFamily="34" charset="0"/>
                <a:cs typeface="IBM Plex Arabic" panose="020B0503050203000203" pitchFamily="34" charset="-78"/>
              </a:rPr>
              <a:t>GenAI</a:t>
            </a:r>
            <a:r>
              <a:rPr lang="en-US" sz="6000" b="1" dirty="0">
                <a:solidFill>
                  <a:schemeClr val="bg1"/>
                </a:solidFill>
                <a:latin typeface="IBM Plex Sans" panose="020B0503050203000203" pitchFamily="34" charset="0"/>
                <a:cs typeface="IBM Plex Arabic" panose="020B0503050203000203" pitchFamily="34" charset="-78"/>
              </a:rPr>
              <a:t> </a:t>
            </a:r>
            <a:r>
              <a:rPr lang="en-US" sz="6000" dirty="0" err="1">
                <a:solidFill>
                  <a:schemeClr val="bg1"/>
                </a:solidFill>
                <a:latin typeface="IBM Plex Sans" panose="020B0503050203000203" pitchFamily="34" charset="0"/>
                <a:cs typeface="IBM Plex Arabic" panose="020B0503050203000203" pitchFamily="34" charset="-78"/>
              </a:rPr>
              <a:t>Techathon</a:t>
            </a:r>
            <a:endParaRPr lang="en-IN" sz="6000" dirty="0">
              <a:solidFill>
                <a:schemeClr val="bg1"/>
              </a:solidFill>
              <a:latin typeface="IBM Plex Sans" panose="020B0503050203000203" pitchFamily="34" charset="0"/>
              <a:cs typeface="IBM Plex Arabic" panose="020B0503050203000203" pitchFamily="34" charset="-78"/>
            </a:endParaRPr>
          </a:p>
        </p:txBody>
      </p:sp>
      <p:grpSp>
        <p:nvGrpSpPr>
          <p:cNvPr id="11" name="Group 10">
            <a:extLst>
              <a:ext uri="{FF2B5EF4-FFF2-40B4-BE49-F238E27FC236}">
                <a16:creationId xmlns:a16="http://schemas.microsoft.com/office/drawing/2014/main" id="{25357624-7C41-B7CC-477E-C43D0FE6AA7D}"/>
              </a:ext>
            </a:extLst>
          </p:cNvPr>
          <p:cNvGrpSpPr/>
          <p:nvPr/>
        </p:nvGrpSpPr>
        <p:grpSpPr>
          <a:xfrm>
            <a:off x="10195818" y="1863724"/>
            <a:ext cx="496340" cy="1015663"/>
            <a:chOff x="19738960" y="4510441"/>
            <a:chExt cx="609854" cy="1455572"/>
          </a:xfrm>
        </p:grpSpPr>
        <p:sp>
          <p:nvSpPr>
            <p:cNvPr id="12" name="Rectangle 11">
              <a:extLst>
                <a:ext uri="{FF2B5EF4-FFF2-40B4-BE49-F238E27FC236}">
                  <a16:creationId xmlns:a16="http://schemas.microsoft.com/office/drawing/2014/main" id="{8C9C480E-6F9B-3092-33D4-543CB7DEF4BC}"/>
                </a:ext>
              </a:extLst>
            </p:cNvPr>
            <p:cNvSpPr/>
            <p:nvPr/>
          </p:nvSpPr>
          <p:spPr>
            <a:xfrm>
              <a:off x="19738960" y="4510441"/>
              <a:ext cx="596106" cy="1455572"/>
            </a:xfrm>
            <a:prstGeom prst="rect">
              <a:avLst/>
            </a:prstGeom>
            <a:solidFill>
              <a:srgbClr val="FF9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3" name="TextBox 12">
              <a:extLst>
                <a:ext uri="{FF2B5EF4-FFF2-40B4-BE49-F238E27FC236}">
                  <a16:creationId xmlns:a16="http://schemas.microsoft.com/office/drawing/2014/main" id="{18BA23E5-3CEE-9B56-F4D0-4B5D4B2FE4BE}"/>
                </a:ext>
              </a:extLst>
            </p:cNvPr>
            <p:cNvSpPr txBox="1"/>
            <p:nvPr/>
          </p:nvSpPr>
          <p:spPr>
            <a:xfrm rot="5400000">
              <a:off x="19639005" y="4789142"/>
              <a:ext cx="896400" cy="523219"/>
            </a:xfrm>
            <a:prstGeom prst="rect">
              <a:avLst/>
            </a:prstGeom>
            <a:noFill/>
          </p:spPr>
          <p:txBody>
            <a:bodyPr wrap="none" rtlCol="0">
              <a:spAutoFit/>
            </a:bodyPr>
            <a:lstStyle/>
            <a:p>
              <a:r>
                <a:rPr lang="en-US" sz="2800" b="1" dirty="0">
                  <a:solidFill>
                    <a:srgbClr val="010A41"/>
                  </a:solidFill>
                  <a:latin typeface="+mj-lt"/>
                </a:rPr>
                <a:t>2024</a:t>
              </a:r>
              <a:endParaRPr lang="en-IN" sz="2800" b="1" dirty="0">
                <a:solidFill>
                  <a:srgbClr val="010A41"/>
                </a:solidFill>
                <a:latin typeface="+mj-lt"/>
              </a:endParaRPr>
            </a:p>
          </p:txBody>
        </p:sp>
      </p:grpSp>
      <p:sp>
        <p:nvSpPr>
          <p:cNvPr id="14" name="TextBox 13">
            <a:extLst>
              <a:ext uri="{FF2B5EF4-FFF2-40B4-BE49-F238E27FC236}">
                <a16:creationId xmlns:a16="http://schemas.microsoft.com/office/drawing/2014/main" id="{3E51855F-F6C2-C812-E300-7BAB3227E03B}"/>
              </a:ext>
            </a:extLst>
          </p:cNvPr>
          <p:cNvSpPr txBox="1"/>
          <p:nvPr/>
        </p:nvSpPr>
        <p:spPr>
          <a:xfrm>
            <a:off x="385521" y="3064214"/>
            <a:ext cx="10942303" cy="91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l" defTabSz="2438400">
              <a:spcBef>
                <a:spcPts val="2900"/>
              </a:spcBef>
              <a:buSzPct val="100000"/>
            </a:pPr>
            <a:r>
              <a:rPr lang="en-IN" sz="2800" b="1" kern="0" dirty="0">
                <a:solidFill>
                  <a:schemeClr val="bg1"/>
                </a:solidFill>
                <a:ea typeface="+mj-ea"/>
                <a:cs typeface="+mj-cs"/>
                <a:sym typeface="IBM Plex Sans Light"/>
              </a:rPr>
              <a:t>Name of the POC:  </a:t>
            </a:r>
            <a:r>
              <a:rPr lang="en-US" sz="2800" b="0" i="0" dirty="0">
                <a:solidFill>
                  <a:srgbClr val="ECECEC"/>
                </a:solidFill>
                <a:effectLst/>
                <a:latin typeface="Söhne"/>
              </a:rPr>
              <a:t>Centralized Knowledge Repository</a:t>
            </a:r>
            <a:endParaRPr lang="en-IN" sz="2800" i="1" kern="0" dirty="0">
              <a:solidFill>
                <a:schemeClr val="bg1"/>
              </a:solidFill>
              <a:ea typeface="+mj-ea"/>
              <a:cs typeface="+mj-cs"/>
              <a:sym typeface="IBM Plex Sans Light"/>
            </a:endParaRPr>
          </a:p>
        </p:txBody>
      </p:sp>
      <p:sp>
        <p:nvSpPr>
          <p:cNvPr id="15" name="TextBox 14">
            <a:extLst>
              <a:ext uri="{FF2B5EF4-FFF2-40B4-BE49-F238E27FC236}">
                <a16:creationId xmlns:a16="http://schemas.microsoft.com/office/drawing/2014/main" id="{8537B022-9898-875B-7954-19CF80FDA832}"/>
              </a:ext>
            </a:extLst>
          </p:cNvPr>
          <p:cNvSpPr txBox="1"/>
          <p:nvPr/>
        </p:nvSpPr>
        <p:spPr>
          <a:xfrm>
            <a:off x="385520" y="4751992"/>
            <a:ext cx="10942303" cy="91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l" defTabSz="2438400">
              <a:spcBef>
                <a:spcPts val="2900"/>
              </a:spcBef>
              <a:buSzPct val="100000"/>
            </a:pPr>
            <a:r>
              <a:rPr lang="en-IN" sz="2400" b="1" kern="0" dirty="0">
                <a:solidFill>
                  <a:schemeClr val="bg1"/>
                </a:solidFill>
                <a:ea typeface="+mj-ea"/>
                <a:cs typeface="+mj-cs"/>
                <a:sym typeface="IBM Plex Sans Light"/>
              </a:rPr>
              <a:t>Authors: Satya </a:t>
            </a:r>
            <a:r>
              <a:rPr lang="en-IN" sz="2400" b="1" kern="0" dirty="0" err="1">
                <a:solidFill>
                  <a:schemeClr val="bg1"/>
                </a:solidFill>
                <a:ea typeface="+mj-ea"/>
                <a:cs typeface="+mj-cs"/>
                <a:sym typeface="IBM Plex Sans Light"/>
              </a:rPr>
              <a:t>Mullapudi</a:t>
            </a:r>
            <a:r>
              <a:rPr lang="en-IN" sz="2400" b="1" kern="0" dirty="0">
                <a:solidFill>
                  <a:schemeClr val="bg1"/>
                </a:solidFill>
                <a:ea typeface="+mj-ea"/>
                <a:cs typeface="+mj-cs"/>
                <a:sym typeface="IBM Plex Sans Light"/>
              </a:rPr>
              <a:t>, Bharathi Lella, Sanjeev Kumar, </a:t>
            </a:r>
            <a:r>
              <a:rPr lang="en-IN" sz="2400" b="1" kern="0" dirty="0" err="1">
                <a:solidFill>
                  <a:schemeClr val="bg1"/>
                </a:solidFill>
                <a:ea typeface="+mj-ea"/>
                <a:cs typeface="+mj-cs"/>
                <a:sym typeface="IBM Plex Sans Light"/>
              </a:rPr>
              <a:t>DurgaPrasad</a:t>
            </a:r>
            <a:r>
              <a:rPr lang="en-IN" sz="2400" b="1" kern="0" dirty="0">
                <a:solidFill>
                  <a:schemeClr val="bg1"/>
                </a:solidFill>
                <a:ea typeface="+mj-ea"/>
                <a:cs typeface="+mj-cs"/>
                <a:sym typeface="IBM Plex Sans Light"/>
              </a:rPr>
              <a:t>, Suhasini Arava</a:t>
            </a:r>
            <a:endParaRPr lang="en-IN" sz="2400" i="1" kern="0" dirty="0">
              <a:solidFill>
                <a:schemeClr val="bg1"/>
              </a:solidFill>
              <a:ea typeface="+mj-ea"/>
              <a:cs typeface="+mj-cs"/>
              <a:sym typeface="IBM Plex Sans Light"/>
            </a:endParaRPr>
          </a:p>
        </p:txBody>
      </p:sp>
    </p:spTree>
    <p:extLst>
      <p:ext uri="{BB962C8B-B14F-4D97-AF65-F5344CB8AC3E}">
        <p14:creationId xmlns:p14="http://schemas.microsoft.com/office/powerpoint/2010/main" val="55937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3982-CCD2-430A-0E59-AECC6C1481F1}"/>
              </a:ext>
            </a:extLst>
          </p:cNvPr>
          <p:cNvSpPr>
            <a:spLocks noGrp="1"/>
          </p:cNvSpPr>
          <p:nvPr>
            <p:ph type="title"/>
          </p:nvPr>
        </p:nvSpPr>
        <p:spPr>
          <a:xfrm>
            <a:off x="0" y="18255"/>
            <a:ext cx="10515600" cy="1325563"/>
          </a:xfrm>
        </p:spPr>
        <p:txBody>
          <a:bodyPr/>
          <a:lstStyle/>
          <a:p>
            <a:r>
              <a:rPr lang="en-IN" u="sng" dirty="0"/>
              <a:t>About The Gen AI POC</a:t>
            </a:r>
          </a:p>
        </p:txBody>
      </p:sp>
      <p:sp>
        <p:nvSpPr>
          <p:cNvPr id="3" name="Content Placeholder 2">
            <a:extLst>
              <a:ext uri="{FF2B5EF4-FFF2-40B4-BE49-F238E27FC236}">
                <a16:creationId xmlns:a16="http://schemas.microsoft.com/office/drawing/2014/main" id="{0A4ECAF9-6890-FAA8-75D9-A33E9944A642}"/>
              </a:ext>
            </a:extLst>
          </p:cNvPr>
          <p:cNvSpPr>
            <a:spLocks noGrp="1"/>
          </p:cNvSpPr>
          <p:nvPr>
            <p:ph idx="1"/>
          </p:nvPr>
        </p:nvSpPr>
        <p:spPr>
          <a:xfrm>
            <a:off x="430449" y="681036"/>
            <a:ext cx="11331102" cy="5625762"/>
          </a:xfrm>
        </p:spPr>
        <p:txBody>
          <a:bodyPr>
            <a:normAutofit lnSpcReduction="10000"/>
          </a:bodyPr>
          <a:lstStyle/>
          <a:p>
            <a:endParaRPr lang="en-IN" dirty="0"/>
          </a:p>
          <a:p>
            <a:r>
              <a:rPr lang="en-IN" dirty="0"/>
              <a:t>Prudential Retirement Services</a:t>
            </a:r>
          </a:p>
          <a:p>
            <a:pPr lvl="1"/>
            <a:endParaRPr lang="en-IN" dirty="0"/>
          </a:p>
          <a:p>
            <a:pPr lvl="1"/>
            <a:r>
              <a:rPr lang="en-US" dirty="0"/>
              <a:t>The Centralized Knowledge Repository serves as a hub for storing and accessing critical organizational knowledge, fostering a culture of knowledge sharing and collaboration. With easy access to documents, FAQs, and best practices, teams can make informed decisions, avoid redundant work, and accelerate project timelines, ultimately improving overall operational efficiency.</a:t>
            </a:r>
          </a:p>
          <a:p>
            <a:pPr lvl="1"/>
            <a:r>
              <a:rPr lang="en-US" dirty="0"/>
              <a:t>Our Mapping Documents offer comprehensive documentation of data relationships between systems, ensuring smooth integration and migration processes. By identifying dependencies and potential pitfalls beforehand, our system minimizes the risk of costly delays or disruptions during project execution, optimizing resource allocation and project outcomes.</a:t>
            </a:r>
          </a:p>
          <a:p>
            <a:pPr lvl="1"/>
            <a:r>
              <a:rPr lang="en-US" dirty="0"/>
              <a:t>Networking Connect streamlines communication and collaboration among team members by centralizing access to contact details and application support information.</a:t>
            </a:r>
          </a:p>
        </p:txBody>
      </p:sp>
    </p:spTree>
    <p:extLst>
      <p:ext uri="{BB962C8B-B14F-4D97-AF65-F5344CB8AC3E}">
        <p14:creationId xmlns:p14="http://schemas.microsoft.com/office/powerpoint/2010/main" val="70646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E57817-CCC2-BCDF-E176-64DFF7870E19}"/>
              </a:ext>
            </a:extLst>
          </p:cNvPr>
          <p:cNvPicPr>
            <a:picLocks noChangeAspect="1"/>
          </p:cNvPicPr>
          <p:nvPr/>
        </p:nvPicPr>
        <p:blipFill>
          <a:blip r:embed="rId2"/>
          <a:stretch>
            <a:fillRect/>
          </a:stretch>
        </p:blipFill>
        <p:spPr>
          <a:xfrm>
            <a:off x="2144394" y="1253216"/>
            <a:ext cx="7089413" cy="4736225"/>
          </a:xfrm>
          <a:prstGeom prst="rect">
            <a:avLst/>
          </a:prstGeom>
        </p:spPr>
      </p:pic>
      <p:sp>
        <p:nvSpPr>
          <p:cNvPr id="3" name="Title 1">
            <a:extLst>
              <a:ext uri="{FF2B5EF4-FFF2-40B4-BE49-F238E27FC236}">
                <a16:creationId xmlns:a16="http://schemas.microsoft.com/office/drawing/2014/main" id="{70799AA1-31FE-B36B-F660-8B82678219B8}"/>
              </a:ext>
            </a:extLst>
          </p:cNvPr>
          <p:cNvSpPr txBox="1">
            <a:spLocks/>
          </p:cNvSpPr>
          <p:nvPr/>
        </p:nvSpPr>
        <p:spPr>
          <a:xfrm>
            <a:off x="619080" y="38539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IN" u="sng" dirty="0">
                <a:latin typeface="+mn-lt"/>
              </a:rPr>
              <a:t>Architectural Diagram</a:t>
            </a:r>
          </a:p>
        </p:txBody>
      </p:sp>
    </p:spTree>
    <p:extLst>
      <p:ext uri="{BB962C8B-B14F-4D97-AF65-F5344CB8AC3E}">
        <p14:creationId xmlns:p14="http://schemas.microsoft.com/office/powerpoint/2010/main" val="278524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ED726-0512-C4B5-A7C2-82E99CB6D4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92863-8470-3878-DBD8-A4000D011774}"/>
              </a:ext>
            </a:extLst>
          </p:cNvPr>
          <p:cNvSpPr>
            <a:spLocks noGrp="1"/>
          </p:cNvSpPr>
          <p:nvPr>
            <p:ph type="title"/>
          </p:nvPr>
        </p:nvSpPr>
        <p:spPr>
          <a:xfrm>
            <a:off x="295274" y="28575"/>
            <a:ext cx="10515600" cy="1325563"/>
          </a:xfrm>
        </p:spPr>
        <p:txBody>
          <a:bodyPr/>
          <a:lstStyle/>
          <a:p>
            <a:r>
              <a:rPr lang="en-IN" u="sng" dirty="0"/>
              <a:t>AWS Services Used</a:t>
            </a:r>
          </a:p>
        </p:txBody>
      </p:sp>
      <p:graphicFrame>
        <p:nvGraphicFramePr>
          <p:cNvPr id="4" name="Table 3">
            <a:extLst>
              <a:ext uri="{FF2B5EF4-FFF2-40B4-BE49-F238E27FC236}">
                <a16:creationId xmlns:a16="http://schemas.microsoft.com/office/drawing/2014/main" id="{8BA731AC-3119-E103-473C-C44EAFF3BEC4}"/>
              </a:ext>
            </a:extLst>
          </p:cNvPr>
          <p:cNvGraphicFramePr>
            <a:graphicFrameLocks noGrp="1"/>
          </p:cNvGraphicFramePr>
          <p:nvPr>
            <p:extLst>
              <p:ext uri="{D42A27DB-BD31-4B8C-83A1-F6EECF244321}">
                <p14:modId xmlns:p14="http://schemas.microsoft.com/office/powerpoint/2010/main" val="2355162591"/>
              </p:ext>
            </p:extLst>
          </p:nvPr>
        </p:nvGraphicFramePr>
        <p:xfrm>
          <a:off x="531644" y="1268096"/>
          <a:ext cx="11365082" cy="5186233"/>
        </p:xfrm>
        <a:graphic>
          <a:graphicData uri="http://schemas.openxmlformats.org/drawingml/2006/table">
            <a:tbl>
              <a:tblPr firstRow="1" bandRow="1">
                <a:tableStyleId>{5C22544A-7EE6-4342-B048-85BDC9FD1C3A}</a:tableStyleId>
              </a:tblPr>
              <a:tblGrid>
                <a:gridCol w="2831322">
                  <a:extLst>
                    <a:ext uri="{9D8B030D-6E8A-4147-A177-3AD203B41FA5}">
                      <a16:colId xmlns:a16="http://schemas.microsoft.com/office/drawing/2014/main" val="532942193"/>
                    </a:ext>
                  </a:extLst>
                </a:gridCol>
                <a:gridCol w="8533760">
                  <a:extLst>
                    <a:ext uri="{9D8B030D-6E8A-4147-A177-3AD203B41FA5}">
                      <a16:colId xmlns:a16="http://schemas.microsoft.com/office/drawing/2014/main" val="3808228625"/>
                    </a:ext>
                  </a:extLst>
                </a:gridCol>
              </a:tblGrid>
              <a:tr h="507330">
                <a:tc>
                  <a:txBody>
                    <a:bodyPr/>
                    <a:lstStyle/>
                    <a:p>
                      <a:r>
                        <a:rPr lang="en-IN" sz="1800" dirty="0"/>
                        <a:t>Name of the AWS Service</a:t>
                      </a:r>
                    </a:p>
                  </a:txBody>
                  <a:tcPr/>
                </a:tc>
                <a:tc>
                  <a:txBody>
                    <a:bodyPr/>
                    <a:lstStyle/>
                    <a:p>
                      <a:r>
                        <a:rPr lang="en-IN" sz="1800" dirty="0"/>
                        <a:t>Purpose</a:t>
                      </a:r>
                    </a:p>
                  </a:txBody>
                  <a:tcPr/>
                </a:tc>
                <a:extLst>
                  <a:ext uri="{0D108BD9-81ED-4DB2-BD59-A6C34878D82A}">
                    <a16:rowId xmlns:a16="http://schemas.microsoft.com/office/drawing/2014/main" val="258779362"/>
                  </a:ext>
                </a:extLst>
              </a:tr>
              <a:tr h="724758">
                <a:tc>
                  <a:txBody>
                    <a:bodyPr/>
                    <a:lstStyle/>
                    <a:p>
                      <a:r>
                        <a:rPr lang="en-IN" sz="1600" b="0" i="0" kern="1200" dirty="0">
                          <a:solidFill>
                            <a:schemeClr val="dk1"/>
                          </a:solidFill>
                          <a:effectLst/>
                          <a:latin typeface="+mn-lt"/>
                          <a:ea typeface="+mn-ea"/>
                          <a:cs typeface="+mn-cs"/>
                        </a:rPr>
                        <a:t>Amazon API Gateway</a:t>
                      </a:r>
                      <a:endParaRPr lang="en-IN" sz="1600" dirty="0"/>
                    </a:p>
                  </a:txBody>
                  <a:tcPr/>
                </a:tc>
                <a:tc>
                  <a:txBody>
                    <a:bodyPr/>
                    <a:lstStyle/>
                    <a:p>
                      <a:r>
                        <a:rPr lang="en-US" sz="1600" dirty="0"/>
                        <a:t>Provides developers with tools to create, manage, and secure APIs, allowing seamless integration with backend services and enabling the development of scalable applications.</a:t>
                      </a:r>
                      <a:endParaRPr lang="en-IN" sz="1600" dirty="0"/>
                    </a:p>
                  </a:txBody>
                  <a:tcPr/>
                </a:tc>
                <a:extLst>
                  <a:ext uri="{0D108BD9-81ED-4DB2-BD59-A6C34878D82A}">
                    <a16:rowId xmlns:a16="http://schemas.microsoft.com/office/drawing/2014/main" val="3304305511"/>
                  </a:ext>
                </a:extLst>
              </a:tr>
              <a:tr h="858709">
                <a:tc>
                  <a:txBody>
                    <a:bodyPr/>
                    <a:lstStyle/>
                    <a:p>
                      <a:r>
                        <a:rPr lang="en-IN" sz="1600" b="0" i="0" kern="1200" dirty="0">
                          <a:solidFill>
                            <a:schemeClr val="dk1"/>
                          </a:solidFill>
                          <a:effectLst/>
                          <a:latin typeface="+mn-lt"/>
                          <a:ea typeface="+mn-ea"/>
                          <a:cs typeface="+mn-cs"/>
                        </a:rPr>
                        <a:t>AWS Lambda</a:t>
                      </a:r>
                      <a:endParaRPr lang="en-IN" sz="1600" dirty="0"/>
                    </a:p>
                  </a:txBody>
                  <a:tcPr/>
                </a:tc>
                <a:tc>
                  <a:txBody>
                    <a:bodyPr/>
                    <a:lstStyle/>
                    <a:p>
                      <a:r>
                        <a:rPr lang="en-US" sz="1600" dirty="0"/>
                        <a:t>Runs code in response to events without managing servers, facilitating serverless application development and enabling efficient, scalable, and cost-effective execution of code.</a:t>
                      </a:r>
                      <a:endParaRPr lang="en-IN" sz="1600" dirty="0"/>
                    </a:p>
                  </a:txBody>
                  <a:tcPr/>
                </a:tc>
                <a:extLst>
                  <a:ext uri="{0D108BD9-81ED-4DB2-BD59-A6C34878D82A}">
                    <a16:rowId xmlns:a16="http://schemas.microsoft.com/office/drawing/2014/main" val="3669816062"/>
                  </a:ext>
                </a:extLst>
              </a:tr>
              <a:tr h="724758">
                <a:tc>
                  <a:txBody>
                    <a:bodyPr/>
                    <a:lstStyle/>
                    <a:p>
                      <a:r>
                        <a:rPr lang="en-IN" sz="1600" b="0" i="0" kern="1200" dirty="0">
                          <a:solidFill>
                            <a:schemeClr val="dk1"/>
                          </a:solidFill>
                          <a:effectLst/>
                          <a:latin typeface="+mn-lt"/>
                          <a:ea typeface="+mn-ea"/>
                          <a:cs typeface="+mn-cs"/>
                        </a:rPr>
                        <a:t>Amazon Bedrock</a:t>
                      </a:r>
                      <a:endParaRPr lang="en-IN" sz="1600" dirty="0"/>
                    </a:p>
                  </a:txBody>
                  <a:tcPr/>
                </a:tc>
                <a:tc>
                  <a:txBody>
                    <a:bodyPr/>
                    <a:lstStyle/>
                    <a:p>
                      <a:r>
                        <a:rPr lang="en-IN" sz="1600" dirty="0"/>
                        <a:t>Amazon Bedrock is a fully managed service that offers a choice of high-performing foundation models (FMs) from leading AI companies like AI21 Labs, Anthropic, Cohere, Meta, Mistral AI, Stability AI, and Amazon via a single API</a:t>
                      </a:r>
                    </a:p>
                  </a:txBody>
                  <a:tcPr/>
                </a:tc>
                <a:extLst>
                  <a:ext uri="{0D108BD9-81ED-4DB2-BD59-A6C34878D82A}">
                    <a16:rowId xmlns:a16="http://schemas.microsoft.com/office/drawing/2014/main" val="590696201"/>
                  </a:ext>
                </a:extLst>
              </a:tr>
              <a:tr h="724758">
                <a:tc>
                  <a:txBody>
                    <a:bodyPr/>
                    <a:lstStyle/>
                    <a:p>
                      <a:r>
                        <a:rPr lang="en-US" sz="1600" b="0" i="0" kern="1200" dirty="0">
                          <a:solidFill>
                            <a:schemeClr val="dk1"/>
                          </a:solidFill>
                          <a:effectLst/>
                          <a:latin typeface="+mn-lt"/>
                          <a:ea typeface="+mn-ea"/>
                          <a:cs typeface="+mn-cs"/>
                        </a:rPr>
                        <a:t>Amazon Simple Storage Service (S3)</a:t>
                      </a:r>
                      <a:endParaRPr lang="en-IN" sz="1600" dirty="0"/>
                    </a:p>
                  </a:txBody>
                  <a:tcPr/>
                </a:tc>
                <a:tc>
                  <a:txBody>
                    <a:bodyPr/>
                    <a:lstStyle/>
                    <a:p>
                      <a:r>
                        <a:rPr lang="en-US" sz="1600" dirty="0"/>
                        <a:t>Offers scalable object storage for data backup, archival, and analytics, providing durable and highly available storage infrastructure.</a:t>
                      </a:r>
                      <a:endParaRPr lang="en-IN" sz="1600" dirty="0"/>
                    </a:p>
                  </a:txBody>
                  <a:tcPr/>
                </a:tc>
                <a:extLst>
                  <a:ext uri="{0D108BD9-81ED-4DB2-BD59-A6C34878D82A}">
                    <a16:rowId xmlns:a16="http://schemas.microsoft.com/office/drawing/2014/main" val="4067451187"/>
                  </a:ext>
                </a:extLst>
              </a:tr>
              <a:tr h="724758">
                <a:tc>
                  <a:txBody>
                    <a:bodyPr/>
                    <a:lstStyle/>
                    <a:p>
                      <a:r>
                        <a:rPr lang="en-IN" sz="1600" b="0" i="0" kern="1200" dirty="0">
                          <a:solidFill>
                            <a:schemeClr val="dk1"/>
                          </a:solidFill>
                          <a:effectLst/>
                          <a:latin typeface="+mn-lt"/>
                          <a:ea typeface="+mn-ea"/>
                          <a:cs typeface="+mn-cs"/>
                        </a:rPr>
                        <a:t>Amazon Simple Queue Service (SQS)</a:t>
                      </a:r>
                      <a:endParaRPr lang="en-IN" sz="1600" dirty="0"/>
                    </a:p>
                  </a:txBody>
                  <a:tcPr/>
                </a:tc>
                <a:tc>
                  <a:txBody>
                    <a:bodyPr/>
                    <a:lstStyle/>
                    <a:p>
                      <a:r>
                        <a:rPr lang="en-US" sz="1600" dirty="0"/>
                        <a:t>Provides fully managed message queuing for distributed applications, allowing decoupling of components and enabling asynchronous communication between them.</a:t>
                      </a:r>
                      <a:endParaRPr lang="en-IN" sz="1600" dirty="0"/>
                    </a:p>
                  </a:txBody>
                  <a:tcPr/>
                </a:tc>
                <a:extLst>
                  <a:ext uri="{0D108BD9-81ED-4DB2-BD59-A6C34878D82A}">
                    <a16:rowId xmlns:a16="http://schemas.microsoft.com/office/drawing/2014/main" val="4014555109"/>
                  </a:ext>
                </a:extLst>
              </a:tr>
              <a:tr h="724758">
                <a:tc>
                  <a:txBody>
                    <a:bodyPr/>
                    <a:lstStyle/>
                    <a:p>
                      <a:r>
                        <a:rPr lang="en-IN" sz="1600" b="0" i="0" kern="1200" dirty="0">
                          <a:solidFill>
                            <a:schemeClr val="dk1"/>
                          </a:solidFill>
                          <a:effectLst/>
                          <a:latin typeface="+mn-lt"/>
                          <a:ea typeface="+mn-ea"/>
                          <a:cs typeface="+mn-cs"/>
                        </a:rPr>
                        <a:t>Amazon OpenSearch Service</a:t>
                      </a:r>
                      <a:endParaRPr lang="en-IN" sz="1600" dirty="0"/>
                    </a:p>
                  </a:txBody>
                  <a:tcPr/>
                </a:tc>
                <a:tc>
                  <a:txBody>
                    <a:bodyPr/>
                    <a:lstStyle/>
                    <a:p>
                      <a:r>
                        <a:rPr lang="en-IN" sz="1600" dirty="0"/>
                        <a:t>Amazon OpenSearch Service is an AWS-managed service that lets you run and scale OpenSearch clusters without having to worry about managing, monitoring, and maintaining your infrastructure, or having to build in-depth expertise in operating OpenSearch clusters.</a:t>
                      </a:r>
                    </a:p>
                  </a:txBody>
                  <a:tcPr/>
                </a:tc>
                <a:extLst>
                  <a:ext uri="{0D108BD9-81ED-4DB2-BD59-A6C34878D82A}">
                    <a16:rowId xmlns:a16="http://schemas.microsoft.com/office/drawing/2014/main" val="1631566267"/>
                  </a:ext>
                </a:extLst>
              </a:tr>
            </a:tbl>
          </a:graphicData>
        </a:graphic>
      </p:graphicFrame>
    </p:spTree>
    <p:extLst>
      <p:ext uri="{BB962C8B-B14F-4D97-AF65-F5344CB8AC3E}">
        <p14:creationId xmlns:p14="http://schemas.microsoft.com/office/powerpoint/2010/main" val="254923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B1487-4DC7-FE58-08FF-23D4ECF578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6585B-083F-43B2-D516-72A18289B1F5}"/>
              </a:ext>
            </a:extLst>
          </p:cNvPr>
          <p:cNvSpPr>
            <a:spLocks noGrp="1"/>
          </p:cNvSpPr>
          <p:nvPr>
            <p:ph type="title"/>
          </p:nvPr>
        </p:nvSpPr>
        <p:spPr>
          <a:xfrm>
            <a:off x="238125" y="0"/>
            <a:ext cx="10515600" cy="1325563"/>
          </a:xfrm>
        </p:spPr>
        <p:txBody>
          <a:bodyPr/>
          <a:lstStyle/>
          <a:p>
            <a:r>
              <a:rPr lang="en-IN" u="sng" dirty="0"/>
              <a:t>Cost of POC</a:t>
            </a:r>
          </a:p>
        </p:txBody>
      </p:sp>
      <p:pic>
        <p:nvPicPr>
          <p:cNvPr id="5" name="Picture 4">
            <a:extLst>
              <a:ext uri="{FF2B5EF4-FFF2-40B4-BE49-F238E27FC236}">
                <a16:creationId xmlns:a16="http://schemas.microsoft.com/office/drawing/2014/main" id="{EBEFB983-02B6-8023-2E3C-4DDF9F8C117A}"/>
              </a:ext>
            </a:extLst>
          </p:cNvPr>
          <p:cNvPicPr>
            <a:picLocks noChangeAspect="1"/>
          </p:cNvPicPr>
          <p:nvPr/>
        </p:nvPicPr>
        <p:blipFill>
          <a:blip r:embed="rId2"/>
          <a:stretch>
            <a:fillRect/>
          </a:stretch>
        </p:blipFill>
        <p:spPr>
          <a:xfrm>
            <a:off x="238125" y="1206483"/>
            <a:ext cx="11668426" cy="5165742"/>
          </a:xfrm>
          <a:prstGeom prst="rect">
            <a:avLst/>
          </a:prstGeom>
        </p:spPr>
      </p:pic>
    </p:spTree>
    <p:extLst>
      <p:ext uri="{BB962C8B-B14F-4D97-AF65-F5344CB8AC3E}">
        <p14:creationId xmlns:p14="http://schemas.microsoft.com/office/powerpoint/2010/main" val="185723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80F79-9EE9-9A40-E7D3-ED1A186F49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9C0D9E-3B71-EAEA-02DC-D736829DD1DE}"/>
              </a:ext>
            </a:extLst>
          </p:cNvPr>
          <p:cNvSpPr>
            <a:spLocks noGrp="1"/>
          </p:cNvSpPr>
          <p:nvPr>
            <p:ph type="title"/>
          </p:nvPr>
        </p:nvSpPr>
        <p:spPr>
          <a:xfrm>
            <a:off x="365598" y="0"/>
            <a:ext cx="10515600" cy="1325563"/>
          </a:xfrm>
        </p:spPr>
        <p:txBody>
          <a:bodyPr/>
          <a:lstStyle/>
          <a:p>
            <a:r>
              <a:rPr lang="en-IN" u="sng" dirty="0"/>
              <a:t>Impact</a:t>
            </a:r>
          </a:p>
        </p:txBody>
      </p:sp>
      <p:sp>
        <p:nvSpPr>
          <p:cNvPr id="3" name="Content Placeholder 2">
            <a:extLst>
              <a:ext uri="{FF2B5EF4-FFF2-40B4-BE49-F238E27FC236}">
                <a16:creationId xmlns:a16="http://schemas.microsoft.com/office/drawing/2014/main" id="{E25EEB50-0A12-07EC-0FDA-57A954DBF935}"/>
              </a:ext>
            </a:extLst>
          </p:cNvPr>
          <p:cNvSpPr>
            <a:spLocks noGrp="1"/>
          </p:cNvSpPr>
          <p:nvPr>
            <p:ph idx="1"/>
          </p:nvPr>
        </p:nvSpPr>
        <p:spPr>
          <a:xfrm>
            <a:off x="541680" y="1050193"/>
            <a:ext cx="11331102" cy="5625762"/>
          </a:xfrm>
        </p:spPr>
        <p:txBody>
          <a:bodyPr>
            <a:normAutofit/>
          </a:bodyPr>
          <a:lstStyle/>
          <a:p>
            <a:r>
              <a:rPr lang="en-IN" sz="2400" dirty="0"/>
              <a:t>How the POC impacts IBM/Customer And Benefits across other customers as follows.</a:t>
            </a:r>
            <a:endParaRPr lang="en-IN" sz="2000" dirty="0"/>
          </a:p>
          <a:p>
            <a:pPr algn="l">
              <a:buFont typeface="+mj-lt"/>
              <a:buAutoNum type="arabicPeriod"/>
            </a:pPr>
            <a:r>
              <a:rPr lang="en-US" sz="2200" b="1" i="0" dirty="0">
                <a:effectLst/>
                <a:latin typeface="Söhne"/>
              </a:rPr>
              <a:t>Enhanced Customer Experience</a:t>
            </a:r>
            <a:r>
              <a:rPr lang="en-US" sz="2200" b="0" i="0" dirty="0">
                <a:effectLst/>
                <a:latin typeface="Söhne"/>
              </a:rPr>
              <a:t>:</a:t>
            </a:r>
          </a:p>
          <a:p>
            <a:pPr marL="742950" lvl="1" indent="-285750" algn="l">
              <a:buFont typeface="+mj-lt"/>
              <a:buAutoNum type="arabicPeriod"/>
            </a:pPr>
            <a:r>
              <a:rPr lang="en-US" sz="1900" b="0" i="0" dirty="0">
                <a:effectLst/>
                <a:latin typeface="Söhne"/>
              </a:rPr>
              <a:t>The Centralized Knowledge Repository serves as a hub for storing and accessing critical organizational knowledge, fostering a culture of knowledge sharing and collaboration.</a:t>
            </a:r>
          </a:p>
          <a:p>
            <a:pPr marL="742950" lvl="1" indent="-285750" algn="l">
              <a:buFont typeface="+mj-lt"/>
              <a:buAutoNum type="arabicPeriod"/>
            </a:pPr>
            <a:r>
              <a:rPr lang="en-US" sz="1900" b="0" i="0" dirty="0">
                <a:effectLst/>
                <a:latin typeface="Söhne"/>
              </a:rPr>
              <a:t>Mapping Documents provide comprehensive documentation of data relationships between systems, ensuring smooth integration and migration processes.</a:t>
            </a:r>
          </a:p>
          <a:p>
            <a:pPr marL="742950" lvl="1" indent="-285750">
              <a:buFont typeface="+mj-lt"/>
              <a:buAutoNum type="arabicPeriod"/>
            </a:pPr>
            <a:r>
              <a:rPr lang="en-US" sz="1900" b="0" i="0" dirty="0">
                <a:effectLst/>
                <a:latin typeface="Söhne"/>
              </a:rPr>
              <a:t>Our system features a comprehensive access details document, illustrating required access and providing replicable examples for seamless onboarding.</a:t>
            </a:r>
          </a:p>
          <a:p>
            <a:pPr algn="l">
              <a:buFont typeface="+mj-lt"/>
              <a:buAutoNum type="arabicPeriod"/>
            </a:pPr>
            <a:r>
              <a:rPr lang="en-US" sz="2200" b="1" i="0" dirty="0">
                <a:effectLst/>
                <a:latin typeface="Söhne"/>
              </a:rPr>
              <a:t>Cost Saving</a:t>
            </a:r>
            <a:r>
              <a:rPr lang="en-US" sz="2200" b="0" i="0" dirty="0">
                <a:effectLst/>
                <a:latin typeface="Söhne"/>
              </a:rPr>
              <a:t>:</a:t>
            </a:r>
          </a:p>
          <a:p>
            <a:pPr marL="742950" lvl="1" indent="-285750" algn="l">
              <a:buFont typeface="+mj-lt"/>
              <a:buAutoNum type="arabicPeriod"/>
            </a:pPr>
            <a:r>
              <a:rPr lang="en-US" sz="1900" b="0" i="0" dirty="0">
                <a:effectLst/>
                <a:latin typeface="Söhne"/>
              </a:rPr>
              <a:t>The centralized knowledge repository eliminates redundant efforts in searching for information, further saving valuable time.</a:t>
            </a:r>
          </a:p>
          <a:p>
            <a:pPr marL="742950" lvl="1" indent="-285750" algn="l">
              <a:buFont typeface="+mj-lt"/>
              <a:buAutoNum type="arabicPeriod"/>
            </a:pPr>
            <a:r>
              <a:rPr lang="en-US" sz="1900" b="0" i="0" dirty="0">
                <a:effectLst/>
                <a:latin typeface="Söhne"/>
              </a:rPr>
              <a:t>Clear mapping documents reduce the time required for integration and migration projects, ensuring faster project completion and delivery.</a:t>
            </a:r>
          </a:p>
          <a:p>
            <a:pPr marL="742950" lvl="1" indent="-285750" algn="l">
              <a:buFont typeface="+mj-lt"/>
              <a:buAutoNum type="arabicPeriod"/>
            </a:pPr>
            <a:r>
              <a:rPr lang="en-US" sz="1900" b="0" i="0" dirty="0">
                <a:effectLst/>
                <a:latin typeface="Söhne"/>
              </a:rPr>
              <a:t>Streamlined networking connections facilitate faster communication and problem resolution, ultimately saving time and effort.</a:t>
            </a:r>
          </a:p>
          <a:p>
            <a:pPr marL="742950" lvl="1" indent="-285750" algn="l">
              <a:buFont typeface="+mj-lt"/>
              <a:buAutoNum type="arabicPeriod"/>
            </a:pPr>
            <a:r>
              <a:rPr lang="en-US" sz="1900" b="0" i="0" dirty="0">
                <a:effectLst/>
                <a:latin typeface="Söhne"/>
              </a:rPr>
              <a:t>Efficient access to relevant information significantly boosts productivity across all organizational levels.</a:t>
            </a:r>
          </a:p>
          <a:p>
            <a:pPr lvl="1"/>
            <a:endParaRPr lang="en-US" dirty="0"/>
          </a:p>
          <a:p>
            <a:endParaRPr lang="en-IN" dirty="0"/>
          </a:p>
        </p:txBody>
      </p:sp>
    </p:spTree>
    <p:extLst>
      <p:ext uri="{BB962C8B-B14F-4D97-AF65-F5344CB8AC3E}">
        <p14:creationId xmlns:p14="http://schemas.microsoft.com/office/powerpoint/2010/main" val="101555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529</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IBM Plex Sans</vt:lpstr>
      <vt:lpstr>Söhne</vt:lpstr>
      <vt:lpstr>Office Theme</vt:lpstr>
      <vt:lpstr>PowerPoint Presentation</vt:lpstr>
      <vt:lpstr>About The Gen AI POC</vt:lpstr>
      <vt:lpstr>PowerPoint Presentation</vt:lpstr>
      <vt:lpstr>AWS Services Used</vt:lpstr>
      <vt:lpstr>Cost of POC</vt:lpstr>
      <vt:lpstr>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Satyanarayana Setty Katakam</dc:creator>
  <cp:lastModifiedBy>Venna Naga Durgaprasad</cp:lastModifiedBy>
  <cp:revision>9</cp:revision>
  <dcterms:created xsi:type="dcterms:W3CDTF">2024-03-29T11:10:26Z</dcterms:created>
  <dcterms:modified xsi:type="dcterms:W3CDTF">2024-04-04T08:48:17Z</dcterms:modified>
</cp:coreProperties>
</file>