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KJHUrkFwSTi7ourwQ3jxdNnDY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D3DCE7-13DD-4F1C-8A50-5ED0E7E00C53}">
  <a:tblStyle styleId="{ACD3DCE7-13DD-4F1C-8A50-5ED0E7E00C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ldStandardTT-regular.fntdata"/><Relationship Id="rId21" Type="http://schemas.openxmlformats.org/officeDocument/2006/relationships/slide" Target="slides/slide15.xml"/><Relationship Id="rId24" Type="http://schemas.openxmlformats.org/officeDocument/2006/relationships/font" Target="fonts/OldStandardTT-italic.fntdata"/><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65f01b4d3_9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65f01b4d3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c21feba69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c21feba6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65f01b4d3_9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65f01b4d3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21feba69_5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21feba69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c21feba69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c21feba6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2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28"/>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1" name="Shape 71"/>
        <p:cNvGrpSpPr/>
        <p:nvPr/>
      </p:nvGrpSpPr>
      <p:grpSpPr>
        <a:xfrm>
          <a:off x="0" y="0"/>
          <a:ext cx="0" cy="0"/>
          <a:chOff x="0" y="0"/>
          <a:chExt cx="0" cy="0"/>
        </a:xfrm>
      </p:grpSpPr>
      <p:sp>
        <p:nvSpPr>
          <p:cNvPr id="72" name="Google Shape;72;p29"/>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2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30"/>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31"/>
          <p:cNvSpPr txBox="1"/>
          <p:nvPr>
            <p:ph idx="1" type="subTitle"/>
          </p:nvPr>
        </p:nvSpPr>
        <p:spPr>
          <a:xfrm>
            <a:off x="512640" y="1893240"/>
            <a:ext cx="8118360" cy="7058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32"/>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3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3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3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34"/>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3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3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35"/>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3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36"/>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37"/>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3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8"/>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9"/>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20"/>
          <p:cNvSpPr txBox="1"/>
          <p:nvPr>
            <p:ph idx="1" type="subTitle"/>
          </p:nvPr>
        </p:nvSpPr>
        <p:spPr>
          <a:xfrm>
            <a:off x="512640" y="1893240"/>
            <a:ext cx="8118360" cy="7058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21"/>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22"/>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23"/>
          <p:cNvSpPr txBox="1"/>
          <p:nvPr>
            <p:ph type="title"/>
          </p:nvPr>
        </p:nvSpPr>
        <p:spPr>
          <a:xfrm>
            <a:off x="512640" y="1893240"/>
            <a:ext cx="8118360" cy="1522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2"/>
          <p:cNvSpPr/>
          <p:nvPr/>
        </p:nvSpPr>
        <p:spPr>
          <a:xfrm>
            <a:off x="0" y="0"/>
            <a:ext cx="9143640" cy="171144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2"/>
          <p:cNvSpPr/>
          <p:nvPr/>
        </p:nvSpPr>
        <p:spPr>
          <a:xfrm>
            <a:off x="641880" y="3597480"/>
            <a:ext cx="389880" cy="360"/>
          </a:xfrm>
          <a:custGeom>
            <a:rect b="b" l="l" r="r" t="t"/>
            <a:pathLst>
              <a:path extrusionOk="0" h="21600" w="21600">
                <a:moveTo>
                  <a:pt x="0" y="0"/>
                </a:moveTo>
                <a:lnTo>
                  <a:pt x="21600" y="21600"/>
                </a:lnTo>
              </a:path>
            </a:pathLst>
          </a:custGeom>
          <a:noFill/>
          <a:ln cap="flat" cmpd="sng" w="28425">
            <a:solidFill>
              <a:schemeClr val="accent1"/>
            </a:solidFill>
            <a:prstDash val="solid"/>
            <a:round/>
            <a:headEnd len="sm" w="sm" type="none"/>
            <a:tailEnd len="sm" w="sm" type="none"/>
          </a:ln>
        </p:spPr>
      </p:sp>
      <p:sp>
        <p:nvSpPr>
          <p:cNvPr id="8" name="Google Shape;8;p12"/>
          <p:cNvSpPr txBox="1"/>
          <p:nvPr>
            <p:ph type="title"/>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0" name="Google Shape;10;p1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9" name="Shape 59"/>
        <p:cNvGrpSpPr/>
        <p:nvPr/>
      </p:nvGrpSpPr>
      <p:grpSpPr>
        <a:xfrm>
          <a:off x="0" y="0"/>
          <a:ext cx="0" cy="0"/>
          <a:chOff x="0" y="0"/>
          <a:chExt cx="0" cy="0"/>
        </a:xfrm>
      </p:grpSpPr>
      <p:sp>
        <p:nvSpPr>
          <p:cNvPr id="60" name="Google Shape;60;p14"/>
          <p:cNvSpPr/>
          <p:nvPr/>
        </p:nvSpPr>
        <p:spPr>
          <a:xfrm>
            <a:off x="0" y="5045760"/>
            <a:ext cx="9143640" cy="9756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311760" y="444960"/>
            <a:ext cx="8520120" cy="6127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3" name="Google Shape;63;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
          <p:cNvPicPr preferRelativeResize="0"/>
          <p:nvPr/>
        </p:nvPicPr>
        <p:blipFill rotWithShape="1">
          <a:blip r:embed="rId3">
            <a:alphaModFix/>
          </a:blip>
          <a:srcRect b="0" l="0" r="0" t="0"/>
          <a:stretch/>
        </p:blipFill>
        <p:spPr>
          <a:xfrm>
            <a:off x="3071880" y="170640"/>
            <a:ext cx="2999520" cy="1993680"/>
          </a:xfrm>
          <a:prstGeom prst="rect">
            <a:avLst/>
          </a:prstGeom>
          <a:noFill/>
          <a:ln>
            <a:noFill/>
          </a:ln>
        </p:spPr>
      </p:pic>
      <p:sp>
        <p:nvSpPr>
          <p:cNvPr id="117" name="Google Shape;117;p1"/>
          <p:cNvSpPr txBox="1"/>
          <p:nvPr/>
        </p:nvSpPr>
        <p:spPr>
          <a:xfrm>
            <a:off x="512640" y="2230200"/>
            <a:ext cx="8118360" cy="234792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 sz="3000" u="none" cap="none" strike="noStrike">
                <a:solidFill>
                  <a:srgbClr val="FFFBF0"/>
                </a:solidFill>
                <a:latin typeface="Times New Roman"/>
                <a:ea typeface="Times New Roman"/>
                <a:cs typeface="Times New Roman"/>
                <a:sym typeface="Times New Roman"/>
              </a:rPr>
              <a:t>Computer Engineering Department</a:t>
            </a:r>
            <a:br>
              <a:rPr b="0" i="0" lang="en" sz="1800" u="none" cap="none" strike="noStrike"/>
            </a:br>
            <a:r>
              <a:rPr b="0" i="0" lang="en" sz="2400" u="none" cap="none" strike="noStrike">
                <a:solidFill>
                  <a:srgbClr val="FFFBF0"/>
                </a:solidFill>
                <a:latin typeface="Times New Roman"/>
                <a:ea typeface="Times New Roman"/>
                <a:cs typeface="Times New Roman"/>
                <a:sym typeface="Times New Roman"/>
              </a:rPr>
              <a:t>A.P. Shah Institute of Technology</a:t>
            </a:r>
            <a:br>
              <a:rPr b="0" i="0" lang="en" sz="1800" u="none" cap="none" strike="noStrike"/>
            </a:br>
            <a:r>
              <a:rPr b="0" i="0" lang="en" sz="2400" u="none" cap="none" strike="noStrike">
                <a:solidFill>
                  <a:srgbClr val="FFFBF0"/>
                </a:solidFill>
                <a:latin typeface="Times New Roman"/>
                <a:ea typeface="Times New Roman"/>
                <a:cs typeface="Times New Roman"/>
                <a:sym typeface="Times New Roman"/>
              </a:rPr>
              <a:t>G.B.Road,Kasarvadavli, Thane(W), Mumbai-400615</a:t>
            </a:r>
            <a:br>
              <a:rPr b="0" i="0" lang="en" sz="1800" u="none" cap="none" strike="noStrike"/>
            </a:br>
            <a:r>
              <a:rPr b="0" i="0" lang="en" sz="2400" u="none" cap="none" strike="noStrike">
                <a:solidFill>
                  <a:srgbClr val="FFFBF0"/>
                </a:solidFill>
                <a:latin typeface="Times New Roman"/>
                <a:ea typeface="Times New Roman"/>
                <a:cs typeface="Times New Roman"/>
                <a:sym typeface="Times New Roman"/>
              </a:rPr>
              <a:t>UNIVERSITY OF MUMBAI</a:t>
            </a:r>
            <a:br>
              <a:rPr b="0" i="0" lang="en" sz="1800" u="none" cap="none" strike="noStrike"/>
            </a:br>
            <a:r>
              <a:rPr b="0" i="0" lang="en" sz="2400" u="none" cap="none" strike="noStrike">
                <a:solidFill>
                  <a:srgbClr val="FFFBF0"/>
                </a:solidFill>
                <a:latin typeface="Times New Roman"/>
                <a:ea typeface="Times New Roman"/>
                <a:cs typeface="Times New Roman"/>
                <a:sym typeface="Times New Roman"/>
              </a:rPr>
              <a:t>Academic Year 2020-2021</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1.5 Scope</a:t>
            </a:r>
            <a:endParaRPr b="0" i="0" sz="3000" u="none" cap="none" strike="noStrike">
              <a:solidFill>
                <a:srgbClr val="000000"/>
              </a:solidFill>
              <a:latin typeface="Arial"/>
              <a:ea typeface="Arial"/>
              <a:cs typeface="Arial"/>
              <a:sym typeface="Arial"/>
            </a:endParaRPr>
          </a:p>
        </p:txBody>
      </p:sp>
      <p:sp>
        <p:nvSpPr>
          <p:cNvPr id="173" name="Google Shape;173;p8"/>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15000"/>
              </a:lnSpc>
              <a:spcBef>
                <a:spcPts val="0"/>
              </a:spcBef>
              <a:spcAft>
                <a:spcPts val="0"/>
              </a:spcAft>
              <a:buClr>
                <a:srgbClr val="000000"/>
              </a:buClr>
              <a:buSzPts val="1800"/>
              <a:buFont typeface="Old Standard TT"/>
              <a:buChar char="●"/>
            </a:pPr>
            <a:r>
              <a:rPr lang="en" sz="1600">
                <a:solidFill>
                  <a:schemeClr val="dk1"/>
                </a:solidFill>
                <a:latin typeface="Times New Roman"/>
                <a:ea typeface="Times New Roman"/>
                <a:cs typeface="Times New Roman"/>
                <a:sym typeface="Times New Roman"/>
              </a:rPr>
              <a:t>Our application will first take a pdf or an image file from the user</a:t>
            </a:r>
            <a:r>
              <a:rPr lang="en" sz="1300">
                <a:solidFill>
                  <a:schemeClr val="dk1"/>
                </a:solidFill>
              </a:rPr>
              <a:t>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000000"/>
              </a:buClr>
              <a:buSzPts val="1800"/>
              <a:buFont typeface="Old Standard TT"/>
              <a:buChar char="●"/>
            </a:pPr>
            <a:r>
              <a:rPr lang="en" sz="1600">
                <a:latin typeface="Times New Roman"/>
                <a:ea typeface="Times New Roman"/>
                <a:cs typeface="Times New Roman"/>
                <a:sym typeface="Times New Roman"/>
              </a:rPr>
              <a:t>If the file is a pdf then the app will convert pdf into image and then the image to text and then that text to audio respectively. </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000000"/>
              </a:buClr>
              <a:buSzPts val="1800"/>
              <a:buFont typeface="Old Standard TT"/>
              <a:buChar char="●"/>
            </a:pPr>
            <a:r>
              <a:rPr lang="en" sz="1600">
                <a:latin typeface="Times New Roman"/>
                <a:ea typeface="Times New Roman"/>
                <a:cs typeface="Times New Roman"/>
                <a:sym typeface="Times New Roman"/>
              </a:rPr>
              <a:t>Else the image file is directly converted to text and then the text is converted to audio.</a:t>
            </a:r>
            <a:endParaRPr sz="1600">
              <a:latin typeface="Times New Roman"/>
              <a:ea typeface="Times New Roman"/>
              <a:cs typeface="Times New Roman"/>
              <a:sym typeface="Times New Roman"/>
            </a:endParaRPr>
          </a:p>
          <a:p>
            <a:pPr indent="-342720" lvl="0" marL="457200" marR="0" rtl="0" algn="l">
              <a:lnSpc>
                <a:spcPct val="115000"/>
              </a:lnSpc>
              <a:spcBef>
                <a:spcPts val="0"/>
              </a:spcBef>
              <a:spcAft>
                <a:spcPts val="0"/>
              </a:spcAft>
              <a:buClr>
                <a:srgbClr val="000000"/>
              </a:buClr>
              <a:buSzPts val="1800"/>
              <a:buFont typeface="Old Standard TT"/>
              <a:buChar char="●"/>
            </a:pPr>
            <a:r>
              <a:rPr lang="en" sz="1600">
                <a:latin typeface="Times New Roman"/>
                <a:ea typeface="Times New Roman"/>
                <a:cs typeface="Times New Roman"/>
                <a:sym typeface="Times New Roman"/>
              </a:rPr>
              <a:t>The audio can then be listened properly.</a:t>
            </a: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a:t>
            </a:r>
            <a:r>
              <a:rPr b="1" lang="en" sz="3000">
                <a:latin typeface="Times New Roman"/>
                <a:ea typeface="Times New Roman"/>
                <a:cs typeface="Times New Roman"/>
                <a:sym typeface="Times New Roman"/>
              </a:rPr>
              <a:t>6 </a:t>
            </a:r>
            <a:r>
              <a:rPr b="1" i="0" lang="en" sz="3000" u="none" cap="none" strike="noStrike">
                <a:solidFill>
                  <a:srgbClr val="000000"/>
                </a:solidFill>
                <a:latin typeface="Times New Roman"/>
                <a:ea typeface="Times New Roman"/>
                <a:cs typeface="Times New Roman"/>
                <a:sym typeface="Times New Roman"/>
              </a:rPr>
              <a:t>Technology stack</a:t>
            </a:r>
            <a:endParaRPr b="0" i="0" sz="3000" u="none" cap="none" strike="noStrike">
              <a:solidFill>
                <a:srgbClr val="000000"/>
              </a:solidFill>
              <a:latin typeface="Arial"/>
              <a:ea typeface="Arial"/>
              <a:cs typeface="Arial"/>
              <a:sym typeface="Arial"/>
            </a:endParaRPr>
          </a:p>
        </p:txBody>
      </p:sp>
      <p:sp>
        <p:nvSpPr>
          <p:cNvPr id="179" name="Google Shape;179;p9"/>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000000"/>
              </a:buClr>
              <a:buSzPts val="1800"/>
              <a:buFont typeface="Old Standard TT"/>
              <a:buChar char="●"/>
            </a:pPr>
            <a:r>
              <a:rPr b="1" lang="en" sz="1600">
                <a:latin typeface="Times New Roman"/>
                <a:ea typeface="Times New Roman"/>
                <a:cs typeface="Times New Roman"/>
                <a:sym typeface="Times New Roman"/>
              </a:rPr>
              <a:t>Pytesseract: </a:t>
            </a:r>
            <a:r>
              <a:rPr lang="en" sz="1600">
                <a:solidFill>
                  <a:srgbClr val="464646"/>
                </a:solidFill>
                <a:highlight>
                  <a:srgbClr val="FDFDFD"/>
                </a:highlight>
                <a:latin typeface="Times New Roman"/>
                <a:ea typeface="Times New Roman"/>
                <a:cs typeface="Times New Roman"/>
                <a:sym typeface="Times New Roman"/>
              </a:rPr>
              <a:t>Python-tesseract is an optical character recognition (OCR) tool for python. That is, it will recognize and “read” the text embedded in images. Python-tesseract is a wrapper for Google’s Tesseract-OCR Engine. It is also useful as a stand-alone invocation script to tesseract, as it can read all image types supported by the Pillow and Leptonica imaging libraries, including jpeg, png, gif, bmp, tiff, and others. Additionally, if used as a script, Python-tesseract will print the recognized text instead of writing it to a file.</a:t>
            </a:r>
            <a:endParaRPr sz="1600">
              <a:solidFill>
                <a:srgbClr val="464646"/>
              </a:solidFill>
              <a:highlight>
                <a:srgbClr val="FDFDFD"/>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b="1" sz="1600">
              <a:latin typeface="Times New Roman"/>
              <a:ea typeface="Times New Roman"/>
              <a:cs typeface="Times New Roman"/>
              <a:sym typeface="Times New Roman"/>
            </a:endParaRPr>
          </a:p>
          <a:p>
            <a:pPr indent="-330019" lvl="0" marL="457200" marR="0" rtl="0" algn="l">
              <a:lnSpc>
                <a:spcPct val="115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OpenCV: </a:t>
            </a:r>
            <a:r>
              <a:rPr lang="en" sz="1600">
                <a:solidFill>
                  <a:srgbClr val="273239"/>
                </a:solidFill>
                <a:highlight>
                  <a:srgbClr val="FFFFFF"/>
                </a:highlight>
                <a:latin typeface="Times New Roman"/>
                <a:ea typeface="Times New Roman"/>
                <a:cs typeface="Times New Roman"/>
                <a:sym typeface="Times New Roman"/>
              </a:rPr>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 When it integrated with various libraries, such as NumPy, python is capable of processing the OpenCV array structure for analysis. . </a:t>
            </a:r>
            <a:endParaRPr b="1"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f65f01b4d3_9_2"/>
          <p:cNvSpPr txBox="1"/>
          <p:nvPr/>
        </p:nvSpPr>
        <p:spPr>
          <a:xfrm>
            <a:off x="561350" y="691900"/>
            <a:ext cx="80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5" name="Google Shape;185;gf65f01b4d3_9_2"/>
          <p:cNvSpPr txBox="1"/>
          <p:nvPr/>
        </p:nvSpPr>
        <p:spPr>
          <a:xfrm>
            <a:off x="600500" y="626625"/>
            <a:ext cx="8289600" cy="461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b="1" lang="en" sz="1600">
                <a:latin typeface="Times New Roman"/>
                <a:ea typeface="Times New Roman"/>
                <a:cs typeface="Times New Roman"/>
                <a:sym typeface="Times New Roman"/>
              </a:rPr>
              <a:t>Pyttsx3: </a:t>
            </a:r>
            <a:r>
              <a:rPr lang="en" sz="1600">
                <a:solidFill>
                  <a:srgbClr val="273239"/>
                </a:solidFill>
                <a:highlight>
                  <a:srgbClr val="FFFFFF"/>
                </a:highlight>
                <a:latin typeface="Times New Roman"/>
                <a:ea typeface="Times New Roman"/>
                <a:cs typeface="Times New Roman"/>
                <a:sym typeface="Times New Roman"/>
              </a:rPr>
              <a:t>pyttsx3 is a text-to-speech conversion library in Python. Unlike alternative libraries, it works offline and is compatible with both Python 2 and 3. An application invokes the pyttsx3.init() factory function to get a reference to a pyttsx3. Engine instance. it is a very easy to use tool which converts the entered text into speech.</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b="1" lang="en" sz="1600">
                <a:latin typeface="Times New Roman"/>
                <a:ea typeface="Times New Roman"/>
                <a:cs typeface="Times New Roman"/>
                <a:sym typeface="Times New Roman"/>
              </a:rPr>
              <a:t>Visual Studio Code: </a:t>
            </a:r>
            <a:r>
              <a:rPr lang="en" sz="1600">
                <a:solidFill>
                  <a:srgbClr val="202122"/>
                </a:solidFill>
                <a:highlight>
                  <a:srgbClr val="FFFFFF"/>
                </a:highlight>
                <a:latin typeface="Times New Roman"/>
                <a:ea typeface="Times New Roman"/>
                <a:cs typeface="Times New Roman"/>
                <a:sym typeface="Times New Roman"/>
              </a:rPr>
              <a:t>Visual Studio Code is an Integrated Development Environment (IDE) made by Microsoft for Windows, Linux and macOS. Features include support for debugging, syntax highlighting, intelligent code completion, snippets, code refactoring, and embedded Git. Users can change the theme, keyboard shortcuts, preferences, and install extensions that add additional functionality.</a:t>
            </a:r>
            <a:endParaRPr sz="1600">
              <a:solidFill>
                <a:srgbClr val="202122"/>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202122"/>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02122"/>
              </a:buClr>
              <a:buSzPts val="1600"/>
              <a:buFont typeface="Times New Roman"/>
              <a:buChar char="●"/>
            </a:pPr>
            <a:r>
              <a:rPr b="1" lang="en" sz="1600">
                <a:solidFill>
                  <a:srgbClr val="202122"/>
                </a:solidFill>
                <a:highlight>
                  <a:srgbClr val="FFFFFF"/>
                </a:highlight>
                <a:latin typeface="Times New Roman"/>
                <a:ea typeface="Times New Roman"/>
                <a:cs typeface="Times New Roman"/>
                <a:sym typeface="Times New Roman"/>
              </a:rPr>
              <a:t>Jupyter Notebooks: </a:t>
            </a:r>
            <a:r>
              <a:rPr lang="en" sz="1600">
                <a:solidFill>
                  <a:srgbClr val="202122"/>
                </a:solidFill>
                <a:highlight>
                  <a:srgbClr val="FFFFFF"/>
                </a:highlight>
                <a:latin typeface="Times New Roman"/>
                <a:ea typeface="Times New Roman"/>
                <a:cs typeface="Times New Roman"/>
                <a:sym typeface="Times New Roman"/>
              </a:rPr>
              <a:t>Jupyter Notebook (formerly IPython Notebooks) is a web-based interactive computational environment for creating notebook documents.A Jupyter Notebook document is a browser-based REPL containing an ordered list of input/output cells which can contain code, text (using Markdown), mathematics, plots and rich media. Underneath the interface, a notebook is a JSON document, following a versioned schema, usually ending with the ".ipynb" extension.</a:t>
            </a:r>
            <a:endParaRPr sz="1600">
              <a:solidFill>
                <a:srgbClr val="202122"/>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t/>
            </a:r>
            <a:endParaRPr sz="1600">
              <a:solidFill>
                <a:srgbClr val="2021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a:t>
            </a:r>
            <a:r>
              <a:rPr b="1" lang="en" sz="3000">
                <a:latin typeface="Times New Roman"/>
                <a:ea typeface="Times New Roman"/>
                <a:cs typeface="Times New Roman"/>
                <a:sym typeface="Times New Roman"/>
              </a:rPr>
              <a:t>7</a:t>
            </a:r>
            <a:r>
              <a:rPr b="1" i="0" lang="en" sz="3000" u="none" cap="none" strike="noStrike">
                <a:solidFill>
                  <a:srgbClr val="000000"/>
                </a:solidFill>
                <a:latin typeface="Times New Roman"/>
                <a:ea typeface="Times New Roman"/>
                <a:cs typeface="Times New Roman"/>
                <a:sym typeface="Times New Roman"/>
              </a:rPr>
              <a:t> Benefits for environment &amp; Society</a:t>
            </a:r>
            <a:endParaRPr b="0" i="0" sz="3000" u="none" cap="none" strike="noStrike">
              <a:solidFill>
                <a:srgbClr val="000000"/>
              </a:solidFill>
              <a:latin typeface="Arial"/>
              <a:ea typeface="Arial"/>
              <a:cs typeface="Arial"/>
              <a:sym typeface="Arial"/>
            </a:endParaRPr>
          </a:p>
        </p:txBody>
      </p:sp>
      <p:sp>
        <p:nvSpPr>
          <p:cNvPr id="191" name="Google Shape;191;p10"/>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000000"/>
              </a:buClr>
              <a:buSzPts val="1800"/>
              <a:buFont typeface="Old Standard TT"/>
              <a:buChar char="●"/>
            </a:pPr>
            <a:r>
              <a:rPr b="0" i="0" lang="en" sz="1800" u="none" cap="none" strike="noStrike">
                <a:solidFill>
                  <a:srgbClr val="000000"/>
                </a:solidFill>
                <a:latin typeface="Old Standard TT"/>
                <a:ea typeface="Old Standard TT"/>
                <a:cs typeface="Old Standard TT"/>
                <a:sym typeface="Old Standard TT"/>
              </a:rPr>
              <a:t>Firstly</a:t>
            </a:r>
            <a:r>
              <a:rPr lang="en" sz="1800">
                <a:latin typeface="Old Standard TT"/>
                <a:ea typeface="Old Standard TT"/>
                <a:cs typeface="Old Standard TT"/>
                <a:sym typeface="Old Standard TT"/>
              </a:rPr>
              <a:t>, use of e-book helps us save environment as there is a significant reduction </a:t>
            </a:r>
            <a:r>
              <a:rPr b="0" i="0" lang="en" sz="1800" u="none" cap="none" strike="noStrike">
                <a:solidFill>
                  <a:srgbClr val="000000"/>
                </a:solidFill>
                <a:latin typeface="Old Standard TT"/>
                <a:ea typeface="Old Standard TT"/>
                <a:cs typeface="Old Standard TT"/>
                <a:sym typeface="Old Standard TT"/>
              </a:rPr>
              <a:t> in  the usage of pages required.                          </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000000"/>
              </a:buClr>
              <a:buSzPts val="1800"/>
              <a:buFont typeface="Old Standard TT"/>
              <a:buChar char="●"/>
            </a:pPr>
            <a:r>
              <a:rPr lang="en" sz="1800">
                <a:latin typeface="Old Standard TT"/>
                <a:ea typeface="Old Standard TT"/>
                <a:cs typeface="Old Standard TT"/>
                <a:sym typeface="Old Standard TT"/>
              </a:rPr>
              <a:t>Continuous usage of e-books leads to eye-related problems whereas audiobook is a much better alternative.               </a:t>
            </a:r>
            <a:endParaRPr sz="1800">
              <a:latin typeface="Old Standard TT"/>
              <a:ea typeface="Old Standard TT"/>
              <a:cs typeface="Old Standard TT"/>
              <a:sym typeface="Old Standard TT"/>
            </a:endParaRPr>
          </a:p>
          <a:p>
            <a:pPr indent="-342719" lvl="0" marL="457200" marR="0" rtl="0" algn="l">
              <a:lnSpc>
                <a:spcPct val="115000"/>
              </a:lnSpc>
              <a:spcBef>
                <a:spcPts val="0"/>
              </a:spcBef>
              <a:spcAft>
                <a:spcPts val="0"/>
              </a:spcAft>
              <a:buClr>
                <a:srgbClr val="000000"/>
              </a:buClr>
              <a:buSzPts val="1800"/>
              <a:buFont typeface="Old Standard TT"/>
              <a:buChar char="●"/>
            </a:pPr>
            <a:r>
              <a:rPr lang="en" sz="1800">
                <a:latin typeface="Old Standard TT"/>
                <a:ea typeface="Old Standard TT"/>
                <a:cs typeface="Old Standard TT"/>
                <a:sym typeface="Old Standard TT"/>
              </a:rPr>
              <a:t>It is easy to use and can be accessed whenever required especially in a crowd. you can listen to an audiobook easily in any environment</a:t>
            </a:r>
            <a:endParaRPr sz="1800">
              <a:latin typeface="Old Standard TT"/>
              <a:ea typeface="Old Standard TT"/>
              <a:cs typeface="Old Standard TT"/>
              <a:sym typeface="Old Standard TT"/>
            </a:endParaRPr>
          </a:p>
          <a:p>
            <a:pPr indent="-342719" lvl="0" marL="457200" marR="0" rtl="0" algn="l">
              <a:lnSpc>
                <a:spcPct val="115000"/>
              </a:lnSpc>
              <a:spcBef>
                <a:spcPts val="0"/>
              </a:spcBef>
              <a:spcAft>
                <a:spcPts val="0"/>
              </a:spcAft>
              <a:buClr>
                <a:srgbClr val="000000"/>
              </a:buClr>
              <a:buSzPts val="1800"/>
              <a:buFont typeface="Old Standard TT"/>
              <a:buChar char="●"/>
            </a:pPr>
            <a:r>
              <a:rPr lang="en" sz="1800">
                <a:latin typeface="Old Standard TT"/>
                <a:ea typeface="Old Standard TT"/>
                <a:cs typeface="Old Standard TT"/>
                <a:sym typeface="Old Standard TT"/>
              </a:rPr>
              <a:t>No need to  carry and store heavy books as a single device can hold many of them!</a:t>
            </a:r>
            <a:endParaRPr sz="1800">
              <a:latin typeface="Old Standard TT"/>
              <a:ea typeface="Old Standard TT"/>
              <a:cs typeface="Old Standard TT"/>
              <a:sym typeface="Old Standard TT"/>
            </a:endParaRPr>
          </a:p>
          <a:p>
            <a:pPr indent="0" lvl="0" marL="0" marR="0" rtl="0" algn="l">
              <a:lnSpc>
                <a:spcPct val="115000"/>
              </a:lnSpc>
              <a:spcBef>
                <a:spcPts val="0"/>
              </a:spcBef>
              <a:spcAft>
                <a:spcPts val="0"/>
              </a:spcAft>
              <a:buNone/>
            </a:pPr>
            <a:r>
              <a:t/>
            </a:r>
            <a:endParaRPr sz="18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fc21feba69_6_0"/>
          <p:cNvSpPr txBox="1"/>
          <p:nvPr/>
        </p:nvSpPr>
        <p:spPr>
          <a:xfrm>
            <a:off x="561375" y="364875"/>
            <a:ext cx="82380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1.8 Future Scope:</a:t>
            </a:r>
            <a:endParaRPr b="1" sz="3000">
              <a:latin typeface="Times New Roman"/>
              <a:ea typeface="Times New Roman"/>
              <a:cs typeface="Times New Roman"/>
              <a:sym typeface="Times New Roman"/>
            </a:endParaRPr>
          </a:p>
          <a:p>
            <a:pPr indent="0" lvl="0" marL="0" rtl="0" algn="l">
              <a:spcBef>
                <a:spcPts val="0"/>
              </a:spcBef>
              <a:spcAft>
                <a:spcPts val="0"/>
              </a:spcAft>
              <a:buNone/>
            </a:pPr>
            <a:r>
              <a:t/>
            </a:r>
            <a:endParaRPr b="1" sz="30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Replace pyttsx3 with a </a:t>
            </a:r>
            <a:r>
              <a:rPr lang="en" sz="1600">
                <a:latin typeface="Times New Roman"/>
                <a:ea typeface="Times New Roman"/>
                <a:cs typeface="Times New Roman"/>
                <a:sym typeface="Times New Roman"/>
              </a:rPr>
              <a:t>better</a:t>
            </a:r>
            <a:r>
              <a:rPr lang="en" sz="1600">
                <a:latin typeface="Times New Roman"/>
                <a:ea typeface="Times New Roman"/>
                <a:cs typeface="Times New Roman"/>
                <a:sym typeface="Times New Roman"/>
              </a:rPr>
              <a:t> AI model</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Add GUI to the application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Saving and making the audio file easily traversable for user convenience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Improve the pre-processing of the files</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 sz="4200" u="none" cap="none" strike="noStrike">
                <a:solidFill>
                  <a:srgbClr val="FFFBF0"/>
                </a:solidFill>
                <a:latin typeface="Times New Roman"/>
                <a:ea typeface="Times New Roman"/>
                <a:cs typeface="Times New Roman"/>
                <a:sym typeface="Times New Roman"/>
              </a:rPr>
              <a:t>Thank You</a:t>
            </a:r>
            <a:endParaRPr b="0" i="0" sz="4200" u="none" cap="none" strike="noStrike">
              <a:solidFill>
                <a:srgbClr val="000000"/>
              </a:solidFill>
              <a:latin typeface="Arial"/>
              <a:ea typeface="Arial"/>
              <a:cs typeface="Arial"/>
              <a:sym typeface="Arial"/>
            </a:endParaRPr>
          </a:p>
        </p:txBody>
      </p:sp>
      <p:sp>
        <p:nvSpPr>
          <p:cNvPr id="202" name="Google Shape;202;p11"/>
          <p:cNvSpPr txBox="1"/>
          <p:nvPr/>
        </p:nvSpPr>
        <p:spPr>
          <a:xfrm>
            <a:off x="512640" y="3840480"/>
            <a:ext cx="811836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nvSpPr>
        <p:spPr>
          <a:xfrm>
            <a:off x="512640" y="275400"/>
            <a:ext cx="8118360" cy="476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800" u="none" cap="none" strike="noStrike">
                <a:solidFill>
                  <a:srgbClr val="FFFBF0"/>
                </a:solidFill>
                <a:latin typeface="Times New Roman"/>
                <a:ea typeface="Times New Roman"/>
                <a:cs typeface="Times New Roman"/>
                <a:sym typeface="Times New Roman"/>
              </a:rPr>
              <a:t> </a:t>
            </a:r>
            <a:r>
              <a:rPr lang="en" sz="1800">
                <a:solidFill>
                  <a:srgbClr val="FFFBF0"/>
                </a:solidFill>
                <a:latin typeface="Times New Roman"/>
                <a:ea typeface="Times New Roman"/>
                <a:cs typeface="Times New Roman"/>
                <a:sym typeface="Times New Roman"/>
              </a:rPr>
              <a:t>A presentation on</a:t>
            </a:r>
            <a:br>
              <a:rPr b="0" i="0" lang="en" sz="1800" u="none" cap="none" strike="noStrike"/>
            </a:br>
            <a:r>
              <a:rPr b="1" lang="en" sz="2400">
                <a:solidFill>
                  <a:srgbClr val="FFFBF0"/>
                </a:solidFill>
                <a:latin typeface="Times New Roman"/>
                <a:ea typeface="Times New Roman"/>
                <a:cs typeface="Times New Roman"/>
                <a:sym typeface="Times New Roman"/>
              </a:rPr>
              <a:t>AI Audiobook</a:t>
            </a: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Submitted in partial fulfillment of the degree of</a:t>
            </a: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Bachelor of Engineering(Sem-</a:t>
            </a:r>
            <a:r>
              <a:rPr lang="en" sz="1800">
                <a:solidFill>
                  <a:srgbClr val="FFFBF0"/>
                </a:solidFill>
                <a:latin typeface="Times New Roman"/>
                <a:ea typeface="Times New Roman"/>
                <a:cs typeface="Times New Roman"/>
                <a:sym typeface="Times New Roman"/>
              </a:rPr>
              <a:t>5</a:t>
            </a:r>
            <a:r>
              <a:rPr b="0" i="0" lang="en" sz="1800" u="none" cap="none" strike="noStrike">
                <a:solidFill>
                  <a:srgbClr val="FFFBF0"/>
                </a:solidFill>
                <a:latin typeface="Times New Roman"/>
                <a:ea typeface="Times New Roman"/>
                <a:cs typeface="Times New Roman"/>
                <a:sym typeface="Times New Roman"/>
              </a:rPr>
              <a:t>)</a:t>
            </a: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in</a:t>
            </a:r>
            <a:br>
              <a:rPr b="0" i="0" lang="en" sz="1800" u="none" cap="none" strike="noStrike"/>
            </a:br>
            <a:r>
              <a:rPr b="1" i="0" lang="en" sz="1800" u="none" cap="none" strike="noStrike">
                <a:solidFill>
                  <a:srgbClr val="FFFBF0"/>
                </a:solidFill>
                <a:latin typeface="Times New Roman"/>
                <a:ea typeface="Times New Roman"/>
                <a:cs typeface="Times New Roman"/>
                <a:sym typeface="Times New Roman"/>
              </a:rPr>
              <a:t>Computer Engineering</a:t>
            </a: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By</a:t>
            </a:r>
            <a:br>
              <a:rPr b="0" i="0" lang="en" sz="1800" u="none" cap="none" strike="noStrike"/>
            </a:br>
            <a:r>
              <a:rPr lang="en" sz="1800">
                <a:solidFill>
                  <a:srgbClr val="FFFBF0"/>
                </a:solidFill>
                <a:latin typeface="Times New Roman"/>
                <a:ea typeface="Times New Roman"/>
                <a:cs typeface="Times New Roman"/>
                <a:sym typeface="Times New Roman"/>
              </a:rPr>
              <a:t>Soumyojyoti Dutta</a:t>
            </a:r>
            <a:r>
              <a:rPr b="0" i="0" lang="en" sz="1800" u="none" cap="none" strike="noStrike">
                <a:solidFill>
                  <a:srgbClr val="FFFBF0"/>
                </a:solidFill>
                <a:latin typeface="Times New Roman"/>
                <a:ea typeface="Times New Roman"/>
                <a:cs typeface="Times New Roman"/>
                <a:sym typeface="Times New Roman"/>
              </a:rPr>
              <a:t>(</a:t>
            </a:r>
            <a:r>
              <a:rPr lang="en" sz="1800">
                <a:solidFill>
                  <a:srgbClr val="FFFBF0"/>
                </a:solidFill>
                <a:latin typeface="Times New Roman"/>
                <a:ea typeface="Times New Roman"/>
                <a:cs typeface="Times New Roman"/>
                <a:sym typeface="Times New Roman"/>
              </a:rPr>
              <a:t>19102014)</a:t>
            </a:r>
            <a:br>
              <a:rPr b="0" i="0" lang="en" sz="1800" u="none" cap="none" strike="noStrike"/>
            </a:br>
            <a:r>
              <a:rPr lang="en" sz="1800">
                <a:solidFill>
                  <a:srgbClr val="FFFBF0"/>
                </a:solidFill>
                <a:latin typeface="Times New Roman"/>
                <a:ea typeface="Times New Roman"/>
                <a:cs typeface="Times New Roman"/>
                <a:sym typeface="Times New Roman"/>
              </a:rPr>
              <a:t>Vedang Gore</a:t>
            </a:r>
            <a:r>
              <a:rPr b="0" i="0" lang="en" sz="1800" u="none" cap="none" strike="noStrike">
                <a:solidFill>
                  <a:srgbClr val="FFFBF0"/>
                </a:solidFill>
                <a:latin typeface="Times New Roman"/>
                <a:ea typeface="Times New Roman"/>
                <a:cs typeface="Times New Roman"/>
                <a:sym typeface="Times New Roman"/>
              </a:rPr>
              <a:t>(</a:t>
            </a:r>
            <a:r>
              <a:rPr lang="en" sz="1800">
                <a:solidFill>
                  <a:srgbClr val="FFFBF0"/>
                </a:solidFill>
                <a:latin typeface="Times New Roman"/>
                <a:ea typeface="Times New Roman"/>
                <a:cs typeface="Times New Roman"/>
                <a:sym typeface="Times New Roman"/>
              </a:rPr>
              <a:t>19102065</a:t>
            </a:r>
            <a:r>
              <a:rPr b="0" i="0" lang="en" sz="1800" u="none" cap="none" strike="noStrike">
                <a:solidFill>
                  <a:srgbClr val="FFFBF0"/>
                </a:solidFill>
                <a:latin typeface="Times New Roman"/>
                <a:ea typeface="Times New Roman"/>
                <a:cs typeface="Times New Roman"/>
                <a:sym typeface="Times New Roman"/>
              </a:rPr>
              <a:t>)</a:t>
            </a:r>
            <a:br>
              <a:rPr b="0" i="0" lang="en" sz="1800" u="none" cap="none" strike="noStrike"/>
            </a:br>
            <a:r>
              <a:rPr lang="en" sz="1800">
                <a:solidFill>
                  <a:srgbClr val="FFFBF0"/>
                </a:solidFill>
                <a:latin typeface="Times New Roman"/>
                <a:ea typeface="Times New Roman"/>
                <a:cs typeface="Times New Roman"/>
                <a:sym typeface="Times New Roman"/>
              </a:rPr>
              <a:t>Sumati Hans</a:t>
            </a:r>
            <a:r>
              <a:rPr b="0" i="0" lang="en" sz="1800" u="none" cap="none" strike="noStrike">
                <a:solidFill>
                  <a:srgbClr val="FFFBF0"/>
                </a:solidFill>
                <a:latin typeface="Times New Roman"/>
                <a:ea typeface="Times New Roman"/>
                <a:cs typeface="Times New Roman"/>
                <a:sym typeface="Times New Roman"/>
              </a:rPr>
              <a:t>(</a:t>
            </a:r>
            <a:r>
              <a:rPr lang="en" sz="1800">
                <a:solidFill>
                  <a:schemeClr val="accent1"/>
                </a:solidFill>
                <a:latin typeface="Times New Roman"/>
                <a:ea typeface="Times New Roman"/>
                <a:cs typeface="Times New Roman"/>
                <a:sym typeface="Times New Roman"/>
              </a:rPr>
              <a:t>18102028)</a:t>
            </a:r>
            <a:endParaRPr b="0" i="0" sz="1800" u="none" cap="none" strike="noStrike">
              <a:solidFill>
                <a:srgbClr val="FFFBF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800">
                <a:solidFill>
                  <a:schemeClr val="accent1"/>
                </a:solidFill>
                <a:latin typeface="Times New Roman"/>
                <a:ea typeface="Times New Roman"/>
                <a:cs typeface="Times New Roman"/>
                <a:sym typeface="Times New Roman"/>
              </a:rPr>
              <a:t>Aarya Totey</a:t>
            </a:r>
            <a:r>
              <a:rPr lang="en" sz="1800">
                <a:solidFill>
                  <a:schemeClr val="accent1"/>
                </a:solidFill>
                <a:latin typeface="Times New Roman"/>
                <a:ea typeface="Times New Roman"/>
                <a:cs typeface="Times New Roman"/>
                <a:sym typeface="Times New Roman"/>
              </a:rPr>
              <a:t>(19102070)</a:t>
            </a:r>
            <a:br>
              <a:rPr b="0" i="0" lang="en" sz="1800" u="none" cap="none" strike="noStrike"/>
            </a:br>
            <a:br>
              <a:rPr b="0" i="0" lang="en" sz="1800" u="none" cap="none" strike="noStrike"/>
            </a:br>
            <a:r>
              <a:rPr b="0" i="0" lang="en" sz="1800" u="none" cap="none" strike="noStrike">
                <a:solidFill>
                  <a:srgbClr val="FFFBF0"/>
                </a:solidFill>
                <a:latin typeface="Times New Roman"/>
                <a:ea typeface="Times New Roman"/>
                <a:cs typeface="Times New Roman"/>
                <a:sym typeface="Times New Roman"/>
              </a:rPr>
              <a:t>Under the Guidance of</a:t>
            </a:r>
            <a:br>
              <a:rPr b="0" i="0" lang="en" sz="1800" u="none" cap="none" strike="noStrike"/>
            </a:br>
            <a:r>
              <a:rPr b="0" i="0" lang="en" sz="1800" u="none" cap="none" strike="noStrike">
                <a:solidFill>
                  <a:schemeClr val="lt1"/>
                </a:solidFill>
              </a:rPr>
              <a:t>Prof. </a:t>
            </a:r>
            <a:r>
              <a:rPr lang="en" sz="1800">
                <a:solidFill>
                  <a:srgbClr val="FFFBF0"/>
                </a:solidFill>
                <a:latin typeface="Times New Roman"/>
                <a:ea typeface="Times New Roman"/>
                <a:cs typeface="Times New Roman"/>
                <a:sym typeface="Times New Roman"/>
              </a:rPr>
              <a:t>Sofiya Mujawar</a:t>
            </a:r>
            <a:br>
              <a:rPr b="0" i="0" lang="en" sz="1800" u="none" cap="none" strike="noStrike"/>
            </a:br>
            <a:br>
              <a:rPr b="0" i="0" lang="en" sz="1800" u="none" cap="none" strike="noStrike"/>
            </a:br>
            <a:br>
              <a:rPr b="0" i="0" lang="en" sz="1800" u="none" cap="none" strike="noStrike"/>
            </a:br>
            <a:br>
              <a:rPr b="0" i="0" lang="en" sz="1800" u="none" cap="none" strike="noStrike"/>
            </a:br>
            <a:br>
              <a:rPr b="0" i="0" lang="en" sz="1800" u="none" cap="none" strike="noStrike"/>
            </a:b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nvSpPr>
        <p:spPr>
          <a:xfrm>
            <a:off x="512640" y="1893240"/>
            <a:ext cx="8118360" cy="152244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i="0" lang="en"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solidFill>
                <a:srgbClr val="000000"/>
              </a:solidFill>
              <a:latin typeface="Arial"/>
              <a:ea typeface="Arial"/>
              <a:cs typeface="Arial"/>
              <a:sym typeface="Arial"/>
            </a:endParaRPr>
          </a:p>
        </p:txBody>
      </p:sp>
      <p:sp>
        <p:nvSpPr>
          <p:cNvPr id="128" name="Google Shape;128;p3"/>
          <p:cNvSpPr txBox="1"/>
          <p:nvPr/>
        </p:nvSpPr>
        <p:spPr>
          <a:xfrm>
            <a:off x="512640" y="3840480"/>
            <a:ext cx="811836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4"/>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1.1 Abstract</a:t>
            </a:r>
            <a:endParaRPr b="0" i="0" sz="3000" u="none" cap="none" strike="noStrike">
              <a:solidFill>
                <a:srgbClr val="000000"/>
              </a:solidFill>
              <a:latin typeface="Arial"/>
              <a:ea typeface="Arial"/>
              <a:cs typeface="Arial"/>
              <a:sym typeface="Arial"/>
            </a:endParaRPr>
          </a:p>
        </p:txBody>
      </p:sp>
      <p:sp>
        <p:nvSpPr>
          <p:cNvPr id="134" name="Google Shape;134;p4"/>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We came across the fact that reading books in the traditional way was getting very difficult with the advent of technological advancements. We thought listening to audiobooks would be a very good alternative. However, currently the apps that provide such services have a limited catalogue of books and we can not guarantee that the book that we want would be present in their collection. So we attempt to make an app that would convert the pdfs or the pictures of the book pages and convert them into audiobooks so that we can listen as much as we want and whenever we want. Our application will first take a pdf or an image file from the user using the front-end . Then by applying OCR we will convert the file to text and then we will use Machine Learning to read out the contents from the file to the user.</a:t>
            </a:r>
            <a:endParaRPr sz="16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0" i="0" lang="en"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1.2 Objectives</a:t>
            </a:r>
            <a:endParaRPr b="0" i="0" sz="3000" u="none" cap="none" strike="noStrike">
              <a:solidFill>
                <a:srgbClr val="000000"/>
              </a:solidFill>
              <a:latin typeface="Arial"/>
              <a:ea typeface="Arial"/>
              <a:cs typeface="Arial"/>
              <a:sym typeface="Arial"/>
            </a:endParaRPr>
          </a:p>
        </p:txBody>
      </p:sp>
      <p:sp>
        <p:nvSpPr>
          <p:cNvPr id="140" name="Google Shape;140;p5"/>
          <p:cNvSpPr txBox="1"/>
          <p:nvPr/>
        </p:nvSpPr>
        <p:spPr>
          <a:xfrm>
            <a:off x="215835" y="1186490"/>
            <a:ext cx="8520000" cy="3396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Old Standard TT"/>
              <a:buChar char="●"/>
            </a:pPr>
            <a:r>
              <a:rPr lang="en" sz="1800">
                <a:latin typeface="Old Standard TT"/>
                <a:ea typeface="Old Standard TT"/>
                <a:cs typeface="Old Standard TT"/>
                <a:sym typeface="Old Standard TT"/>
              </a:rPr>
              <a:t>Any people can gain knowledge by listening to audiobooks in any situation</a:t>
            </a:r>
            <a:endParaRPr sz="1800">
              <a:latin typeface="Old Standard TT"/>
              <a:ea typeface="Old Standard TT"/>
              <a:cs typeface="Old Standard TT"/>
              <a:sym typeface="Old Standard TT"/>
            </a:endParaRPr>
          </a:p>
          <a:p>
            <a:pPr indent="-342719" lvl="0" marL="457200" marR="0" rtl="0" algn="l">
              <a:lnSpc>
                <a:spcPct val="115000"/>
              </a:lnSpc>
              <a:spcBef>
                <a:spcPts val="0"/>
              </a:spcBef>
              <a:spcAft>
                <a:spcPts val="0"/>
              </a:spcAft>
              <a:buClr>
                <a:srgbClr val="000000"/>
              </a:buClr>
              <a:buSzPts val="1800"/>
              <a:buFont typeface="Old Standard TT"/>
              <a:buChar char="●"/>
            </a:pPr>
            <a:r>
              <a:rPr lang="en" sz="1800">
                <a:latin typeface="Old Standard TT"/>
                <a:ea typeface="Old Standard TT"/>
                <a:cs typeface="Old Standard TT"/>
                <a:sym typeface="Old Standard TT"/>
              </a:rPr>
              <a:t>People can listen  their favourite books</a:t>
            </a:r>
            <a:r>
              <a:rPr b="0" i="0" lang="en" sz="1800" u="none" cap="none" strike="noStrike">
                <a:solidFill>
                  <a:srgbClr val="000000"/>
                </a:solidFill>
                <a:latin typeface="Old Standard TT"/>
                <a:ea typeface="Old Standard TT"/>
                <a:cs typeface="Old Standard TT"/>
                <a:sym typeface="Old Standard TT"/>
              </a:rPr>
              <a:t> just by uploading them  </a:t>
            </a:r>
            <a:endParaRPr b="0" i="0" sz="1800" u="none" cap="none" strike="noStrike">
              <a:solidFill>
                <a:srgbClr val="000000"/>
              </a:solidFill>
              <a:latin typeface="Old Standard TT"/>
              <a:ea typeface="Old Standard TT"/>
              <a:cs typeface="Old Standard TT"/>
              <a:sym typeface="Old Standard TT"/>
            </a:endParaRPr>
          </a:p>
          <a:p>
            <a:pPr indent="-342719" lvl="0" marL="457200" marR="0" rtl="0" algn="l">
              <a:lnSpc>
                <a:spcPct val="115000"/>
              </a:lnSpc>
              <a:spcBef>
                <a:spcPts val="0"/>
              </a:spcBef>
              <a:spcAft>
                <a:spcPts val="0"/>
              </a:spcAft>
              <a:buSzPts val="1800"/>
              <a:buFont typeface="Old Standard TT"/>
              <a:buChar char="●"/>
            </a:pPr>
            <a:r>
              <a:rPr lang="en" sz="1800">
                <a:latin typeface="Old Standard TT"/>
                <a:ea typeface="Old Standard TT"/>
                <a:cs typeface="Old Standard TT"/>
                <a:sym typeface="Old Standard TT"/>
              </a:rPr>
              <a:t>People can listen to books of their choice if they have an image or pdf of the book.</a:t>
            </a:r>
            <a:endParaRPr sz="1800">
              <a:latin typeface="Old Standard TT"/>
              <a:ea typeface="Old Standard TT"/>
              <a:cs typeface="Old Standard TT"/>
              <a:sym typeface="Old Standard TT"/>
            </a:endParaRPr>
          </a:p>
          <a:p>
            <a:pPr indent="-342719" lvl="0" marL="457200" marR="0" rtl="0" algn="l">
              <a:lnSpc>
                <a:spcPct val="115000"/>
              </a:lnSpc>
              <a:spcBef>
                <a:spcPts val="0"/>
              </a:spcBef>
              <a:spcAft>
                <a:spcPts val="0"/>
              </a:spcAft>
              <a:buSzPts val="1800"/>
              <a:buFont typeface="Old Standard TT"/>
              <a:buChar char="●"/>
            </a:pPr>
            <a:r>
              <a:rPr lang="en" sz="1800">
                <a:latin typeface="Old Standard TT"/>
                <a:ea typeface="Old Standard TT"/>
                <a:cs typeface="Old Standard TT"/>
                <a:sym typeface="Old Standard TT"/>
              </a:rPr>
              <a:t>With this knowledge can be imparted in an convenient way.</a:t>
            </a:r>
            <a:endParaRPr sz="1800">
              <a:latin typeface="Old Standard TT"/>
              <a:ea typeface="Old Standard TT"/>
              <a:cs typeface="Old Standard TT"/>
              <a:sym typeface="Old Standard TT"/>
            </a:endParaRPr>
          </a:p>
          <a:p>
            <a:pPr indent="-342720" lvl="0" marL="457200" marR="0" rtl="0" algn="l">
              <a:lnSpc>
                <a:spcPct val="115000"/>
              </a:lnSpc>
              <a:spcBef>
                <a:spcPts val="0"/>
              </a:spcBef>
              <a:spcAft>
                <a:spcPts val="0"/>
              </a:spcAft>
              <a:buClr>
                <a:srgbClr val="000000"/>
              </a:buClr>
              <a:buSzPts val="1800"/>
              <a:buFont typeface="Old Standard TT"/>
              <a:buChar char="●"/>
            </a:pPr>
            <a:r>
              <a:rPr lang="en" sz="1800">
                <a:solidFill>
                  <a:schemeClr val="dk1"/>
                </a:solidFill>
                <a:latin typeface="Old Standard TT"/>
                <a:ea typeface="Old Standard TT"/>
                <a:cs typeface="Old Standard TT"/>
                <a:sym typeface="Old Standard TT"/>
              </a:rPr>
              <a:t>Audio books offer blind students to study more independently wherever or whenever they want without other people's help</a:t>
            </a:r>
            <a:r>
              <a:rPr lang="en" sz="1800">
                <a:latin typeface="Old Standard TT"/>
                <a:ea typeface="Old Standard TT"/>
                <a:cs typeface="Old Standard TT"/>
                <a:sym typeface="Old Standard TT"/>
              </a:rPr>
              <a: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f65f01b4d3_9_12"/>
          <p:cNvPicPr preferRelativeResize="0"/>
          <p:nvPr/>
        </p:nvPicPr>
        <p:blipFill>
          <a:blip r:embed="rId3">
            <a:alphaModFix/>
          </a:blip>
          <a:stretch>
            <a:fillRect/>
          </a:stretch>
        </p:blipFill>
        <p:spPr>
          <a:xfrm>
            <a:off x="430800" y="1183700"/>
            <a:ext cx="4177474" cy="2445450"/>
          </a:xfrm>
          <a:prstGeom prst="rect">
            <a:avLst/>
          </a:prstGeom>
          <a:noFill/>
          <a:ln>
            <a:noFill/>
          </a:ln>
        </p:spPr>
      </p:pic>
      <p:pic>
        <p:nvPicPr>
          <p:cNvPr id="146" name="Google Shape;146;gf65f01b4d3_9_12"/>
          <p:cNvPicPr preferRelativeResize="0"/>
          <p:nvPr/>
        </p:nvPicPr>
        <p:blipFill>
          <a:blip r:embed="rId4">
            <a:alphaModFix/>
          </a:blip>
          <a:stretch>
            <a:fillRect/>
          </a:stretch>
        </p:blipFill>
        <p:spPr>
          <a:xfrm>
            <a:off x="4830175" y="1183700"/>
            <a:ext cx="4039675" cy="2367150"/>
          </a:xfrm>
          <a:prstGeom prst="rect">
            <a:avLst/>
          </a:prstGeom>
          <a:noFill/>
          <a:ln>
            <a:noFill/>
          </a:ln>
        </p:spPr>
      </p:pic>
      <p:sp>
        <p:nvSpPr>
          <p:cNvPr id="147" name="Google Shape;147;gf65f01b4d3_9_12"/>
          <p:cNvSpPr txBox="1"/>
          <p:nvPr/>
        </p:nvSpPr>
        <p:spPr>
          <a:xfrm>
            <a:off x="466575" y="411025"/>
            <a:ext cx="6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gf65f01b4d3_9_12"/>
          <p:cNvSpPr txBox="1"/>
          <p:nvPr/>
        </p:nvSpPr>
        <p:spPr>
          <a:xfrm>
            <a:off x="644325" y="344375"/>
            <a:ext cx="6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9" name="Google Shape;149;gf65f01b4d3_9_12"/>
          <p:cNvSpPr txBox="1"/>
          <p:nvPr/>
        </p:nvSpPr>
        <p:spPr>
          <a:xfrm>
            <a:off x="1466400" y="477675"/>
            <a:ext cx="639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Traditional Vs Our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gfc21feba69_5_2"/>
          <p:cNvGraphicFramePr/>
          <p:nvPr/>
        </p:nvGraphicFramePr>
        <p:xfrm>
          <a:off x="0" y="392961"/>
          <a:ext cx="3000000" cy="3000000"/>
        </p:xfrm>
        <a:graphic>
          <a:graphicData uri="http://schemas.openxmlformats.org/drawingml/2006/table">
            <a:tbl>
              <a:tblPr>
                <a:noFill/>
                <a:tableStyleId>{ACD3DCE7-13DD-4F1C-8A50-5ED0E7E00C53}</a:tableStyleId>
              </a:tblPr>
              <a:tblGrid>
                <a:gridCol w="3048000"/>
                <a:gridCol w="3048000"/>
                <a:gridCol w="3048000"/>
              </a:tblGrid>
              <a:tr h="204375">
                <a:tc>
                  <a:txBody>
                    <a:bodyPr/>
                    <a:lstStyle/>
                    <a:p>
                      <a:pPr indent="0" lvl="0" marL="0" rtl="0" algn="l">
                        <a:spcBef>
                          <a:spcPts val="0"/>
                        </a:spcBef>
                        <a:spcAft>
                          <a:spcPts val="0"/>
                        </a:spcAft>
                        <a:buNone/>
                      </a:pPr>
                      <a:r>
                        <a:rPr lang="en"/>
                        <a:t>Research paper</a:t>
                      </a:r>
                      <a:endParaRPr/>
                    </a:p>
                  </a:txBody>
                  <a:tcPr marT="91425" marB="91425" marR="91425" marL="91425"/>
                </a:tc>
                <a:tc>
                  <a:txBody>
                    <a:bodyPr/>
                    <a:lstStyle/>
                    <a:p>
                      <a:pPr indent="0" lvl="0" marL="0" rtl="0" algn="l">
                        <a:spcBef>
                          <a:spcPts val="0"/>
                        </a:spcBef>
                        <a:spcAft>
                          <a:spcPts val="0"/>
                        </a:spcAft>
                        <a:buNone/>
                      </a:pPr>
                      <a:r>
                        <a:rPr lang="en"/>
                        <a:t>Author’s Name</a:t>
                      </a:r>
                      <a:endParaRPr/>
                    </a:p>
                  </a:txBody>
                  <a:tcPr marT="91425" marB="91425" marR="91425" marL="91425"/>
                </a:tc>
                <a:tc>
                  <a:txBody>
                    <a:bodyPr/>
                    <a:lstStyle/>
                    <a:p>
                      <a:pPr indent="0" lvl="0" marL="0" rtl="0" algn="l">
                        <a:spcBef>
                          <a:spcPts val="0"/>
                        </a:spcBef>
                        <a:spcAft>
                          <a:spcPts val="0"/>
                        </a:spcAft>
                        <a:buNone/>
                      </a:pPr>
                      <a:r>
                        <a:rPr lang="en"/>
                        <a:t>Abstract</a:t>
                      </a:r>
                      <a:endParaRPr/>
                    </a:p>
                  </a:txBody>
                  <a:tcPr marT="91425" marB="91425" marR="91425" marL="91425"/>
                </a:tc>
              </a:tr>
              <a:tr h="1553600">
                <a:tc>
                  <a:txBody>
                    <a:bodyPr/>
                    <a:lstStyle/>
                    <a:p>
                      <a:pPr indent="0" lvl="0" marL="0" rtl="0" algn="l">
                        <a:lnSpc>
                          <a:spcPct val="115000"/>
                        </a:lnSpc>
                        <a:spcBef>
                          <a:spcPts val="1200"/>
                        </a:spcBef>
                        <a:spcAft>
                          <a:spcPts val="0"/>
                        </a:spcAft>
                        <a:buNone/>
                      </a:pPr>
                      <a:r>
                        <a:rPr lang="en" sz="1150">
                          <a:solidFill>
                            <a:srgbClr val="333333"/>
                          </a:solidFill>
                          <a:highlight>
                            <a:srgbClr val="FFFFFF"/>
                          </a:highlight>
                        </a:rPr>
                        <a:t>Text-to-speech conversion by ieee</a:t>
                      </a:r>
                      <a:endParaRPr sz="1150">
                        <a:solidFill>
                          <a:srgbClr val="333333"/>
                        </a:solidFill>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1200"/>
                        </a:spcBef>
                        <a:spcAft>
                          <a:spcPts val="0"/>
                        </a:spcAft>
                        <a:buNone/>
                      </a:pPr>
                      <a:r>
                        <a:rPr lang="en" sz="1150">
                          <a:solidFill>
                            <a:srgbClr val="333333"/>
                          </a:solidFill>
                          <a:highlight>
                            <a:srgbClr val="FFFFFF"/>
                          </a:highlight>
                        </a:rPr>
                        <a:t>M.H. O'Malley,Berkeley Speech Technologies, Inc., Berkeley, CA, USA</a:t>
                      </a:r>
                      <a:endParaRPr/>
                    </a:p>
                  </a:txBody>
                  <a:tcPr marT="91425" marB="91425" marR="91425" marL="91425"/>
                </a:tc>
                <a:tc>
                  <a:txBody>
                    <a:bodyPr/>
                    <a:lstStyle/>
                    <a:p>
                      <a:pPr indent="0" lvl="0" marL="0" rtl="0" algn="l">
                        <a:spcBef>
                          <a:spcPts val="0"/>
                        </a:spcBef>
                        <a:spcAft>
                          <a:spcPts val="0"/>
                        </a:spcAft>
                        <a:buNone/>
                      </a:pPr>
                      <a:r>
                        <a:rPr lang="en" sz="1150">
                          <a:solidFill>
                            <a:srgbClr val="333333"/>
                          </a:solidFill>
                          <a:highlight>
                            <a:srgbClr val="FFFFFF"/>
                          </a:highlight>
                        </a:rPr>
                        <a:t>The major elements of a TTS system are described, with particular reference to vocal tract models. The stages involved in the process of converting text into speech parameters are examined, covering text normalization, word pronunciation, prosodies, phonetic rules, voice tables, and hardware implementation.</a:t>
                      </a:r>
                      <a:endParaRPr/>
                    </a:p>
                  </a:txBody>
                  <a:tcPr marT="91425" marB="91425" marR="91425" marL="91425"/>
                </a:tc>
              </a:tr>
              <a:tr h="1897175">
                <a:tc>
                  <a:txBody>
                    <a:bodyPr/>
                    <a:lstStyle/>
                    <a:p>
                      <a:pPr indent="0" lvl="0" marL="0" marR="0" rtl="0" algn="l">
                        <a:lnSpc>
                          <a:spcPct val="115000"/>
                        </a:lnSpc>
                        <a:spcBef>
                          <a:spcPts val="1200"/>
                        </a:spcBef>
                        <a:spcAft>
                          <a:spcPts val="0"/>
                        </a:spcAft>
                        <a:buNone/>
                      </a:pPr>
                      <a:r>
                        <a:rPr lang="en" sz="1150">
                          <a:solidFill>
                            <a:srgbClr val="333333"/>
                          </a:solidFill>
                          <a:highlight>
                            <a:srgbClr val="FFFFFF"/>
                          </a:highlight>
                        </a:rPr>
                        <a:t>Image preprocessing by ieee</a:t>
                      </a:r>
                      <a:endParaRPr sz="1150">
                        <a:solidFill>
                          <a:srgbClr val="333333"/>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150">
                          <a:solidFill>
                            <a:srgbClr val="333333"/>
                          </a:solidFill>
                          <a:highlight>
                            <a:srgbClr val="FFFFFF"/>
                          </a:highlight>
                        </a:rPr>
                        <a:t>Bayin Guoleng Vocational and Technical College, Xinjiang, China</a:t>
                      </a:r>
                      <a:endParaRPr/>
                    </a:p>
                  </a:txBody>
                  <a:tcPr marT="91425" marB="91425" marR="91425" marL="91425"/>
                </a:tc>
                <a:tc>
                  <a:txBody>
                    <a:bodyPr/>
                    <a:lstStyle/>
                    <a:p>
                      <a:pPr indent="0" lvl="0" marL="0" rtl="0" algn="l">
                        <a:spcBef>
                          <a:spcPts val="0"/>
                        </a:spcBef>
                        <a:spcAft>
                          <a:spcPts val="0"/>
                        </a:spcAft>
                        <a:buNone/>
                      </a:pPr>
                      <a:r>
                        <a:rPr lang="en" sz="1150">
                          <a:solidFill>
                            <a:srgbClr val="333333"/>
                          </a:solidFill>
                          <a:highlight>
                            <a:srgbClr val="FFFFFF"/>
                          </a:highlight>
                        </a:rPr>
                        <a:t>Image pre-processing and segmentation technology is one of the main object of study, this also is the current market and users of digital image using the proposed new requirements. This article mainly expounds theory of digital image pre-processing and segmentation technology, and image processing technology and the division of specific operation.</a:t>
                      </a:r>
                      <a:endParaRPr/>
                    </a:p>
                  </a:txBody>
                  <a:tcPr marT="91425" marB="91425" marR="91425" marL="91425"/>
                </a:tc>
              </a:tr>
              <a:tr h="1178625">
                <a:tc>
                  <a:txBody>
                    <a:bodyPr/>
                    <a:lstStyle/>
                    <a:p>
                      <a:pPr indent="0" lvl="0" marL="0" marR="0" rtl="0" algn="l">
                        <a:lnSpc>
                          <a:spcPct val="115000"/>
                        </a:lnSpc>
                        <a:spcBef>
                          <a:spcPts val="1200"/>
                        </a:spcBef>
                        <a:spcAft>
                          <a:spcPts val="0"/>
                        </a:spcAft>
                        <a:buNone/>
                      </a:pPr>
                      <a:r>
                        <a:rPr lang="en" sz="1150">
                          <a:solidFill>
                            <a:srgbClr val="333333"/>
                          </a:solidFill>
                          <a:highlight>
                            <a:srgbClr val="FFFFFF"/>
                          </a:highlight>
                        </a:rPr>
                        <a:t>Interaction with a Mobile Reader for the Visually Impaired</a:t>
                      </a:r>
                      <a:endParaRPr sz="1150">
                        <a:solidFill>
                          <a:srgbClr val="333333"/>
                        </a:solidFill>
                        <a:highlight>
                          <a:srgbClr val="FFFFFF"/>
                        </a:highlight>
                      </a:endParaRPr>
                    </a:p>
                    <a:p>
                      <a:pPr indent="0" lvl="0" marL="0" marR="0" rtl="0" algn="l">
                        <a:lnSpc>
                          <a:spcPct val="115000"/>
                        </a:lnSpc>
                        <a:spcBef>
                          <a:spcPts val="1200"/>
                        </a:spcBef>
                        <a:spcAft>
                          <a:spcPts val="0"/>
                        </a:spcAft>
                        <a:buNone/>
                      </a:pPr>
                      <a:r>
                        <a:t/>
                      </a:r>
                      <a:endParaRPr sz="1150">
                        <a:solidFill>
                          <a:srgbClr val="333333"/>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100">
                          <a:solidFill>
                            <a:srgbClr val="222222"/>
                          </a:solidFill>
                          <a:highlight>
                            <a:srgbClr val="FFFFFF"/>
                          </a:highlight>
                        </a:rPr>
                        <a:t>Robert Keefer and Nikolaos Bourbakis </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 sz="1150">
                          <a:solidFill>
                            <a:srgbClr val="333333"/>
                          </a:solidFill>
                          <a:highlight>
                            <a:srgbClr val="FFFFFF"/>
                          </a:highlight>
                        </a:rPr>
                        <a:t>Assistive Technologies Research Center, Wright State University, 21st IEEE International Conference on Tools With Artificial Intelligence.</a:t>
                      </a:r>
                      <a:endParaRPr sz="1150">
                        <a:solidFill>
                          <a:srgbClr val="333333"/>
                        </a:solidFill>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sp>
        <p:nvSpPr>
          <p:cNvPr id="155" name="Google Shape;155;gfc21feba69_5_2"/>
          <p:cNvSpPr txBox="1"/>
          <p:nvPr/>
        </p:nvSpPr>
        <p:spPr>
          <a:xfrm>
            <a:off x="-14025" y="-7025"/>
            <a:ext cx="34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311760" y="444960"/>
            <a:ext cx="8520120" cy="6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000000"/>
                </a:solidFill>
                <a:latin typeface="Times New Roman"/>
                <a:ea typeface="Times New Roman"/>
                <a:cs typeface="Times New Roman"/>
                <a:sym typeface="Times New Roman"/>
              </a:rPr>
              <a:t>1.4 Problem Definition</a:t>
            </a:r>
            <a:endParaRPr b="0" i="0" sz="3000" u="none" cap="none" strike="noStrike">
              <a:solidFill>
                <a:srgbClr val="000000"/>
              </a:solidFill>
              <a:latin typeface="Arial"/>
              <a:ea typeface="Arial"/>
              <a:cs typeface="Arial"/>
              <a:sym typeface="Arial"/>
            </a:endParaRPr>
          </a:p>
        </p:txBody>
      </p:sp>
      <p:sp>
        <p:nvSpPr>
          <p:cNvPr id="161" name="Google Shape;161;p7"/>
          <p:cNvSpPr txBox="1"/>
          <p:nvPr/>
        </p:nvSpPr>
        <p:spPr>
          <a:xfrm>
            <a:off x="311760" y="1171440"/>
            <a:ext cx="8520120" cy="339696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 sz="1800"/>
              <a:t>Designing an AI book reader application that will read whatever the input file is given be it a pdf or an image using OCR. The app will convert pdf or pages scanned into audiobooks.</a:t>
            </a:r>
            <a:endParaRPr sz="1800"/>
          </a:p>
          <a:p>
            <a:pPr indent="0" lvl="0" marL="0" marR="0" rtl="0" algn="l">
              <a:lnSpc>
                <a:spcPct val="115000"/>
              </a:lnSpc>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fc21feba69_7_0"/>
          <p:cNvSpPr txBox="1"/>
          <p:nvPr>
            <p:ph idx="1" type="body"/>
          </p:nvPr>
        </p:nvSpPr>
        <p:spPr>
          <a:xfrm>
            <a:off x="301725" y="244730"/>
            <a:ext cx="8229300" cy="2982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1.5 </a:t>
            </a:r>
            <a:r>
              <a:rPr b="1" lang="en" sz="3000">
                <a:latin typeface="Times New Roman"/>
                <a:ea typeface="Times New Roman"/>
                <a:cs typeface="Times New Roman"/>
                <a:sym typeface="Times New Roman"/>
              </a:rPr>
              <a:t>Flow of Module</a:t>
            </a:r>
            <a:endParaRPr b="1" sz="3000">
              <a:latin typeface="Times New Roman"/>
              <a:ea typeface="Times New Roman"/>
              <a:cs typeface="Times New Roman"/>
              <a:sym typeface="Times New Roman"/>
            </a:endParaRPr>
          </a:p>
        </p:txBody>
      </p:sp>
      <p:pic>
        <p:nvPicPr>
          <p:cNvPr id="167" name="Google Shape;167;gfc21feba69_7_0"/>
          <p:cNvPicPr preferRelativeResize="0"/>
          <p:nvPr/>
        </p:nvPicPr>
        <p:blipFill>
          <a:blip r:embed="rId3">
            <a:alphaModFix/>
          </a:blip>
          <a:stretch>
            <a:fillRect/>
          </a:stretch>
        </p:blipFill>
        <p:spPr>
          <a:xfrm>
            <a:off x="1873400" y="845825"/>
            <a:ext cx="6165401" cy="3899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