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94" r:id="rId6"/>
    <p:sldId id="260" r:id="rId7"/>
    <p:sldId id="261" r:id="rId8"/>
    <p:sldId id="262" r:id="rId9"/>
    <p:sldId id="271" r:id="rId10"/>
    <p:sldId id="290" r:id="rId11"/>
    <p:sldId id="270" r:id="rId12"/>
    <p:sldId id="263" r:id="rId13"/>
    <p:sldId id="264" r:id="rId14"/>
    <p:sldId id="265" r:id="rId15"/>
    <p:sldId id="266" r:id="rId16"/>
    <p:sldId id="267" r:id="rId17"/>
    <p:sldId id="269" r:id="rId18"/>
    <p:sldId id="272" r:id="rId19"/>
    <p:sldId id="274" r:id="rId20"/>
    <p:sldId id="276" r:id="rId21"/>
    <p:sldId id="277" r:id="rId22"/>
    <p:sldId id="278" r:id="rId23"/>
    <p:sldId id="279" r:id="rId24"/>
    <p:sldId id="284" r:id="rId25"/>
    <p:sldId id="285" r:id="rId26"/>
    <p:sldId id="281" r:id="rId27"/>
    <p:sldId id="282" r:id="rId28"/>
    <p:sldId id="283" r:id="rId29"/>
    <p:sldId id="286" r:id="rId30"/>
    <p:sldId id="291" r:id="rId31"/>
    <p:sldId id="292" r:id="rId32"/>
    <p:sldId id="287" r:id="rId33"/>
    <p:sldId id="288" r:id="rId34"/>
    <p:sldId id="289" r:id="rId35"/>
    <p:sldId id="293" r:id="rId36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200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AEC005F-C599-4CC0-B00A-2A2041CF3770}" type="datetimeFigureOut">
              <a:rPr lang="en-US" smtClean="0"/>
              <a:pPr/>
              <a:t>4/27/2011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072A94DD-6D1E-462A-AF44-3BBF56CA11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0FB375AB-7131-4913-AB15-9C7875800A04}" type="datetimeFigureOut">
              <a:rPr lang="en-US" smtClean="0"/>
              <a:pPr/>
              <a:t>4/27/2011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A7F2D6A-4B9A-4617-95AC-CC19FB6D7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F2D6A-4B9A-4617-95AC-CC19FB6D7E7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6DA4-2FC5-4DFD-A9BA-DE4CBB514B4A}" type="datetime1">
              <a:rPr lang="en-US" smtClean="0"/>
              <a:pPr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Anandha L Ranganathan analog76@gmail.com MLBigData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43A7-CD5D-411B-9691-91073787D3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CCDA-208F-4210-B4AF-42275DDD0E50}" type="datetime1">
              <a:rPr lang="en-US" smtClean="0"/>
              <a:pPr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Anandha L Ranganathan analog76@gmail.com MLBigData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43A7-CD5D-411B-9691-91073787D3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F0C4-2608-4A9B-ACA3-79430071ADBA}" type="datetime1">
              <a:rPr lang="en-US" smtClean="0"/>
              <a:pPr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Anandha L Ranganathan analog76@gmail.com MLBigData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43A7-CD5D-411B-9691-91073787D3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AEC1-9143-454F-B7E5-ABAFC8BD1E55}" type="datetime1">
              <a:rPr lang="en-US" smtClean="0"/>
              <a:pPr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Anandha L Ranganathan analog76@gmail.com MLBigData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43A7-CD5D-411B-9691-91073787D3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ED9D-F903-41E8-8FFC-87317AA26F5D}" type="datetime1">
              <a:rPr lang="en-US" smtClean="0"/>
              <a:pPr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Anandha L Ranganathan analog76@gmail.com MLBigData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43A7-CD5D-411B-9691-91073787D3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58EAD-9C3A-453E-B97E-58AB6255E4ED}" type="datetime1">
              <a:rPr lang="en-US" smtClean="0"/>
              <a:pPr/>
              <a:t>4/27/2011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Anandha L Ranganathan analog76@gmail.com MLBigData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43A7-CD5D-411B-9691-91073787D3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7B5E-5DDC-4B6D-A220-A32968874A3D}" type="datetime1">
              <a:rPr lang="en-US" smtClean="0"/>
              <a:pPr/>
              <a:t>4/27/2011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Anandha L Ranganathan analog76@gmail.com MLBigData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43A7-CD5D-411B-9691-91073787D3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6A41-BED4-4289-A465-CACDF8C39689}" type="datetime1">
              <a:rPr lang="en-US" smtClean="0"/>
              <a:pPr/>
              <a:t>4/27/2011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Anandha L Ranganathan analog76@gmail.com MLBigData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43A7-CD5D-411B-9691-91073787D3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89A3-DB07-43B3-8778-0BF497E3CA47}" type="datetime1">
              <a:rPr lang="en-US" smtClean="0"/>
              <a:pPr/>
              <a:t>4/27/2011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Anandha L Ranganathan analog76@gmail.com MLBigData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43A7-CD5D-411B-9691-91073787D3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DCF03-C4FB-4C80-BD46-313B64C7571C}" type="datetime1">
              <a:rPr lang="en-US" smtClean="0"/>
              <a:pPr/>
              <a:t>4/27/2011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Anandha L Ranganathan analog76@gmail.com MLBigData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43A7-CD5D-411B-9691-91073787D3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4839-470D-41A1-9D09-95E6AC9DC50C}" type="datetime1">
              <a:rPr lang="en-US" smtClean="0"/>
              <a:pPr/>
              <a:t>4/27/2011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Anandha L Ranganathan analog76@gmail.com MLBigData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43A7-CD5D-411B-9691-91073787D3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58C32-401A-4FA9-A319-C4EA63AC7B9F}" type="datetime1">
              <a:rPr lang="en-US" smtClean="0"/>
              <a:pPr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Anandha L Ranganathan analog76@gmail.com MLBigData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943A7-CD5D-411B-9691-91073787D3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ouplens.org/node/73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Jaccard_inde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Canopy Clustering and </a:t>
            </a:r>
            <a:br>
              <a:rPr lang="en-US" dirty="0" smtClean="0"/>
            </a:br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Machine Learning Big </a:t>
            </a:r>
            <a:r>
              <a:rPr lang="en-US" dirty="0" smtClean="0"/>
              <a:t>Data </a:t>
            </a:r>
          </a:p>
          <a:p>
            <a:r>
              <a:rPr lang="en-US" dirty="0" smtClean="0"/>
              <a:t>at Hacker Dojo</a:t>
            </a:r>
            <a:endParaRPr lang="en-US" dirty="0" smtClean="0"/>
          </a:p>
          <a:p>
            <a:r>
              <a:rPr lang="en-US" dirty="0" smtClean="0"/>
              <a:t>Anandha L Ranganathan (Anand)</a:t>
            </a:r>
            <a:br>
              <a:rPr lang="en-US" dirty="0" smtClean="0"/>
            </a:br>
            <a:r>
              <a:rPr lang="en-US" dirty="0" smtClean="0"/>
              <a:t>analog76@gmail.com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638800" cy="365125"/>
          </a:xfrm>
        </p:spPr>
        <p:txBody>
          <a:bodyPr/>
          <a:lstStyle/>
          <a:p>
            <a:r>
              <a:rPr lang="en-US" dirty="0" smtClean="0"/>
              <a:t>Anandha L Ranganathan  analog76@gmail.com </a:t>
            </a:r>
            <a:r>
              <a:rPr lang="en-US" dirty="0" err="1" smtClean="0"/>
              <a:t>MLBigData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43A7-CD5D-411B-9691-91073787D36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the data into the required format. </a:t>
            </a:r>
          </a:p>
          <a:p>
            <a:r>
              <a:rPr lang="en-US" dirty="0" smtClean="0"/>
              <a:t>In this case the converted data to be displayed in &lt;</a:t>
            </a:r>
            <a:r>
              <a:rPr lang="en-US" dirty="0" err="1" smtClean="0"/>
              <a:t>MovieId,List</a:t>
            </a:r>
            <a:r>
              <a:rPr lang="en-US" dirty="0" smtClean="0"/>
              <a:t> of Users&gt;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MovieId</a:t>
            </a:r>
            <a:r>
              <a:rPr lang="en-US" dirty="0" smtClean="0"/>
              <a:t>, List&lt;</a:t>
            </a:r>
            <a:r>
              <a:rPr lang="en-US" dirty="0" err="1" smtClean="0"/>
              <a:t>userId,ranking</a:t>
            </a:r>
            <a:r>
              <a:rPr lang="en-US" dirty="0" smtClean="0"/>
              <a:t>&gt;&gt;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Anandha L Ranganathan analog76@gmail.com MLBigData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Canopy Cluster – </a:t>
            </a:r>
            <a:r>
              <a:rPr lang="en-US" dirty="0" err="1" smtClean="0"/>
              <a:t>Mapper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Anandha L Ranganathan analog76@gmail.com MLBigData </a:t>
            </a:r>
            <a:endParaRPr lang="en-US"/>
          </a:p>
        </p:txBody>
      </p:sp>
      <p:pic>
        <p:nvPicPr>
          <p:cNvPr id="6" name="Content Placeholder 5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958181"/>
            <a:ext cx="6096000" cy="3810000"/>
          </a:xfr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Threshold </a:t>
            </a:r>
            <a:r>
              <a:rPr lang="en-US" dirty="0" smtClean="0"/>
              <a:t>value </a:t>
            </a:r>
            <a:endParaRPr lang="en-US" dirty="0"/>
          </a:p>
        </p:txBody>
      </p:sp>
      <p:pic>
        <p:nvPicPr>
          <p:cNvPr id="5" name="Content Placeholder 4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958181"/>
            <a:ext cx="6096000" cy="3810000"/>
          </a:xfr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Anandha L Ranganathan analog76@gmail.com MLBigData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2.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958181"/>
            <a:ext cx="6096000" cy="3810000"/>
          </a:xfr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Anandha L Ranganathan analog76@gmail.com MLBigData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4.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958181"/>
            <a:ext cx="6096000" cy="3810000"/>
          </a:xfr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Anandha L Ranganathan analog76@gmail.com MLBigData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4.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958181"/>
            <a:ext cx="6096000" cy="3810000"/>
          </a:xfr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Anandha L Ranganathan analog76@gmail.com MLBigData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958181"/>
            <a:ext cx="6096000" cy="3810000"/>
          </a:xfr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Anandha L Ranganathan analog76@gmail.com MLBigData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958181"/>
            <a:ext cx="6096000" cy="3810000"/>
          </a:xfr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Anandha L Ranganathan analog76@gmail.com MLBigData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958181"/>
            <a:ext cx="6096000" cy="3810000"/>
          </a:xfr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Anandha L Ranganathan analog76@gmail.com MLBigData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Reducer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err="1" smtClean="0"/>
              <a:t>Mapper</a:t>
            </a:r>
            <a:r>
              <a:rPr lang="en-US" sz="2200" dirty="0" smtClean="0"/>
              <a:t> A -  </a:t>
            </a:r>
            <a:r>
              <a:rPr lang="en-US" sz="2200" dirty="0" smtClean="0"/>
              <a:t>Red center 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/>
              <a:t>Mapper</a:t>
            </a:r>
            <a:r>
              <a:rPr lang="en-US" sz="2200" dirty="0" smtClean="0"/>
              <a:t> B – Green </a:t>
            </a:r>
            <a:r>
              <a:rPr lang="en-US" sz="2200" dirty="0" smtClean="0"/>
              <a:t>center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Anandha L Ranganathan analog76@gmail.com MLBigData </a:t>
            </a:r>
            <a:endParaRPr lang="en-US"/>
          </a:p>
        </p:txBody>
      </p:sp>
      <p:pic>
        <p:nvPicPr>
          <p:cNvPr id="9" name="Content Placeholder 8" descr="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958181"/>
            <a:ext cx="6096000" cy="3810000"/>
          </a:xfr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 Dataset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Download the movie dataset from  	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www.grouplens.org/node/73</a:t>
            </a:r>
            <a:endParaRPr lang="en-US" dirty="0" smtClean="0"/>
          </a:p>
          <a:p>
            <a:r>
              <a:rPr lang="en-US" dirty="0" smtClean="0"/>
              <a:t>The data is in the format </a:t>
            </a:r>
            <a:r>
              <a:rPr lang="en-US" dirty="0" err="1" smtClean="0"/>
              <a:t>UserID</a:t>
            </a:r>
            <a:r>
              <a:rPr lang="en-US" dirty="0"/>
              <a:t>::</a:t>
            </a:r>
            <a:r>
              <a:rPr lang="en-US" dirty="0" err="1"/>
              <a:t>MovieID</a:t>
            </a:r>
            <a:r>
              <a:rPr lang="en-US" dirty="0"/>
              <a:t>::Rating::</a:t>
            </a:r>
            <a:r>
              <a:rPr lang="en-US" u="sng" dirty="0" smtClean="0"/>
              <a:t>Timestamp</a:t>
            </a:r>
          </a:p>
          <a:p>
            <a:r>
              <a:rPr lang="en-US" dirty="0"/>
              <a:t>1::1193::5::</a:t>
            </a:r>
            <a:r>
              <a:rPr lang="en-US" dirty="0" smtClean="0"/>
              <a:t>978300760</a:t>
            </a:r>
          </a:p>
          <a:p>
            <a:r>
              <a:rPr lang="en-US" dirty="0"/>
              <a:t>2</a:t>
            </a:r>
            <a:r>
              <a:rPr lang="en-US" dirty="0" smtClean="0"/>
              <a:t>::1194::4::978300762</a:t>
            </a:r>
          </a:p>
          <a:p>
            <a:r>
              <a:rPr lang="en-US" dirty="0"/>
              <a:t>7</a:t>
            </a:r>
            <a:r>
              <a:rPr lang="en-US" dirty="0" smtClean="0"/>
              <a:t>::1123::1::978300760</a:t>
            </a:r>
          </a:p>
          <a:p>
            <a:endParaRPr lang="en-US" dirty="0" smtClean="0"/>
          </a:p>
          <a:p>
            <a:endParaRPr lang="en-US" u="sng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Anandha L Ranganathan analog76@gmail.com </a:t>
            </a:r>
            <a:r>
              <a:rPr lang="en-US" dirty="0" err="1" smtClean="0"/>
              <a:t>MLBigData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Redundant centers within the threshold of each other.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Anandha L Ranganathan analog76@gmail.com MLBigData </a:t>
            </a:r>
            <a:endParaRPr lang="en-US"/>
          </a:p>
        </p:txBody>
      </p:sp>
      <p:pic>
        <p:nvPicPr>
          <p:cNvPr id="7" name="Content Placeholder 6" descr="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958181"/>
            <a:ext cx="6096000" cy="3810000"/>
          </a:xfr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Add small error  =&gt; </a:t>
            </a:r>
            <a:r>
              <a:rPr lang="en-US" dirty="0" smtClean="0"/>
              <a:t>Threshold+</a:t>
            </a:r>
            <a:r>
              <a:rPr lang="el-GR" dirty="0" smtClean="0"/>
              <a:t>ξ</a:t>
            </a:r>
            <a:endParaRPr lang="en-US" dirty="0"/>
          </a:p>
        </p:txBody>
      </p:sp>
      <p:pic>
        <p:nvPicPr>
          <p:cNvPr id="5" name="Content Placeholder 4" descr="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600200"/>
            <a:ext cx="6096000" cy="3810000"/>
          </a:xfr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Anandha L Ranganathan analog76@gmail.com MLBigData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 </a:t>
            </a:r>
            <a:r>
              <a:rPr lang="en-US" dirty="0" smtClean="0"/>
              <a:t>we found , </a:t>
            </a:r>
            <a:r>
              <a:rPr lang="en-US" dirty="0" smtClean="0"/>
              <a:t>only </a:t>
            </a:r>
            <a:r>
              <a:rPr lang="en-US" dirty="0" smtClean="0"/>
              <a:t>the canopy center.</a:t>
            </a:r>
          </a:p>
          <a:p>
            <a:r>
              <a:rPr lang="en-US" dirty="0" smtClean="0"/>
              <a:t>Run another </a:t>
            </a:r>
            <a:r>
              <a:rPr lang="en-US" dirty="0" err="1" smtClean="0"/>
              <a:t>MR</a:t>
            </a:r>
            <a:r>
              <a:rPr lang="en-US" dirty="0" smtClean="0"/>
              <a:t> job </a:t>
            </a:r>
            <a:r>
              <a:rPr lang="en-US" dirty="0" smtClean="0"/>
              <a:t>to find out points </a:t>
            </a:r>
            <a:r>
              <a:rPr lang="en-US" dirty="0" smtClean="0"/>
              <a:t>that are belong to </a:t>
            </a:r>
            <a:r>
              <a:rPr lang="en-US" dirty="0" smtClean="0"/>
              <a:t>canopy center.</a:t>
            </a:r>
          </a:p>
          <a:p>
            <a:r>
              <a:rPr lang="en-US" dirty="0" smtClean="0"/>
              <a:t>canopy </a:t>
            </a:r>
            <a:r>
              <a:rPr lang="en-US" smtClean="0"/>
              <a:t>clusters </a:t>
            </a:r>
            <a:r>
              <a:rPr lang="en-US" smtClean="0"/>
              <a:t>are</a:t>
            </a:r>
            <a:r>
              <a:rPr lang="en-US" smtClean="0"/>
              <a:t> </a:t>
            </a:r>
            <a:r>
              <a:rPr lang="en-US" dirty="0" smtClean="0"/>
              <a:t>ready when the job is completed.</a:t>
            </a:r>
          </a:p>
          <a:p>
            <a:r>
              <a:rPr lang="en-US" dirty="0" smtClean="0"/>
              <a:t>How it would look like ?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Anandha L Ranganathan analog76@gmail.com MLBigData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</a:t>
            </a:r>
            <a:r>
              <a:rPr lang="en-US" sz="3600" dirty="0" smtClean="0"/>
              <a:t>anopy </a:t>
            </a:r>
            <a:r>
              <a:rPr lang="en-US" sz="3600" dirty="0" smtClean="0"/>
              <a:t>Cluster -  Before </a:t>
            </a:r>
            <a:r>
              <a:rPr lang="en-US" sz="3600" dirty="0" err="1" smtClean="0"/>
              <a:t>MR</a:t>
            </a:r>
            <a:r>
              <a:rPr lang="en-US" sz="3600" dirty="0" smtClean="0"/>
              <a:t> job</a:t>
            </a:r>
            <a:br>
              <a:rPr lang="en-US" sz="3600" dirty="0" smtClean="0"/>
            </a:br>
            <a:r>
              <a:rPr lang="en-US" sz="3600" dirty="0" smtClean="0"/>
              <a:t>Sparse Matrix</a:t>
            </a:r>
            <a:endParaRPr lang="en-US" sz="3600" dirty="0"/>
          </a:p>
        </p:txBody>
      </p:sp>
      <p:pic>
        <p:nvPicPr>
          <p:cNvPr id="5" name="Content Placeholder 4" descr="Before_canopy_clust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702" y="1600200"/>
            <a:ext cx="7158595" cy="4525963"/>
          </a:xfr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Anandha L Ranganathan analog76@gmail.com MLBigData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 Canopy Cluster – After  </a:t>
            </a:r>
            <a:r>
              <a:rPr lang="en-US" sz="3600" dirty="0" err="1" smtClean="0"/>
              <a:t>MR</a:t>
            </a:r>
            <a:r>
              <a:rPr lang="en-US" sz="3600" dirty="0" smtClean="0"/>
              <a:t> job</a:t>
            </a:r>
            <a:endParaRPr lang="en-US" sz="3600" dirty="0"/>
          </a:p>
        </p:txBody>
      </p:sp>
      <p:pic>
        <p:nvPicPr>
          <p:cNvPr id="5" name="Content Placeholder 4" descr="after_canopy_clust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312" y="1724819"/>
            <a:ext cx="7953375" cy="4276725"/>
          </a:xfr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Anandha L Ranganathan analog76@gmail.com MLBigData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Anandha L Ranganathan analog76@gmail.com MLBigData 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762000"/>
            <a:ext cx="64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Cells with values 1 are grouped together and users are moved from their original location</a:t>
            </a:r>
            <a:endParaRPr lang="en-US" dirty="0"/>
          </a:p>
        </p:txBody>
      </p:sp>
      <p:pic>
        <p:nvPicPr>
          <p:cNvPr id="10" name="Content Placeholder 9" descr="after_canopy_cluster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312" y="1724819"/>
            <a:ext cx="7953375" cy="4276725"/>
          </a:xfr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– Means Clustering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of Canopy cluster will become input of K-means clustering.</a:t>
            </a:r>
          </a:p>
          <a:p>
            <a:r>
              <a:rPr lang="en-US" dirty="0" smtClean="0"/>
              <a:t>Apply Cosine similarity metric to find out similar users.</a:t>
            </a:r>
          </a:p>
          <a:p>
            <a:r>
              <a:rPr lang="en-US" dirty="0" smtClean="0"/>
              <a:t> To find Cosine similarity create a vector  in the format  </a:t>
            </a:r>
            <a:r>
              <a:rPr lang="en-US" dirty="0" smtClean="0"/>
              <a:t>&lt;</a:t>
            </a:r>
            <a:r>
              <a:rPr lang="en-US" dirty="0" err="1" smtClean="0"/>
              <a:t>UserId,List</a:t>
            </a:r>
            <a:r>
              <a:rPr lang="en-US" dirty="0" smtClean="0"/>
              <a:t>&lt;Movies&gt;&gt;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UserId</a:t>
            </a:r>
            <a:r>
              <a:rPr lang="en-US" dirty="0" smtClean="0"/>
              <a:t>,</a:t>
            </a:r>
            <a:r>
              <a:rPr lang="en-US" dirty="0" smtClean="0"/>
              <a:t> </a:t>
            </a:r>
            <a:r>
              <a:rPr lang="en-US" dirty="0" smtClean="0"/>
              <a:t>{</a:t>
            </a:r>
            <a:r>
              <a:rPr lang="en-US" dirty="0" err="1" smtClean="0"/>
              <a:t>m1,m2,m3,m4,m5</a:t>
            </a:r>
            <a:r>
              <a:rPr lang="en-US" dirty="0" smtClean="0"/>
              <a:t>}&gt;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Anandha L Ranganathan analog76@gmail.com MLBigData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/>
                        </a:rPr>
                        <a:t>User 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/>
                        </a:rPr>
                        <a:t>Toy Story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/>
                        </a:rPr>
                        <a:t>Avatar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/>
                        </a:rPr>
                        <a:t>Jumanji</a:t>
                      </a:r>
                      <a:endParaRPr lang="en-US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/>
                        </a:rPr>
                        <a:t>Heat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User 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Avatar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GoldenEye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Money Train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Mortal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Kombat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User 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Toy Story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Jumanji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Money Train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Avatar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Anandha L Ranganathan analog76@gmail.com MLBigData </a:t>
            </a:r>
            <a:endParaRPr lang="en-US"/>
          </a:p>
        </p:txBody>
      </p:sp>
      <p:graphicFrame>
        <p:nvGraphicFramePr>
          <p:cNvPr id="9" name="Content Placeholder 4"/>
          <p:cNvGraphicFramePr>
            <a:graphicFrameLocks/>
          </p:cNvGraphicFramePr>
          <p:nvPr/>
        </p:nvGraphicFramePr>
        <p:xfrm>
          <a:off x="457200" y="36576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Toy Story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Avatar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Jumanji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Heat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Golden Eye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MoneyTrain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Mortal Kombat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UserA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User 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User 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Anandha L Ranganathan analog76@gmail.com MLBigData 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Vector(A) - 1111000 </a:t>
            </a:r>
          </a:p>
          <a:p>
            <a:r>
              <a:rPr lang="en-US" sz="2400" dirty="0" smtClean="0"/>
              <a:t>Vector (B)-  </a:t>
            </a:r>
            <a:r>
              <a:rPr lang="en-US" sz="2400" dirty="0"/>
              <a:t>0100111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Vector (C)-  1110010</a:t>
            </a:r>
          </a:p>
          <a:p>
            <a:r>
              <a:rPr lang="en-US" sz="2400" dirty="0" smtClean="0"/>
              <a:t>distance(</a:t>
            </a:r>
            <a:r>
              <a:rPr lang="en-US" sz="2400" dirty="0" err="1" smtClean="0"/>
              <a:t>A,B</a:t>
            </a:r>
            <a:r>
              <a:rPr lang="en-US" sz="2400" dirty="0" smtClean="0"/>
              <a:t>) </a:t>
            </a:r>
            <a:r>
              <a:rPr lang="en-US" sz="2400" dirty="0"/>
              <a:t>= Vector (A) * Vector (B) / </a:t>
            </a:r>
            <a:r>
              <a:rPr lang="en-US" sz="2400" dirty="0" smtClean="0"/>
              <a:t>					(||</a:t>
            </a:r>
            <a:r>
              <a:rPr lang="en-US" sz="2400" dirty="0"/>
              <a:t>A||*||B||)</a:t>
            </a:r>
            <a:r>
              <a:rPr lang="en-US" sz="2400" dirty="0" smtClean="0"/>
              <a:t>  </a:t>
            </a:r>
          </a:p>
          <a:p>
            <a:r>
              <a:rPr lang="en-US" sz="2400" dirty="0" smtClean="0"/>
              <a:t>Vector(A)*Vector(B) = 1</a:t>
            </a:r>
          </a:p>
          <a:p>
            <a:r>
              <a:rPr lang="en-US" sz="2400" dirty="0" smtClean="0"/>
              <a:t>||A||*||B||=2*2=4</a:t>
            </a:r>
          </a:p>
          <a:p>
            <a:r>
              <a:rPr lang="en-US" sz="2400" dirty="0" smtClean="0">
                <a:sym typeface="Wingdings" pitchFamily="2" charset="2"/>
              </a:rPr>
              <a:t>  ¼=.25</a:t>
            </a:r>
          </a:p>
          <a:p>
            <a:r>
              <a:rPr lang="en-US" sz="2400" dirty="0" smtClean="0">
                <a:sym typeface="Wingdings" pitchFamily="2" charset="2"/>
              </a:rPr>
              <a:t>Similarity (</a:t>
            </a:r>
            <a:r>
              <a:rPr lang="en-US" sz="2400" dirty="0" err="1" smtClean="0">
                <a:sym typeface="Wingdings" pitchFamily="2" charset="2"/>
              </a:rPr>
              <a:t>A,B</a:t>
            </a:r>
            <a:r>
              <a:rPr lang="en-US" sz="2400" dirty="0" smtClean="0">
                <a:sym typeface="Wingdings" pitchFamily="2" charset="2"/>
              </a:rPr>
              <a:t>) = .25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smtClean="0"/>
              <a:t>k-neighbors </a:t>
            </a:r>
            <a:r>
              <a:rPr lang="en-US" dirty="0" smtClean="0"/>
              <a:t>from the same canopy cluster.</a:t>
            </a:r>
          </a:p>
          <a:p>
            <a:r>
              <a:rPr lang="en-US" dirty="0" smtClean="0"/>
              <a:t>Do not get any point from another </a:t>
            </a:r>
            <a:r>
              <a:rPr lang="en-US" dirty="0" smtClean="0"/>
              <a:t>canopy cluster</a:t>
            </a:r>
            <a:r>
              <a:rPr lang="en-US" dirty="0" smtClean="0"/>
              <a:t> if you want small number of neighbors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 smtClean="0"/>
              <a:t>of K-means cluster  &gt; </a:t>
            </a:r>
            <a:r>
              <a:rPr lang="en-US" dirty="0" smtClean="0"/>
              <a:t># </a:t>
            </a:r>
            <a:r>
              <a:rPr lang="en-US" dirty="0" smtClean="0"/>
              <a:t>of Canopy cluster.</a:t>
            </a:r>
          </a:p>
          <a:p>
            <a:r>
              <a:rPr lang="en-US" dirty="0" smtClean="0"/>
              <a:t>After couple of map-reduce jobs  K-means cluster is ready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Anandha L Ranganathan analog76@gmail.com MLBigData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Measure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Jaccard</a:t>
            </a:r>
            <a:r>
              <a:rPr lang="en-US" dirty="0" smtClean="0"/>
              <a:t> similarity coefficient </a:t>
            </a:r>
            <a:endParaRPr lang="en-US" dirty="0" smtClean="0"/>
          </a:p>
          <a:p>
            <a:r>
              <a:rPr lang="en-US" dirty="0" smtClean="0"/>
              <a:t>Cosine </a:t>
            </a:r>
            <a:r>
              <a:rPr lang="en-US" dirty="0" smtClean="0"/>
              <a:t>similarity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Anandha L Ranganathan analog76@gmail.com MLBigData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 Nearest Cluster of a point	-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5100" dirty="0" smtClean="0"/>
              <a:t>Public void </a:t>
            </a:r>
            <a:r>
              <a:rPr lang="en-US" sz="5100" dirty="0" err="1" smtClean="0"/>
              <a:t>addPointToCluster</a:t>
            </a:r>
            <a:r>
              <a:rPr lang="en-US" sz="5100" dirty="0" smtClean="0"/>
              <a:t>(Point p ,</a:t>
            </a:r>
            <a:r>
              <a:rPr lang="en-US" sz="5100" dirty="0" err="1" smtClean="0"/>
              <a:t>Iterable</a:t>
            </a:r>
            <a:r>
              <a:rPr lang="en-US" sz="5100" dirty="0" smtClean="0"/>
              <a:t>&lt;</a:t>
            </a:r>
            <a:r>
              <a:rPr lang="en-US" sz="5100" dirty="0" err="1" smtClean="0"/>
              <a:t>KMeansCluster</a:t>
            </a:r>
            <a:r>
              <a:rPr lang="en-US" sz="5100" dirty="0" smtClean="0"/>
              <a:t> </a:t>
            </a:r>
            <a:r>
              <a:rPr lang="en-US" sz="5100" dirty="0" smtClean="0"/>
              <a:t>&gt;  </a:t>
            </a:r>
            <a:r>
              <a:rPr lang="en-US" sz="5100" dirty="0" err="1" smtClean="0"/>
              <a:t>lstKMeansCluster</a:t>
            </a:r>
            <a:r>
              <a:rPr lang="en-US" sz="5100" dirty="0" smtClean="0"/>
              <a:t>) {</a:t>
            </a:r>
            <a:endParaRPr lang="en-US" sz="5100" dirty="0" smtClean="0"/>
          </a:p>
          <a:p>
            <a:pPr lvl="1">
              <a:buNone/>
            </a:pPr>
            <a:r>
              <a:rPr lang="en-US" sz="5100" dirty="0" err="1" smtClean="0"/>
              <a:t>kMeansCluster</a:t>
            </a:r>
            <a:r>
              <a:rPr lang="en-US" sz="5100" dirty="0" smtClean="0"/>
              <a:t> </a:t>
            </a:r>
            <a:r>
              <a:rPr lang="en-US" sz="5100" dirty="0" err="1" smtClean="0"/>
              <a:t>closesCluster</a:t>
            </a:r>
            <a:r>
              <a:rPr lang="en-US" sz="5100" dirty="0" smtClean="0"/>
              <a:t> = null;</a:t>
            </a:r>
          </a:p>
          <a:p>
            <a:pPr lvl="1">
              <a:buNone/>
            </a:pPr>
            <a:r>
              <a:rPr lang="en-US" sz="5100" dirty="0" smtClean="0"/>
              <a:t>Double </a:t>
            </a:r>
            <a:r>
              <a:rPr lang="en-US" sz="5100" dirty="0" err="1" smtClean="0"/>
              <a:t>closestDistance</a:t>
            </a:r>
            <a:r>
              <a:rPr lang="en-US" sz="5100" dirty="0" smtClean="0"/>
              <a:t> = </a:t>
            </a:r>
            <a:r>
              <a:rPr lang="en-US" sz="5100" dirty="0" err="1" smtClean="0"/>
              <a:t>CanopyThreshold</a:t>
            </a:r>
            <a:r>
              <a:rPr lang="en-US" sz="5100" dirty="0" err="1" smtClean="0"/>
              <a:t>T1</a:t>
            </a:r>
            <a:r>
              <a:rPr lang="en-US" sz="5100" dirty="0" smtClean="0"/>
              <a:t>/3</a:t>
            </a:r>
            <a:endParaRPr lang="en-US" sz="5100" dirty="0" smtClean="0"/>
          </a:p>
          <a:p>
            <a:pPr lvl="1">
              <a:buNone/>
            </a:pPr>
            <a:r>
              <a:rPr lang="en-US" sz="5100" dirty="0" smtClean="0"/>
              <a:t>For(</a:t>
            </a:r>
            <a:r>
              <a:rPr lang="en-US" sz="5100" dirty="0" err="1" smtClean="0"/>
              <a:t>KMeansCluster</a:t>
            </a:r>
            <a:r>
              <a:rPr lang="en-US" sz="5100" dirty="0" smtClean="0"/>
              <a:t> </a:t>
            </a:r>
            <a:r>
              <a:rPr lang="en-US" sz="5100" dirty="0" smtClean="0"/>
              <a:t>cluster :</a:t>
            </a:r>
            <a:r>
              <a:rPr lang="en-US" sz="5100" dirty="0" err="1" smtClean="0"/>
              <a:t>lstKMeansCluster</a:t>
            </a:r>
            <a:r>
              <a:rPr lang="en-US" sz="5100" dirty="0" smtClean="0"/>
              <a:t>){</a:t>
            </a:r>
          </a:p>
          <a:p>
            <a:pPr lvl="1">
              <a:buNone/>
            </a:pPr>
            <a:r>
              <a:rPr lang="en-US" sz="5100" dirty="0" smtClean="0"/>
              <a:t> </a:t>
            </a:r>
            <a:r>
              <a:rPr lang="en-US" sz="5100" dirty="0" smtClean="0"/>
              <a:t>   double </a:t>
            </a:r>
            <a:r>
              <a:rPr lang="en-US" sz="5100" dirty="0" smtClean="0"/>
              <a:t>distance=distance(</a:t>
            </a:r>
            <a:r>
              <a:rPr lang="en-US" sz="5100" dirty="0" err="1" smtClean="0"/>
              <a:t>cluster.getCenter</a:t>
            </a:r>
            <a:r>
              <a:rPr lang="en-US" sz="5100" dirty="0" smtClean="0"/>
              <a:t>(),point</a:t>
            </a:r>
            <a:r>
              <a:rPr lang="en-US" sz="5100" dirty="0" smtClean="0"/>
              <a:t>)</a:t>
            </a:r>
          </a:p>
          <a:p>
            <a:pPr lvl="1">
              <a:buNone/>
            </a:pPr>
            <a:r>
              <a:rPr lang="en-US" sz="5100" dirty="0" smtClean="0"/>
              <a:t>	 </a:t>
            </a:r>
            <a:r>
              <a:rPr lang="en-US" sz="5100" dirty="0" smtClean="0"/>
              <a:t>if(</a:t>
            </a:r>
            <a:r>
              <a:rPr lang="en-US" sz="5100" dirty="0" err="1" smtClean="0"/>
              <a:t>closesCluster</a:t>
            </a:r>
            <a:r>
              <a:rPr lang="en-US" sz="5100" dirty="0" smtClean="0"/>
              <a:t> ||  </a:t>
            </a:r>
            <a:r>
              <a:rPr lang="en-US" sz="5100" dirty="0" err="1" smtClean="0"/>
              <a:t>closestDistance</a:t>
            </a:r>
            <a:r>
              <a:rPr lang="en-US" sz="5100" dirty="0" smtClean="0"/>
              <a:t> &gt;distance){</a:t>
            </a:r>
          </a:p>
          <a:p>
            <a:pPr lvl="1">
              <a:buNone/>
            </a:pPr>
            <a:r>
              <a:rPr lang="en-US" sz="5100" dirty="0" smtClean="0"/>
              <a:t>	</a:t>
            </a:r>
            <a:r>
              <a:rPr lang="en-US" sz="5100" dirty="0" smtClean="0"/>
              <a:t>	</a:t>
            </a:r>
            <a:r>
              <a:rPr lang="en-US" sz="5100" dirty="0" err="1" smtClean="0"/>
              <a:t>closesetCluster</a:t>
            </a:r>
            <a:r>
              <a:rPr lang="en-US" sz="5100" dirty="0" smtClean="0"/>
              <a:t> </a:t>
            </a:r>
            <a:r>
              <a:rPr lang="en-US" sz="5100" dirty="0" smtClean="0"/>
              <a:t>= </a:t>
            </a:r>
            <a:r>
              <a:rPr lang="en-US" sz="5100" dirty="0" smtClean="0"/>
              <a:t>cluster;</a:t>
            </a:r>
          </a:p>
          <a:p>
            <a:pPr lvl="1">
              <a:buNone/>
            </a:pPr>
            <a:r>
              <a:rPr lang="en-US" sz="5100" dirty="0" smtClean="0"/>
              <a:t>	</a:t>
            </a:r>
            <a:r>
              <a:rPr lang="en-US" sz="5100" dirty="0" smtClean="0"/>
              <a:t>	</a:t>
            </a:r>
            <a:r>
              <a:rPr lang="en-US" sz="5100" dirty="0" err="1" smtClean="0"/>
              <a:t>closesDistance</a:t>
            </a:r>
            <a:r>
              <a:rPr lang="en-US" sz="5100" dirty="0" smtClean="0"/>
              <a:t> </a:t>
            </a:r>
            <a:r>
              <a:rPr lang="en-US" sz="5100" dirty="0" smtClean="0"/>
              <a:t>= distance</a:t>
            </a:r>
          </a:p>
          <a:p>
            <a:pPr lvl="1">
              <a:buNone/>
            </a:pPr>
            <a:r>
              <a:rPr lang="en-US" sz="5100" dirty="0" smtClean="0"/>
              <a:t>         }</a:t>
            </a:r>
          </a:p>
          <a:p>
            <a:pPr lvl="1">
              <a:buNone/>
            </a:pPr>
            <a:r>
              <a:rPr lang="en-US" sz="5100" dirty="0" smtClean="0"/>
              <a:t> }</a:t>
            </a:r>
          </a:p>
          <a:p>
            <a:pPr marL="342900" lvl="2" indent="-342900">
              <a:buNone/>
            </a:pPr>
            <a:r>
              <a:rPr lang="en-US" sz="5100" dirty="0" smtClean="0"/>
              <a:t>     </a:t>
            </a:r>
            <a:r>
              <a:rPr lang="en-US" sz="5100" dirty="0" err="1" smtClean="0"/>
              <a:t>closesCluster.add</a:t>
            </a:r>
            <a:r>
              <a:rPr lang="en-US" sz="5100" dirty="0" smtClean="0"/>
              <a:t>(point);</a:t>
            </a:r>
          </a:p>
          <a:p>
            <a:pPr marL="342900" lvl="2" indent="-342900">
              <a:buNone/>
            </a:pPr>
            <a:r>
              <a:rPr lang="en-US" sz="5100" dirty="0" smtClean="0"/>
              <a:t>}</a:t>
            </a:r>
            <a:endParaRPr lang="en-US" sz="51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</a:t>
            </a:r>
          </a:p>
          <a:p>
            <a:pPr>
              <a:buNone/>
            </a:pPr>
            <a:r>
              <a:rPr lang="en-US" sz="1600" dirty="0" smtClean="0"/>
              <a:t>   	 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Anandha L Ranganathan analog76@gmail.com MLBigData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 convergence and Compute </a:t>
            </a:r>
            <a:r>
              <a:rPr lang="en-US" dirty="0" err="1" smtClean="0"/>
              <a:t>Centroid</a:t>
            </a:r>
            <a:r>
              <a:rPr lang="en-US" dirty="0" smtClean="0"/>
              <a:t> -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sz="1600" dirty="0" smtClean="0"/>
              <a:t>Public void </a:t>
            </a:r>
            <a:r>
              <a:rPr lang="en-US" sz="1600" dirty="0" err="1" smtClean="0"/>
              <a:t>computeConvergence</a:t>
            </a:r>
            <a:r>
              <a:rPr lang="en-US" sz="1600" dirty="0" smtClean="0"/>
              <a:t>(</a:t>
            </a:r>
            <a:r>
              <a:rPr lang="en-US" sz="1600" dirty="0" smtClean="0"/>
              <a:t>(</a:t>
            </a:r>
            <a:r>
              <a:rPr lang="en-US" sz="1600" dirty="0" err="1" smtClean="0"/>
              <a:t>Iterable</a:t>
            </a:r>
            <a:r>
              <a:rPr lang="en-US" sz="1600" dirty="0" smtClean="0"/>
              <a:t>&lt;</a:t>
            </a:r>
            <a:r>
              <a:rPr lang="en-US" sz="1600" dirty="0" err="1" smtClean="0"/>
              <a:t>KMeansCluster</a:t>
            </a:r>
            <a:r>
              <a:rPr lang="en-US" sz="1600" dirty="0" smtClean="0"/>
              <a:t>&gt; clusters){</a:t>
            </a:r>
          </a:p>
          <a:p>
            <a:pPr>
              <a:buNone/>
            </a:pPr>
            <a:r>
              <a:rPr lang="en-US" sz="1600" dirty="0" smtClean="0"/>
              <a:t>	for(Cluster </a:t>
            </a:r>
            <a:r>
              <a:rPr lang="en-US" sz="1600" dirty="0" err="1" smtClean="0"/>
              <a:t>cluster:clusters</a:t>
            </a:r>
            <a:r>
              <a:rPr lang="en-US" sz="1600" dirty="0" smtClean="0"/>
              <a:t>){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             </a:t>
            </a:r>
            <a:r>
              <a:rPr lang="en-US" sz="1600" dirty="0" err="1" smtClean="0"/>
              <a:t>newCentroid</a:t>
            </a:r>
            <a:r>
              <a:rPr lang="en-US" sz="1600" dirty="0" smtClean="0"/>
              <a:t> = </a:t>
            </a:r>
            <a:r>
              <a:rPr lang="en-US" sz="1600" dirty="0" err="1" smtClean="0"/>
              <a:t>cluster.computeCentroid</a:t>
            </a:r>
            <a:r>
              <a:rPr lang="en-US" sz="1600" dirty="0" smtClean="0"/>
              <a:t>(cluster);</a:t>
            </a:r>
          </a:p>
          <a:p>
            <a:pPr>
              <a:buNone/>
            </a:pPr>
            <a:r>
              <a:rPr lang="en-US" sz="1600" dirty="0" smtClean="0"/>
              <a:t>                if(</a:t>
            </a:r>
            <a:r>
              <a:rPr lang="en-US" sz="1600" dirty="0" err="1" smtClean="0"/>
              <a:t>cluster.getCentroid</a:t>
            </a:r>
            <a:r>
              <a:rPr lang="en-US" sz="1600" dirty="0" smtClean="0"/>
              <a:t>()==</a:t>
            </a:r>
            <a:r>
              <a:rPr lang="en-US" sz="1600" dirty="0" smtClean="0"/>
              <a:t> </a:t>
            </a:r>
            <a:r>
              <a:rPr lang="en-US" sz="1600" dirty="0" err="1" smtClean="0"/>
              <a:t>newCentroid</a:t>
            </a:r>
            <a:r>
              <a:rPr lang="en-US" sz="1600" dirty="0" smtClean="0"/>
              <a:t> </a:t>
            </a:r>
            <a:r>
              <a:rPr lang="en-US" sz="1600" dirty="0" smtClean="0"/>
              <a:t>){</a:t>
            </a:r>
          </a:p>
          <a:p>
            <a:pPr>
              <a:buNone/>
            </a:pPr>
            <a:r>
              <a:rPr lang="en-US" sz="1600" dirty="0" smtClean="0"/>
              <a:t>                     </a:t>
            </a:r>
            <a:r>
              <a:rPr lang="en-US" sz="1600" dirty="0" err="1" smtClean="0"/>
              <a:t>cluster.converged</a:t>
            </a:r>
            <a:r>
              <a:rPr lang="en-US" sz="1600" dirty="0" smtClean="0"/>
              <a:t>=true;</a:t>
            </a:r>
          </a:p>
          <a:p>
            <a:pPr>
              <a:buNone/>
            </a:pPr>
            <a:r>
              <a:rPr lang="en-US" sz="1600" dirty="0" smtClean="0"/>
              <a:t>              }</a:t>
            </a:r>
          </a:p>
          <a:p>
            <a:pPr>
              <a:buNone/>
            </a:pPr>
            <a:r>
              <a:rPr lang="en-US" sz="1600" dirty="0" smtClean="0"/>
              <a:t>	 </a:t>
            </a:r>
            <a:r>
              <a:rPr lang="en-US" sz="1600" dirty="0" smtClean="0"/>
              <a:t>    else</a:t>
            </a:r>
          </a:p>
          <a:p>
            <a:pPr>
              <a:buNone/>
            </a:pPr>
            <a:r>
              <a:rPr lang="en-US" sz="1600" dirty="0" smtClean="0"/>
              <a:t>            {</a:t>
            </a:r>
            <a:r>
              <a:rPr lang="en-US" sz="1600" dirty="0" smtClean="0"/>
              <a:t>	 </a:t>
            </a:r>
            <a:r>
              <a:rPr lang="en-US" sz="1600" dirty="0" smtClean="0"/>
              <a:t>     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                </a:t>
            </a:r>
            <a:r>
              <a:rPr lang="en-US" sz="1600" dirty="0" err="1" smtClean="0"/>
              <a:t>cluster.setCentroid</a:t>
            </a:r>
            <a:r>
              <a:rPr lang="en-US" sz="1600" dirty="0" smtClean="0"/>
              <a:t>(</a:t>
            </a:r>
            <a:r>
              <a:rPr lang="en-US" sz="1600" dirty="0" err="1" smtClean="0"/>
              <a:t>newCentroid</a:t>
            </a:r>
            <a:r>
              <a:rPr lang="en-US" sz="1600" dirty="0" smtClean="0"/>
              <a:t> 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	 </a:t>
            </a:r>
            <a:r>
              <a:rPr lang="en-US" sz="1600" dirty="0" smtClean="0"/>
              <a:t>   }  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  <a:p>
            <a:pPr>
              <a:buNone/>
            </a:pPr>
            <a:r>
              <a:rPr lang="en-US" sz="1600" dirty="0" smtClean="0"/>
              <a:t> </a:t>
            </a:r>
            <a:endParaRPr lang="en-US" sz="2000" dirty="0" smtClean="0"/>
          </a:p>
          <a:p>
            <a:r>
              <a:rPr lang="en-US" dirty="0" smtClean="0"/>
              <a:t>Run the process to find nearest cluster of a point and </a:t>
            </a:r>
            <a:r>
              <a:rPr lang="en-US" dirty="0" err="1" smtClean="0"/>
              <a:t>centroid</a:t>
            </a:r>
            <a:r>
              <a:rPr lang="en-US" dirty="0" smtClean="0"/>
              <a:t> until the </a:t>
            </a:r>
            <a:r>
              <a:rPr lang="en-US" dirty="0" err="1" smtClean="0"/>
              <a:t>centroid</a:t>
            </a:r>
            <a:r>
              <a:rPr lang="en-US" dirty="0" smtClean="0"/>
              <a:t> </a:t>
            </a:r>
            <a:r>
              <a:rPr lang="en-US" dirty="0" smtClean="0"/>
              <a:t>becomes static.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Anandha L Ranganathan analog76@gmail.com MLBigData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points –before clustering</a:t>
            </a:r>
            <a:endParaRPr lang="en-US" dirty="0"/>
          </a:p>
        </p:txBody>
      </p:sp>
      <p:pic>
        <p:nvPicPr>
          <p:cNvPr id="5" name="Content Placeholder 4" descr="All_Point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958181"/>
            <a:ext cx="6096000" cy="3810000"/>
          </a:xfr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Anandha L Ranganathan analog76@gmail.com MLBigData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Canopy - clustering</a:t>
            </a:r>
            <a:endParaRPr lang="en-US" dirty="0"/>
          </a:p>
        </p:txBody>
      </p:sp>
      <p:pic>
        <p:nvPicPr>
          <p:cNvPr id="8" name="Content Placeholder 7" descr="Canop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958181"/>
            <a:ext cx="6096000" cy="3810000"/>
          </a:xfr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Anandha L Ranganathan analog76@gmail.com MLBigData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Canopy </a:t>
            </a:r>
            <a:r>
              <a:rPr lang="en-US" dirty="0" err="1" smtClean="0"/>
              <a:t>Clusering</a:t>
            </a:r>
            <a:r>
              <a:rPr lang="en-US" dirty="0" smtClean="0"/>
              <a:t> and K means clustering.</a:t>
            </a:r>
            <a:endParaRPr lang="en-US" dirty="0"/>
          </a:p>
        </p:txBody>
      </p:sp>
      <p:pic>
        <p:nvPicPr>
          <p:cNvPr id="5" name="Content Placeholder 4" descr="Canopy_Kmean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958181"/>
            <a:ext cx="6096000" cy="3810000"/>
          </a:xfr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Anandha L Ranganathan analog76@gmail.com MLBigData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400" dirty="0" smtClean="0"/>
          </a:p>
          <a:p>
            <a:pPr algn="ctr">
              <a:buNone/>
            </a:pPr>
            <a:r>
              <a:rPr lang="en-US" sz="9600" dirty="0" smtClean="0"/>
              <a:t>?</a:t>
            </a:r>
            <a:endParaRPr lang="en-US" sz="9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Anandha L Ranganathan analog76@gmail.com MLBigData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Jaccard</a:t>
            </a:r>
            <a:r>
              <a:rPr lang="en-US" dirty="0" smtClean="0"/>
              <a:t> </a:t>
            </a:r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Distance = # of movies watched by </a:t>
            </a:r>
            <a:r>
              <a:rPr lang="en-US" dirty="0" err="1" smtClean="0"/>
              <a:t>by</a:t>
            </a:r>
            <a:r>
              <a:rPr lang="en-US" dirty="0" smtClean="0"/>
              <a:t> User A and B / Total # of movies watched by either user.</a:t>
            </a:r>
          </a:p>
          <a:p>
            <a:r>
              <a:rPr lang="en-US" dirty="0" smtClean="0"/>
              <a:t>In other words       A </a:t>
            </a:r>
            <a:r>
              <a:rPr lang="en-US" dirty="0" smtClean="0">
                <a:sym typeface="Mathematica1"/>
              </a:rPr>
              <a:t> B   /  A  B.</a:t>
            </a:r>
          </a:p>
          <a:p>
            <a:r>
              <a:rPr lang="en-US" dirty="0" smtClean="0">
                <a:sym typeface="Mathematica1"/>
              </a:rPr>
              <a:t>For our </a:t>
            </a:r>
            <a:r>
              <a:rPr lang="en-US" dirty="0" err="1" smtClean="0">
                <a:sym typeface="Mathematica1"/>
              </a:rPr>
              <a:t>applicaton</a:t>
            </a:r>
            <a:r>
              <a:rPr lang="en-US" dirty="0" smtClean="0">
                <a:sym typeface="Mathematica1"/>
              </a:rPr>
              <a:t> I am going to compare the </a:t>
            </a:r>
            <a:r>
              <a:rPr lang="en-US" dirty="0" err="1" smtClean="0">
                <a:sym typeface="Mathematica1"/>
              </a:rPr>
              <a:t>the</a:t>
            </a:r>
            <a:r>
              <a:rPr lang="en-US" dirty="0" smtClean="0">
                <a:sym typeface="Mathematica1"/>
              </a:rPr>
              <a:t> subset of user z₁ and  z₂  where </a:t>
            </a:r>
            <a:r>
              <a:rPr lang="en-US" dirty="0" err="1" smtClean="0">
                <a:sym typeface="Mathematica1"/>
              </a:rPr>
              <a:t>z₁,z</a:t>
            </a:r>
            <a:r>
              <a:rPr lang="en-US" dirty="0" smtClean="0">
                <a:sym typeface="Mathematica1"/>
              </a:rPr>
              <a:t>₂  </a:t>
            </a:r>
            <a:r>
              <a:rPr lang="el-GR" dirty="0" smtClean="0">
                <a:sym typeface="Mathematica1"/>
              </a:rPr>
              <a:t>ε</a:t>
            </a:r>
            <a:r>
              <a:rPr lang="en-US" dirty="0" smtClean="0">
                <a:sym typeface="Mathematica1"/>
              </a:rPr>
              <a:t> Z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en.wikipedia.org/wiki/Jaccard_index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Anandha L Ranganathan analog76@gmail.com MLBigData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Jaccard</a:t>
            </a:r>
            <a:r>
              <a:rPr lang="en-US" dirty="0" smtClean="0"/>
              <a:t> Similarity </a:t>
            </a:r>
            <a:r>
              <a:rPr lang="en-US" dirty="0" smtClean="0"/>
              <a:t>Coefficient.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similarity(String[] </a:t>
            </a:r>
            <a:r>
              <a:rPr lang="en-US" sz="1800" dirty="0" err="1" smtClean="0"/>
              <a:t>s1</a:t>
            </a:r>
            <a:r>
              <a:rPr lang="en-US" sz="1800" dirty="0" smtClean="0"/>
              <a:t>, </a:t>
            </a:r>
            <a:r>
              <a:rPr lang="en-US" sz="1800" dirty="0" smtClean="0"/>
              <a:t>String[] </a:t>
            </a:r>
            <a:r>
              <a:rPr lang="en-US" sz="1800" dirty="0" err="1" smtClean="0"/>
              <a:t>s2</a:t>
            </a:r>
            <a:r>
              <a:rPr lang="en-US" sz="1800" dirty="0" smtClean="0"/>
              <a:t>){</a:t>
            </a:r>
          </a:p>
          <a:p>
            <a:pPr>
              <a:buNone/>
            </a:pPr>
            <a:r>
              <a:rPr lang="en-US" sz="1800" dirty="0" smtClean="0"/>
              <a:t>	List&lt;String</a:t>
            </a:r>
            <a:r>
              <a:rPr lang="en-US" sz="1800" dirty="0" smtClean="0"/>
              <a:t>&gt; </a:t>
            </a:r>
            <a:r>
              <a:rPr lang="en-US" sz="1800" dirty="0" err="1" smtClean="0"/>
              <a:t>lstSx</a:t>
            </a:r>
            <a:r>
              <a:rPr lang="en-US" sz="1800" dirty="0" smtClean="0"/>
              <a:t>=</a:t>
            </a:r>
            <a:r>
              <a:rPr lang="en-US" sz="1800" dirty="0" err="1" smtClean="0"/>
              <a:t>Arrays.</a:t>
            </a:r>
            <a:r>
              <a:rPr lang="en-US" sz="1800" i="1" dirty="0" err="1" smtClean="0"/>
              <a:t>asList</a:t>
            </a:r>
            <a:r>
              <a:rPr lang="en-US" sz="1800" i="1" dirty="0" smtClean="0"/>
              <a:t>(</a:t>
            </a:r>
            <a:r>
              <a:rPr lang="en-US" sz="1800" i="1" dirty="0" err="1" smtClean="0"/>
              <a:t>s1</a:t>
            </a:r>
            <a:r>
              <a:rPr lang="en-US" sz="1800" i="1" dirty="0" smtClean="0"/>
              <a:t>);</a:t>
            </a:r>
            <a:endParaRPr lang="en-US" sz="1800" i="1" dirty="0" smtClean="0"/>
          </a:p>
          <a:p>
            <a:pPr>
              <a:buNone/>
            </a:pPr>
            <a:r>
              <a:rPr lang="en-US" sz="1800" dirty="0" smtClean="0"/>
              <a:t>	List&lt;String</a:t>
            </a:r>
            <a:r>
              <a:rPr lang="en-US" sz="1800" dirty="0" smtClean="0"/>
              <a:t>&gt; </a:t>
            </a:r>
            <a:r>
              <a:rPr lang="en-US" sz="1800" dirty="0" err="1" smtClean="0"/>
              <a:t>lstSy</a:t>
            </a:r>
            <a:r>
              <a:rPr lang="en-US" sz="1800" dirty="0" smtClean="0"/>
              <a:t>=</a:t>
            </a:r>
            <a:r>
              <a:rPr lang="en-US" sz="1800" dirty="0" err="1" smtClean="0"/>
              <a:t>Arrays.</a:t>
            </a:r>
            <a:r>
              <a:rPr lang="en-US" sz="1800" i="1" dirty="0" err="1" smtClean="0"/>
              <a:t>asList</a:t>
            </a:r>
            <a:r>
              <a:rPr lang="en-US" sz="1800" i="1" dirty="0" smtClean="0"/>
              <a:t>(</a:t>
            </a:r>
            <a:r>
              <a:rPr lang="en-US" sz="1800" i="1" dirty="0" err="1" smtClean="0"/>
              <a:t>s2</a:t>
            </a:r>
            <a:r>
              <a:rPr lang="en-US" sz="1800" i="1" dirty="0" smtClean="0"/>
              <a:t>);</a:t>
            </a:r>
            <a:endParaRPr lang="en-US" sz="1800" i="1" dirty="0" smtClean="0"/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Set&lt;String</a:t>
            </a:r>
            <a:r>
              <a:rPr lang="en-US" sz="1800" dirty="0" smtClean="0"/>
              <a:t>&gt; </a:t>
            </a:r>
            <a:r>
              <a:rPr lang="en-US" sz="1800" dirty="0" err="1" smtClean="0"/>
              <a:t>unionSxSy</a:t>
            </a:r>
            <a:r>
              <a:rPr lang="en-US" sz="1800" dirty="0" smtClean="0"/>
              <a:t> = new </a:t>
            </a:r>
            <a:r>
              <a:rPr lang="en-US" sz="1800" dirty="0" err="1" smtClean="0"/>
              <a:t>HashSet</a:t>
            </a:r>
            <a:r>
              <a:rPr lang="en-US" sz="1800" dirty="0" smtClean="0"/>
              <a:t>&lt;String</a:t>
            </a:r>
            <a:r>
              <a:rPr lang="en-US" sz="1800" dirty="0" smtClean="0"/>
              <a:t>&gt;(</a:t>
            </a:r>
            <a:r>
              <a:rPr lang="en-US" sz="1800" dirty="0" err="1" smtClean="0"/>
              <a:t>lstSx</a:t>
            </a:r>
            <a:r>
              <a:rPr lang="en-US" sz="1800" dirty="0" smtClean="0"/>
              <a:t>);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unionSxSy.addAll</a:t>
            </a:r>
            <a:r>
              <a:rPr lang="en-US" sz="1800" dirty="0" smtClean="0"/>
              <a:t>(</a:t>
            </a:r>
            <a:r>
              <a:rPr lang="en-US" sz="1800" dirty="0" err="1" smtClean="0"/>
              <a:t>lstSy</a:t>
            </a:r>
            <a:r>
              <a:rPr lang="en-US" sz="1800" dirty="0" smtClean="0"/>
              <a:t>);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   </a:t>
            </a:r>
          </a:p>
          <a:p>
            <a:pPr>
              <a:buNone/>
            </a:pPr>
            <a:r>
              <a:rPr lang="en-US" sz="1800" dirty="0" smtClean="0"/>
              <a:t>	Set&lt;String</a:t>
            </a:r>
            <a:r>
              <a:rPr lang="en-US" sz="1800" dirty="0" smtClean="0"/>
              <a:t>&gt; </a:t>
            </a:r>
            <a:r>
              <a:rPr lang="en-US" sz="1800" dirty="0" err="1" smtClean="0"/>
              <a:t>intersectionSxSy</a:t>
            </a:r>
            <a:r>
              <a:rPr lang="en-US" sz="1800" dirty="0" smtClean="0"/>
              <a:t> =new </a:t>
            </a:r>
            <a:r>
              <a:rPr lang="en-US" sz="1800" dirty="0" err="1" smtClean="0"/>
              <a:t>HashSet</a:t>
            </a:r>
            <a:r>
              <a:rPr lang="en-US" sz="1800" dirty="0" smtClean="0"/>
              <a:t>&lt;String</a:t>
            </a:r>
            <a:r>
              <a:rPr lang="en-US" sz="1800" dirty="0" smtClean="0"/>
              <a:t>&gt;(</a:t>
            </a:r>
            <a:r>
              <a:rPr lang="en-US" sz="1800" dirty="0" err="1" smtClean="0"/>
              <a:t>lstSx</a:t>
            </a:r>
            <a:r>
              <a:rPr lang="en-US" sz="1800" dirty="0" smtClean="0"/>
              <a:t>);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intersectionSxSy.retainAll</a:t>
            </a:r>
            <a:r>
              <a:rPr lang="en-US" sz="1800" dirty="0" smtClean="0"/>
              <a:t>(</a:t>
            </a:r>
            <a:r>
              <a:rPr lang="en-US" sz="1800" dirty="0" err="1" smtClean="0"/>
              <a:t>lstSy</a:t>
            </a:r>
            <a:r>
              <a:rPr lang="en-US" sz="1800" dirty="0" smtClean="0"/>
              <a:t>); 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sim</a:t>
            </a:r>
            <a:r>
              <a:rPr lang="en-US" sz="1800" dirty="0" smtClean="0"/>
              <a:t>= </a:t>
            </a:r>
            <a:r>
              <a:rPr lang="en-US" sz="1800" dirty="0" err="1" smtClean="0"/>
              <a:t>intersectionSxSy.size</a:t>
            </a:r>
            <a:r>
              <a:rPr lang="en-US" sz="1800" dirty="0" smtClean="0"/>
              <a:t>() /  (</a:t>
            </a:r>
            <a:r>
              <a:rPr lang="en-US" sz="1800" dirty="0" smtClean="0"/>
              <a:t>double)</a:t>
            </a:r>
            <a:r>
              <a:rPr lang="en-US" sz="1800" dirty="0" err="1" smtClean="0"/>
              <a:t>unionSxSy.size</a:t>
            </a:r>
            <a:r>
              <a:rPr lang="en-US" sz="1800" dirty="0" smtClean="0"/>
              <a:t>();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}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Anandha L Ranganathan analog76@gmail.com MLBigData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</a:t>
            </a:r>
            <a:r>
              <a:rPr lang="en-US" dirty="0" err="1" smtClean="0"/>
              <a:t>Similiarty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distance  =  Dot </a:t>
            </a:r>
            <a:r>
              <a:rPr lang="en-US" dirty="0" smtClean="0"/>
              <a:t>Inner Product </a:t>
            </a:r>
            <a:r>
              <a:rPr lang="en-US" dirty="0"/>
              <a:t>(A, B) / </a:t>
            </a:r>
            <a:r>
              <a:rPr lang="en-US" dirty="0" smtClean="0"/>
              <a:t>					</a:t>
            </a:r>
            <a:r>
              <a:rPr lang="en-US" dirty="0" err="1" smtClean="0"/>
              <a:t>sqrt</a:t>
            </a:r>
            <a:r>
              <a:rPr lang="en-US" dirty="0"/>
              <a:t>(||A||*||B</a:t>
            </a:r>
            <a:r>
              <a:rPr lang="en-US" dirty="0" smtClean="0"/>
              <a:t>||)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Simple distance calculation will be used for Canopy clustering.</a:t>
            </a:r>
          </a:p>
          <a:p>
            <a:r>
              <a:rPr lang="en-US" dirty="0" smtClean="0"/>
              <a:t>Expensive distance calculation will be used for K-means clustering.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Anandha L Ranganathan analog76@gmail.com MLBigData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Canopy Clustering- </a:t>
            </a:r>
            <a:r>
              <a:rPr lang="en-US" dirty="0" err="1" smtClean="0"/>
              <a:t>Mapper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Canopy cluster are subset of total </a:t>
            </a:r>
            <a:r>
              <a:rPr lang="en-US" dirty="0" err="1" smtClean="0"/>
              <a:t>popultation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Points in that cluster are movies.</a:t>
            </a:r>
          </a:p>
          <a:p>
            <a:r>
              <a:rPr lang="en-US" dirty="0" smtClean="0"/>
              <a:t>If </a:t>
            </a:r>
            <a:r>
              <a:rPr lang="en-US" dirty="0" smtClean="0">
                <a:sym typeface="Mathematica1"/>
              </a:rPr>
              <a:t>z₁</a:t>
            </a:r>
            <a:r>
              <a:rPr lang="en-US" dirty="0" smtClean="0"/>
              <a:t> </a:t>
            </a:r>
            <a:r>
              <a:rPr lang="en-US" dirty="0"/>
              <a:t>subset </a:t>
            </a:r>
            <a:r>
              <a:rPr lang="en-US" dirty="0" smtClean="0"/>
              <a:t>of </a:t>
            </a:r>
            <a:r>
              <a:rPr lang="en-US" dirty="0"/>
              <a:t>the whole </a:t>
            </a:r>
            <a:r>
              <a:rPr lang="en-US" dirty="0" smtClean="0"/>
              <a:t>population, </a:t>
            </a:r>
            <a:r>
              <a:rPr lang="en-US" dirty="0"/>
              <a:t>rated movie </a:t>
            </a:r>
            <a:r>
              <a:rPr lang="en-US" dirty="0" err="1"/>
              <a:t>M1</a:t>
            </a:r>
            <a:r>
              <a:rPr lang="en-US" dirty="0"/>
              <a:t> and same subset </a:t>
            </a:r>
            <a:r>
              <a:rPr lang="en-US" dirty="0" smtClean="0"/>
              <a:t>are </a:t>
            </a:r>
            <a:r>
              <a:rPr lang="en-US" dirty="0"/>
              <a:t>rated </a:t>
            </a:r>
            <a:r>
              <a:rPr lang="en-US" dirty="0" err="1"/>
              <a:t>M2</a:t>
            </a:r>
            <a:r>
              <a:rPr lang="en-US" dirty="0"/>
              <a:t> also then the </a:t>
            </a:r>
            <a:r>
              <a:rPr lang="en-US" dirty="0" smtClean="0"/>
              <a:t>movie </a:t>
            </a:r>
            <a:r>
              <a:rPr lang="en-US" dirty="0" err="1" smtClean="0"/>
              <a:t>M1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M2</a:t>
            </a:r>
            <a:r>
              <a:rPr lang="en-US" dirty="0"/>
              <a:t> are belong the </a:t>
            </a:r>
            <a:r>
              <a:rPr lang="en-US" dirty="0" smtClean="0"/>
              <a:t>same canopy  cluster.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Anandha L Ranganathan analog76@gmail.com MLBigData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Canopy Cluster – </a:t>
            </a:r>
            <a:r>
              <a:rPr lang="en-US" dirty="0" err="1" smtClean="0"/>
              <a:t>Mapper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Anandha L Ranganathan analog76@gmail.com MLBigData 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First received point/data </a:t>
            </a:r>
            <a:r>
              <a:rPr lang="en-US" sz="2400" dirty="0"/>
              <a:t>is center of Canopy . </a:t>
            </a:r>
            <a:endParaRPr lang="en-US" sz="2400" dirty="0" smtClean="0"/>
          </a:p>
          <a:p>
            <a:r>
              <a:rPr lang="en-US" sz="2400" dirty="0" smtClean="0"/>
              <a:t>Receive the second point and if it is distance </a:t>
            </a:r>
            <a:r>
              <a:rPr lang="en-US" sz="2400" dirty="0"/>
              <a:t>from canopy center is less than </a:t>
            </a:r>
            <a:r>
              <a:rPr lang="en-US" sz="2400" dirty="0" err="1"/>
              <a:t>T1</a:t>
            </a:r>
            <a:r>
              <a:rPr lang="en-US" sz="2400" dirty="0"/>
              <a:t> then they are point of that canopy</a:t>
            </a:r>
            <a:r>
              <a:rPr lang="en-US" sz="2400" dirty="0" smtClean="0"/>
              <a:t>.  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If d(</a:t>
            </a:r>
            <a:r>
              <a:rPr lang="en-US" sz="2400" dirty="0" err="1" smtClean="0"/>
              <a:t>P1,P2</a:t>
            </a:r>
            <a:r>
              <a:rPr lang="en-US" sz="2400" dirty="0" smtClean="0"/>
              <a:t>) &gt;</a:t>
            </a:r>
            <a:r>
              <a:rPr lang="en-US" sz="2400" dirty="0" err="1"/>
              <a:t>T1</a:t>
            </a:r>
            <a:r>
              <a:rPr lang="en-US" sz="2400" dirty="0"/>
              <a:t> then that point is new canopy </a:t>
            </a:r>
            <a:r>
              <a:rPr lang="en-US" sz="2400" u="sng" dirty="0" smtClean="0"/>
              <a:t>center.</a:t>
            </a:r>
          </a:p>
          <a:p>
            <a:r>
              <a:rPr lang="en-US" sz="2400" dirty="0" smtClean="0"/>
              <a:t>If d(</a:t>
            </a:r>
            <a:r>
              <a:rPr lang="en-US" sz="2400" dirty="0" err="1" smtClean="0"/>
              <a:t>P1,P2</a:t>
            </a:r>
            <a:r>
              <a:rPr lang="en-US" sz="2400" dirty="0" smtClean="0"/>
              <a:t>) &lt; </a:t>
            </a:r>
            <a:r>
              <a:rPr lang="en-US" sz="2400" dirty="0" err="1" smtClean="0"/>
              <a:t>T1</a:t>
            </a:r>
            <a:r>
              <a:rPr lang="en-US" sz="2400" dirty="0" smtClean="0"/>
              <a:t> they are point of </a:t>
            </a:r>
            <a:r>
              <a:rPr lang="en-US" sz="2400" dirty="0" err="1" smtClean="0"/>
              <a:t>centroid</a:t>
            </a:r>
            <a:r>
              <a:rPr lang="en-US" sz="2400" dirty="0" smtClean="0"/>
              <a:t> </a:t>
            </a:r>
            <a:r>
              <a:rPr lang="en-US" sz="2400" dirty="0" err="1" smtClean="0"/>
              <a:t>P1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Continue </a:t>
            </a:r>
            <a:r>
              <a:rPr lang="en-US" sz="2400" dirty="0" smtClean="0"/>
              <a:t>the </a:t>
            </a:r>
            <a:r>
              <a:rPr lang="en-US" sz="2400" dirty="0"/>
              <a:t>step 2,3,4  until the </a:t>
            </a:r>
            <a:r>
              <a:rPr lang="en-US" sz="2400" dirty="0" err="1" smtClean="0"/>
              <a:t>mapper</a:t>
            </a:r>
            <a:r>
              <a:rPr lang="en-US" sz="2400" dirty="0" smtClean="0"/>
              <a:t> </a:t>
            </a:r>
            <a:r>
              <a:rPr lang="en-US" sz="2400" dirty="0" err="1" smtClean="0"/>
              <a:t>complets</a:t>
            </a:r>
            <a:r>
              <a:rPr lang="en-US" sz="2400" dirty="0" smtClean="0"/>
              <a:t> its job. </a:t>
            </a:r>
            <a:endParaRPr lang="en-US" sz="2400" dirty="0" smtClean="0"/>
          </a:p>
          <a:p>
            <a:r>
              <a:rPr lang="en-US" sz="2400" dirty="0" smtClean="0"/>
              <a:t>Distance is measured between 0 to 1. </a:t>
            </a:r>
          </a:p>
          <a:p>
            <a:r>
              <a:rPr lang="en-US" sz="2400" dirty="0" err="1" smtClean="0"/>
              <a:t>T1</a:t>
            </a:r>
            <a:r>
              <a:rPr lang="en-US" sz="2400" dirty="0" smtClean="0"/>
              <a:t> value is 0.005 and I expect around 200 canopy clusters.</a:t>
            </a:r>
          </a:p>
          <a:p>
            <a:r>
              <a:rPr lang="en-US" sz="2400" dirty="0" err="1" smtClean="0"/>
              <a:t>T2</a:t>
            </a:r>
            <a:r>
              <a:rPr lang="en-US" sz="2400" dirty="0" smtClean="0"/>
              <a:t> value is 0.0010. </a:t>
            </a:r>
          </a:p>
          <a:p>
            <a:pPr>
              <a:buNone/>
            </a:pPr>
            <a:endParaRPr lang="en-US" sz="6600" u="sng" dirty="0" smtClean="0"/>
          </a:p>
          <a:p>
            <a:endParaRPr lang="en-US" sz="2400" b="1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b="1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Canopy Cluster – </a:t>
            </a:r>
            <a:r>
              <a:rPr lang="en-US" dirty="0" err="1" smtClean="0"/>
              <a:t>Mapper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Anandha L Ranganathan analog76@gmail.com MLBigData 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b="1" dirty="0" smtClean="0"/>
              <a:t>Pseudo Code.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</a:t>
            </a:r>
            <a:r>
              <a:rPr lang="en-US" sz="2000" dirty="0" err="1" smtClean="0"/>
              <a:t>pointStronglyBoundToCanopyCenter</a:t>
            </a:r>
            <a:r>
              <a:rPr lang="en-US" sz="2000" dirty="0" smtClean="0"/>
              <a:t> = false</a:t>
            </a:r>
          </a:p>
          <a:p>
            <a:pPr>
              <a:buNone/>
            </a:pPr>
            <a:r>
              <a:rPr lang="en-US" sz="2000" dirty="0" smtClean="0"/>
              <a:t>	for (Canopy </a:t>
            </a:r>
            <a:r>
              <a:rPr lang="en-US" sz="2000" dirty="0" err="1" smtClean="0"/>
              <a:t>canopy</a:t>
            </a:r>
            <a:r>
              <a:rPr lang="en-US" sz="2000" dirty="0" smtClean="0"/>
              <a:t> : canopies) {</a:t>
            </a:r>
          </a:p>
          <a:p>
            <a:pPr lvl="1">
              <a:buNone/>
            </a:pPr>
            <a:r>
              <a:rPr lang="en-US" sz="2000" dirty="0" smtClean="0"/>
              <a:t>	double </a:t>
            </a:r>
            <a:r>
              <a:rPr lang="en-US" sz="2000" dirty="0" err="1" smtClean="0"/>
              <a:t>centerPoint</a:t>
            </a:r>
            <a:r>
              <a:rPr lang="en-US" sz="2000" dirty="0" smtClean="0"/>
              <a:t>= </a:t>
            </a:r>
            <a:r>
              <a:rPr lang="en-US" sz="2000" dirty="0" err="1"/>
              <a:t>canopyCenter.getPoint</a:t>
            </a:r>
            <a:r>
              <a:rPr lang="en-US" sz="2000" dirty="0"/>
              <a:t>();</a:t>
            </a:r>
          </a:p>
          <a:p>
            <a:pPr lvl="1">
              <a:buNone/>
            </a:pPr>
            <a:r>
              <a:rPr lang="en-US" sz="2000" dirty="0" smtClean="0"/>
              <a:t>	if(</a:t>
            </a:r>
            <a:r>
              <a:rPr lang="en-US" sz="2000" dirty="0" err="1" smtClean="0"/>
              <a:t>distanceMeasure.similarity</a:t>
            </a:r>
            <a:r>
              <a:rPr lang="en-US" sz="2000" dirty="0" smtClean="0"/>
              <a:t>(</a:t>
            </a:r>
            <a:r>
              <a:rPr lang="en-US" sz="2000" dirty="0" err="1" smtClean="0"/>
              <a:t>centerPoint</a:t>
            </a:r>
            <a:r>
              <a:rPr lang="en-US" sz="2000" dirty="0" smtClean="0"/>
              <a:t>, </a:t>
            </a:r>
            <a:r>
              <a:rPr lang="en-US" sz="2000" dirty="0" err="1"/>
              <a:t>movie_id</a:t>
            </a:r>
            <a:r>
              <a:rPr lang="en-US" sz="2000" dirty="0" smtClean="0"/>
              <a:t>) &gt; </a:t>
            </a:r>
            <a:r>
              <a:rPr lang="en-US" sz="2000" dirty="0" err="1" smtClean="0"/>
              <a:t>T1</a:t>
            </a:r>
            <a:r>
              <a:rPr lang="en-US" sz="2000" dirty="0" smtClean="0"/>
              <a:t>)</a:t>
            </a:r>
          </a:p>
          <a:p>
            <a:pPr lvl="1">
              <a:buNone/>
            </a:pPr>
            <a:r>
              <a:rPr lang="en-US" sz="2000" dirty="0"/>
              <a:t>	</a:t>
            </a:r>
            <a:r>
              <a:rPr lang="en-US" sz="2000" dirty="0" smtClean="0"/>
              <a:t>	 </a:t>
            </a:r>
            <a:r>
              <a:rPr lang="en-US" sz="2000" dirty="0" err="1" smtClean="0"/>
              <a:t>pointStronglyBoundToCanopyCenter</a:t>
            </a:r>
            <a:r>
              <a:rPr lang="en-US" sz="2000" dirty="0" smtClean="0"/>
              <a:t> = true</a:t>
            </a:r>
          </a:p>
          <a:p>
            <a:pPr lvl="1"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smtClean="0"/>
              <a:t>	if</a:t>
            </a:r>
            <a:r>
              <a:rPr lang="en-US" sz="2000" dirty="0"/>
              <a:t>(!</a:t>
            </a:r>
            <a:r>
              <a:rPr lang="en-US" sz="2000" dirty="0" err="1"/>
              <a:t>pointStronglyBoundToCanopyCenter</a:t>
            </a:r>
            <a:r>
              <a:rPr lang="en-US" sz="2000" dirty="0"/>
              <a:t>){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en-US" sz="2000" dirty="0" err="1" smtClean="0"/>
              <a:t>canopies.add</a:t>
            </a:r>
            <a:r>
              <a:rPr lang="en-US" sz="2000" dirty="0" smtClean="0"/>
              <a:t>(new </a:t>
            </a:r>
            <a:r>
              <a:rPr lang="en-US" sz="2000" dirty="0"/>
              <a:t>Canopy(</a:t>
            </a:r>
            <a:r>
              <a:rPr lang="en-US" sz="2000" dirty="0" err="1"/>
              <a:t>0.0d</a:t>
            </a:r>
            <a:r>
              <a:rPr lang="en-US" sz="2000" dirty="0"/>
              <a:t>));</a:t>
            </a:r>
            <a:endParaRPr lang="en-US" sz="2000" dirty="0" smtClean="0"/>
          </a:p>
          <a:p>
            <a:endParaRPr lang="en-US" sz="2400" b="1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b="1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816</Words>
  <Application>Microsoft Office PowerPoint</Application>
  <PresentationFormat>On-screen Show (4:3)</PresentationFormat>
  <Paragraphs>230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Canopy Clustering and  K-Means Clustering</vt:lpstr>
      <vt:lpstr>Movie Dataset </vt:lpstr>
      <vt:lpstr>Similarity Measure </vt:lpstr>
      <vt:lpstr>Jaccard Index</vt:lpstr>
      <vt:lpstr>Jaccard Similarity Coefficient.</vt:lpstr>
      <vt:lpstr>Cosine Similiarty </vt:lpstr>
      <vt:lpstr>Canopy Clustering- Mapper </vt:lpstr>
      <vt:lpstr>Canopy Cluster – Mapper </vt:lpstr>
      <vt:lpstr>Canopy Cluster – Mapper </vt:lpstr>
      <vt:lpstr>Data Massaging</vt:lpstr>
      <vt:lpstr>Canopy Cluster – Mapper A</vt:lpstr>
      <vt:lpstr>Threshold value </vt:lpstr>
      <vt:lpstr>Slide 13</vt:lpstr>
      <vt:lpstr>Slide 14</vt:lpstr>
      <vt:lpstr>Slide 15</vt:lpstr>
      <vt:lpstr>Slide 16</vt:lpstr>
      <vt:lpstr>Slide 17</vt:lpstr>
      <vt:lpstr>Slide 18</vt:lpstr>
      <vt:lpstr>Reducer Mapper A -  Red center   Mapper B – Green center</vt:lpstr>
      <vt:lpstr>Redundant centers within the threshold of each other.</vt:lpstr>
      <vt:lpstr>Add small error  =&gt; Threshold+ξ</vt:lpstr>
      <vt:lpstr>Slide 22</vt:lpstr>
      <vt:lpstr>Canopy Cluster -  Before MR job Sparse Matrix</vt:lpstr>
      <vt:lpstr> Canopy Cluster – After  MR job</vt:lpstr>
      <vt:lpstr> </vt:lpstr>
      <vt:lpstr>K – Means Clustering </vt:lpstr>
      <vt:lpstr>Slide 27</vt:lpstr>
      <vt:lpstr>Slide 28</vt:lpstr>
      <vt:lpstr>Slide 29</vt:lpstr>
      <vt:lpstr>Find Nearest Cluster of a point - Map</vt:lpstr>
      <vt:lpstr>Find convergence and Compute Centroid - Reduce</vt:lpstr>
      <vt:lpstr>All points –before clustering</vt:lpstr>
      <vt:lpstr>Canopy - clustering</vt:lpstr>
      <vt:lpstr>Canopy Clusering and K means clustering.</vt:lpstr>
      <vt:lpstr>Slide 35</vt:lpstr>
    </vt:vector>
  </TitlesOfParts>
  <Company>Cisco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Anandha L Ranganathan analog76@gmail.com</dc:title>
  <dc:creator>Information Technology</dc:creator>
  <cp:lastModifiedBy>Information Technology</cp:lastModifiedBy>
  <cp:revision>122</cp:revision>
  <dcterms:created xsi:type="dcterms:W3CDTF">2011-04-26T18:41:31Z</dcterms:created>
  <dcterms:modified xsi:type="dcterms:W3CDTF">2011-04-28T01:50:41Z</dcterms:modified>
</cp:coreProperties>
</file>