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Old Standard TT"/>
      <p:regular r:id="rId22"/>
      <p:bold r:id="rId23"/>
      <p: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ldStandardTT-italic.fntdata"/><Relationship Id="rId12" Type="http://schemas.openxmlformats.org/officeDocument/2006/relationships/slide" Target="slides/slide7.xml"/><Relationship Id="rId23" Type="http://schemas.openxmlformats.org/officeDocument/2006/relationships/font" Target="fonts/OldStandardT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259d1ef3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259d1ef3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259d1ef3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259d1ef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100e5813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100e5813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100e58131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100e58131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100e58131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100e58131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259d1ef34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259d1ef34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100e58131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100e58131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100e5813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100e581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100e58131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100e5813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100e5813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100e5813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259d1ef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259d1ef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259d1ef3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259d1ef3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259d1ef3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259d1ef3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Synopsis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Atharva Muley		Aditya Shetty</a:t>
            </a:r>
            <a:endParaRPr/>
          </a:p>
          <a:p>
            <a:pPr indent="0" lvl="0" marL="0" rtl="0" algn="l">
              <a:spcBef>
                <a:spcPts val="0"/>
              </a:spcBef>
              <a:spcAft>
                <a:spcPts val="0"/>
              </a:spcAft>
              <a:buNone/>
            </a:pPr>
            <a:r>
              <a:rPr lang="en"/>
              <a:t>Vinit Jain				Karan Bawari</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18" name="Google Shape;118;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22"/>
          <p:cNvPicPr preferRelativeResize="0"/>
          <p:nvPr/>
        </p:nvPicPr>
        <p:blipFill>
          <a:blip r:embed="rId3">
            <a:alphaModFix/>
          </a:blip>
          <a:stretch>
            <a:fillRect/>
          </a:stretch>
        </p:blipFill>
        <p:spPr>
          <a:xfrm>
            <a:off x="311700" y="1171600"/>
            <a:ext cx="6386740" cy="3465975"/>
          </a:xfrm>
          <a:prstGeom prst="rect">
            <a:avLst/>
          </a:prstGeom>
          <a:noFill/>
          <a:ln>
            <a:noFill/>
          </a:ln>
        </p:spPr>
      </p:pic>
      <p:sp>
        <p:nvSpPr>
          <p:cNvPr id="120" name="Google Shape;120;p22"/>
          <p:cNvSpPr txBox="1"/>
          <p:nvPr/>
        </p:nvSpPr>
        <p:spPr>
          <a:xfrm>
            <a:off x="6698450" y="1171700"/>
            <a:ext cx="2133900" cy="3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ld Standard TT"/>
                <a:ea typeface="Old Standard TT"/>
                <a:cs typeface="Old Standard TT"/>
                <a:sym typeface="Old Standard TT"/>
              </a:rPr>
              <a:t>Basic function of pooling is to select maximum value in certain dimension.</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26" name="Google Shape;126;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ELU/RELU Layer : </a:t>
            </a:r>
            <a:r>
              <a:rPr lang="en"/>
              <a:t>It applies activation function elementwise.</a:t>
            </a:r>
            <a:endParaRPr/>
          </a:p>
          <a:p>
            <a:pPr indent="0" lvl="0" marL="0" rtl="0" algn="l">
              <a:spcBef>
                <a:spcPts val="1600"/>
              </a:spcBef>
              <a:spcAft>
                <a:spcPts val="0"/>
              </a:spcAft>
              <a:buNone/>
            </a:pPr>
            <a:r>
              <a:rPr lang="en"/>
              <a:t>It does not change the dimensionality of input.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
              <a:t>Flattening :</a:t>
            </a:r>
            <a:r>
              <a:rPr lang="en"/>
              <a:t> It involves converting the 2 dimensional array to a single long continuous vector.</a:t>
            </a:r>
            <a:endParaRPr/>
          </a:p>
          <a:p>
            <a:pPr indent="0" lvl="0" marL="0" rtl="0" algn="l">
              <a:spcBef>
                <a:spcPts val="1600"/>
              </a:spcBef>
              <a:spcAft>
                <a:spcPts val="1600"/>
              </a:spcAft>
              <a:buNone/>
            </a:pPr>
            <a:r>
              <a:rPr b="1" lang="en"/>
              <a:t>Fully connected ANN</a:t>
            </a:r>
            <a:r>
              <a:rPr lang="en"/>
              <a:t> : It is responsible to compute final scores and select a class.</a:t>
            </a:r>
            <a:endParaRPr/>
          </a:p>
        </p:txBody>
      </p:sp>
      <p:pic>
        <p:nvPicPr>
          <p:cNvPr descr="Figure 2: The rectified linear unit (ReLU) and Exponential Linear Unit (ELU, α = 1.0)" id="127" name="Google Shape;127;p23"/>
          <p:cNvPicPr preferRelativeResize="0"/>
          <p:nvPr/>
        </p:nvPicPr>
        <p:blipFill>
          <a:blip r:embed="rId3">
            <a:alphaModFix/>
          </a:blip>
          <a:stretch>
            <a:fillRect/>
          </a:stretch>
        </p:blipFill>
        <p:spPr>
          <a:xfrm>
            <a:off x="6126978" y="1171599"/>
            <a:ext cx="2335647" cy="1714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Definition</a:t>
            </a:r>
            <a:endParaRPr/>
          </a:p>
        </p:txBody>
      </p:sp>
      <p:sp>
        <p:nvSpPr>
          <p:cNvPr id="133" name="Google Shape;133;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develop and implement a self-driving car that is capable of sensing its environment and driving without any human input. The car should also able to take left or right turn when needed and also should be able to stop when an obstacle is encountered.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6"/>
          <p:cNvPicPr preferRelativeResize="0"/>
          <p:nvPr/>
        </p:nvPicPr>
        <p:blipFill>
          <a:blip r:embed="rId3">
            <a:alphaModFix/>
          </a:blip>
          <a:stretch>
            <a:fillRect/>
          </a:stretch>
        </p:blipFill>
        <p:spPr>
          <a:xfrm>
            <a:off x="47975" y="0"/>
            <a:ext cx="904805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27"/>
          <p:cNvPicPr preferRelativeResize="0"/>
          <p:nvPr/>
        </p:nvPicPr>
        <p:blipFill>
          <a:blip r:embed="rId3">
            <a:alphaModFix/>
          </a:blip>
          <a:stretch>
            <a:fillRect/>
          </a:stretch>
        </p:blipFill>
        <p:spPr>
          <a:xfrm>
            <a:off x="2422475" y="65250"/>
            <a:ext cx="4299050" cy="503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54" name="Google Shape;154;p2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Convolutional neural network is a promising approach in identifying features in images. Compared to the traditional artificial neural networks, CNNs have proven to be more effective.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Index</a:t>
            </a:r>
            <a:endParaRPr/>
          </a:p>
        </p:txBody>
      </p:sp>
      <p:sp>
        <p:nvSpPr>
          <p:cNvPr id="66" name="Google Shape;66;p14"/>
          <p:cNvSpPr txBox="1"/>
          <p:nvPr>
            <p:ph idx="2" type="body"/>
          </p:nvPr>
        </p:nvSpPr>
        <p:spPr>
          <a:xfrm>
            <a:off x="4841800" y="6143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1600"/>
              </a:spcBef>
              <a:spcAft>
                <a:spcPts val="0"/>
              </a:spcAft>
              <a:buSzPts val="1800"/>
              <a:buChar char="●"/>
            </a:pPr>
            <a:r>
              <a:rPr lang="en"/>
              <a:t>Abstract</a:t>
            </a:r>
            <a:endParaRPr/>
          </a:p>
          <a:p>
            <a:pPr indent="-342900" lvl="0" marL="457200" rtl="0" algn="l">
              <a:spcBef>
                <a:spcPts val="1600"/>
              </a:spcBef>
              <a:spcAft>
                <a:spcPts val="0"/>
              </a:spcAft>
              <a:buSzPts val="1800"/>
              <a:buChar char="●"/>
            </a:pPr>
            <a:r>
              <a:rPr lang="en"/>
              <a:t>Objectives</a:t>
            </a:r>
            <a:endParaRPr/>
          </a:p>
          <a:p>
            <a:pPr indent="-342900" lvl="0" marL="457200" rtl="0" algn="l">
              <a:spcBef>
                <a:spcPts val="1600"/>
              </a:spcBef>
              <a:spcAft>
                <a:spcPts val="0"/>
              </a:spcAft>
              <a:buSzPts val="1800"/>
              <a:buChar char="●"/>
            </a:pPr>
            <a:r>
              <a:rPr lang="en"/>
              <a:t>Literature Review</a:t>
            </a:r>
            <a:endParaRPr/>
          </a:p>
          <a:p>
            <a:pPr indent="-342900" lvl="0" marL="457200" rtl="0" algn="l">
              <a:spcBef>
                <a:spcPts val="1600"/>
              </a:spcBef>
              <a:spcAft>
                <a:spcPts val="0"/>
              </a:spcAft>
              <a:buSzPts val="1800"/>
              <a:buChar char="●"/>
            </a:pPr>
            <a:r>
              <a:rPr lang="en"/>
              <a:t>Problem Definition</a:t>
            </a:r>
            <a:endParaRPr/>
          </a:p>
          <a:p>
            <a:pPr indent="-342900" lvl="0" marL="457200" rtl="0" algn="l">
              <a:spcBef>
                <a:spcPts val="1600"/>
              </a:spcBef>
              <a:spcAft>
                <a:spcPts val="0"/>
              </a:spcAft>
              <a:buSzPts val="1800"/>
              <a:buChar char="●"/>
            </a:pPr>
            <a:r>
              <a:rPr lang="en"/>
              <a:t>Use Case Diagram</a:t>
            </a:r>
            <a:endParaRPr/>
          </a:p>
          <a:p>
            <a:pPr indent="-342900" lvl="0" marL="457200" rtl="0" algn="l">
              <a:spcBef>
                <a:spcPts val="1600"/>
              </a:spcBef>
              <a:spcAft>
                <a:spcPts val="0"/>
              </a:spcAft>
              <a:buSzPts val="1800"/>
              <a:buChar char="●"/>
            </a:pPr>
            <a:r>
              <a:rPr lang="en"/>
              <a:t>Class Diagram</a:t>
            </a:r>
            <a:endParaRPr/>
          </a:p>
          <a:p>
            <a:pPr indent="-342900" lvl="0" marL="457200" rtl="0" algn="l">
              <a:spcBef>
                <a:spcPts val="1600"/>
              </a:spcBef>
              <a:spcAft>
                <a:spcPts val="1600"/>
              </a:spcAft>
              <a:buSzPts val="1800"/>
              <a:buChar char="●"/>
            </a:pPr>
            <a:r>
              <a:rPr lang="en"/>
              <a:t>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it comes to image recognition, </a:t>
            </a:r>
            <a:r>
              <a:rPr lang="en"/>
              <a:t>Convolutional</a:t>
            </a:r>
            <a:r>
              <a:rPr lang="en"/>
              <a:t> Neural Networks (CNN) performs really well.</a:t>
            </a:r>
            <a:endParaRPr/>
          </a:p>
          <a:p>
            <a:pPr indent="-342900" lvl="0" marL="457200" rtl="0" algn="l">
              <a:spcBef>
                <a:spcPts val="0"/>
              </a:spcBef>
              <a:spcAft>
                <a:spcPts val="0"/>
              </a:spcAft>
              <a:buSzPts val="1800"/>
              <a:buChar char="●"/>
            </a:pPr>
            <a:r>
              <a:rPr lang="en"/>
              <a:t>CNN are used in various classification tasks like images, audio and words.</a:t>
            </a:r>
            <a:endParaRPr/>
          </a:p>
          <a:p>
            <a:pPr indent="-342900" lvl="0" marL="457200" rtl="0" algn="l">
              <a:spcBef>
                <a:spcPts val="0"/>
              </a:spcBef>
              <a:spcAft>
                <a:spcPts val="0"/>
              </a:spcAft>
              <a:buSzPts val="1800"/>
              <a:buChar char="●"/>
            </a:pPr>
            <a:r>
              <a:rPr lang="en"/>
              <a:t>An input image can be represented as a cuboid having length, width and height.</a:t>
            </a:r>
            <a:endParaRPr/>
          </a:p>
        </p:txBody>
      </p:sp>
      <p:pic>
        <p:nvPicPr>
          <p:cNvPr id="73" name="Google Shape;73;p15"/>
          <p:cNvPicPr preferRelativeResize="0"/>
          <p:nvPr/>
        </p:nvPicPr>
        <p:blipFill>
          <a:blip r:embed="rId3">
            <a:alphaModFix/>
          </a:blip>
          <a:stretch>
            <a:fillRect/>
          </a:stretch>
        </p:blipFill>
        <p:spPr>
          <a:xfrm>
            <a:off x="2824725" y="2654000"/>
            <a:ext cx="3494550" cy="199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79" name="Google Shape;79;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project introduces the concept of autonomous car by using CNN.</a:t>
            </a:r>
            <a:endParaRPr/>
          </a:p>
          <a:p>
            <a:pPr indent="-342900" lvl="0" marL="457200" rtl="0" algn="l">
              <a:spcBef>
                <a:spcPts val="0"/>
              </a:spcBef>
              <a:spcAft>
                <a:spcPts val="0"/>
              </a:spcAft>
              <a:buSzPts val="1800"/>
              <a:buChar char="●"/>
            </a:pPr>
            <a:r>
              <a:rPr lang="en"/>
              <a:t>It maps raw pixels from a single front facing camera directly to the steering commands.</a:t>
            </a:r>
            <a:endParaRPr/>
          </a:p>
          <a:p>
            <a:pPr indent="-342900" lvl="0" marL="457200" rtl="0" algn="l">
              <a:spcBef>
                <a:spcPts val="0"/>
              </a:spcBef>
              <a:spcAft>
                <a:spcPts val="0"/>
              </a:spcAft>
              <a:buSzPts val="1800"/>
              <a:buChar char="●"/>
            </a:pPr>
            <a:r>
              <a:rPr lang="en"/>
              <a:t>Compared to individual explicit decomposition, CNN based approach will provide better performance.</a:t>
            </a:r>
            <a:endParaRPr/>
          </a:p>
          <a:p>
            <a:pPr indent="-342900" lvl="0" marL="457200" rtl="0" algn="l">
              <a:spcBef>
                <a:spcPts val="0"/>
              </a:spcBef>
              <a:spcAft>
                <a:spcPts val="0"/>
              </a:spcAft>
              <a:buSzPts val="1800"/>
              <a:buChar char="●"/>
            </a:pPr>
            <a:r>
              <a:rPr lang="en"/>
              <a:t>Lane detection, path planning and control will be optimized simultaneously by our system.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85" name="Google Shape;85;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Creating a model in Convolutional Neural Network that is suitable for recognizing the paths in the environment.</a:t>
            </a:r>
            <a:endParaRPr/>
          </a:p>
          <a:p>
            <a:pPr indent="-342900" lvl="0" marL="457200" rtl="0" algn="l">
              <a:spcBef>
                <a:spcPts val="0"/>
              </a:spcBef>
              <a:spcAft>
                <a:spcPts val="0"/>
              </a:spcAft>
              <a:buSzPts val="1800"/>
              <a:buChar char="●"/>
            </a:pPr>
            <a:r>
              <a:rPr lang="en"/>
              <a:t>Preprocessing the data received to achieve maximum speed and accuracy.</a:t>
            </a:r>
            <a:endParaRPr/>
          </a:p>
          <a:p>
            <a:pPr indent="-342900" lvl="0" marL="457200" rtl="0" algn="l">
              <a:spcBef>
                <a:spcPts val="0"/>
              </a:spcBef>
              <a:spcAft>
                <a:spcPts val="0"/>
              </a:spcAft>
              <a:buSzPts val="1800"/>
              <a:buChar char="●"/>
            </a:pPr>
            <a:r>
              <a:rPr lang="en"/>
              <a:t>Investing time to train model so that errors are minimized.</a:t>
            </a:r>
            <a:endParaRPr/>
          </a:p>
          <a:p>
            <a:pPr indent="-342900" lvl="0" marL="457200" rtl="0" algn="l">
              <a:spcBef>
                <a:spcPts val="0"/>
              </a:spcBef>
              <a:spcAft>
                <a:spcPts val="0"/>
              </a:spcAft>
              <a:buSzPts val="1800"/>
              <a:buChar char="●"/>
            </a:pPr>
            <a:r>
              <a:rPr lang="en"/>
              <a:t>Predict new values based on learned data.</a:t>
            </a:r>
            <a:endParaRPr/>
          </a:p>
          <a:p>
            <a:pPr indent="-342900" lvl="0" marL="457200" rtl="0" algn="l">
              <a:spcBef>
                <a:spcPts val="0"/>
              </a:spcBef>
              <a:spcAft>
                <a:spcPts val="0"/>
              </a:spcAft>
              <a:buSzPts val="1800"/>
              <a:buChar char="●"/>
            </a:pPr>
            <a:r>
              <a:rPr lang="en"/>
              <a:t>Continue training existing model if further errors occur.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91" name="Google Shape;91;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neural network are very similar to ordinary neural network i.e they are made up of neurons that have learnable </a:t>
            </a:r>
            <a:r>
              <a:rPr lang="en"/>
              <a:t>weights</a:t>
            </a:r>
            <a:r>
              <a:rPr lang="en"/>
              <a:t> and biases.</a:t>
            </a:r>
            <a:endParaRPr/>
          </a:p>
          <a:p>
            <a:pPr indent="0" lvl="0" marL="0" rtl="0" algn="l">
              <a:spcBef>
                <a:spcPts val="1600"/>
              </a:spcBef>
              <a:spcAft>
                <a:spcPts val="0"/>
              </a:spcAft>
              <a:buNone/>
            </a:pPr>
            <a:r>
              <a:rPr lang="en"/>
              <a:t>Layers used to build convolutional neural network :</a:t>
            </a:r>
            <a:endParaRPr/>
          </a:p>
          <a:p>
            <a:pPr indent="0" lvl="0" marL="0" rtl="0" algn="l">
              <a:spcBef>
                <a:spcPts val="1600"/>
              </a:spcBef>
              <a:spcAft>
                <a:spcPts val="0"/>
              </a:spcAft>
              <a:buNone/>
            </a:pPr>
            <a:r>
              <a:rPr b="1" lang="en"/>
              <a:t>INPUT Layer</a:t>
            </a:r>
            <a:r>
              <a:rPr lang="en"/>
              <a:t> (NxMx3) : it will hold raw pixel values of the image with N width, M height and 3 colour channels.</a:t>
            </a:r>
            <a:endParaRPr/>
          </a:p>
          <a:p>
            <a:pPr indent="0" lvl="0" marL="0" rtl="0" algn="l">
              <a:spcBef>
                <a:spcPts val="1600"/>
              </a:spcBef>
              <a:spcAft>
                <a:spcPts val="0"/>
              </a:spcAft>
              <a:buNone/>
            </a:pPr>
            <a:r>
              <a:rPr b="1" lang="en"/>
              <a:t>Convolutional layer</a:t>
            </a:r>
            <a:r>
              <a:rPr lang="en"/>
              <a:t> (NxMx3) : It is used to highlight features in an image according to the filters.</a:t>
            </a:r>
            <a:endParaRPr/>
          </a:p>
          <a:p>
            <a:pPr indent="0" lvl="0" marL="0" rtl="0" algn="l">
              <a:spcBef>
                <a:spcPts val="1600"/>
              </a:spcBef>
              <a:spcAft>
                <a:spcPts val="1600"/>
              </a:spcAft>
              <a:buNone/>
            </a:pPr>
            <a:r>
              <a:rPr lang="en"/>
              <a:t>NxMx3 is the dimensionality of filter that is to be applied.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97" name="Google Shape;97;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98" name="Google Shape;98;p19"/>
          <p:cNvPicPr preferRelativeResize="0"/>
          <p:nvPr/>
        </p:nvPicPr>
        <p:blipFill>
          <a:blip r:embed="rId3">
            <a:alphaModFix/>
          </a:blip>
          <a:stretch>
            <a:fillRect/>
          </a:stretch>
        </p:blipFill>
        <p:spPr>
          <a:xfrm>
            <a:off x="311710" y="1171601"/>
            <a:ext cx="3774692" cy="3397200"/>
          </a:xfrm>
          <a:prstGeom prst="rect">
            <a:avLst/>
          </a:prstGeom>
          <a:noFill/>
          <a:ln>
            <a:noFill/>
          </a:ln>
        </p:spPr>
      </p:pic>
      <p:sp>
        <p:nvSpPr>
          <p:cNvPr id="99" name="Google Shape;99;p19"/>
          <p:cNvSpPr txBox="1"/>
          <p:nvPr/>
        </p:nvSpPr>
        <p:spPr>
          <a:xfrm>
            <a:off x="4095950" y="1204700"/>
            <a:ext cx="4692900" cy="3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ld Standard TT"/>
                <a:ea typeface="Old Standard TT"/>
                <a:cs typeface="Old Standard TT"/>
                <a:sym typeface="Old Standard TT"/>
              </a:rPr>
              <a:t>The Filter is then slid over the image and we take dot product between filter and part of the image.</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en" sz="1800">
                <a:latin typeface="Old Standard TT"/>
                <a:ea typeface="Old Standard TT"/>
                <a:cs typeface="Old Standard TT"/>
                <a:sym typeface="Old Standard TT"/>
              </a:rPr>
              <a:t>The output of the layer is an activation map that highlights features in the image and the dimensions are dependent on the input image and filter.</a:t>
            </a:r>
            <a:endParaRPr sz="1800">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05" name="Google Shape;105;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06" name="Google Shape;106;p20"/>
          <p:cNvPicPr preferRelativeResize="0"/>
          <p:nvPr/>
        </p:nvPicPr>
        <p:blipFill>
          <a:blip r:embed="rId3">
            <a:alphaModFix/>
          </a:blip>
          <a:stretch>
            <a:fillRect/>
          </a:stretch>
        </p:blipFill>
        <p:spPr>
          <a:xfrm>
            <a:off x="1624675" y="1042413"/>
            <a:ext cx="5037725" cy="365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12" name="Google Shape;112;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Pooling layer</a:t>
            </a:r>
            <a:r>
              <a:rPr lang="en"/>
              <a:t> : The main function of pooling layer is to reduce spatial size and amount of parameters and computations in network.</a:t>
            </a:r>
            <a:endParaRPr/>
          </a:p>
          <a:p>
            <a:pPr indent="0" lvl="0" marL="0" rtl="0" algn="l">
              <a:spcBef>
                <a:spcPts val="1600"/>
              </a:spcBef>
              <a:spcAft>
                <a:spcPts val="0"/>
              </a:spcAft>
              <a:buNone/>
            </a:pPr>
            <a:r>
              <a:rPr lang="en"/>
              <a:t>Different Pooling methods :</a:t>
            </a:r>
            <a:endParaRPr/>
          </a:p>
          <a:p>
            <a:pPr indent="0" lvl="0" marL="0" rtl="0" algn="l">
              <a:spcBef>
                <a:spcPts val="1600"/>
              </a:spcBef>
              <a:spcAft>
                <a:spcPts val="0"/>
              </a:spcAft>
              <a:buNone/>
            </a:pPr>
            <a:r>
              <a:rPr lang="en"/>
              <a:t>Max Pooling</a:t>
            </a:r>
            <a:endParaRPr/>
          </a:p>
          <a:p>
            <a:pPr indent="0" lvl="0" marL="0" rtl="0" algn="l">
              <a:spcBef>
                <a:spcPts val="1600"/>
              </a:spcBef>
              <a:spcAft>
                <a:spcPts val="1600"/>
              </a:spcAft>
              <a:buNone/>
            </a:pPr>
            <a:r>
              <a:rPr lang="en"/>
              <a:t>Average Pooling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