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7.xml"/><Relationship Id="rId22" Type="http://schemas.openxmlformats.org/officeDocument/2006/relationships/font" Target="fonts/Merriweather-italic.fntdata"/><Relationship Id="rId10" Type="http://schemas.openxmlformats.org/officeDocument/2006/relationships/slide" Target="slides/slide6.xml"/><Relationship Id="rId21" Type="http://schemas.openxmlformats.org/officeDocument/2006/relationships/font" Target="fonts/Merriweather-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c12f7888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c12f7888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c12f7888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c12f7888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c1843ac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c1843ac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c12f7888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12f7888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c12f7888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12f7888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c12f7888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c12f7888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c12f7888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c12f7888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c12f7888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c12f7888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c12f7888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c12f7888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c12f7888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c12f7888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c12f7888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c12f7888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c12f7888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c12f7888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c12f7888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c12f7888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c12f7888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c12f7888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1683450" y="336675"/>
            <a:ext cx="5777100" cy="15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Merriweather"/>
                <a:ea typeface="Merriweather"/>
                <a:cs typeface="Merriweather"/>
                <a:sym typeface="Merriweather"/>
              </a:rPr>
              <a:t>A.P. Shah Institute of Technology</a:t>
            </a:r>
            <a:endParaRPr sz="2400">
              <a:solidFill>
                <a:srgbClr val="FFFFFF"/>
              </a:solidFill>
              <a:latin typeface="Merriweather"/>
              <a:ea typeface="Merriweather"/>
              <a:cs typeface="Merriweather"/>
              <a:sym typeface="Merriweather"/>
            </a:endParaRPr>
          </a:p>
        </p:txBody>
      </p:sp>
      <p:pic>
        <p:nvPicPr>
          <p:cNvPr id="55" name="Google Shape;55;p13"/>
          <p:cNvPicPr preferRelativeResize="0"/>
          <p:nvPr/>
        </p:nvPicPr>
        <p:blipFill>
          <a:blip r:embed="rId3">
            <a:alphaModFix/>
          </a:blip>
          <a:stretch>
            <a:fillRect/>
          </a:stretch>
        </p:blipFill>
        <p:spPr>
          <a:xfrm>
            <a:off x="2942596" y="1109225"/>
            <a:ext cx="3258802" cy="1303524"/>
          </a:xfrm>
          <a:prstGeom prst="rect">
            <a:avLst/>
          </a:prstGeom>
          <a:noFill/>
          <a:ln>
            <a:noFill/>
          </a:ln>
        </p:spPr>
      </p:pic>
      <p:sp>
        <p:nvSpPr>
          <p:cNvPr id="56" name="Google Shape;56;p13"/>
          <p:cNvSpPr txBox="1"/>
          <p:nvPr/>
        </p:nvSpPr>
        <p:spPr>
          <a:xfrm>
            <a:off x="496500" y="2603925"/>
            <a:ext cx="8151000" cy="14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Merriweather"/>
                <a:ea typeface="Merriweather"/>
                <a:cs typeface="Merriweather"/>
                <a:sym typeface="Merriweather"/>
              </a:rPr>
              <a:t>International Conference on Innovations in Computer Technology and Applications (IC2TA-2019)</a:t>
            </a:r>
            <a:endParaRPr sz="2400">
              <a:solidFill>
                <a:srgbClr val="FFFFFF"/>
              </a:solidFill>
              <a:latin typeface="Merriweather"/>
              <a:ea typeface="Merriweather"/>
              <a:cs typeface="Merriweather"/>
              <a:sym typeface="Merriweather"/>
            </a:endParaRPr>
          </a:p>
        </p:txBody>
      </p:sp>
      <p:sp>
        <p:nvSpPr>
          <p:cNvPr id="57" name="Google Shape;57;p13"/>
          <p:cNvSpPr txBox="1"/>
          <p:nvPr/>
        </p:nvSpPr>
        <p:spPr>
          <a:xfrm>
            <a:off x="3278400" y="4081425"/>
            <a:ext cx="2587200" cy="9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Merriweather"/>
                <a:ea typeface="Merriweather"/>
                <a:cs typeface="Merriweather"/>
                <a:sym typeface="Merriweather"/>
              </a:rPr>
              <a:t>Self Driving Car</a:t>
            </a:r>
            <a:endParaRPr sz="2400">
              <a:solidFill>
                <a:srgbClr val="FFFFFF"/>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Clr>
                <a:srgbClr val="000000"/>
              </a:buClr>
              <a:buSzPts val="1800"/>
              <a:buFont typeface="Arial"/>
              <a:buNone/>
            </a:pPr>
            <a:r>
              <a:rPr b="1" lang="en">
                <a:solidFill>
                  <a:srgbClr val="FFFFFF"/>
                </a:solidFill>
                <a:latin typeface="Merriweather"/>
                <a:ea typeface="Merriweather"/>
                <a:cs typeface="Merriweather"/>
                <a:sym typeface="Merriweather"/>
              </a:rPr>
              <a:t>Flattening :</a:t>
            </a:r>
            <a:r>
              <a:rPr lang="en">
                <a:solidFill>
                  <a:srgbClr val="FFFFFF"/>
                </a:solidFill>
                <a:latin typeface="Merriweather"/>
                <a:ea typeface="Merriweather"/>
                <a:cs typeface="Merriweather"/>
                <a:sym typeface="Merriweather"/>
              </a:rPr>
              <a:t> This layer flattens the input matrix i.e; converts multi-dimensional inputs into one dimensional output.</a:t>
            </a:r>
            <a:endParaRPr>
              <a:solidFill>
                <a:srgbClr val="FFFFFF"/>
              </a:solidFill>
              <a:latin typeface="Merriweather"/>
              <a:ea typeface="Merriweather"/>
              <a:cs typeface="Merriweather"/>
              <a:sym typeface="Merriweather"/>
            </a:endParaRPr>
          </a:p>
          <a:p>
            <a:pPr indent="0" lvl="0" marL="0" rtl="0" algn="l">
              <a:spcBef>
                <a:spcPts val="1600"/>
              </a:spcBef>
              <a:spcAft>
                <a:spcPts val="1600"/>
              </a:spcAft>
              <a:buClr>
                <a:srgbClr val="000000"/>
              </a:buClr>
              <a:buSzPts val="1800"/>
              <a:buFont typeface="Arial"/>
              <a:buNone/>
            </a:pPr>
            <a:r>
              <a:rPr b="1" lang="en">
                <a:solidFill>
                  <a:srgbClr val="FFFFFF"/>
                </a:solidFill>
                <a:latin typeface="Merriweather"/>
                <a:ea typeface="Merriweather"/>
                <a:cs typeface="Merriweather"/>
                <a:sym typeface="Merriweather"/>
              </a:rPr>
              <a:t>Fully connected (Dense layer)</a:t>
            </a:r>
            <a:r>
              <a:rPr lang="en">
                <a:solidFill>
                  <a:srgbClr val="FFFFFF"/>
                </a:solidFill>
                <a:latin typeface="Merriweather"/>
                <a:ea typeface="Merriweather"/>
                <a:cs typeface="Merriweather"/>
                <a:sym typeface="Merriweather"/>
              </a:rPr>
              <a:t>: The output of flattening layer is input to the fully connected layer. There are generally multiple fully connected layers. The number of layers usually depends and the complexity of the problem and number of data-points to consider.</a:t>
            </a:r>
            <a:endParaRPr>
              <a:solidFill>
                <a:srgbClr val="FFFFFF"/>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Problem Definition</a:t>
            </a:r>
            <a:endParaRPr>
              <a:latin typeface="Merriweather"/>
              <a:ea typeface="Merriweather"/>
              <a:cs typeface="Merriweather"/>
              <a:sym typeface="Merriweathe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To develop a system that is capable to learn to drive by its own. </a:t>
            </a:r>
            <a:endParaRPr>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To automatically detect the features that are useful to drive a car.</a:t>
            </a:r>
            <a:endParaRPr>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It  should be able to drive under various different conditions.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a:t>
            </a:r>
            <a:endParaRPr/>
          </a:p>
        </p:txBody>
      </p:sp>
      <p:sp>
        <p:nvSpPr>
          <p:cNvPr id="122" name="Google Shape;122;p24"/>
          <p:cNvSpPr/>
          <p:nvPr/>
        </p:nvSpPr>
        <p:spPr>
          <a:xfrm>
            <a:off x="580200" y="1280375"/>
            <a:ext cx="809700" cy="733200"/>
          </a:xfrm>
          <a:prstGeom prst="donut">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4"/>
          <p:cNvSpPr/>
          <p:nvPr/>
        </p:nvSpPr>
        <p:spPr>
          <a:xfrm>
            <a:off x="3619950" y="1203725"/>
            <a:ext cx="1904100" cy="88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Desired Steering</a:t>
            </a:r>
            <a:endParaRPr/>
          </a:p>
          <a:p>
            <a:pPr indent="0" lvl="0" marL="0" rtl="0" algn="ctr">
              <a:spcBef>
                <a:spcPts val="0"/>
              </a:spcBef>
              <a:spcAft>
                <a:spcPts val="0"/>
              </a:spcAft>
              <a:buNone/>
            </a:pPr>
            <a:r>
              <a:rPr lang="en"/>
              <a:t>Command</a:t>
            </a:r>
            <a:endParaRPr/>
          </a:p>
        </p:txBody>
      </p:sp>
      <p:sp>
        <p:nvSpPr>
          <p:cNvPr id="124" name="Google Shape;124;p24"/>
          <p:cNvSpPr/>
          <p:nvPr/>
        </p:nvSpPr>
        <p:spPr>
          <a:xfrm>
            <a:off x="311700" y="2602875"/>
            <a:ext cx="1904100" cy="88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Camera</a:t>
            </a:r>
            <a:endParaRPr/>
          </a:p>
        </p:txBody>
      </p:sp>
      <p:sp>
        <p:nvSpPr>
          <p:cNvPr id="125" name="Google Shape;125;p24"/>
          <p:cNvSpPr/>
          <p:nvPr/>
        </p:nvSpPr>
        <p:spPr>
          <a:xfrm>
            <a:off x="2502038" y="2602875"/>
            <a:ext cx="1904100" cy="88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Preprocessing</a:t>
            </a:r>
            <a:endParaRPr/>
          </a:p>
        </p:txBody>
      </p:sp>
      <p:sp>
        <p:nvSpPr>
          <p:cNvPr id="126" name="Google Shape;126;p24"/>
          <p:cNvSpPr/>
          <p:nvPr/>
        </p:nvSpPr>
        <p:spPr>
          <a:xfrm>
            <a:off x="7012325" y="3577550"/>
            <a:ext cx="1904100" cy="88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Weight </a:t>
            </a:r>
            <a:endParaRPr/>
          </a:p>
          <a:p>
            <a:pPr indent="0" lvl="0" marL="0" rtl="0" algn="ctr">
              <a:spcBef>
                <a:spcPts val="0"/>
              </a:spcBef>
              <a:spcAft>
                <a:spcPts val="0"/>
              </a:spcAft>
              <a:buNone/>
            </a:pPr>
            <a:r>
              <a:rPr lang="en"/>
              <a:t>Updation</a:t>
            </a:r>
            <a:endParaRPr/>
          </a:p>
        </p:txBody>
      </p:sp>
      <p:sp>
        <p:nvSpPr>
          <p:cNvPr id="127" name="Google Shape;127;p24"/>
          <p:cNvSpPr/>
          <p:nvPr/>
        </p:nvSpPr>
        <p:spPr>
          <a:xfrm>
            <a:off x="4769025" y="2602875"/>
            <a:ext cx="1904100" cy="88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CNN</a:t>
            </a:r>
            <a:endParaRPr/>
          </a:p>
        </p:txBody>
      </p:sp>
      <p:sp>
        <p:nvSpPr>
          <p:cNvPr id="128" name="Google Shape;128;p24"/>
          <p:cNvSpPr/>
          <p:nvPr/>
        </p:nvSpPr>
        <p:spPr>
          <a:xfrm>
            <a:off x="7646975" y="2221550"/>
            <a:ext cx="1138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Calculate</a:t>
            </a:r>
            <a:endParaRPr/>
          </a:p>
          <a:p>
            <a:pPr indent="0" lvl="0" marL="0" rtl="0" algn="ctr">
              <a:spcBef>
                <a:spcPts val="0"/>
              </a:spcBef>
              <a:spcAft>
                <a:spcPts val="0"/>
              </a:spcAft>
              <a:buNone/>
            </a:pPr>
            <a:r>
              <a:rPr lang="en"/>
              <a:t>Error</a:t>
            </a:r>
            <a:endParaRPr/>
          </a:p>
        </p:txBody>
      </p:sp>
      <p:cxnSp>
        <p:nvCxnSpPr>
          <p:cNvPr id="129" name="Google Shape;129;p24"/>
          <p:cNvCxnSpPr>
            <a:stCxn id="122" idx="6"/>
            <a:endCxn id="123" idx="1"/>
          </p:cNvCxnSpPr>
          <p:nvPr/>
        </p:nvCxnSpPr>
        <p:spPr>
          <a:xfrm>
            <a:off x="1389900" y="1646975"/>
            <a:ext cx="2230200" cy="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24"/>
          <p:cNvCxnSpPr>
            <a:stCxn id="122" idx="6"/>
            <a:endCxn id="123" idx="1"/>
          </p:cNvCxnSpPr>
          <p:nvPr/>
        </p:nvCxnSpPr>
        <p:spPr>
          <a:xfrm>
            <a:off x="1389900" y="1646975"/>
            <a:ext cx="2230200" cy="0"/>
          </a:xfrm>
          <a:prstGeom prst="straightConnector1">
            <a:avLst/>
          </a:prstGeom>
          <a:noFill/>
          <a:ln cap="flat" cmpd="sng" w="28575">
            <a:solidFill>
              <a:srgbClr val="FFFFFF"/>
            </a:solidFill>
            <a:prstDash val="solid"/>
            <a:round/>
            <a:headEnd len="med" w="med" type="none"/>
            <a:tailEnd len="med" w="med" type="triangle"/>
          </a:ln>
        </p:spPr>
      </p:cxnSp>
      <p:cxnSp>
        <p:nvCxnSpPr>
          <p:cNvPr id="131" name="Google Shape;131;p24"/>
          <p:cNvCxnSpPr>
            <a:stCxn id="123" idx="3"/>
            <a:endCxn id="128" idx="1"/>
          </p:cNvCxnSpPr>
          <p:nvPr/>
        </p:nvCxnSpPr>
        <p:spPr>
          <a:xfrm>
            <a:off x="5524050" y="1646975"/>
            <a:ext cx="2122800" cy="861000"/>
          </a:xfrm>
          <a:prstGeom prst="straightConnector1">
            <a:avLst/>
          </a:prstGeom>
          <a:noFill/>
          <a:ln cap="flat" cmpd="sng" w="28575">
            <a:solidFill>
              <a:srgbClr val="FFFFFF"/>
            </a:solidFill>
            <a:prstDash val="solid"/>
            <a:round/>
            <a:headEnd len="med" w="med" type="none"/>
            <a:tailEnd len="med" w="med" type="triangle"/>
          </a:ln>
        </p:spPr>
      </p:cxnSp>
      <p:cxnSp>
        <p:nvCxnSpPr>
          <p:cNvPr id="132" name="Google Shape;132;p24"/>
          <p:cNvCxnSpPr>
            <a:stCxn id="128" idx="2"/>
            <a:endCxn id="126" idx="0"/>
          </p:cNvCxnSpPr>
          <p:nvPr/>
        </p:nvCxnSpPr>
        <p:spPr>
          <a:xfrm flipH="1">
            <a:off x="7964375" y="2794250"/>
            <a:ext cx="251700" cy="783300"/>
          </a:xfrm>
          <a:prstGeom prst="straightConnector1">
            <a:avLst/>
          </a:prstGeom>
          <a:noFill/>
          <a:ln cap="flat" cmpd="sng" w="28575">
            <a:solidFill>
              <a:srgbClr val="FFFFFF"/>
            </a:solidFill>
            <a:prstDash val="solid"/>
            <a:round/>
            <a:headEnd len="med" w="med" type="none"/>
            <a:tailEnd len="med" w="med" type="triangle"/>
          </a:ln>
        </p:spPr>
      </p:cxnSp>
      <p:cxnSp>
        <p:nvCxnSpPr>
          <p:cNvPr id="133" name="Google Shape;133;p24"/>
          <p:cNvCxnSpPr>
            <a:stCxn id="126" idx="1"/>
            <a:endCxn id="127" idx="2"/>
          </p:cNvCxnSpPr>
          <p:nvPr/>
        </p:nvCxnSpPr>
        <p:spPr>
          <a:xfrm rot="10800000">
            <a:off x="5721125" y="3489500"/>
            <a:ext cx="1291200" cy="531300"/>
          </a:xfrm>
          <a:prstGeom prst="straightConnector1">
            <a:avLst/>
          </a:prstGeom>
          <a:noFill/>
          <a:ln cap="flat" cmpd="sng" w="28575">
            <a:solidFill>
              <a:srgbClr val="FFFFFF"/>
            </a:solidFill>
            <a:prstDash val="solid"/>
            <a:round/>
            <a:headEnd len="med" w="med" type="none"/>
            <a:tailEnd len="med" w="med" type="triangle"/>
          </a:ln>
        </p:spPr>
      </p:cxnSp>
      <p:cxnSp>
        <p:nvCxnSpPr>
          <p:cNvPr id="134" name="Google Shape;134;p24"/>
          <p:cNvCxnSpPr>
            <a:stCxn id="124" idx="3"/>
            <a:endCxn id="125" idx="1"/>
          </p:cNvCxnSpPr>
          <p:nvPr/>
        </p:nvCxnSpPr>
        <p:spPr>
          <a:xfrm>
            <a:off x="2215800" y="3046125"/>
            <a:ext cx="286200" cy="0"/>
          </a:xfrm>
          <a:prstGeom prst="straightConnector1">
            <a:avLst/>
          </a:prstGeom>
          <a:noFill/>
          <a:ln cap="flat" cmpd="sng" w="28575">
            <a:solidFill>
              <a:srgbClr val="FFFFFF"/>
            </a:solidFill>
            <a:prstDash val="solid"/>
            <a:round/>
            <a:headEnd len="med" w="med" type="none"/>
            <a:tailEnd len="med" w="med" type="triangle"/>
          </a:ln>
        </p:spPr>
      </p:cxnSp>
      <p:cxnSp>
        <p:nvCxnSpPr>
          <p:cNvPr id="135" name="Google Shape;135;p24"/>
          <p:cNvCxnSpPr>
            <a:stCxn id="125" idx="3"/>
            <a:endCxn id="127" idx="1"/>
          </p:cNvCxnSpPr>
          <p:nvPr/>
        </p:nvCxnSpPr>
        <p:spPr>
          <a:xfrm>
            <a:off x="4406138" y="3046125"/>
            <a:ext cx="363000" cy="0"/>
          </a:xfrm>
          <a:prstGeom prst="straightConnector1">
            <a:avLst/>
          </a:prstGeom>
          <a:noFill/>
          <a:ln cap="flat" cmpd="sng" w="28575">
            <a:solidFill>
              <a:srgbClr val="FFFFFF"/>
            </a:solidFill>
            <a:prstDash val="solid"/>
            <a:round/>
            <a:headEnd len="med" w="med" type="none"/>
            <a:tailEnd len="med" w="med" type="triangle"/>
          </a:ln>
        </p:spPr>
      </p:cxnSp>
      <p:sp>
        <p:nvSpPr>
          <p:cNvPr id="136" name="Google Shape;136;p24"/>
          <p:cNvSpPr txBox="1"/>
          <p:nvPr/>
        </p:nvSpPr>
        <p:spPr>
          <a:xfrm>
            <a:off x="541800" y="2024563"/>
            <a:ext cx="886500" cy="2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Steering</a:t>
            </a:r>
            <a:endParaRPr>
              <a:solidFill>
                <a:srgbClr val="FFFFFF"/>
              </a:solidFill>
            </a:endParaRPr>
          </a:p>
        </p:txBody>
      </p:sp>
      <p:cxnSp>
        <p:nvCxnSpPr>
          <p:cNvPr id="137" name="Google Shape;137;p24"/>
          <p:cNvCxnSpPr>
            <a:stCxn id="127" idx="3"/>
            <a:endCxn id="128" idx="1"/>
          </p:cNvCxnSpPr>
          <p:nvPr/>
        </p:nvCxnSpPr>
        <p:spPr>
          <a:xfrm flipH="1" rot="10800000">
            <a:off x="6673125" y="2507925"/>
            <a:ext cx="973800" cy="538200"/>
          </a:xfrm>
          <a:prstGeom prst="straightConnector1">
            <a:avLst/>
          </a:prstGeom>
          <a:noFill/>
          <a:ln cap="flat" cmpd="sng" w="28575">
            <a:solidFill>
              <a:srgbClr val="FFFFFF"/>
            </a:solidFill>
            <a:prstDash val="solid"/>
            <a:round/>
            <a:headEnd len="med" w="med" type="none"/>
            <a:tailEnd len="med" w="med" type="triangle"/>
          </a:ln>
        </p:spPr>
      </p:cxnSp>
      <p:sp>
        <p:nvSpPr>
          <p:cNvPr id="138" name="Google Shape;138;p24"/>
          <p:cNvSpPr txBox="1"/>
          <p:nvPr/>
        </p:nvSpPr>
        <p:spPr>
          <a:xfrm>
            <a:off x="8156400" y="3046125"/>
            <a:ext cx="675900" cy="2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Error</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Technology Stack</a:t>
            </a:r>
            <a:endParaRPr>
              <a:latin typeface="Merriweather"/>
              <a:ea typeface="Merriweather"/>
              <a:cs typeface="Merriweather"/>
              <a:sym typeface="Merriweather"/>
            </a:endParaRPr>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Font typeface="Merriweather"/>
              <a:buChar char="●"/>
            </a:pPr>
            <a:r>
              <a:rPr lang="en">
                <a:solidFill>
                  <a:srgbClr val="FFFFFF"/>
                </a:solidFill>
                <a:latin typeface="Merriweather"/>
                <a:ea typeface="Merriweather"/>
                <a:cs typeface="Merriweather"/>
                <a:sym typeface="Merriweather"/>
              </a:rPr>
              <a:t>Python (Programming Language)</a:t>
            </a:r>
            <a:endParaRPr>
              <a:solidFill>
                <a:srgbClr val="FFFFFF"/>
              </a:solidFill>
              <a:latin typeface="Merriweather"/>
              <a:ea typeface="Merriweather"/>
              <a:cs typeface="Merriweather"/>
              <a:sym typeface="Merriweather"/>
            </a:endParaRPr>
          </a:p>
          <a:p>
            <a:pPr indent="0" lvl="0" marL="457200" rtl="0" algn="l">
              <a:lnSpc>
                <a:spcPct val="100000"/>
              </a:lnSpc>
              <a:spcBef>
                <a:spcPts val="0"/>
              </a:spcBef>
              <a:spcAft>
                <a:spcPts val="0"/>
              </a:spcAft>
              <a:buClr>
                <a:srgbClr val="000000"/>
              </a:buClr>
              <a:buSzPts val="1100"/>
              <a:buFont typeface="Arial"/>
              <a:buNone/>
            </a:pPr>
            <a:r>
              <a:t/>
            </a:r>
            <a:endParaRPr>
              <a:solidFill>
                <a:srgbClr val="FFFFFF"/>
              </a:solidFill>
              <a:latin typeface="Merriweather"/>
              <a:ea typeface="Merriweather"/>
              <a:cs typeface="Merriweather"/>
              <a:sym typeface="Merriweather"/>
            </a:endParaRPr>
          </a:p>
          <a:p>
            <a:pPr indent="-342900" lvl="0" marL="457200" rtl="0" algn="l">
              <a:lnSpc>
                <a:spcPct val="100000"/>
              </a:lnSpc>
              <a:spcBef>
                <a:spcPts val="0"/>
              </a:spcBef>
              <a:spcAft>
                <a:spcPts val="0"/>
              </a:spcAft>
              <a:buClr>
                <a:srgbClr val="FFFFFF"/>
              </a:buClr>
              <a:buSzPts val="1800"/>
              <a:buFont typeface="Merriweather"/>
              <a:buChar char="●"/>
            </a:pPr>
            <a:r>
              <a:rPr lang="en">
                <a:solidFill>
                  <a:srgbClr val="FFFFFF"/>
                </a:solidFill>
                <a:latin typeface="Merriweather"/>
                <a:ea typeface="Merriweather"/>
                <a:cs typeface="Merriweather"/>
                <a:sym typeface="Merriweather"/>
              </a:rPr>
              <a:t>Anaconda or Miniconda (Virtual environment for python libraries)</a:t>
            </a:r>
            <a:endParaRPr>
              <a:solidFill>
                <a:srgbClr val="FFFFFF"/>
              </a:solidFill>
              <a:latin typeface="Merriweather"/>
              <a:ea typeface="Merriweather"/>
              <a:cs typeface="Merriweather"/>
              <a:sym typeface="Merriweather"/>
            </a:endParaRPr>
          </a:p>
          <a:p>
            <a:pPr indent="0" lvl="0" marL="457200" rtl="0" algn="l">
              <a:lnSpc>
                <a:spcPct val="100000"/>
              </a:lnSpc>
              <a:spcBef>
                <a:spcPts val="0"/>
              </a:spcBef>
              <a:spcAft>
                <a:spcPts val="0"/>
              </a:spcAft>
              <a:buClr>
                <a:srgbClr val="000000"/>
              </a:buClr>
              <a:buSzPts val="1100"/>
              <a:buFont typeface="Arial"/>
              <a:buNone/>
            </a:pPr>
            <a:r>
              <a:t/>
            </a:r>
            <a:endParaRPr>
              <a:solidFill>
                <a:srgbClr val="FFFFFF"/>
              </a:solidFill>
              <a:latin typeface="Merriweather"/>
              <a:ea typeface="Merriweather"/>
              <a:cs typeface="Merriweather"/>
              <a:sym typeface="Merriweather"/>
            </a:endParaRPr>
          </a:p>
          <a:p>
            <a:pPr indent="-342900" lvl="0" marL="457200" rtl="0" algn="l">
              <a:lnSpc>
                <a:spcPct val="100000"/>
              </a:lnSpc>
              <a:spcBef>
                <a:spcPts val="0"/>
              </a:spcBef>
              <a:spcAft>
                <a:spcPts val="0"/>
              </a:spcAft>
              <a:buClr>
                <a:srgbClr val="FFFFFF"/>
              </a:buClr>
              <a:buSzPts val="1800"/>
              <a:buFont typeface="Merriweather"/>
              <a:buChar char="●"/>
            </a:pPr>
            <a:r>
              <a:rPr lang="en">
                <a:solidFill>
                  <a:srgbClr val="FFFFFF"/>
                </a:solidFill>
                <a:latin typeface="Merriweather"/>
                <a:ea typeface="Merriweather"/>
                <a:cs typeface="Merriweather"/>
                <a:sym typeface="Merriweather"/>
              </a:rPr>
              <a:t>Jupyter Notebook (IDE for coding)</a:t>
            </a:r>
            <a:endParaRPr>
              <a:solidFill>
                <a:srgbClr val="FFFFFF"/>
              </a:solidFill>
              <a:latin typeface="Merriweather"/>
              <a:ea typeface="Merriweather"/>
              <a:cs typeface="Merriweather"/>
              <a:sym typeface="Merriweather"/>
            </a:endParaRPr>
          </a:p>
          <a:p>
            <a:pPr indent="0" lvl="0" marL="457200" rtl="0" algn="l">
              <a:lnSpc>
                <a:spcPct val="100000"/>
              </a:lnSpc>
              <a:spcBef>
                <a:spcPts val="0"/>
              </a:spcBef>
              <a:spcAft>
                <a:spcPts val="0"/>
              </a:spcAft>
              <a:buClr>
                <a:srgbClr val="000000"/>
              </a:buClr>
              <a:buSzPts val="1100"/>
              <a:buFont typeface="Arial"/>
              <a:buNone/>
            </a:pPr>
            <a:r>
              <a:t/>
            </a:r>
            <a:endParaRPr>
              <a:solidFill>
                <a:srgbClr val="FFFFFF"/>
              </a:solidFill>
              <a:latin typeface="Merriweather"/>
              <a:ea typeface="Merriweather"/>
              <a:cs typeface="Merriweather"/>
              <a:sym typeface="Merriweather"/>
            </a:endParaRPr>
          </a:p>
          <a:p>
            <a:pPr indent="-342900" lvl="0" marL="457200" rtl="0" algn="l">
              <a:lnSpc>
                <a:spcPct val="100000"/>
              </a:lnSpc>
              <a:spcBef>
                <a:spcPts val="0"/>
              </a:spcBef>
              <a:spcAft>
                <a:spcPts val="0"/>
              </a:spcAft>
              <a:buClr>
                <a:srgbClr val="FFFFFF"/>
              </a:buClr>
              <a:buSzPts val="1800"/>
              <a:buFont typeface="Merriweather"/>
              <a:buChar char="●"/>
            </a:pPr>
            <a:r>
              <a:rPr lang="en">
                <a:solidFill>
                  <a:srgbClr val="FFFFFF"/>
                </a:solidFill>
                <a:latin typeface="Merriweather"/>
                <a:ea typeface="Merriweather"/>
                <a:cs typeface="Merriweather"/>
                <a:sym typeface="Merriweather"/>
              </a:rPr>
              <a:t>Spyder (IDE for coding)</a:t>
            </a:r>
            <a:endParaRPr>
              <a:solidFill>
                <a:srgbClr val="FFFFFF"/>
              </a:solidFill>
              <a:latin typeface="Merriweather"/>
              <a:ea typeface="Merriweather"/>
              <a:cs typeface="Merriweather"/>
              <a:sym typeface="Merriweather"/>
            </a:endParaRPr>
          </a:p>
          <a:p>
            <a:pPr indent="0" lvl="0" marL="114300" rtl="0" algn="l">
              <a:spcBef>
                <a:spcPts val="0"/>
              </a:spcBef>
              <a:spcAft>
                <a:spcPts val="0"/>
              </a:spcAft>
              <a:buClr>
                <a:srgbClr val="000000"/>
              </a:buClr>
              <a:buSzPts val="1800"/>
              <a:buFont typeface="Arial"/>
              <a:buNone/>
            </a:pPr>
            <a:r>
              <a:t/>
            </a:r>
            <a:endParaRPr>
              <a:solidFill>
                <a:srgbClr val="FFFFFF"/>
              </a:solidFill>
              <a:latin typeface="Merriweather"/>
              <a:ea typeface="Merriweather"/>
              <a:cs typeface="Merriweather"/>
              <a:sym typeface="Merriweather"/>
            </a:endParaRPr>
          </a:p>
          <a:p>
            <a:pPr indent="0" lvl="0" marL="0" rtl="0" algn="l">
              <a:spcBef>
                <a:spcPts val="0"/>
              </a:spcBef>
              <a:spcAft>
                <a:spcPts val="1600"/>
              </a:spcAft>
              <a:buNone/>
            </a:pPr>
            <a:r>
              <a:t/>
            </a:r>
            <a:endParaRPr>
              <a:solidFill>
                <a:srgbClr val="FFFFFF"/>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Dependencies</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erriweather"/>
              <a:buChar char="●"/>
            </a:pPr>
            <a:r>
              <a:rPr lang="en">
                <a:solidFill>
                  <a:srgbClr val="FFFFFF"/>
                </a:solidFill>
                <a:latin typeface="Merriweather"/>
                <a:ea typeface="Merriweather"/>
                <a:cs typeface="Merriweather"/>
                <a:sym typeface="Merriweather"/>
              </a:rPr>
              <a:t>Keras</a:t>
            </a:r>
            <a:endParaRPr>
              <a:solidFill>
                <a:srgbClr val="FFFFFF"/>
              </a:solidFill>
              <a:latin typeface="Merriweather"/>
              <a:ea typeface="Merriweather"/>
              <a:cs typeface="Merriweather"/>
              <a:sym typeface="Merriweather"/>
            </a:endParaRPr>
          </a:p>
          <a:p>
            <a:pPr indent="-342900" lvl="0" marL="457200" rtl="0" algn="l">
              <a:spcBef>
                <a:spcPts val="0"/>
              </a:spcBef>
              <a:spcAft>
                <a:spcPts val="0"/>
              </a:spcAft>
              <a:buClr>
                <a:srgbClr val="FFFFFF"/>
              </a:buClr>
              <a:buSzPts val="1800"/>
              <a:buFont typeface="Merriweather"/>
              <a:buChar char="●"/>
            </a:pPr>
            <a:r>
              <a:rPr lang="en">
                <a:solidFill>
                  <a:srgbClr val="FFFFFF"/>
                </a:solidFill>
                <a:latin typeface="Merriweather"/>
                <a:ea typeface="Merriweather"/>
                <a:cs typeface="Merriweather"/>
                <a:sym typeface="Merriweather"/>
              </a:rPr>
              <a:t>Tensorflow (as Backend)</a:t>
            </a:r>
            <a:endParaRPr>
              <a:solidFill>
                <a:srgbClr val="FFFFFF"/>
              </a:solidFill>
              <a:latin typeface="Merriweather"/>
              <a:ea typeface="Merriweather"/>
              <a:cs typeface="Merriweather"/>
              <a:sym typeface="Merriweather"/>
            </a:endParaRPr>
          </a:p>
          <a:p>
            <a:pPr indent="-342900" lvl="0" marL="457200" rtl="0" algn="l">
              <a:spcBef>
                <a:spcPts val="0"/>
              </a:spcBef>
              <a:spcAft>
                <a:spcPts val="0"/>
              </a:spcAft>
              <a:buClr>
                <a:srgbClr val="FFFFFF"/>
              </a:buClr>
              <a:buSzPts val="1800"/>
              <a:buFont typeface="Merriweather"/>
              <a:buChar char="●"/>
            </a:pPr>
            <a:r>
              <a:rPr lang="en">
                <a:solidFill>
                  <a:srgbClr val="FFFFFF"/>
                </a:solidFill>
                <a:latin typeface="Merriweather"/>
                <a:ea typeface="Merriweather"/>
                <a:cs typeface="Merriweather"/>
                <a:sym typeface="Merriweather"/>
              </a:rPr>
              <a:t>Numpy</a:t>
            </a:r>
            <a:endParaRPr>
              <a:solidFill>
                <a:srgbClr val="FFFFFF"/>
              </a:solidFill>
              <a:latin typeface="Merriweather"/>
              <a:ea typeface="Merriweather"/>
              <a:cs typeface="Merriweather"/>
              <a:sym typeface="Merriweather"/>
            </a:endParaRPr>
          </a:p>
          <a:p>
            <a:pPr indent="-342900" lvl="0" marL="457200" rtl="0" algn="l">
              <a:spcBef>
                <a:spcPts val="0"/>
              </a:spcBef>
              <a:spcAft>
                <a:spcPts val="0"/>
              </a:spcAft>
              <a:buClr>
                <a:srgbClr val="FFFFFF"/>
              </a:buClr>
              <a:buSzPts val="1800"/>
              <a:buFont typeface="Merriweather"/>
              <a:buChar char="●"/>
            </a:pPr>
            <a:r>
              <a:rPr lang="en">
                <a:solidFill>
                  <a:srgbClr val="FFFFFF"/>
                </a:solidFill>
                <a:latin typeface="Merriweather"/>
                <a:ea typeface="Merriweather"/>
                <a:cs typeface="Merriweather"/>
                <a:sym typeface="Merriweather"/>
              </a:rPr>
              <a:t>Scikit-learn</a:t>
            </a:r>
            <a:endParaRPr>
              <a:solidFill>
                <a:srgbClr val="FFFFFF"/>
              </a:solidFill>
              <a:latin typeface="Merriweather"/>
              <a:ea typeface="Merriweather"/>
              <a:cs typeface="Merriweather"/>
              <a:sym typeface="Merriweather"/>
            </a:endParaRPr>
          </a:p>
          <a:p>
            <a:pPr indent="-342900" lvl="0" marL="457200" rtl="0" algn="l">
              <a:spcBef>
                <a:spcPts val="0"/>
              </a:spcBef>
              <a:spcAft>
                <a:spcPts val="0"/>
              </a:spcAft>
              <a:buClr>
                <a:srgbClr val="FFFFFF"/>
              </a:buClr>
              <a:buSzPts val="1800"/>
              <a:buFont typeface="Merriweather"/>
              <a:buChar char="●"/>
            </a:pPr>
            <a:r>
              <a:rPr lang="en">
                <a:solidFill>
                  <a:srgbClr val="FFFFFF"/>
                </a:solidFill>
                <a:latin typeface="Merriweather"/>
                <a:ea typeface="Merriweather"/>
                <a:cs typeface="Merriweather"/>
                <a:sym typeface="Merriweather"/>
              </a:rPr>
              <a:t>OpenCV</a:t>
            </a:r>
            <a:endParaRPr>
              <a:solidFill>
                <a:srgbClr val="FFFFFF"/>
              </a:solidFill>
              <a:latin typeface="Merriweather"/>
              <a:ea typeface="Merriweather"/>
              <a:cs typeface="Merriweather"/>
              <a:sym typeface="Merriweather"/>
            </a:endParaRPr>
          </a:p>
          <a:p>
            <a:pPr indent="-342900" lvl="0" marL="457200" rtl="0" algn="l">
              <a:spcBef>
                <a:spcPts val="0"/>
              </a:spcBef>
              <a:spcAft>
                <a:spcPts val="0"/>
              </a:spcAft>
              <a:buClr>
                <a:srgbClr val="FFFFFF"/>
              </a:buClr>
              <a:buSzPts val="1800"/>
              <a:buFont typeface="Merriweather"/>
              <a:buChar char="●"/>
            </a:pPr>
            <a:r>
              <a:rPr lang="en">
                <a:solidFill>
                  <a:srgbClr val="FFFFFF"/>
                </a:solidFill>
                <a:latin typeface="Merriweather"/>
                <a:ea typeface="Merriweather"/>
                <a:cs typeface="Merriweather"/>
                <a:sym typeface="Merriweather"/>
              </a:rPr>
              <a:t>Pandas</a:t>
            </a:r>
            <a:endParaRPr>
              <a:solidFill>
                <a:srgbClr val="FFFFFF"/>
              </a:solidFill>
              <a:latin typeface="Merriweather"/>
              <a:ea typeface="Merriweather"/>
              <a:cs typeface="Merriweather"/>
              <a:sym typeface="Merriweather"/>
            </a:endParaRPr>
          </a:p>
          <a:p>
            <a:pPr indent="0" lvl="0" marL="0" rtl="0" algn="l">
              <a:spcBef>
                <a:spcPts val="0"/>
              </a:spcBef>
              <a:spcAft>
                <a:spcPts val="1600"/>
              </a:spcAft>
              <a:buNone/>
            </a:pPr>
            <a:r>
              <a:t/>
            </a:r>
            <a:endParaRPr>
              <a:solidFill>
                <a:srgbClr val="FFFFFF"/>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rPr lang="en">
                <a:solidFill>
                  <a:srgbClr val="FFFFFF"/>
                </a:solidFill>
              </a:rPr>
              <a:t>Convolutional Neural Networks are very powerful neural networks that can efficiently learn the features of an environment  and hence can be used to drive the car.</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Names of Authors</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1152475"/>
            <a:ext cx="8520600" cy="34164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Karan Bawari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Atharva Muley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Aditya Shetty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Vinit Jain</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Outline of presentation</a:t>
            </a:r>
            <a:endParaRPr>
              <a:latin typeface="Merriweather"/>
              <a:ea typeface="Merriweather"/>
              <a:cs typeface="Merriweather"/>
              <a:sym typeface="Merriweathe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erriweather"/>
              <a:buAutoNum type="arabicPeriod"/>
            </a:pPr>
            <a:r>
              <a:rPr lang="en">
                <a:solidFill>
                  <a:srgbClr val="FFFFFF"/>
                </a:solidFill>
                <a:latin typeface="Merriweather"/>
                <a:ea typeface="Merriweather"/>
                <a:cs typeface="Merriweather"/>
                <a:sym typeface="Merriweather"/>
              </a:rPr>
              <a:t>Abstract</a:t>
            </a:r>
            <a:endParaRPr>
              <a:solidFill>
                <a:srgbClr val="FFFFFF"/>
              </a:solidFill>
              <a:latin typeface="Merriweather"/>
              <a:ea typeface="Merriweather"/>
              <a:cs typeface="Merriweather"/>
              <a:sym typeface="Merriweather"/>
            </a:endParaRPr>
          </a:p>
          <a:p>
            <a:pPr indent="-342900" lvl="0" marL="457200" rtl="0" algn="l">
              <a:spcBef>
                <a:spcPts val="0"/>
              </a:spcBef>
              <a:spcAft>
                <a:spcPts val="0"/>
              </a:spcAft>
              <a:buClr>
                <a:srgbClr val="FFFFFF"/>
              </a:buClr>
              <a:buSzPts val="1800"/>
              <a:buFont typeface="Merriweather"/>
              <a:buAutoNum type="arabicPeriod"/>
            </a:pPr>
            <a:r>
              <a:rPr lang="en">
                <a:solidFill>
                  <a:srgbClr val="FFFFFF"/>
                </a:solidFill>
                <a:latin typeface="Merriweather"/>
                <a:ea typeface="Merriweather"/>
                <a:cs typeface="Merriweather"/>
                <a:sym typeface="Merriweather"/>
              </a:rPr>
              <a:t>Introduction	</a:t>
            </a:r>
            <a:endParaRPr>
              <a:solidFill>
                <a:srgbClr val="FFFFFF"/>
              </a:solidFill>
              <a:latin typeface="Merriweather"/>
              <a:ea typeface="Merriweather"/>
              <a:cs typeface="Merriweather"/>
              <a:sym typeface="Merriweather"/>
            </a:endParaRPr>
          </a:p>
          <a:p>
            <a:pPr indent="-342900" lvl="0" marL="457200" rtl="0" algn="l">
              <a:spcBef>
                <a:spcPts val="0"/>
              </a:spcBef>
              <a:spcAft>
                <a:spcPts val="0"/>
              </a:spcAft>
              <a:buClr>
                <a:srgbClr val="FFFFFF"/>
              </a:buClr>
              <a:buSzPts val="1800"/>
              <a:buFont typeface="Merriweather"/>
              <a:buAutoNum type="arabicPeriod"/>
            </a:pPr>
            <a:r>
              <a:rPr lang="en">
                <a:solidFill>
                  <a:srgbClr val="FFFFFF"/>
                </a:solidFill>
                <a:latin typeface="Merriweather"/>
                <a:ea typeface="Merriweather"/>
                <a:cs typeface="Merriweather"/>
                <a:sym typeface="Merriweather"/>
              </a:rPr>
              <a:t>Literature Review</a:t>
            </a:r>
            <a:endParaRPr>
              <a:solidFill>
                <a:srgbClr val="FFFFFF"/>
              </a:solidFill>
              <a:latin typeface="Merriweather"/>
              <a:ea typeface="Merriweather"/>
              <a:cs typeface="Merriweather"/>
              <a:sym typeface="Merriweather"/>
            </a:endParaRPr>
          </a:p>
          <a:p>
            <a:pPr indent="-342900" lvl="0" marL="457200" rtl="0" algn="l">
              <a:spcBef>
                <a:spcPts val="0"/>
              </a:spcBef>
              <a:spcAft>
                <a:spcPts val="0"/>
              </a:spcAft>
              <a:buClr>
                <a:srgbClr val="FFFFFF"/>
              </a:buClr>
              <a:buSzPts val="1800"/>
              <a:buFont typeface="Merriweather"/>
              <a:buAutoNum type="arabicPeriod"/>
            </a:pPr>
            <a:r>
              <a:rPr lang="en">
                <a:solidFill>
                  <a:srgbClr val="FFFFFF"/>
                </a:solidFill>
                <a:latin typeface="Merriweather"/>
                <a:ea typeface="Merriweather"/>
                <a:cs typeface="Merriweather"/>
                <a:sym typeface="Merriweather"/>
              </a:rPr>
              <a:t>Problem Statement</a:t>
            </a:r>
            <a:endParaRPr>
              <a:solidFill>
                <a:srgbClr val="FFFFFF"/>
              </a:solidFill>
              <a:latin typeface="Merriweather"/>
              <a:ea typeface="Merriweather"/>
              <a:cs typeface="Merriweather"/>
              <a:sym typeface="Merriweather"/>
            </a:endParaRPr>
          </a:p>
          <a:p>
            <a:pPr indent="-342900" lvl="0" marL="457200" rtl="0" algn="l">
              <a:spcBef>
                <a:spcPts val="0"/>
              </a:spcBef>
              <a:spcAft>
                <a:spcPts val="0"/>
              </a:spcAft>
              <a:buClr>
                <a:srgbClr val="FFFFFF"/>
              </a:buClr>
              <a:buSzPts val="1800"/>
              <a:buFont typeface="Merriweather"/>
              <a:buAutoNum type="arabicPeriod"/>
            </a:pPr>
            <a:r>
              <a:rPr lang="en">
                <a:solidFill>
                  <a:srgbClr val="FFFFFF"/>
                </a:solidFill>
                <a:latin typeface="Merriweather"/>
                <a:ea typeface="Merriweather"/>
                <a:cs typeface="Merriweather"/>
                <a:sym typeface="Merriweather"/>
              </a:rPr>
              <a:t>Proposed System</a:t>
            </a:r>
            <a:endParaRPr>
              <a:solidFill>
                <a:srgbClr val="FFFFFF"/>
              </a:solidFill>
              <a:latin typeface="Merriweather"/>
              <a:ea typeface="Merriweather"/>
              <a:cs typeface="Merriweather"/>
              <a:sym typeface="Merriweather"/>
            </a:endParaRPr>
          </a:p>
          <a:p>
            <a:pPr indent="-342900" lvl="0" marL="457200" rtl="0" algn="l">
              <a:spcBef>
                <a:spcPts val="0"/>
              </a:spcBef>
              <a:spcAft>
                <a:spcPts val="0"/>
              </a:spcAft>
              <a:buClr>
                <a:srgbClr val="FFFFFF"/>
              </a:buClr>
              <a:buSzPts val="1800"/>
              <a:buFont typeface="Merriweather"/>
              <a:buAutoNum type="arabicPeriod"/>
            </a:pPr>
            <a:r>
              <a:rPr lang="en">
                <a:solidFill>
                  <a:srgbClr val="FFFFFF"/>
                </a:solidFill>
                <a:latin typeface="Merriweather"/>
                <a:ea typeface="Merriweather"/>
                <a:cs typeface="Merriweather"/>
                <a:sym typeface="Merriweather"/>
              </a:rPr>
              <a:t>Technologies Used</a:t>
            </a:r>
            <a:endParaRPr>
              <a:solidFill>
                <a:srgbClr val="FFFFFF"/>
              </a:solidFill>
              <a:latin typeface="Merriweather"/>
              <a:ea typeface="Merriweather"/>
              <a:cs typeface="Merriweather"/>
              <a:sym typeface="Merriweather"/>
            </a:endParaRPr>
          </a:p>
          <a:p>
            <a:pPr indent="-342900" lvl="0" marL="457200" rtl="0" algn="l">
              <a:spcBef>
                <a:spcPts val="0"/>
              </a:spcBef>
              <a:spcAft>
                <a:spcPts val="0"/>
              </a:spcAft>
              <a:buClr>
                <a:srgbClr val="FFFFFF"/>
              </a:buClr>
              <a:buSzPts val="1800"/>
              <a:buFont typeface="Merriweather"/>
              <a:buAutoNum type="arabicPeriod"/>
            </a:pPr>
            <a:r>
              <a:rPr lang="en">
                <a:solidFill>
                  <a:srgbClr val="FFFFFF"/>
                </a:solidFill>
                <a:latin typeface="Merriweather"/>
                <a:ea typeface="Merriweather"/>
                <a:cs typeface="Merriweather"/>
                <a:sym typeface="Merriweather"/>
              </a:rPr>
              <a:t>Conclusion </a:t>
            </a:r>
            <a:endParaRPr>
              <a:solidFill>
                <a:srgbClr val="FFFFFF"/>
              </a:solidFill>
              <a:latin typeface="Merriweather"/>
              <a:ea typeface="Merriweather"/>
              <a:cs typeface="Merriweather"/>
              <a:sym typeface="Merriweather"/>
            </a:endParaRPr>
          </a:p>
          <a:p>
            <a:pPr indent="0" lvl="0" marL="457200" rtl="0" algn="l">
              <a:spcBef>
                <a:spcPts val="1600"/>
              </a:spcBef>
              <a:spcAft>
                <a:spcPts val="1600"/>
              </a:spcAft>
              <a:buNone/>
            </a:pPr>
            <a:r>
              <a:t/>
            </a:r>
            <a:endParaRPr>
              <a:solidFill>
                <a:srgbClr val="FFFFFF"/>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a:t>
            </a:r>
            <a:endParaRPr/>
          </a:p>
        </p:txBody>
      </p:sp>
      <p:sp>
        <p:nvSpPr>
          <p:cNvPr id="75" name="Google Shape;75;p16"/>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Driving in traffic these days is very tiring. </a:t>
            </a:r>
            <a:endParaRPr>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There are also many fatalities caused per year due to human error. </a:t>
            </a:r>
            <a:endParaRPr>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This project aims to develop and implement a self-driving car that is capable of sensing its environment and driving without any human input. </a:t>
            </a:r>
            <a:endParaRPr>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The car should take left or right turn when needed and should be able to stop when an obstacle is encountered.</a:t>
            </a:r>
            <a:endParaRPr>
              <a:solidFill>
                <a:schemeClr val="dk1"/>
              </a:solidFill>
              <a:latin typeface="Merriweather"/>
              <a:ea typeface="Merriweather"/>
              <a:cs typeface="Merriweather"/>
              <a:sym typeface="Merriweather"/>
            </a:endParaRPr>
          </a:p>
          <a:p>
            <a:pPr indent="0" lvl="0" marL="0" rtl="0" algn="l">
              <a:spcBef>
                <a:spcPts val="1600"/>
              </a:spcBef>
              <a:spcAft>
                <a:spcPts val="1600"/>
              </a:spcAft>
              <a:buNone/>
            </a:pPr>
            <a:r>
              <a:t/>
            </a:r>
            <a:endParaRPr>
              <a:solidFill>
                <a:srgbClr val="FFFFFF"/>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The system uses CNN as its core module.</a:t>
            </a:r>
            <a:endParaRPr>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The system can be tuned to once needs.</a:t>
            </a:r>
            <a:endParaRPr>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An input image is represented as  a matrix of RGB.</a:t>
            </a:r>
            <a:endParaRPr>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CNN reduces complexity of Artificial Neural Network (ANN).</a:t>
            </a:r>
            <a:endParaRPr>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Learns the patterns in image and stores it into feature maps. </a:t>
            </a:r>
            <a:endParaRPr>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It uses these feature maps to calculate the steering angles.</a:t>
            </a:r>
            <a:endParaRPr>
              <a:solidFill>
                <a:schemeClr val="dk1"/>
              </a:solidFill>
              <a:latin typeface="Merriweather"/>
              <a:ea typeface="Merriweather"/>
              <a:cs typeface="Merriweather"/>
              <a:sym typeface="Merriweather"/>
            </a:endParaRPr>
          </a:p>
          <a:p>
            <a:pPr indent="0" lvl="0" marL="0" rtl="0" algn="l">
              <a:spcBef>
                <a:spcPts val="1600"/>
              </a:spcBef>
              <a:spcAft>
                <a:spcPts val="0"/>
              </a:spcAft>
              <a:buClr>
                <a:srgbClr val="000000"/>
              </a:buClr>
              <a:buSzPts val="1100"/>
              <a:buFont typeface="Arial"/>
              <a:buNone/>
            </a:pPr>
            <a:r>
              <a:t/>
            </a:r>
            <a:endParaRPr>
              <a:solidFill>
                <a:schemeClr val="dk1"/>
              </a:solidFill>
              <a:latin typeface="Merriweather"/>
              <a:ea typeface="Merriweather"/>
              <a:cs typeface="Merriweather"/>
              <a:sym typeface="Merriweathe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Literature Review</a:t>
            </a:r>
            <a:endParaRPr>
              <a:latin typeface="Merriweather"/>
              <a:ea typeface="Merriweather"/>
              <a:cs typeface="Merriweather"/>
              <a:sym typeface="Merriweathe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erriweather"/>
              <a:buChar char="●"/>
            </a:pPr>
            <a:r>
              <a:rPr lang="en">
                <a:solidFill>
                  <a:srgbClr val="FFFFFF"/>
                </a:solidFill>
                <a:latin typeface="Merriweather"/>
                <a:ea typeface="Merriweather"/>
                <a:cs typeface="Merriweather"/>
                <a:sym typeface="Merriweather"/>
              </a:rPr>
              <a:t>Convolutional neural network are very similar to ordinary neural network i.e they are made up of neurons that have learnable weights and biases.</a:t>
            </a:r>
            <a:endParaRPr>
              <a:solidFill>
                <a:srgbClr val="FFFFFF"/>
              </a:solidFill>
              <a:latin typeface="Merriweather"/>
              <a:ea typeface="Merriweather"/>
              <a:cs typeface="Merriweather"/>
              <a:sym typeface="Merriweather"/>
            </a:endParaRPr>
          </a:p>
          <a:p>
            <a:pPr indent="-342900" lvl="0" marL="457200" rtl="0" algn="l">
              <a:spcBef>
                <a:spcPts val="0"/>
              </a:spcBef>
              <a:spcAft>
                <a:spcPts val="0"/>
              </a:spcAft>
              <a:buClr>
                <a:srgbClr val="FFFFFF"/>
              </a:buClr>
              <a:buSzPts val="1800"/>
              <a:buFont typeface="Merriweather"/>
              <a:buChar char="●"/>
            </a:pPr>
            <a:r>
              <a:rPr lang="en">
                <a:solidFill>
                  <a:srgbClr val="FFFFFF"/>
                </a:solidFill>
                <a:latin typeface="Merriweather"/>
                <a:ea typeface="Merriweather"/>
                <a:cs typeface="Merriweather"/>
                <a:sym typeface="Merriweather"/>
              </a:rPr>
              <a:t>Layers used to build convolutional neural network :</a:t>
            </a:r>
            <a:endParaRPr>
              <a:solidFill>
                <a:srgbClr val="FFFFFF"/>
              </a:solidFill>
              <a:latin typeface="Merriweather"/>
              <a:ea typeface="Merriweather"/>
              <a:cs typeface="Merriweather"/>
              <a:sym typeface="Merriweather"/>
            </a:endParaRPr>
          </a:p>
          <a:p>
            <a:pPr indent="0" lvl="0" marL="457200" rtl="0" algn="l">
              <a:spcBef>
                <a:spcPts val="1600"/>
              </a:spcBef>
              <a:spcAft>
                <a:spcPts val="0"/>
              </a:spcAft>
              <a:buNone/>
            </a:pPr>
            <a:r>
              <a:rPr b="1" i="1" lang="en">
                <a:solidFill>
                  <a:srgbClr val="FFFFFF"/>
                </a:solidFill>
                <a:latin typeface="Merriweather"/>
                <a:ea typeface="Merriweather"/>
                <a:cs typeface="Merriweather"/>
                <a:sym typeface="Merriweather"/>
              </a:rPr>
              <a:t>INPUT Layer</a:t>
            </a:r>
            <a:r>
              <a:rPr lang="en">
                <a:solidFill>
                  <a:srgbClr val="FFFFFF"/>
                </a:solidFill>
                <a:latin typeface="Merriweather"/>
                <a:ea typeface="Merriweather"/>
                <a:cs typeface="Merriweather"/>
                <a:sym typeface="Merriweather"/>
              </a:rPr>
              <a:t> (NxMx3)</a:t>
            </a:r>
            <a:endParaRPr>
              <a:solidFill>
                <a:srgbClr val="FFFFFF"/>
              </a:solidFill>
              <a:latin typeface="Merriweather"/>
              <a:ea typeface="Merriweather"/>
              <a:cs typeface="Merriweather"/>
              <a:sym typeface="Merriweather"/>
            </a:endParaRPr>
          </a:p>
          <a:p>
            <a:pPr indent="0" lvl="0" marL="457200" rtl="0" algn="l">
              <a:spcBef>
                <a:spcPts val="1600"/>
              </a:spcBef>
              <a:spcAft>
                <a:spcPts val="0"/>
              </a:spcAft>
              <a:buNone/>
            </a:pPr>
            <a:r>
              <a:rPr b="1" i="1" lang="en">
                <a:solidFill>
                  <a:srgbClr val="FFFFFF"/>
                </a:solidFill>
                <a:latin typeface="Merriweather"/>
                <a:ea typeface="Merriweather"/>
                <a:cs typeface="Merriweather"/>
                <a:sym typeface="Merriweather"/>
              </a:rPr>
              <a:t>Convolutional layer</a:t>
            </a:r>
            <a:r>
              <a:rPr lang="en">
                <a:solidFill>
                  <a:srgbClr val="FFFFFF"/>
                </a:solidFill>
                <a:latin typeface="Merriweather"/>
                <a:ea typeface="Merriweather"/>
                <a:cs typeface="Merriweather"/>
                <a:sym typeface="Merriweather"/>
              </a:rPr>
              <a:t> (NxMx3)</a:t>
            </a:r>
            <a:endParaRPr>
              <a:solidFill>
                <a:srgbClr val="FFFFFF"/>
              </a:solidFill>
              <a:latin typeface="Merriweather"/>
              <a:ea typeface="Merriweather"/>
              <a:cs typeface="Merriweather"/>
              <a:sym typeface="Merriweather"/>
            </a:endParaRPr>
          </a:p>
          <a:p>
            <a:pPr indent="-342900" lvl="0" marL="457200" rtl="0" algn="l">
              <a:spcBef>
                <a:spcPts val="1600"/>
              </a:spcBef>
              <a:spcAft>
                <a:spcPts val="0"/>
              </a:spcAft>
              <a:buClr>
                <a:srgbClr val="FFFFFF"/>
              </a:buClr>
              <a:buSzPts val="1800"/>
              <a:buFont typeface="Merriweather"/>
              <a:buChar char="●"/>
            </a:pPr>
            <a:r>
              <a:rPr lang="en">
                <a:solidFill>
                  <a:srgbClr val="FFFFFF"/>
                </a:solidFill>
                <a:latin typeface="Merriweather"/>
                <a:ea typeface="Merriweather"/>
                <a:cs typeface="Merriweather"/>
                <a:sym typeface="Merriweather"/>
              </a:rPr>
              <a:t>NxMx3 is the dimensionality of filter that is to be applied.</a:t>
            </a:r>
            <a:endParaRPr>
              <a:solidFill>
                <a:srgbClr val="FFFFFF"/>
              </a:solidFill>
              <a:latin typeface="Merriweather"/>
              <a:ea typeface="Merriweather"/>
              <a:cs typeface="Merriweather"/>
              <a:sym typeface="Merriweather"/>
            </a:endParaRPr>
          </a:p>
          <a:p>
            <a:pPr indent="0" lvl="0" marL="0" rtl="0" algn="l">
              <a:spcBef>
                <a:spcPts val="1600"/>
              </a:spcBef>
              <a:spcAft>
                <a:spcPts val="1600"/>
              </a:spcAft>
              <a:buNone/>
            </a:pPr>
            <a:r>
              <a:t/>
            </a:r>
            <a:endParaRPr>
              <a:solidFill>
                <a:srgbClr val="FFFFFF"/>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nvSpPr>
        <p:spPr>
          <a:xfrm>
            <a:off x="4072800" y="767975"/>
            <a:ext cx="47595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lang="en" sz="1800">
                <a:solidFill>
                  <a:srgbClr val="FFFFFF"/>
                </a:solidFill>
                <a:latin typeface="Merriweather"/>
                <a:ea typeface="Merriweather"/>
                <a:cs typeface="Merriweather"/>
                <a:sym typeface="Merriweather"/>
              </a:rPr>
              <a:t>The Filter is then slid over the image and we take dot product between filter and part of the image.</a:t>
            </a:r>
            <a:endParaRPr sz="1800">
              <a:solidFill>
                <a:srgbClr val="FFFFFF"/>
              </a:solidFill>
              <a:latin typeface="Merriweather"/>
              <a:ea typeface="Merriweather"/>
              <a:cs typeface="Merriweather"/>
              <a:sym typeface="Merriweather"/>
            </a:endParaRPr>
          </a:p>
          <a:p>
            <a:pPr indent="0" lvl="0" marL="0" rtl="0" algn="l">
              <a:spcBef>
                <a:spcPts val="0"/>
              </a:spcBef>
              <a:spcAft>
                <a:spcPts val="0"/>
              </a:spcAft>
              <a:buClr>
                <a:srgbClr val="000000"/>
              </a:buClr>
              <a:buSzPts val="1800"/>
              <a:buFont typeface="Arial"/>
              <a:buNone/>
            </a:pPr>
            <a:r>
              <a:t/>
            </a:r>
            <a:endParaRPr sz="1800">
              <a:solidFill>
                <a:srgbClr val="FFFFFF"/>
              </a:solidFill>
              <a:latin typeface="Merriweather"/>
              <a:ea typeface="Merriweather"/>
              <a:cs typeface="Merriweather"/>
              <a:sym typeface="Merriweather"/>
            </a:endParaRPr>
          </a:p>
          <a:p>
            <a:pPr indent="0" lvl="0" marL="0" rtl="0" algn="l">
              <a:spcBef>
                <a:spcPts val="0"/>
              </a:spcBef>
              <a:spcAft>
                <a:spcPts val="0"/>
              </a:spcAft>
              <a:buClr>
                <a:srgbClr val="000000"/>
              </a:buClr>
              <a:buSzPts val="1800"/>
              <a:buFont typeface="Arial"/>
              <a:buNone/>
            </a:pPr>
            <a:r>
              <a:rPr lang="en" sz="1800">
                <a:solidFill>
                  <a:srgbClr val="FFFFFF"/>
                </a:solidFill>
                <a:latin typeface="Merriweather"/>
                <a:ea typeface="Merriweather"/>
                <a:cs typeface="Merriweather"/>
                <a:sym typeface="Merriweather"/>
              </a:rPr>
              <a:t>The output of the layer is an activation map that highlights features in the image and the dimensions are dependent on the input image and filter.</a:t>
            </a:r>
            <a:endParaRPr sz="1800">
              <a:solidFill>
                <a:srgbClr val="FFFFFF"/>
              </a:solidFill>
              <a:latin typeface="Merriweather"/>
              <a:ea typeface="Merriweather"/>
              <a:cs typeface="Merriweather"/>
              <a:sym typeface="Merriweather"/>
            </a:endParaRPr>
          </a:p>
          <a:p>
            <a:pPr indent="0" lvl="0" marL="0" rtl="0" algn="l">
              <a:spcBef>
                <a:spcPts val="0"/>
              </a:spcBef>
              <a:spcAft>
                <a:spcPts val="0"/>
              </a:spcAft>
              <a:buClr>
                <a:srgbClr val="000000"/>
              </a:buClr>
              <a:buSzPts val="1800"/>
              <a:buFont typeface="Arial"/>
              <a:buNone/>
            </a:pPr>
            <a:r>
              <a:t/>
            </a:r>
            <a:endParaRPr sz="1800">
              <a:solidFill>
                <a:srgbClr val="FFFFFF"/>
              </a:solidFill>
              <a:latin typeface="Merriweather"/>
              <a:ea typeface="Merriweather"/>
              <a:cs typeface="Merriweather"/>
              <a:sym typeface="Merriweather"/>
            </a:endParaRPr>
          </a:p>
          <a:p>
            <a:pPr indent="0" lvl="0" marL="0" rtl="0" algn="l">
              <a:spcBef>
                <a:spcPts val="0"/>
              </a:spcBef>
              <a:spcAft>
                <a:spcPts val="0"/>
              </a:spcAft>
              <a:buClr>
                <a:srgbClr val="000000"/>
              </a:buClr>
              <a:buSzPts val="1800"/>
              <a:buFont typeface="Arial"/>
              <a:buNone/>
            </a:pPr>
            <a:r>
              <a:rPr lang="en" sz="1800">
                <a:solidFill>
                  <a:srgbClr val="FFFFFF"/>
                </a:solidFill>
                <a:latin typeface="Merriweather"/>
                <a:ea typeface="Merriweather"/>
                <a:cs typeface="Merriweather"/>
                <a:sym typeface="Merriweather"/>
              </a:rPr>
              <a:t>Formula for calculating output shape </a:t>
            </a:r>
            <a:endParaRPr sz="1800">
              <a:solidFill>
                <a:srgbClr val="FFFFFF"/>
              </a:solidFill>
              <a:latin typeface="Merriweather"/>
              <a:ea typeface="Merriweather"/>
              <a:cs typeface="Merriweather"/>
              <a:sym typeface="Merriweather"/>
            </a:endParaRPr>
          </a:p>
          <a:p>
            <a:pPr indent="0" lvl="0" marL="0" rtl="0" algn="l">
              <a:spcBef>
                <a:spcPts val="0"/>
              </a:spcBef>
              <a:spcAft>
                <a:spcPts val="0"/>
              </a:spcAft>
              <a:buClr>
                <a:srgbClr val="000000"/>
              </a:buClr>
              <a:buSzPts val="1800"/>
              <a:buFont typeface="Arial"/>
              <a:buNone/>
            </a:pPr>
            <a:r>
              <a:rPr lang="en" sz="1200">
                <a:solidFill>
                  <a:srgbClr val="FFFFFF"/>
                </a:solidFill>
                <a:latin typeface="Merriweather"/>
                <a:ea typeface="Merriweather"/>
                <a:cs typeface="Merriweather"/>
                <a:sym typeface="Merriweather"/>
              </a:rPr>
              <a:t>(Image_dimension - kernel_size + 1)/stride_length</a:t>
            </a:r>
            <a:endParaRPr sz="1200">
              <a:solidFill>
                <a:srgbClr val="FFFFFF"/>
              </a:solidFill>
              <a:latin typeface="Merriweather"/>
              <a:ea typeface="Merriweather"/>
              <a:cs typeface="Merriweather"/>
              <a:sym typeface="Merriweather"/>
            </a:endParaRPr>
          </a:p>
          <a:p>
            <a:pPr indent="0" lvl="0" marL="0" rtl="0" algn="l">
              <a:spcBef>
                <a:spcPts val="0"/>
              </a:spcBef>
              <a:spcAft>
                <a:spcPts val="0"/>
              </a:spcAft>
              <a:buClr>
                <a:srgbClr val="000000"/>
              </a:buClr>
              <a:buSzPts val="1800"/>
              <a:buFont typeface="Arial"/>
              <a:buNone/>
            </a:pPr>
            <a:r>
              <a:t/>
            </a:r>
            <a:endParaRPr sz="1200">
              <a:solidFill>
                <a:srgbClr val="FFFFFF"/>
              </a:solidFill>
              <a:latin typeface="Merriweather"/>
              <a:ea typeface="Merriweather"/>
              <a:cs typeface="Merriweather"/>
              <a:sym typeface="Merriweather"/>
            </a:endParaRPr>
          </a:p>
          <a:p>
            <a:pPr indent="0" lvl="0" marL="0" rtl="0" algn="l">
              <a:spcBef>
                <a:spcPts val="0"/>
              </a:spcBef>
              <a:spcAft>
                <a:spcPts val="0"/>
              </a:spcAft>
              <a:buClr>
                <a:srgbClr val="000000"/>
              </a:buClr>
              <a:buSzPts val="1800"/>
              <a:buFont typeface="Arial"/>
              <a:buNone/>
            </a:pPr>
            <a:r>
              <a:rPr lang="en" sz="1800">
                <a:solidFill>
                  <a:srgbClr val="FFFFFF"/>
                </a:solidFill>
                <a:latin typeface="Merriweather"/>
                <a:ea typeface="Merriweather"/>
                <a:cs typeface="Merriweather"/>
                <a:sym typeface="Merriweather"/>
              </a:rPr>
              <a:t>Number of parameters</a:t>
            </a:r>
            <a:endParaRPr sz="1800">
              <a:solidFill>
                <a:srgbClr val="FFFFFF"/>
              </a:solidFill>
              <a:latin typeface="Merriweather"/>
              <a:ea typeface="Merriweather"/>
              <a:cs typeface="Merriweather"/>
              <a:sym typeface="Merriweather"/>
            </a:endParaRPr>
          </a:p>
          <a:p>
            <a:pPr indent="0" lvl="0" marL="0" rtl="0" algn="l">
              <a:spcBef>
                <a:spcPts val="0"/>
              </a:spcBef>
              <a:spcAft>
                <a:spcPts val="0"/>
              </a:spcAft>
              <a:buClr>
                <a:srgbClr val="000000"/>
              </a:buClr>
              <a:buSzPts val="1800"/>
              <a:buFont typeface="Arial"/>
              <a:buNone/>
            </a:pPr>
            <a:r>
              <a:rPr lang="en" sz="1200">
                <a:solidFill>
                  <a:srgbClr val="FFFFFF"/>
                </a:solidFill>
                <a:latin typeface="Merriweather"/>
                <a:ea typeface="Merriweather"/>
                <a:cs typeface="Merriweather"/>
                <a:sym typeface="Merriweather"/>
              </a:rPr>
              <a:t>(kernel_size * input_channels + 1) * output_channels</a:t>
            </a:r>
            <a:endParaRPr sz="12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a:solidFill>
                <a:srgbClr val="FFFFFF"/>
              </a:solidFill>
              <a:latin typeface="Merriweather"/>
              <a:ea typeface="Merriweather"/>
              <a:cs typeface="Merriweather"/>
              <a:sym typeface="Merriweather"/>
            </a:endParaRPr>
          </a:p>
        </p:txBody>
      </p:sp>
      <p:pic>
        <p:nvPicPr>
          <p:cNvPr id="93" name="Google Shape;93;p19"/>
          <p:cNvPicPr preferRelativeResize="0"/>
          <p:nvPr/>
        </p:nvPicPr>
        <p:blipFill rotWithShape="1">
          <a:blip r:embed="rId3">
            <a:alphaModFix/>
          </a:blip>
          <a:srcRect b="0" l="0" r="0" t="0"/>
          <a:stretch/>
        </p:blipFill>
        <p:spPr>
          <a:xfrm>
            <a:off x="170822" y="1359100"/>
            <a:ext cx="3695199" cy="2681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221525"/>
            <a:ext cx="8520600" cy="34164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Clr>
                <a:srgbClr val="000000"/>
              </a:buClr>
              <a:buSzPts val="1800"/>
              <a:buFont typeface="Arial"/>
              <a:buNone/>
            </a:pPr>
            <a:r>
              <a:rPr b="1" i="1" lang="en">
                <a:solidFill>
                  <a:srgbClr val="FFFFFF"/>
                </a:solidFill>
                <a:latin typeface="Merriweather"/>
                <a:ea typeface="Merriweather"/>
                <a:cs typeface="Merriweather"/>
                <a:sym typeface="Merriweather"/>
              </a:rPr>
              <a:t>Pooling Layer</a:t>
            </a:r>
            <a:r>
              <a:rPr b="1" lang="en">
                <a:solidFill>
                  <a:srgbClr val="FFFFFF"/>
                </a:solidFill>
                <a:latin typeface="Merriweather"/>
                <a:ea typeface="Merriweather"/>
                <a:cs typeface="Merriweather"/>
                <a:sym typeface="Merriweather"/>
              </a:rPr>
              <a:t> : </a:t>
            </a:r>
            <a:r>
              <a:rPr lang="en">
                <a:solidFill>
                  <a:srgbClr val="FFFFFF"/>
                </a:solidFill>
                <a:latin typeface="Merriweather"/>
                <a:ea typeface="Merriweather"/>
                <a:cs typeface="Merriweather"/>
                <a:sym typeface="Merriweather"/>
              </a:rPr>
              <a:t>The main function of pooling layer is to reduce spatial size and amount of parameters and computations in network. </a:t>
            </a:r>
            <a:endParaRPr>
              <a:solidFill>
                <a:srgbClr val="FFFFFF"/>
              </a:solidFill>
              <a:latin typeface="Merriweather"/>
              <a:ea typeface="Merriweather"/>
              <a:cs typeface="Merriweather"/>
              <a:sym typeface="Merriweather"/>
            </a:endParaRPr>
          </a:p>
          <a:p>
            <a:pPr indent="0" lvl="0" marL="0" rtl="0" algn="l">
              <a:spcBef>
                <a:spcPts val="1600"/>
              </a:spcBef>
              <a:spcAft>
                <a:spcPts val="1600"/>
              </a:spcAft>
              <a:buNone/>
            </a:pPr>
            <a:r>
              <a:rPr lang="en">
                <a:solidFill>
                  <a:srgbClr val="FFFFFF"/>
                </a:solidFill>
                <a:latin typeface="Merriweather"/>
                <a:ea typeface="Merriweather"/>
                <a:cs typeface="Merriweather"/>
                <a:sym typeface="Merriweather"/>
              </a:rPr>
              <a:t>                                                    Example of Max Pooling:</a:t>
            </a:r>
            <a:endParaRPr>
              <a:solidFill>
                <a:srgbClr val="FFFFFF"/>
              </a:solidFill>
              <a:latin typeface="Merriweather"/>
              <a:ea typeface="Merriweather"/>
              <a:cs typeface="Merriweather"/>
              <a:sym typeface="Merriweather"/>
            </a:endParaRPr>
          </a:p>
        </p:txBody>
      </p:sp>
      <p:pic>
        <p:nvPicPr>
          <p:cNvPr id="99" name="Google Shape;99;p20"/>
          <p:cNvPicPr preferRelativeResize="0"/>
          <p:nvPr/>
        </p:nvPicPr>
        <p:blipFill>
          <a:blip r:embed="rId3">
            <a:alphaModFix/>
          </a:blip>
          <a:stretch>
            <a:fillRect/>
          </a:stretch>
        </p:blipFill>
        <p:spPr>
          <a:xfrm>
            <a:off x="1915913" y="1699500"/>
            <a:ext cx="5312175" cy="221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311700" y="3648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600"/>
              </a:spcBef>
              <a:spcAft>
                <a:spcPts val="0"/>
              </a:spcAft>
              <a:buClr>
                <a:srgbClr val="000000"/>
              </a:buClr>
              <a:buSzPts val="1800"/>
              <a:buFont typeface="Arial"/>
              <a:buNone/>
            </a:pPr>
            <a:r>
              <a:rPr b="1" lang="en">
                <a:solidFill>
                  <a:srgbClr val="FFFFFF"/>
                </a:solidFill>
                <a:latin typeface="Merriweather"/>
                <a:ea typeface="Merriweather"/>
                <a:cs typeface="Merriweather"/>
                <a:sym typeface="Merriweather"/>
              </a:rPr>
              <a:t>Dropout: </a:t>
            </a:r>
            <a:r>
              <a:rPr lang="en">
                <a:solidFill>
                  <a:srgbClr val="FFFFFF"/>
                </a:solidFill>
                <a:latin typeface="Merriweather"/>
                <a:ea typeface="Merriweather"/>
                <a:cs typeface="Merriweather"/>
                <a:sym typeface="Merriweather"/>
              </a:rPr>
              <a:t>The Dropout layer is a regularization technique which prevents </a:t>
            </a:r>
            <a:r>
              <a:rPr lang="en">
                <a:solidFill>
                  <a:srgbClr val="FFFFFF"/>
                </a:solidFill>
                <a:latin typeface="Merriweather"/>
                <a:ea typeface="Merriweather"/>
                <a:cs typeface="Merriweather"/>
                <a:sym typeface="Merriweather"/>
              </a:rPr>
              <a:t>overfitting</a:t>
            </a:r>
            <a:r>
              <a:rPr lang="en">
                <a:solidFill>
                  <a:srgbClr val="FFFFFF"/>
                </a:solidFill>
                <a:latin typeface="Merriweather"/>
                <a:ea typeface="Merriweather"/>
                <a:cs typeface="Merriweather"/>
                <a:sym typeface="Merriweather"/>
              </a:rPr>
              <a:t> </a:t>
            </a:r>
            <a:r>
              <a:rPr lang="en">
                <a:solidFill>
                  <a:srgbClr val="FFFFFF"/>
                </a:solidFill>
                <a:latin typeface="Merriweather"/>
                <a:ea typeface="Merriweather"/>
                <a:cs typeface="Merriweather"/>
                <a:sym typeface="Merriweather"/>
              </a:rPr>
              <a:t>of the Neural Network </a:t>
            </a:r>
            <a:r>
              <a:rPr lang="en">
                <a:solidFill>
                  <a:srgbClr val="FFFFFF"/>
                </a:solidFill>
                <a:latin typeface="Merriweather"/>
                <a:ea typeface="Merriweather"/>
                <a:cs typeface="Merriweather"/>
                <a:sym typeface="Merriweather"/>
              </a:rPr>
              <a:t>.It randomly selects neurons during training and sets their value to zero. </a:t>
            </a:r>
            <a:endParaRPr>
              <a:solidFill>
                <a:srgbClr val="FFFFFF"/>
              </a:solidFill>
              <a:latin typeface="Merriweather"/>
              <a:ea typeface="Merriweather"/>
              <a:cs typeface="Merriweather"/>
              <a:sym typeface="Merriweather"/>
            </a:endParaRPr>
          </a:p>
          <a:p>
            <a:pPr indent="0" lvl="0" marL="0" rtl="0" algn="l">
              <a:lnSpc>
                <a:spcPct val="100000"/>
              </a:lnSpc>
              <a:spcBef>
                <a:spcPts val="1600"/>
              </a:spcBef>
              <a:spcAft>
                <a:spcPts val="1600"/>
              </a:spcAft>
              <a:buClr>
                <a:srgbClr val="000000"/>
              </a:buClr>
              <a:buSzPts val="1800"/>
              <a:buFont typeface="Arial"/>
              <a:buNone/>
            </a:pPr>
            <a:r>
              <a:rPr b="1" lang="en">
                <a:solidFill>
                  <a:srgbClr val="FFFFFF"/>
                </a:solidFill>
                <a:latin typeface="Merriweather"/>
                <a:ea typeface="Merriweather"/>
                <a:cs typeface="Merriweather"/>
                <a:sym typeface="Merriweather"/>
              </a:rPr>
              <a:t>ELU/RELU Layer : </a:t>
            </a:r>
            <a:r>
              <a:rPr lang="en">
                <a:solidFill>
                  <a:schemeClr val="dk1"/>
                </a:solidFill>
                <a:latin typeface="Merriweather"/>
                <a:ea typeface="Merriweather"/>
                <a:cs typeface="Merriweather"/>
                <a:sym typeface="Merriweather"/>
              </a:rPr>
              <a:t>It has better performance as compared to its counterparts. It shows better Convergence. It doesn't suffer from vanishing gradient problem.</a:t>
            </a:r>
            <a:endParaRPr>
              <a:solidFill>
                <a:srgbClr val="FFFFFF"/>
              </a:solidFill>
              <a:latin typeface="Merriweather"/>
              <a:ea typeface="Merriweather"/>
              <a:cs typeface="Merriweather"/>
              <a:sym typeface="Merriweather"/>
            </a:endParaRPr>
          </a:p>
        </p:txBody>
      </p:sp>
      <p:pic>
        <p:nvPicPr>
          <p:cNvPr descr="Figure 2: The rectified linear unit (ReLU) and Exponential Linear Unit (ELU, α = 1.0)" id="105" name="Google Shape;105;p21"/>
          <p:cNvPicPr preferRelativeResize="0"/>
          <p:nvPr/>
        </p:nvPicPr>
        <p:blipFill rotWithShape="1">
          <a:blip r:embed="rId3">
            <a:alphaModFix/>
          </a:blip>
          <a:srcRect b="6449" l="0" r="0" t="-6450"/>
          <a:stretch/>
        </p:blipFill>
        <p:spPr>
          <a:xfrm>
            <a:off x="3187274" y="2741200"/>
            <a:ext cx="2769450" cy="2033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