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Mono Medium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  <p:embeddedFont>
      <p:font typeface="Roboto Mon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Medium-bold.fntdata"/><Relationship Id="rId22" Type="http://schemas.openxmlformats.org/officeDocument/2006/relationships/font" Target="fonts/RobotoMonoMedium-boldItalic.fntdata"/><Relationship Id="rId21" Type="http://schemas.openxmlformats.org/officeDocument/2006/relationships/font" Target="fonts/RobotoMonoMedium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regular.fntdata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33" Type="http://schemas.openxmlformats.org/officeDocument/2006/relationships/font" Target="fonts/RobotoMono-italic.fntdata"/><Relationship Id="rId10" Type="http://schemas.openxmlformats.org/officeDocument/2006/relationships/slide" Target="slides/slide5.xml"/><Relationship Id="rId32" Type="http://schemas.openxmlformats.org/officeDocument/2006/relationships/font" Target="fonts/RobotoMon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RobotoMon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MonoMedium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d9813b38e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d9813b38e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d9813b38e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d9813b38e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d9813b38e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d9813b38e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e2bef6f90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e2bef6f90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d9813b3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d9813b3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d9813b38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d9813b38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d9813b38e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d9813b38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d9813b38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d9813b38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d9813b38e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d9813b38e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d9813b38e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d9813b38e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e2bef6f9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e2bef6f9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d9813b38e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d9813b38e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300">
        <p:push dir="r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Self-Driving Car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 Project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Dependencies</a:t>
            </a:r>
            <a:endParaRPr/>
          </a:p>
        </p:txBody>
      </p:sp>
      <p:sp>
        <p:nvSpPr>
          <p:cNvPr id="203" name="Google Shape;203;p22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oboto Mono"/>
                <a:ea typeface="Roboto Mono"/>
                <a:cs typeface="Roboto Mono"/>
                <a:sym typeface="Roboto Mono"/>
              </a:rPr>
              <a:t>Keras (TensorFlow backen</a:t>
            </a:r>
            <a:r>
              <a:rPr b="1" lang="en" sz="1500">
                <a:latin typeface="Roboto Mono"/>
                <a:ea typeface="Roboto Mono"/>
                <a:cs typeface="Roboto Mono"/>
                <a:sym typeface="Roboto Mono"/>
              </a:rPr>
              <a:t>d)(for CNN)</a:t>
            </a:r>
            <a:endParaRPr b="1"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>
                <a:latin typeface="Roboto Mono"/>
                <a:ea typeface="Roboto Mono"/>
                <a:cs typeface="Roboto Mono"/>
                <a:sym typeface="Roboto Mono"/>
              </a:rPr>
              <a:t>Numpy (Powerful n-Dimensional array object)</a:t>
            </a:r>
            <a:endParaRPr b="1"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>
                <a:latin typeface="Roboto Mono"/>
                <a:ea typeface="Roboto Mono"/>
                <a:cs typeface="Roboto Mono"/>
                <a:sym typeface="Roboto Mono"/>
              </a:rPr>
              <a:t>Pillow (Python image library)</a:t>
            </a:r>
            <a:endParaRPr b="1"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>
                <a:latin typeface="Roboto Mono"/>
                <a:ea typeface="Roboto Mono"/>
                <a:cs typeface="Roboto Mono"/>
                <a:sym typeface="Roboto Mono"/>
              </a:rPr>
              <a:t>Scikit-learn (Train,test set)</a:t>
            </a:r>
            <a:endParaRPr b="1"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>
                <a:latin typeface="Roboto Mono"/>
                <a:ea typeface="Roboto Mono"/>
                <a:cs typeface="Roboto Mono"/>
                <a:sym typeface="Roboto Mono"/>
              </a:rPr>
              <a:t>OpenCV (Image processing)</a:t>
            </a:r>
            <a:endParaRPr b="1"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>
                <a:latin typeface="Roboto Mono"/>
                <a:ea typeface="Roboto Mono"/>
                <a:cs typeface="Roboto Mono"/>
                <a:sym typeface="Roboto Mono"/>
              </a:rPr>
              <a:t>PiCamera (Interfacing Raspberry Pi with camera)</a:t>
            </a:r>
            <a:endParaRPr b="1"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>
                <a:latin typeface="Roboto Mono"/>
                <a:ea typeface="Roboto Mono"/>
                <a:cs typeface="Roboto Mono"/>
                <a:sym typeface="Roboto Mono"/>
              </a:rPr>
              <a:t>GPIO (Interfacing with car hardware)</a:t>
            </a:r>
            <a:endParaRPr b="1"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/>
          <p:nvPr>
            <p:ph type="title"/>
          </p:nvPr>
        </p:nvSpPr>
        <p:spPr>
          <a:xfrm>
            <a:off x="1285325" y="3206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</a:t>
            </a:r>
            <a:endParaRPr/>
          </a:p>
        </p:txBody>
      </p:sp>
      <p:sp>
        <p:nvSpPr>
          <p:cNvPr id="209" name="Google Shape;209;p23"/>
          <p:cNvSpPr txBox="1"/>
          <p:nvPr>
            <p:ph idx="1" type="body"/>
          </p:nvPr>
        </p:nvSpPr>
        <p:spPr>
          <a:xfrm>
            <a:off x="1285325" y="11645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The initial step will be to collect the required dataset.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Once the dataset is ready, we will start by creating the CNN.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Next step 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will be to train the neural network.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Initially the CNN model will be trained and optimized in a simulated environment.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Once the neural network is optimized,we will test it in real environment.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Further changes will be made to compensate for differences between simulated and real life environment.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15" name="Google Shape;215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The Self Driving car is a promising future technology, which will change the way we commute.It is 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a lot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more 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safer 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than conventional approach and helps driver to relax.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/>
          <p:nvPr/>
        </p:nvSpPr>
        <p:spPr>
          <a:xfrm>
            <a:off x="2731500" y="2193900"/>
            <a:ext cx="3681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sz="4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Roboto Mono Medium"/>
                <a:ea typeface="Roboto Mono Medium"/>
                <a:cs typeface="Roboto Mono Medium"/>
                <a:sym typeface="Roboto Mono Medium"/>
              </a:rPr>
              <a:t>Atharva Muley (Leader)</a:t>
            </a:r>
            <a:endParaRPr sz="1800"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Roboto Mono Medium"/>
                <a:ea typeface="Roboto Mono Medium"/>
                <a:cs typeface="Roboto Mono Medium"/>
                <a:sym typeface="Roboto Mono Medium"/>
              </a:rPr>
              <a:t>Aditya Shetty</a:t>
            </a:r>
            <a:endParaRPr sz="1800"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Roboto Mono Medium"/>
                <a:ea typeface="Roboto Mono Medium"/>
                <a:cs typeface="Roboto Mono Medium"/>
                <a:sym typeface="Roboto Mono Medium"/>
              </a:rPr>
              <a:t>Vinit Jain</a:t>
            </a:r>
            <a:endParaRPr sz="1800"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latin typeface="Roboto Mono Medium"/>
                <a:ea typeface="Roboto Mono Medium"/>
                <a:cs typeface="Roboto Mono Medium"/>
                <a:sym typeface="Roboto Mono Medium"/>
              </a:rPr>
              <a:t>Karan Bawari</a:t>
            </a:r>
            <a:endParaRPr sz="1800"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	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AutoNum type="arabicParenR"/>
            </a:pPr>
            <a:r>
              <a:rPr b="1" lang="en" sz="1500">
                <a:latin typeface="Roboto Mono"/>
                <a:ea typeface="Roboto Mono"/>
                <a:cs typeface="Roboto Mono"/>
                <a:sym typeface="Roboto Mono"/>
              </a:rPr>
              <a:t>Introduction</a:t>
            </a:r>
            <a:endParaRPr b="1"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AutoNum type="arabicParenR"/>
            </a:pPr>
            <a:r>
              <a:rPr b="1" lang="en" sz="1500">
                <a:latin typeface="Roboto Mono"/>
                <a:ea typeface="Roboto Mono"/>
                <a:cs typeface="Roboto Mono"/>
                <a:sym typeface="Roboto Mono"/>
              </a:rPr>
              <a:t>Abstract</a:t>
            </a:r>
            <a:endParaRPr b="1"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AutoNum type="arabicParenR"/>
            </a:pPr>
            <a:r>
              <a:rPr b="1" lang="en" sz="1500">
                <a:latin typeface="Roboto Mono"/>
                <a:ea typeface="Roboto Mono"/>
                <a:cs typeface="Roboto Mono"/>
                <a:sym typeface="Roboto Mono"/>
              </a:rPr>
              <a:t>Proposed System</a:t>
            </a:r>
            <a:endParaRPr b="1"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AutoNum type="arabicParenR"/>
            </a:pPr>
            <a:r>
              <a:rPr b="1" lang="en" sz="1500">
                <a:latin typeface="Roboto Mono"/>
                <a:ea typeface="Roboto Mono"/>
                <a:cs typeface="Roboto Mono"/>
                <a:sym typeface="Roboto Mono"/>
              </a:rPr>
              <a:t>Design</a:t>
            </a:r>
            <a:endParaRPr b="1"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AutoNum type="arabicParenR"/>
            </a:pPr>
            <a:r>
              <a:rPr b="1" lang="en" sz="1500">
                <a:latin typeface="Roboto Mono"/>
                <a:ea typeface="Roboto Mono"/>
                <a:cs typeface="Roboto Mono"/>
                <a:sym typeface="Roboto Mono"/>
              </a:rPr>
              <a:t>Technology Stack</a:t>
            </a:r>
            <a:endParaRPr b="1"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AutoNum type="arabicParenR"/>
            </a:pPr>
            <a:r>
              <a:rPr b="1" lang="en" sz="1500">
                <a:latin typeface="Roboto Mono"/>
                <a:ea typeface="Roboto Mono"/>
                <a:cs typeface="Roboto Mono"/>
                <a:sym typeface="Roboto Mono"/>
              </a:rPr>
              <a:t>Dependencies</a:t>
            </a:r>
            <a:endParaRPr b="1"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AutoNum type="arabicParenR"/>
            </a:pPr>
            <a:r>
              <a:rPr b="1" lang="en" sz="1500">
                <a:latin typeface="Roboto Mono"/>
                <a:ea typeface="Roboto Mono"/>
                <a:cs typeface="Roboto Mono"/>
                <a:sym typeface="Roboto Mono"/>
              </a:rPr>
              <a:t>Planning</a:t>
            </a:r>
            <a:endParaRPr b="1"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41000" cy="29112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Cars today already include many semi-autonomous features like assisted parking and self-braking systems. 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Self Driving car (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autonomous car) is a vehicle which is capable of driving in various different environments without human  intervention.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The goal of self driving car is to reach the destination safely,thereby reducing the fatalities caused by human errors and help the driver to relax.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797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project introduces a concept for self driving/ autonomous vehicle by using convolution neural network.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It maps raw pixels from a single front facing camera directly to steering commands.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As compared to individual explicit decomposition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CNN based approach will provide better performance.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Lane detection, path planning, and control will be optimized, simultaneously by our system.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system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A RC car interfaced with Raspberry pi.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Single front facing camera module of pi providing real time video feed.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Artificial environment for training and testing.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85125" y="4263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</a:t>
            </a:r>
            <a:endParaRPr/>
          </a:p>
        </p:txBody>
      </p:sp>
      <p:sp>
        <p:nvSpPr>
          <p:cNvPr id="171" name="Google Shape;171;p19"/>
          <p:cNvSpPr/>
          <p:nvPr/>
        </p:nvSpPr>
        <p:spPr>
          <a:xfrm>
            <a:off x="2926275" y="1340400"/>
            <a:ext cx="1690800" cy="99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Desired Steering command</a:t>
            </a:r>
            <a:endParaRPr/>
          </a:p>
        </p:txBody>
      </p:sp>
      <p:sp>
        <p:nvSpPr>
          <p:cNvPr id="172" name="Google Shape;172;p19"/>
          <p:cNvSpPr/>
          <p:nvPr/>
        </p:nvSpPr>
        <p:spPr>
          <a:xfrm>
            <a:off x="2926275" y="2663325"/>
            <a:ext cx="1690800" cy="99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</a:t>
            </a:r>
            <a:r>
              <a:rPr lang="en"/>
              <a:t>Steering command</a:t>
            </a:r>
            <a:endParaRPr/>
          </a:p>
        </p:txBody>
      </p:sp>
      <p:sp>
        <p:nvSpPr>
          <p:cNvPr id="173" name="Google Shape;173;p19"/>
          <p:cNvSpPr/>
          <p:nvPr/>
        </p:nvSpPr>
        <p:spPr>
          <a:xfrm>
            <a:off x="4992025" y="2663325"/>
            <a:ext cx="1690800" cy="99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CNN</a:t>
            </a:r>
            <a:endParaRPr/>
          </a:p>
        </p:txBody>
      </p:sp>
      <p:sp>
        <p:nvSpPr>
          <p:cNvPr id="174" name="Google Shape;174;p19"/>
          <p:cNvSpPr/>
          <p:nvPr/>
        </p:nvSpPr>
        <p:spPr>
          <a:xfrm>
            <a:off x="7833425" y="2818875"/>
            <a:ext cx="754200" cy="68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 sz="4800"/>
              <a:t>-</a:t>
            </a:r>
            <a:endParaRPr sz="4800"/>
          </a:p>
        </p:txBody>
      </p:sp>
      <p:cxnSp>
        <p:nvCxnSpPr>
          <p:cNvPr id="175" name="Google Shape;175;p19"/>
          <p:cNvCxnSpPr>
            <a:stCxn id="173" idx="3"/>
            <a:endCxn id="174" idx="2"/>
          </p:cNvCxnSpPr>
          <p:nvPr/>
        </p:nvCxnSpPr>
        <p:spPr>
          <a:xfrm>
            <a:off x="6682825" y="3162075"/>
            <a:ext cx="115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6" name="Google Shape;176;p19"/>
          <p:cNvCxnSpPr>
            <a:stCxn id="172" idx="3"/>
            <a:endCxn id="173" idx="1"/>
          </p:cNvCxnSpPr>
          <p:nvPr/>
        </p:nvCxnSpPr>
        <p:spPr>
          <a:xfrm>
            <a:off x="4617075" y="3162075"/>
            <a:ext cx="37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77" name="Google Shape;177;p19"/>
          <p:cNvSpPr/>
          <p:nvPr/>
        </p:nvSpPr>
        <p:spPr>
          <a:xfrm>
            <a:off x="805175" y="2663325"/>
            <a:ext cx="1690800" cy="99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Camera</a:t>
            </a:r>
            <a:endParaRPr/>
          </a:p>
        </p:txBody>
      </p:sp>
      <p:cxnSp>
        <p:nvCxnSpPr>
          <p:cNvPr id="178" name="Google Shape;178;p19"/>
          <p:cNvCxnSpPr>
            <a:stCxn id="179" idx="3"/>
            <a:endCxn id="171" idx="1"/>
          </p:cNvCxnSpPr>
          <p:nvPr/>
        </p:nvCxnSpPr>
        <p:spPr>
          <a:xfrm>
            <a:off x="2250069" y="1824675"/>
            <a:ext cx="676200" cy="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0" name="Google Shape;180;p19"/>
          <p:cNvCxnSpPr>
            <a:stCxn id="177" idx="3"/>
            <a:endCxn id="172" idx="1"/>
          </p:cNvCxnSpPr>
          <p:nvPr/>
        </p:nvCxnSpPr>
        <p:spPr>
          <a:xfrm>
            <a:off x="2495975" y="3162075"/>
            <a:ext cx="43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19"/>
          <p:cNvCxnSpPr>
            <a:stCxn id="174" idx="0"/>
            <a:endCxn id="171" idx="3"/>
          </p:cNvCxnSpPr>
          <p:nvPr/>
        </p:nvCxnSpPr>
        <p:spPr>
          <a:xfrm rot="10800000">
            <a:off x="4617125" y="1839075"/>
            <a:ext cx="3593400" cy="97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82" name="Google Shape;182;p19"/>
          <p:cNvSpPr/>
          <p:nvPr/>
        </p:nvSpPr>
        <p:spPr>
          <a:xfrm>
            <a:off x="4992025" y="3941225"/>
            <a:ext cx="1690800" cy="99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 re-adjustment</a:t>
            </a:r>
            <a:endParaRPr/>
          </a:p>
        </p:txBody>
      </p:sp>
      <p:cxnSp>
        <p:nvCxnSpPr>
          <p:cNvPr id="183" name="Google Shape;183;p19"/>
          <p:cNvCxnSpPr>
            <a:stCxn id="174" idx="4"/>
            <a:endCxn id="182" idx="3"/>
          </p:cNvCxnSpPr>
          <p:nvPr/>
        </p:nvCxnSpPr>
        <p:spPr>
          <a:xfrm flipH="1">
            <a:off x="6682925" y="3505275"/>
            <a:ext cx="1527600" cy="93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84" name="Google Shape;184;p19"/>
          <p:cNvSpPr txBox="1"/>
          <p:nvPr/>
        </p:nvSpPr>
        <p:spPr>
          <a:xfrm>
            <a:off x="7484400" y="3941225"/>
            <a:ext cx="852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Error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85" name="Google Shape;185;p19"/>
          <p:cNvCxnSpPr>
            <a:stCxn id="182" idx="0"/>
            <a:endCxn id="173" idx="2"/>
          </p:cNvCxnSpPr>
          <p:nvPr/>
        </p:nvCxnSpPr>
        <p:spPr>
          <a:xfrm rot="10800000">
            <a:off x="5837425" y="3660725"/>
            <a:ext cx="0" cy="2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125" y="1334775"/>
            <a:ext cx="964944" cy="9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Stack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0"/>
          <p:cNvSpPr txBox="1"/>
          <p:nvPr>
            <p:ph idx="1" type="body"/>
          </p:nvPr>
        </p:nvSpPr>
        <p:spPr>
          <a:xfrm>
            <a:off x="1297500" y="1177100"/>
            <a:ext cx="7038900" cy="3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 Mono"/>
                <a:ea typeface="Roboto Mono"/>
                <a:cs typeface="Roboto Mono"/>
                <a:sym typeface="Roboto Mono"/>
              </a:rPr>
              <a:t>Softwares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800">
                <a:latin typeface="Roboto Mono"/>
                <a:ea typeface="Roboto Mono"/>
                <a:cs typeface="Roboto Mono"/>
                <a:sym typeface="Roboto Mono"/>
              </a:rPr>
              <a:t>-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>
                <a:latin typeface="Roboto Mono"/>
                <a:ea typeface="Roboto Mono"/>
                <a:cs typeface="Roboto Mono"/>
                <a:sym typeface="Roboto Mono"/>
              </a:rPr>
              <a:t>Python (Programming Language)</a:t>
            </a:r>
            <a:endParaRPr b="1"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>
                <a:latin typeface="Roboto Mono"/>
                <a:ea typeface="Roboto Mono"/>
                <a:cs typeface="Roboto Mono"/>
                <a:sym typeface="Roboto Mono"/>
              </a:rPr>
              <a:t>Raspbian Lite (OS running on Raspberry pi)</a:t>
            </a:r>
            <a:endParaRPr b="1"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>
                <a:latin typeface="Roboto Mono"/>
                <a:ea typeface="Roboto Mono"/>
                <a:cs typeface="Roboto Mono"/>
                <a:sym typeface="Roboto Mono"/>
              </a:rPr>
              <a:t>Anaconda (Virtual Environment for Python Libraries)</a:t>
            </a:r>
            <a:endParaRPr b="1"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>
                <a:latin typeface="Roboto Mono"/>
                <a:ea typeface="Roboto Mono"/>
                <a:cs typeface="Roboto Mono"/>
                <a:sym typeface="Roboto Mono"/>
              </a:rPr>
              <a:t>Jupyter Notebook (For Coding)</a:t>
            </a:r>
            <a:endParaRPr b="1"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>
                <a:latin typeface="Roboto Mono"/>
                <a:ea typeface="Roboto Mono"/>
                <a:cs typeface="Roboto Mono"/>
                <a:sym typeface="Roboto Mono"/>
              </a:rPr>
              <a:t>Spyder (For Coding)</a:t>
            </a:r>
            <a:endParaRPr b="1"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500">
                <a:latin typeface="Roboto Mono"/>
                <a:ea typeface="Roboto Mono"/>
                <a:cs typeface="Roboto Mono"/>
                <a:sym typeface="Roboto Mono"/>
              </a:rPr>
              <a:t>NVIDIA Digits (GUI based DNN Training System) </a:t>
            </a:r>
            <a:endParaRPr b="1"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Stack</a:t>
            </a:r>
            <a:endParaRPr/>
          </a:p>
        </p:txBody>
      </p:sp>
      <p:sp>
        <p:nvSpPr>
          <p:cNvPr id="197" name="Google Shape;197;p21"/>
          <p:cNvSpPr txBox="1"/>
          <p:nvPr>
            <p:ph idx="1" type="body"/>
          </p:nvPr>
        </p:nvSpPr>
        <p:spPr>
          <a:xfrm>
            <a:off x="1297500" y="1010250"/>
            <a:ext cx="7038900" cy="3123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 Mono"/>
                <a:ea typeface="Roboto Mono"/>
                <a:cs typeface="Roboto Mono"/>
                <a:sym typeface="Roboto Mono"/>
              </a:rPr>
              <a:t>Hardware -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>
                <a:latin typeface="Roboto Mono"/>
                <a:ea typeface="Roboto Mono"/>
                <a:cs typeface="Roboto Mono"/>
                <a:sym typeface="Roboto Mono"/>
              </a:rPr>
              <a:t>RC Car</a:t>
            </a:r>
            <a:endParaRPr b="1"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>
                <a:latin typeface="Roboto Mono"/>
                <a:ea typeface="Roboto Mono"/>
                <a:cs typeface="Roboto Mono"/>
                <a:sym typeface="Roboto Mono"/>
              </a:rPr>
              <a:t>Raspberry Pi 3 </a:t>
            </a:r>
            <a:endParaRPr b="1"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>
                <a:latin typeface="Roboto Mono"/>
                <a:ea typeface="Roboto Mono"/>
                <a:cs typeface="Roboto Mono"/>
                <a:sym typeface="Roboto Mono"/>
              </a:rPr>
              <a:t>Powerbank</a:t>
            </a:r>
            <a:endParaRPr b="1"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>
                <a:latin typeface="Roboto Mono"/>
                <a:ea typeface="Roboto Mono"/>
                <a:cs typeface="Roboto Mono"/>
                <a:sym typeface="Roboto Mono"/>
              </a:rPr>
              <a:t>Camera module for Pi</a:t>
            </a:r>
            <a:endParaRPr b="1"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