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7"/>
  </p:notesMasterIdLst>
  <p:sldIdLst>
    <p:sldId id="380" r:id="rId2"/>
    <p:sldId id="573" r:id="rId3"/>
    <p:sldId id="571" r:id="rId4"/>
    <p:sldId id="572" r:id="rId5"/>
    <p:sldId id="515" r:id="rId6"/>
    <p:sldId id="562" r:id="rId7"/>
    <p:sldId id="563" r:id="rId8"/>
    <p:sldId id="559" r:id="rId9"/>
    <p:sldId id="558" r:id="rId10"/>
    <p:sldId id="560" r:id="rId11"/>
    <p:sldId id="525" r:id="rId12"/>
    <p:sldId id="522" r:id="rId13"/>
    <p:sldId id="521" r:id="rId14"/>
    <p:sldId id="516" r:id="rId15"/>
    <p:sldId id="561" r:id="rId16"/>
    <p:sldId id="531" r:id="rId17"/>
    <p:sldId id="530" r:id="rId18"/>
    <p:sldId id="529" r:id="rId19"/>
    <p:sldId id="566" r:id="rId20"/>
    <p:sldId id="567" r:id="rId21"/>
    <p:sldId id="568" r:id="rId22"/>
    <p:sldId id="569" r:id="rId23"/>
    <p:sldId id="570" r:id="rId24"/>
    <p:sldId id="536" r:id="rId25"/>
    <p:sldId id="537" r:id="rId26"/>
    <p:sldId id="538" r:id="rId27"/>
    <p:sldId id="539" r:id="rId28"/>
    <p:sldId id="565" r:id="rId29"/>
    <p:sldId id="540" r:id="rId30"/>
    <p:sldId id="564" r:id="rId31"/>
    <p:sldId id="542" r:id="rId32"/>
    <p:sldId id="543" r:id="rId33"/>
    <p:sldId id="544" r:id="rId34"/>
    <p:sldId id="545" r:id="rId35"/>
    <p:sldId id="549" r:id="rId36"/>
    <p:sldId id="557" r:id="rId37"/>
    <p:sldId id="554" r:id="rId38"/>
    <p:sldId id="555" r:id="rId39"/>
    <p:sldId id="556" r:id="rId40"/>
    <p:sldId id="547" r:id="rId41"/>
    <p:sldId id="548" r:id="rId42"/>
    <p:sldId id="512" r:id="rId43"/>
    <p:sldId id="510" r:id="rId44"/>
    <p:sldId id="508" r:id="rId45"/>
    <p:sldId id="4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9247" autoAdjust="0"/>
  </p:normalViewPr>
  <p:slideViewPr>
    <p:cSldViewPr snapToGrid="0">
      <p:cViewPr varScale="1">
        <p:scale>
          <a:sx n="65" d="100"/>
          <a:sy n="65"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Pipes and Cistern</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600" b="0" dirty="0">
              <a:solidFill>
                <a:schemeClr val="tx1"/>
              </a:solidFill>
            </a:rPr>
            <a:t>Introduction</a:t>
          </a: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3F8F6595-A9C5-48B3-828A-B60A27FD5F3B}">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600" b="0" dirty="0">
              <a:solidFill>
                <a:schemeClr val="tx1"/>
              </a:solidFill>
            </a:rPr>
            <a:t>Concept of pipes and cistern</a:t>
          </a:r>
        </a:p>
      </dgm:t>
    </dgm:pt>
    <dgm:pt modelId="{C7535E2B-F971-4A67-A74F-A8EACE58B5F9}" type="parTrans" cxnId="{D8FB1A70-44AB-4CB8-B6B2-EE5ADB5523B3}">
      <dgm:prSet/>
      <dgm:spPr/>
      <dgm:t>
        <a:bodyPr/>
        <a:lstStyle/>
        <a:p>
          <a:endParaRPr lang="en-US"/>
        </a:p>
      </dgm:t>
    </dgm:pt>
    <dgm:pt modelId="{DCAE759E-35FE-4B4E-BE5B-6178297E430C}" type="sibTrans" cxnId="{D8FB1A70-44AB-4CB8-B6B2-EE5ADB5523B3}">
      <dgm:prSet/>
      <dgm:spPr/>
      <dgm:t>
        <a:bodyPr/>
        <a:lstStyle/>
        <a:p>
          <a:endParaRPr lang="en-US"/>
        </a:p>
      </dgm:t>
    </dgm:pt>
    <dgm:pt modelId="{B4CE5D6C-9BC0-43B9-A2BE-E223DBE44D57}">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0" i="0" u="none" dirty="0"/>
            <a:t>Problems related to Partial Work</a:t>
          </a:r>
          <a:endParaRPr lang="en-US" sz="1600" b="1" dirty="0">
            <a:solidFill>
              <a:schemeClr val="tx1"/>
            </a:solidFill>
          </a:endParaRPr>
        </a:p>
      </dgm:t>
    </dgm:pt>
    <dgm:pt modelId="{427DE4AE-65C7-441F-AFA2-AF2A18C04A75}" type="parTrans" cxnId="{22D6674A-0C9F-4E2B-A092-9D395CABF871}">
      <dgm:prSet/>
      <dgm:spPr/>
      <dgm:t>
        <a:bodyPr/>
        <a:lstStyle/>
        <a:p>
          <a:endParaRPr lang="en-US"/>
        </a:p>
      </dgm:t>
    </dgm:pt>
    <dgm:pt modelId="{226AC096-154F-4554-A0E1-1D7B3901C475}" type="sibTrans" cxnId="{22D6674A-0C9F-4E2B-A092-9D395CABF871}">
      <dgm:prSet/>
      <dgm:spPr/>
      <dgm:t>
        <a:bodyPr/>
        <a:lstStyle/>
        <a:p>
          <a:endParaRPr lang="en-US"/>
        </a:p>
      </dgm:t>
    </dgm:pt>
    <dgm:pt modelId="{FD420A33-3C75-463E-BD6C-1DB6DD26A7FC}">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US" sz="1600" b="0" i="0" u="none"/>
            <a:t>Problem Based on Alternate Work</a:t>
          </a:r>
          <a:endParaRPr lang="en-US" sz="1600" b="1" dirty="0">
            <a:solidFill>
              <a:schemeClr val="tx1"/>
            </a:solidFill>
          </a:endParaRPr>
        </a:p>
      </dgm:t>
    </dgm:pt>
    <dgm:pt modelId="{E0B8EA43-5F9B-4DE4-83A0-B424E21931AB}" type="parTrans" cxnId="{8B6DD318-9198-4B99-A447-037373C444EB}">
      <dgm:prSet/>
      <dgm:spPr/>
      <dgm:t>
        <a:bodyPr/>
        <a:lstStyle/>
        <a:p>
          <a:endParaRPr lang="en-US"/>
        </a:p>
      </dgm:t>
    </dgm:pt>
    <dgm:pt modelId="{A691DF3C-9FA7-4DD2-827D-70A77D0A7963}" type="sibTrans" cxnId="{8B6DD318-9198-4B99-A447-037373C444EB}">
      <dgm:prSet/>
      <dgm:spPr/>
      <dgm:t>
        <a:bodyPr/>
        <a:lstStyle/>
        <a:p>
          <a:endParaRPr lang="en-US"/>
        </a:p>
      </dgm:t>
    </dgm:pt>
    <dgm:pt modelId="{D24DBE92-2DCE-4342-AF6E-DACE89724BAD}">
      <dgm:prSet custT="1">
        <dgm:style>
          <a:lnRef idx="2">
            <a:schemeClr val="accent4"/>
          </a:lnRef>
          <a:fillRef idx="1">
            <a:schemeClr val="lt1"/>
          </a:fillRef>
          <a:effectRef idx="0">
            <a:schemeClr val="accent4"/>
          </a:effectRef>
          <a:fontRef idx="minor">
            <a:schemeClr val="dk1"/>
          </a:fontRef>
        </dgm:style>
      </dgm:prSet>
      <dgm:spPr>
        <a:ln/>
      </dgm:spPr>
      <dgm:t>
        <a:bodyPr/>
        <a:lstStyle/>
        <a:p>
          <a:r>
            <a:rPr lang="en-IN" sz="1600" b="0" i="0" u="none" dirty="0"/>
            <a:t>Problems based on efficiency</a:t>
          </a:r>
          <a:endParaRPr lang="en-US" sz="1600" b="1" dirty="0">
            <a:solidFill>
              <a:schemeClr val="tx1"/>
            </a:solidFill>
          </a:endParaRPr>
        </a:p>
      </dgm:t>
    </dgm:pt>
    <dgm:pt modelId="{2A0F8F9E-D339-4D47-9995-1C66CE87A01E}" type="parTrans" cxnId="{81FBDEB6-4D86-42DA-980D-50ED18A6A1F1}">
      <dgm:prSet/>
      <dgm:spPr/>
      <dgm:t>
        <a:bodyPr/>
        <a:lstStyle/>
        <a:p>
          <a:endParaRPr lang="en-US"/>
        </a:p>
      </dgm:t>
    </dgm:pt>
    <dgm:pt modelId="{60B2B5D6-1E42-43CB-8E4E-C9ED1D718EFE}" type="sibTrans" cxnId="{81FBDEB6-4D86-42DA-980D-50ED18A6A1F1}">
      <dgm:prSet/>
      <dgm:spPr/>
      <dgm:t>
        <a:bodyPr/>
        <a:lstStyle/>
        <a:p>
          <a:endParaRPr lang="en-US"/>
        </a:p>
      </dgm:t>
    </dgm:pt>
    <dgm:pt modelId="{A93A460D-6533-474D-8F5E-705D34A1DEDB}">
      <dgm:prSet custT="1"/>
      <dgm:spPr>
        <a:solidFill>
          <a:srgbClr val="C00000"/>
        </a:solidFill>
      </dgm:spPr>
      <dgm:t>
        <a:bodyPr/>
        <a:lstStyle/>
        <a:p>
          <a:r>
            <a:rPr lang="en-US" sz="1800" b="1" dirty="0"/>
            <a:t>Chain Rule</a:t>
          </a:r>
        </a:p>
      </dgm:t>
    </dgm:pt>
    <dgm:pt modelId="{91016031-F385-4777-ADB9-ED885133744D}" type="sibTrans" cxnId="{C2448029-FAA2-4CA3-B95F-06E4E720F9D0}">
      <dgm:prSet/>
      <dgm:spPr/>
      <dgm:t>
        <a:bodyPr/>
        <a:lstStyle/>
        <a:p>
          <a:endParaRPr lang="en-US" sz="1600" b="1"/>
        </a:p>
      </dgm:t>
    </dgm:pt>
    <dgm:pt modelId="{2D5DD503-6AEA-4148-BB8E-F900A692E0FC}" type="parTrans" cxnId="{C2448029-FAA2-4CA3-B95F-06E4E720F9D0}">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r>
            <a:rPr lang="en-US" sz="1600" b="0" i="0" u="none" dirty="0"/>
            <a:t>Concept of Direct Proportional &amp; Indirect Proportional</a:t>
          </a:r>
          <a:endParaRPr lang="en-US" sz="1600" b="0" dirty="0">
            <a:solidFill>
              <a:schemeClr val="tx1"/>
            </a:solidFill>
          </a:endParaRPr>
        </a:p>
      </dgm:t>
    </dgm:pt>
    <dgm:pt modelId="{C4695EBB-0B92-4FAB-967E-470CEED3C7BC}" type="sibTrans" cxnId="{32BDE6F5-C34F-4A25-BB97-89C2EF30BD26}">
      <dgm:prSet/>
      <dgm:spPr/>
      <dgm:t>
        <a:bodyPr/>
        <a:lstStyle/>
        <a:p>
          <a:endParaRPr lang="en-US" sz="1600" b="1"/>
        </a:p>
      </dgm:t>
    </dgm:pt>
    <dgm:pt modelId="{524F6555-8CED-4DF6-9F22-E7176FFBB8BB}" type="parTrans" cxnId="{32BDE6F5-C34F-4A25-BB97-89C2EF30BD26}">
      <dgm:prSet/>
      <dgm:spPr/>
      <dgm:t>
        <a:bodyPr/>
        <a:lstStyle/>
        <a:p>
          <a:endParaRPr lang="en-US" sz="1600" b="1"/>
        </a:p>
      </dgm:t>
    </dgm:pt>
    <dgm:pt modelId="{E39704C6-0954-4954-8467-01FBF990F251}">
      <dgm:prSet custT="1"/>
      <dgm:spPr/>
      <dgm:t>
        <a:bodyPr/>
        <a:lstStyle/>
        <a:p>
          <a:r>
            <a:rPr lang="en-US" sz="1600" b="0" i="0" u="none" dirty="0"/>
            <a:t>Problem based on Chain rule</a:t>
          </a:r>
          <a:endParaRPr lang="en-IN" sz="1600" dirty="0"/>
        </a:p>
      </dgm:t>
    </dgm:pt>
    <dgm:pt modelId="{A92F7320-5DE7-47E9-82F1-98C9B0C4CC4A}" type="parTrans" cxnId="{40B7A687-FD73-4BD6-B469-6C13A0926A9D}">
      <dgm:prSet/>
      <dgm:spPr/>
      <dgm:t>
        <a:bodyPr/>
        <a:lstStyle/>
        <a:p>
          <a:endParaRPr lang="en-US"/>
        </a:p>
      </dgm:t>
    </dgm:pt>
    <dgm:pt modelId="{428E8AE1-5755-48CC-9B34-4A9A81898364}" type="sibTrans" cxnId="{40B7A687-FD73-4BD6-B469-6C13A0926A9D}">
      <dgm:prSet/>
      <dgm:spPr/>
      <dgm:t>
        <a:bodyPr/>
        <a:lstStyle/>
        <a:p>
          <a:endParaRPr lang="en-US"/>
        </a:p>
      </dgm:t>
    </dgm:pt>
    <dgm:pt modelId="{7FA614B5-DC87-4C3D-94DC-71395E8A1C7B}">
      <dgm:prSet custT="1"/>
      <dgm:spPr/>
      <dgm:t>
        <a:bodyPr/>
        <a:lstStyle/>
        <a:p>
          <a:r>
            <a:rPr lang="en-IN" sz="1600" dirty="0"/>
            <a:t>DI and DS</a:t>
          </a:r>
        </a:p>
      </dgm:t>
    </dgm:pt>
    <dgm:pt modelId="{21571E82-82BF-4578-B708-CE45B01F6A8C}" type="parTrans" cxnId="{FDB79313-DAA5-4C57-A816-C141B6B03D6D}">
      <dgm:prSet/>
      <dgm:spPr/>
      <dgm:t>
        <a:bodyPr/>
        <a:lstStyle/>
        <a:p>
          <a:endParaRPr lang="en-US"/>
        </a:p>
      </dgm:t>
    </dgm:pt>
    <dgm:pt modelId="{919DA0CE-CDB1-47BC-8310-00D4E7BCAD87}" type="sibTrans" cxnId="{FDB79313-DAA5-4C57-A816-C141B6B03D6D}">
      <dgm:prSet/>
      <dgm:spPr/>
      <dgm:t>
        <a:bodyPr/>
        <a:lstStyle/>
        <a:p>
          <a:endParaRPr lang="en-US"/>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2">
        <dgm:presLayoutVars>
          <dgm:chMax val="0"/>
          <dgm:bulletEnabled val="1"/>
        </dgm:presLayoutVars>
      </dgm:prSet>
      <dgm:spPr/>
    </dgm:pt>
    <dgm:pt modelId="{38C68B03-0334-457A-8587-2A4C6D020BB0}" type="pres">
      <dgm:prSet presAssocID="{60B09164-3635-4F57-BDFF-F431FDAAB3E9}" presName="childText" presStyleLbl="revTx" presStyleIdx="0" presStyleCnt="2">
        <dgm:presLayoutVars>
          <dgm:bulletEnabled val="1"/>
        </dgm:presLayoutVars>
      </dgm:prSet>
      <dgm:spPr/>
    </dgm:pt>
    <dgm:pt modelId="{BB3BB3A9-0412-45E0-8CCF-67B6614085B9}" type="pres">
      <dgm:prSet presAssocID="{A93A460D-6533-474D-8F5E-705D34A1DEDB}" presName="parentText" presStyleLbl="node1" presStyleIdx="1" presStyleCnt="2">
        <dgm:presLayoutVars>
          <dgm:chMax val="0"/>
          <dgm:bulletEnabled val="1"/>
        </dgm:presLayoutVars>
      </dgm:prSet>
      <dgm:spPr/>
    </dgm:pt>
    <dgm:pt modelId="{AFDF814C-2768-4921-BF54-9445D2077E68}" type="pres">
      <dgm:prSet presAssocID="{A93A460D-6533-474D-8F5E-705D34A1DEDB}" presName="childText" presStyleLbl="revTx" presStyleIdx="1" presStyleCnt="2">
        <dgm:presLayoutVars>
          <dgm:bulletEnabled val="1"/>
        </dgm:presLayoutVars>
      </dgm:prSet>
      <dgm:spPr/>
    </dgm:pt>
  </dgm:ptLst>
  <dgm:cxnLst>
    <dgm:cxn modelId="{A2CF4C0F-C590-4923-9EE4-FF8E4DD4D063}" type="presOf" srcId="{60B09164-3635-4F57-BDFF-F431FDAAB3E9}" destId="{CF2162E2-F605-4392-95A6-28E093478E07}" srcOrd="0" destOrd="0" presId="urn:microsoft.com/office/officeart/2005/8/layout/vList2"/>
    <dgm:cxn modelId="{FDB79313-DAA5-4C57-A816-C141B6B03D6D}" srcId="{A93A460D-6533-474D-8F5E-705D34A1DEDB}" destId="{7FA614B5-DC87-4C3D-94DC-71395E8A1C7B}" srcOrd="2" destOrd="0" parTransId="{21571E82-82BF-4578-B708-CE45B01F6A8C}" sibTransId="{919DA0CE-CDB1-47BC-8310-00D4E7BCAD87}"/>
    <dgm:cxn modelId="{8B6DD318-9198-4B99-A447-037373C444EB}" srcId="{60B09164-3635-4F57-BDFF-F431FDAAB3E9}" destId="{FD420A33-3C75-463E-BD6C-1DB6DD26A7FC}" srcOrd="3" destOrd="0" parTransId="{E0B8EA43-5F9B-4DE4-83A0-B424E21931AB}" sibTransId="{A691DF3C-9FA7-4DD2-827D-70A77D0A7963}"/>
    <dgm:cxn modelId="{A2CBDE28-CBF1-4782-B688-6524F1B20656}" type="presOf" srcId="{FD420A33-3C75-463E-BD6C-1DB6DD26A7FC}" destId="{38C68B03-0334-457A-8587-2A4C6D020BB0}" srcOrd="0" destOrd="3"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6D86483A-5373-4520-9323-A2F131D93F5C}" type="presOf" srcId="{E39704C6-0954-4954-8467-01FBF990F251}" destId="{AFDF814C-2768-4921-BF54-9445D2077E68}" srcOrd="0" destOrd="1" presId="urn:microsoft.com/office/officeart/2005/8/layout/vList2"/>
    <dgm:cxn modelId="{07388260-2090-462C-800C-F41B9471FDCF}" type="presOf" srcId="{DFED864B-A739-456A-8534-C6C8EB979D13}" destId="{AFDF814C-2768-4921-BF54-9445D2077E68}" srcOrd="0" destOrd="0"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22D6674A-0C9F-4E2B-A092-9D395CABF871}" srcId="{60B09164-3635-4F57-BDFF-F431FDAAB3E9}" destId="{B4CE5D6C-9BC0-43B9-A2BE-E223DBE44D57}" srcOrd="2" destOrd="0" parTransId="{427DE4AE-65C7-441F-AFA2-AF2A18C04A75}" sibTransId="{226AC096-154F-4554-A0E1-1D7B3901C475}"/>
    <dgm:cxn modelId="{D8FB1A70-44AB-4CB8-B6B2-EE5ADB5523B3}" srcId="{60B09164-3635-4F57-BDFF-F431FDAAB3E9}" destId="{3F8F6595-A9C5-48B3-828A-B60A27FD5F3B}" srcOrd="1" destOrd="0" parTransId="{C7535E2B-F971-4A67-A74F-A8EACE58B5F9}" sibTransId="{DCAE759E-35FE-4B4E-BE5B-6178297E430C}"/>
    <dgm:cxn modelId="{750AA870-6F8C-4AD6-ADBD-A9A876472E7C}" type="presOf" srcId="{57E4DC8A-0269-4B0F-8D7C-B3EBE05B75BF}" destId="{9003AC3B-56CD-448D-A2D6-CA9F9F7F936C}" srcOrd="0" destOrd="0" presId="urn:microsoft.com/office/officeart/2005/8/layout/vList2"/>
    <dgm:cxn modelId="{59D4F175-BB91-4D27-837E-423A8DA361DD}" type="presOf" srcId="{A93A460D-6533-474D-8F5E-705D34A1DEDB}" destId="{BB3BB3A9-0412-45E0-8CCF-67B6614085B9}" srcOrd="0" destOrd="0" presId="urn:microsoft.com/office/officeart/2005/8/layout/vList2"/>
    <dgm:cxn modelId="{290A0057-516B-43A8-ADF0-29CC896D1030}" type="presOf" srcId="{3F8F6595-A9C5-48B3-828A-B60A27FD5F3B}" destId="{38C68B03-0334-457A-8587-2A4C6D020BB0}" srcOrd="0" destOrd="1" presId="urn:microsoft.com/office/officeart/2005/8/layout/vList2"/>
    <dgm:cxn modelId="{40B7A687-FD73-4BD6-B469-6C13A0926A9D}" srcId="{A93A460D-6533-474D-8F5E-705D34A1DEDB}" destId="{E39704C6-0954-4954-8467-01FBF990F251}" srcOrd="1" destOrd="0" parTransId="{A92F7320-5DE7-47E9-82F1-98C9B0C4CC4A}" sibTransId="{428E8AE1-5755-48CC-9B34-4A9A81898364}"/>
    <dgm:cxn modelId="{04920990-1FF7-4165-9291-04617EC6E139}" type="presOf" srcId="{D24DBE92-2DCE-4342-AF6E-DACE89724BAD}" destId="{38C68B03-0334-457A-8587-2A4C6D020BB0}" srcOrd="0" destOrd="4" presId="urn:microsoft.com/office/officeart/2005/8/layout/vList2"/>
    <dgm:cxn modelId="{BAF7A3A6-711A-4463-BF16-FBEC50583E8D}" type="presOf" srcId="{FAF7CFB3-57C5-4795-B005-90CD8A960588}" destId="{38C68B03-0334-457A-8587-2A4C6D020BB0}" srcOrd="0" destOrd="0" presId="urn:microsoft.com/office/officeart/2005/8/layout/vList2"/>
    <dgm:cxn modelId="{81FBDEB6-4D86-42DA-980D-50ED18A6A1F1}" srcId="{60B09164-3635-4F57-BDFF-F431FDAAB3E9}" destId="{D24DBE92-2DCE-4342-AF6E-DACE89724BAD}" srcOrd="4" destOrd="0" parTransId="{2A0F8F9E-D339-4D47-9995-1C66CE87A01E}" sibTransId="{60B2B5D6-1E42-43CB-8E4E-C9ED1D718EFE}"/>
    <dgm:cxn modelId="{612F73BD-9AA8-4BE7-8A26-180D0F8709C5}" srcId="{57E4DC8A-0269-4B0F-8D7C-B3EBE05B75BF}" destId="{60B09164-3635-4F57-BDFF-F431FDAAB3E9}" srcOrd="0" destOrd="0" parTransId="{833CA28A-3165-410C-BF45-14916C23568F}" sibTransId="{360FEAA3-D3E1-417D-A2A2-9AE39EF02038}"/>
    <dgm:cxn modelId="{61E0AED3-3880-45C9-84C4-A8DAF38786CD}" type="presOf" srcId="{7FA614B5-DC87-4C3D-94DC-71395E8A1C7B}" destId="{AFDF814C-2768-4921-BF54-9445D2077E68}" srcOrd="0" destOrd="2" presId="urn:microsoft.com/office/officeart/2005/8/layout/vList2"/>
    <dgm:cxn modelId="{32BDE6F5-C34F-4A25-BB97-89C2EF30BD26}" srcId="{A93A460D-6533-474D-8F5E-705D34A1DEDB}" destId="{DFED864B-A739-456A-8534-C6C8EB979D13}" srcOrd="0" destOrd="0" parTransId="{524F6555-8CED-4DF6-9F22-E7176FFBB8BB}" sibTransId="{C4695EBB-0B92-4FAB-967E-470CEED3C7BC}"/>
    <dgm:cxn modelId="{AA670DFF-CC34-43AB-9E79-36CCFAEE9A01}" type="presOf" srcId="{B4CE5D6C-9BC0-43B9-A2BE-E223DBE44D57}" destId="{38C68B03-0334-457A-8587-2A4C6D020BB0}" srcOrd="0" destOrd="2" presId="urn:microsoft.com/office/officeart/2005/8/layout/vList2"/>
    <dgm:cxn modelId="{233B27B2-A1B1-4DCF-873E-BEEB2A9F0B83}" type="presParOf" srcId="{9003AC3B-56CD-448D-A2D6-CA9F9F7F936C}" destId="{CF2162E2-F605-4392-95A6-28E093478E07}" srcOrd="0" destOrd="0" presId="urn:microsoft.com/office/officeart/2005/8/layout/vList2"/>
    <dgm:cxn modelId="{06377476-DD15-4AA3-9ECF-E7F8345A419F}" type="presParOf" srcId="{9003AC3B-56CD-448D-A2D6-CA9F9F7F936C}" destId="{38C68B03-0334-457A-8587-2A4C6D020BB0}" srcOrd="1" destOrd="0" presId="urn:microsoft.com/office/officeart/2005/8/layout/vList2"/>
    <dgm:cxn modelId="{148A99F6-3A99-4923-83AA-C1A8237B2977}" type="presParOf" srcId="{9003AC3B-56CD-448D-A2D6-CA9F9F7F936C}" destId="{BB3BB3A9-0412-45E0-8CCF-67B6614085B9}" srcOrd="2" destOrd="0" presId="urn:microsoft.com/office/officeart/2005/8/layout/vList2"/>
    <dgm:cxn modelId="{4984B57B-0C6E-472B-A2C6-FA13291DE5FD}" type="presParOf" srcId="{9003AC3B-56CD-448D-A2D6-CA9F9F7F936C}" destId="{AFDF814C-2768-4921-BF54-9445D2077E68}"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213620"/>
          <a:ext cx="10972800"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Pipes and Cistern</a:t>
          </a:r>
        </a:p>
      </dsp:txBody>
      <dsp:txXfrm>
        <a:off x="59399" y="273019"/>
        <a:ext cx="10854002" cy="1098002"/>
      </dsp:txXfrm>
    </dsp:sp>
    <dsp:sp modelId="{38C68B03-0334-457A-8587-2A4C6D020BB0}">
      <dsp:nvSpPr>
        <dsp:cNvPr id="0" name=""/>
        <dsp:cNvSpPr/>
      </dsp:nvSpPr>
      <dsp:spPr>
        <a:xfrm>
          <a:off x="0" y="1430420"/>
          <a:ext cx="10972800" cy="1513687"/>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dirty="0">
              <a:solidFill>
                <a:schemeClr val="tx1"/>
              </a:solidFill>
            </a:rPr>
            <a:t>Introduction</a:t>
          </a:r>
        </a:p>
        <a:p>
          <a:pPr marL="171450" lvl="1" indent="-171450" algn="l" defTabSz="711200" rtl="0">
            <a:lnSpc>
              <a:spcPct val="90000"/>
            </a:lnSpc>
            <a:spcBef>
              <a:spcPct val="0"/>
            </a:spcBef>
            <a:spcAft>
              <a:spcPct val="20000"/>
            </a:spcAft>
            <a:buChar char="•"/>
          </a:pPr>
          <a:r>
            <a:rPr lang="en-US" sz="1600" b="0" kern="1200" dirty="0">
              <a:solidFill>
                <a:schemeClr val="tx1"/>
              </a:solidFill>
            </a:rPr>
            <a:t>Concept of pipes and cistern</a:t>
          </a:r>
        </a:p>
        <a:p>
          <a:pPr marL="171450" lvl="1" indent="-171450" algn="l" defTabSz="711200">
            <a:lnSpc>
              <a:spcPct val="90000"/>
            </a:lnSpc>
            <a:spcBef>
              <a:spcPct val="0"/>
            </a:spcBef>
            <a:spcAft>
              <a:spcPct val="20000"/>
            </a:spcAft>
            <a:buChar char="•"/>
          </a:pPr>
          <a:r>
            <a:rPr lang="en-US" sz="1600" b="0" i="0" u="none" kern="1200" dirty="0"/>
            <a:t>Problems related to Partial Work</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US" sz="1600" b="0" i="0" u="none" kern="1200"/>
            <a:t>Problem Based on Alternate Work</a:t>
          </a:r>
          <a:endParaRPr lang="en-US" sz="1600" b="1" kern="1200" dirty="0">
            <a:solidFill>
              <a:schemeClr val="tx1"/>
            </a:solidFill>
          </a:endParaRPr>
        </a:p>
        <a:p>
          <a:pPr marL="171450" lvl="1" indent="-171450" algn="l" defTabSz="711200">
            <a:lnSpc>
              <a:spcPct val="90000"/>
            </a:lnSpc>
            <a:spcBef>
              <a:spcPct val="0"/>
            </a:spcBef>
            <a:spcAft>
              <a:spcPct val="20000"/>
            </a:spcAft>
            <a:buChar char="•"/>
          </a:pPr>
          <a:r>
            <a:rPr lang="en-IN" sz="1600" b="0" i="0" u="none" kern="1200" dirty="0"/>
            <a:t>Problems based on efficiency</a:t>
          </a:r>
          <a:endParaRPr lang="en-US" sz="1600" b="1" kern="1200" dirty="0">
            <a:solidFill>
              <a:schemeClr val="tx1"/>
            </a:solidFill>
          </a:endParaRPr>
        </a:p>
      </dsp:txBody>
      <dsp:txXfrm>
        <a:off x="0" y="1430420"/>
        <a:ext cx="10972800" cy="1513687"/>
      </dsp:txXfrm>
    </dsp:sp>
    <dsp:sp modelId="{BB3BB3A9-0412-45E0-8CCF-67B6614085B9}">
      <dsp:nvSpPr>
        <dsp:cNvPr id="0" name=""/>
        <dsp:cNvSpPr/>
      </dsp:nvSpPr>
      <dsp:spPr>
        <a:xfrm>
          <a:off x="0" y="2944107"/>
          <a:ext cx="10972800" cy="121680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Chain Rule</a:t>
          </a:r>
        </a:p>
      </dsp:txBody>
      <dsp:txXfrm>
        <a:off x="59399" y="3003506"/>
        <a:ext cx="10854002" cy="1098002"/>
      </dsp:txXfrm>
    </dsp:sp>
    <dsp:sp modelId="{AFDF814C-2768-4921-BF54-9445D2077E68}">
      <dsp:nvSpPr>
        <dsp:cNvPr id="0" name=""/>
        <dsp:cNvSpPr/>
      </dsp:nvSpPr>
      <dsp:spPr>
        <a:xfrm>
          <a:off x="0" y="4160907"/>
          <a:ext cx="10972800" cy="107640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i="0" u="none" kern="1200" dirty="0"/>
            <a:t>Concept of Direct Proportional &amp; Indirect Proportional</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0" i="0" u="none" kern="1200" dirty="0"/>
            <a:t>Problem based on Chain rule</a:t>
          </a:r>
          <a:endParaRPr lang="en-IN" sz="1600" kern="1200" dirty="0"/>
        </a:p>
        <a:p>
          <a:pPr marL="171450" lvl="1" indent="-171450" algn="l" defTabSz="711200">
            <a:lnSpc>
              <a:spcPct val="90000"/>
            </a:lnSpc>
            <a:spcBef>
              <a:spcPct val="0"/>
            </a:spcBef>
            <a:spcAft>
              <a:spcPct val="20000"/>
            </a:spcAft>
            <a:buChar char="•"/>
          </a:pPr>
          <a:r>
            <a:rPr lang="en-IN" sz="1600" kern="1200" dirty="0"/>
            <a:t>DI and DS</a:t>
          </a:r>
        </a:p>
      </dsp:txBody>
      <dsp:txXfrm>
        <a:off x="0" y="4160907"/>
        <a:ext cx="109728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221864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37127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1356532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65340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3148806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(Compulsory) </a:t>
            </a:r>
            <a:endParaRPr lang="en-US" dirty="0"/>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3658708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(Compulsory) </a:t>
            </a:r>
            <a:endParaRPr lang="en-US" dirty="0"/>
          </a:p>
          <a:p>
            <a:endParaRPr lang="en-US" dirty="0"/>
          </a:p>
          <a:p>
            <a:r>
              <a:rPr lang="en-US" dirty="0"/>
              <a:t>Option E  </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68453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Expert(optional)</a:t>
            </a:r>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2638387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Expert(Compulsory )</a:t>
            </a:r>
            <a:endParaRPr lang="en-US" dirty="0"/>
          </a:p>
          <a:p>
            <a:r>
              <a:rPr lang="en-US" dirty="0"/>
              <a:t>Option </a:t>
            </a:r>
            <a:r>
              <a:rPr lang="en-US" b="0" dirty="0"/>
              <a:t>-B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2638387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Expert(Compulsory)</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263838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106767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218645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1067679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106767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106767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4068650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1534638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(optional)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811618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914935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036492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(optional) </a:t>
            </a:r>
            <a:endParaRPr lang="en-US" dirty="0"/>
          </a:p>
          <a:p>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56874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 Easy(Compulsory) </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218645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(optional)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3838759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84970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152762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medium(optional) </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(optional) </a:t>
            </a:r>
            <a:endParaRPr lang="en-US" dirty="0"/>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(optional) </a:t>
            </a:r>
            <a:endParaRPr lang="en-US" dirty="0"/>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39</a:t>
            </a:fld>
            <a:endParaRPr lang="en-US"/>
          </a:p>
        </p:txBody>
      </p:sp>
    </p:spTree>
    <p:extLst>
      <p:ext uri="{BB962C8B-B14F-4D97-AF65-F5344CB8AC3E}">
        <p14:creationId xmlns:p14="http://schemas.microsoft.com/office/powerpoint/2010/main" val="3784154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(Compulsory) </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40</a:t>
            </a:fld>
            <a:endParaRPr lang="en-US"/>
          </a:p>
        </p:txBody>
      </p:sp>
    </p:spTree>
    <p:extLst>
      <p:ext uri="{BB962C8B-B14F-4D97-AF65-F5344CB8AC3E}">
        <p14:creationId xmlns:p14="http://schemas.microsoft.com/office/powerpoint/2010/main" val="878225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(optional) </a:t>
            </a:r>
            <a:endParaRPr lang="en-US" dirty="0"/>
          </a:p>
          <a:p>
            <a:endParaRPr lang="en-US" dirty="0"/>
          </a:p>
          <a:p>
            <a:r>
              <a:rPr lang="en-US" dirty="0"/>
              <a:t>Option E</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41</a:t>
            </a:fld>
            <a:endParaRPr lang="en-US"/>
          </a:p>
        </p:txBody>
      </p:sp>
    </p:spTree>
    <p:extLst>
      <p:ext uri="{BB962C8B-B14F-4D97-AF65-F5344CB8AC3E}">
        <p14:creationId xmlns:p14="http://schemas.microsoft.com/office/powerpoint/2010/main" val="386199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3701422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(Compulsory) </a:t>
            </a:r>
            <a:endParaRPr lang="en-US" dirty="0"/>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42</a:t>
            </a:fld>
            <a:endParaRPr lang="en-US"/>
          </a:p>
        </p:txBody>
      </p:sp>
    </p:spTree>
    <p:extLst>
      <p:ext uri="{BB962C8B-B14F-4D97-AF65-F5344CB8AC3E}">
        <p14:creationId xmlns:p14="http://schemas.microsoft.com/office/powerpoint/2010/main" val="1933116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 (optional) </a:t>
            </a:r>
            <a:endParaRPr lang="en-US" b="1"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43</a:t>
            </a:fld>
            <a:endParaRPr lang="en-US"/>
          </a:p>
        </p:txBody>
      </p:sp>
    </p:spTree>
    <p:extLst>
      <p:ext uri="{BB962C8B-B14F-4D97-AF65-F5344CB8AC3E}">
        <p14:creationId xmlns:p14="http://schemas.microsoft.com/office/powerpoint/2010/main" val="3094771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expert(optional)</a:t>
            </a:r>
            <a:endParaRPr lang="en-US" dirty="0"/>
          </a:p>
          <a:p>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44</a:t>
            </a:fld>
            <a:endParaRPr lang="en-US"/>
          </a:p>
        </p:txBody>
      </p:sp>
    </p:spTree>
    <p:extLst>
      <p:ext uri="{BB962C8B-B14F-4D97-AF65-F5344CB8AC3E}">
        <p14:creationId xmlns:p14="http://schemas.microsoft.com/office/powerpoint/2010/main" val="3763704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45</a:t>
            </a:fld>
            <a:endParaRPr lang="en-US"/>
          </a:p>
        </p:txBody>
      </p:sp>
    </p:spTree>
    <p:extLst>
      <p:ext uri="{BB962C8B-B14F-4D97-AF65-F5344CB8AC3E}">
        <p14:creationId xmlns:p14="http://schemas.microsoft.com/office/powerpoint/2010/main" val="363643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116730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312340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easy (Compulsory) </a:t>
            </a:r>
            <a:endParaRPr lang="en-US" dirty="0"/>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164130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(optional)</a:t>
            </a:r>
            <a:endParaRPr lang="en-US" dirty="0"/>
          </a:p>
          <a:p>
            <a:endParaRPr lang="en-US" dirty="0"/>
          </a:p>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3882073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Difficulty level</a:t>
            </a:r>
            <a:r>
              <a:rPr lang="en-US" baseline="0" dirty="0"/>
              <a:t> : Medium (Compulsory) </a:t>
            </a:r>
            <a:endParaRPr lang="en-US" dirty="0"/>
          </a:p>
          <a:p>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157324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1/25/2022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
        <p:nvSpPr>
          <p:cNvPr id="5" name="Rectangle 4"/>
          <p:cNvSpPr/>
          <p:nvPr userDrawn="1"/>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Input-Output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1/25/2022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1793108"/>
            <a:ext cx="11229474" cy="2395044"/>
          </a:xfrm>
        </p:spPr>
        <p:txBody>
          <a:bodyPr>
            <a:normAutofit fontScale="90000"/>
          </a:bodyPr>
          <a:lstStyle/>
          <a:p>
            <a:br>
              <a:rPr lang="en-US" sz="7200" b="1" dirty="0">
                <a:solidFill>
                  <a:srgbClr val="C00000"/>
                </a:solidFill>
              </a:rPr>
            </a:br>
            <a:r>
              <a:rPr lang="en-US" sz="7200" b="1" dirty="0">
                <a:solidFill>
                  <a:srgbClr val="C00000"/>
                </a:solidFill>
              </a:rPr>
              <a:t> </a:t>
            </a:r>
            <a:br>
              <a:rPr lang="en-US" sz="7200" b="1" dirty="0">
                <a:solidFill>
                  <a:srgbClr val="C00000"/>
                </a:solidFill>
              </a:rPr>
            </a:br>
            <a:r>
              <a:rPr lang="en-US" sz="7200" b="1" dirty="0">
                <a:solidFill>
                  <a:srgbClr val="C00000"/>
                </a:solidFill>
              </a:rPr>
              <a:t>CHAIN RULE </a:t>
            </a:r>
            <a:br>
              <a:rPr lang="en-US" sz="7200" b="1" dirty="0">
                <a:solidFill>
                  <a:srgbClr val="C00000"/>
                </a:solidFill>
              </a:rPr>
            </a:br>
            <a:r>
              <a:rPr lang="en-US" sz="7200" b="1" dirty="0">
                <a:solidFill>
                  <a:srgbClr val="C00000"/>
                </a:solidFill>
              </a:rPr>
              <a:t>&amp; </a:t>
            </a:r>
            <a:br>
              <a:rPr lang="en-US" sz="7200" b="1" dirty="0">
                <a:solidFill>
                  <a:srgbClr val="C00000"/>
                </a:solidFill>
              </a:rPr>
            </a:br>
            <a:r>
              <a:rPr lang="en-US" sz="7200" b="1" dirty="0">
                <a:solidFill>
                  <a:srgbClr val="C00000"/>
                </a:solidFill>
              </a:rPr>
              <a:t>PIPES AND CISTERNS</a:t>
            </a:r>
            <a:endParaRPr lang="en-US" sz="4900" b="1" dirty="0">
              <a:solidFill>
                <a:srgbClr val="C00000"/>
              </a:solidFill>
              <a:effectLst/>
              <a:cs typeface="Times New Roman" pitchFamily="18" charset="0"/>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6) Tap A fills a tank in 30 hours and B can fill it in 45 hours. Both are opened simultaneously. Sometimes later tap B was closed, then it takes total 24 hours to fill up the whole tank. After how many hours B was closed</a:t>
            </a:r>
            <a:r>
              <a:rPr lang="en-GB" sz="2000" dirty="0"/>
              <a:t>? </a:t>
            </a:r>
          </a:p>
          <a:p>
            <a:pPr fontAlgn="t"/>
            <a:r>
              <a:rPr lang="en-IN" sz="2000" dirty="0">
                <a:cs typeface="Times New Roman" pitchFamily="18" charset="0"/>
              </a:rPr>
              <a:t>A]7			B]9          			C]12			 D]15</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115404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b="1" dirty="0"/>
              <a:t>7) </a:t>
            </a:r>
            <a:r>
              <a:rPr lang="en-GB" sz="2000" b="1" dirty="0"/>
              <a:t>A </a:t>
            </a:r>
            <a:r>
              <a:rPr lang="en-IN" sz="2000" b="1" dirty="0"/>
              <a:t>tank has 4 pipes </a:t>
            </a:r>
            <a:r>
              <a:rPr lang="en-GB" sz="2000" b="1" dirty="0"/>
              <a:t>P</a:t>
            </a:r>
            <a:r>
              <a:rPr lang="en-GB" sz="2000" b="1" baseline="-25000" dirty="0"/>
              <a:t>1</a:t>
            </a:r>
            <a:r>
              <a:rPr lang="en-GB" sz="2000" b="1" dirty="0"/>
              <a:t>, P</a:t>
            </a:r>
            <a:r>
              <a:rPr lang="en-GB" sz="2000" b="1" baseline="-25000" dirty="0"/>
              <a:t>2</a:t>
            </a:r>
            <a:r>
              <a:rPr lang="en-GB" sz="2000" b="1" dirty="0"/>
              <a:t>, P</a:t>
            </a:r>
            <a:r>
              <a:rPr lang="en-GB" sz="2000" b="1" baseline="-25000" dirty="0"/>
              <a:t>3</a:t>
            </a:r>
            <a:r>
              <a:rPr lang="en-GB" sz="2000" b="1" dirty="0"/>
              <a:t> and P</a:t>
            </a:r>
            <a:r>
              <a:rPr lang="en-GB" sz="2000" b="1" baseline="-25000" dirty="0"/>
              <a:t>4</a:t>
            </a:r>
            <a:r>
              <a:rPr lang="en-GB" sz="2000" b="1" dirty="0"/>
              <a:t>. It can be filled in 12 minutes by P</a:t>
            </a:r>
            <a:r>
              <a:rPr lang="en-GB" sz="2000" b="1" baseline="-25000" dirty="0"/>
              <a:t>1</a:t>
            </a:r>
            <a:r>
              <a:rPr lang="en-GB" sz="2000" b="1" dirty="0"/>
              <a:t>, P</a:t>
            </a:r>
            <a:r>
              <a:rPr lang="en-GB" sz="2000" b="1" baseline="-25000" dirty="0"/>
              <a:t>2</a:t>
            </a:r>
            <a:r>
              <a:rPr lang="en-GB" sz="2000" b="1" dirty="0"/>
              <a:t>, P</a:t>
            </a:r>
            <a:r>
              <a:rPr lang="en-GB" sz="2000" b="1" baseline="-25000" dirty="0"/>
              <a:t>3</a:t>
            </a:r>
            <a:r>
              <a:rPr lang="en-GB" sz="2000" b="1" dirty="0"/>
              <a:t> together, it can be filled in 15 minutes by P</a:t>
            </a:r>
            <a:r>
              <a:rPr lang="en-GB" sz="2000" b="1" baseline="-25000" dirty="0"/>
              <a:t>2</a:t>
            </a:r>
            <a:r>
              <a:rPr lang="en-GB" sz="2000" b="1" dirty="0"/>
              <a:t>, P</a:t>
            </a:r>
            <a:r>
              <a:rPr lang="en-GB" sz="2000" b="1" baseline="-25000" dirty="0"/>
              <a:t>3</a:t>
            </a:r>
            <a:r>
              <a:rPr lang="en-GB" sz="2000" b="1" dirty="0"/>
              <a:t> and P</a:t>
            </a:r>
            <a:r>
              <a:rPr lang="en-GB" sz="2000" b="1" baseline="-25000" dirty="0"/>
              <a:t>4</a:t>
            </a:r>
            <a:r>
              <a:rPr lang="en-GB" sz="2000" b="1" dirty="0"/>
              <a:t> and it can be filled by P</a:t>
            </a:r>
            <a:r>
              <a:rPr lang="en-GB" sz="2000" b="1" baseline="-25000" dirty="0"/>
              <a:t>1 </a:t>
            </a:r>
            <a:r>
              <a:rPr lang="en-GB" sz="2000" b="1" dirty="0"/>
              <a:t>and P</a:t>
            </a:r>
            <a:r>
              <a:rPr lang="en-GB" sz="2000" b="1" baseline="-25000" dirty="0"/>
              <a:t>4 </a:t>
            </a:r>
            <a:r>
              <a:rPr lang="en-GB" sz="2000" b="1" dirty="0"/>
              <a:t> in 20 minutes. Find if all are opened together then what is the time taken by them.</a:t>
            </a:r>
          </a:p>
          <a:p>
            <a:pPr fontAlgn="t"/>
            <a:r>
              <a:rPr lang="en-IN" sz="2000" dirty="0">
                <a:cs typeface="Times New Roman" pitchFamily="18" charset="0"/>
              </a:rPr>
              <a:t>A]10 min		B]15 min			C]20 min		D]25 min</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40565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8) Two pipes A and B can fill a cistern in 3 hours 45 min. Had they been opened separately, then B would have taken 4 hours more than A to fill the cistern. How much time will be taken  by A to fill the cistern separately? </a:t>
            </a:r>
          </a:p>
          <a:p>
            <a:pPr fontAlgn="t"/>
            <a:r>
              <a:rPr lang="en-IN" sz="2000" dirty="0">
                <a:cs typeface="Times New Roman" pitchFamily="18" charset="0"/>
              </a:rPr>
              <a:t>A]1 hours		B]2 hours    		C]6 hours		D] 8 hours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104657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9) There are 3 pipes. P and Q together fill the tank in the same time during which the tank is filled R alone. Q fills the tank 40 hours faster than P and 32 hours slower than R. Find the time required by P to fill the tank? </a:t>
            </a:r>
          </a:p>
          <a:p>
            <a:pPr fontAlgn="t"/>
            <a:r>
              <a:rPr lang="en-IN" sz="2000" dirty="0">
                <a:cs typeface="Times New Roman" pitchFamily="18" charset="0"/>
              </a:rPr>
              <a:t>A]100 hours		B]120 hours		C]170 hours		D]180 hours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390405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10) A leak in the bottom of a tank can empty the full tank in 8 hours. An inlet pipe fills water at the rate of 4 litres a minute. When the tank is full, the inlet is opened and due to the leak the tank is empty in 10 hours. The capacity of the tank (in litres) is </a:t>
            </a:r>
          </a:p>
          <a:p>
            <a:pPr fontAlgn="t"/>
            <a:r>
              <a:rPr lang="en-IN" sz="2000" dirty="0">
                <a:cs typeface="Times New Roman" pitchFamily="18" charset="0"/>
              </a:rPr>
              <a:t>A]9780 litres		B]9600 litres 		C]1000 litres		D]9400 litres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239448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323439"/>
          </a:xfrm>
          <a:prstGeom prst="rect">
            <a:avLst/>
          </a:prstGeom>
          <a:noFill/>
        </p:spPr>
        <p:txBody>
          <a:bodyPr wrap="square">
            <a:spAutoFit/>
          </a:bodyPr>
          <a:lstStyle/>
          <a:p>
            <a:pPr fontAlgn="t"/>
            <a:r>
              <a:rPr lang="en-GB" sz="2000" b="1" dirty="0"/>
              <a:t>11) Two pipes A and B can fill a tank in 15 hours and 10 hours respectively. If they are opened on alternate hours and if pipe A is opened first, in how many hours, the tank shall be full ? </a:t>
            </a:r>
          </a:p>
          <a:p>
            <a:pPr fontAlgn="t"/>
            <a:r>
              <a:rPr lang="en-IN" sz="2000" dirty="0">
                <a:cs typeface="Times New Roman" pitchFamily="18" charset="0"/>
              </a:rPr>
              <a:t>A]13 hours		B]12 hours		C]17 hours		D]10 hours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404174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12) Tap A can fill a tank in 10 hours, B in 30 hours but tap C can empty a full tank in 25 hours. Starting with A, followed by B and C each tap opens alternatively for one hour period till the tank gets filled up completely. In how many hour the tank will be filled up completely? </a:t>
            </a:r>
          </a:p>
          <a:p>
            <a:pPr fontAlgn="t"/>
            <a:r>
              <a:rPr lang="en-IN" sz="2000" dirty="0">
                <a:cs typeface="Times New Roman" pitchFamily="18" charset="0"/>
              </a:rPr>
              <a:t>A]27 hours 		B]21 hours		C]20 hours		D] Can’t be determine</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318307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246769"/>
          </a:xfrm>
          <a:prstGeom prst="rect">
            <a:avLst/>
          </a:prstGeom>
          <a:noFill/>
        </p:spPr>
        <p:txBody>
          <a:bodyPr wrap="square">
            <a:spAutoFit/>
          </a:bodyPr>
          <a:lstStyle/>
          <a:p>
            <a:pPr fontAlgn="t"/>
            <a:r>
              <a:rPr lang="en-GB" sz="2000" b="1" dirty="0"/>
              <a:t>13) Pipe A can fill ½ of tank alone in 6 Hours and B can fill the 2 times of tank 12 Hours respectively. Another Pipe C can empty the 1/3 of same tank alone in 3 Hours. In an empty Tank for the First hour, Pipe A is opened alone, Second Hour pipe B is opened alone, Third Hour pipe C is opened alone. This process is continued until the Tank is filled. Then Pipe A is opened for How many Hours? </a:t>
            </a:r>
          </a:p>
          <a:p>
            <a:pPr fontAlgn="t"/>
            <a:r>
              <a:rPr lang="en-IN" sz="2000" dirty="0">
                <a:cs typeface="Times New Roman" pitchFamily="18" charset="0"/>
              </a:rPr>
              <a:t>A]6 hours		B]6 hours 10 min	C]6 hours 15 min	D]6 hours 30 min</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1548448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246769"/>
          </a:xfrm>
          <a:prstGeom prst="rect">
            <a:avLst/>
          </a:prstGeom>
          <a:noFill/>
        </p:spPr>
        <p:txBody>
          <a:bodyPr wrap="square">
            <a:spAutoFit/>
          </a:bodyPr>
          <a:lstStyle/>
          <a:p>
            <a:pPr fontAlgn="t"/>
            <a:r>
              <a:rPr lang="en-GB" sz="2000" b="1" dirty="0"/>
              <a:t>14) A cistern can be filled by two taps A and B in 30 and 40 minutes respectively. Both the taps are opened at the same time but due to partial closing of a valve in the main pipeline, tap A was supplying only 4/5th of its capacity and tap B, 5/6th of its capacity. After some time, the valve in the main pipeline was opened fully thereby enabling the two taps to supply at full capacity. It took another 5 minutes to fill the cistern completely. How long (approx.) was it before the valve on the main pipeline opened? </a:t>
            </a:r>
          </a:p>
          <a:p>
            <a:pPr fontAlgn="t"/>
            <a:r>
              <a:rPr lang="en-IN" sz="2000" dirty="0">
                <a:cs typeface="Times New Roman" pitchFamily="18" charset="0"/>
              </a:rPr>
              <a:t>A]12 min		B]19 min	C]17 min		D]13 min               E] None of these</a:t>
            </a:r>
          </a:p>
        </p:txBody>
      </p:sp>
    </p:spTree>
    <p:extLst>
      <p:ext uri="{BB962C8B-B14F-4D97-AF65-F5344CB8AC3E}">
        <p14:creationId xmlns:p14="http://schemas.microsoft.com/office/powerpoint/2010/main" val="332426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554545"/>
          </a:xfrm>
          <a:prstGeom prst="rect">
            <a:avLst/>
          </a:prstGeom>
          <a:noFill/>
        </p:spPr>
        <p:txBody>
          <a:bodyPr wrap="square">
            <a:spAutoFit/>
          </a:bodyPr>
          <a:lstStyle/>
          <a:p>
            <a:r>
              <a:rPr lang="en-GB" sz="2000" b="1" dirty="0"/>
              <a:t>15) </a:t>
            </a:r>
            <a:r>
              <a:rPr lang="en-US" sz="2000" b="1" dirty="0"/>
              <a:t>A tank is fitted with 16 pipes, some of which that fill the tank and others that empty the tank. Each of the pipes that fills the tank fills it in 10 hours, while each of those that empty the tank empties it in 8 hours. If all the pipes are kept open when the tank is full, it will take 5 hours to drain the tank. How many of these are fill pipes?</a:t>
            </a:r>
          </a:p>
          <a:p>
            <a:r>
              <a:rPr lang="en-US" sz="2000" dirty="0"/>
              <a:t>a.) 2 fill pipes</a:t>
            </a:r>
          </a:p>
          <a:p>
            <a:r>
              <a:rPr lang="en-US" sz="2000" dirty="0"/>
              <a:t>b.) 8 fill pipes</a:t>
            </a:r>
          </a:p>
          <a:p>
            <a:r>
              <a:rPr lang="en-US" sz="2000" dirty="0"/>
              <a:t>c.) 6 fill pipes</a:t>
            </a:r>
          </a:p>
          <a:p>
            <a:r>
              <a:rPr lang="en-US" sz="2000" dirty="0"/>
              <a:t>d.) 5 fill pipes</a:t>
            </a:r>
          </a:p>
        </p:txBody>
      </p:sp>
    </p:spTree>
    <p:extLst>
      <p:ext uri="{BB962C8B-B14F-4D97-AF65-F5344CB8AC3E}">
        <p14:creationId xmlns:p14="http://schemas.microsoft.com/office/powerpoint/2010/main" val="332426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8090100"/>
              </p:ext>
            </p:extLst>
          </p:nvPr>
        </p:nvGraphicFramePr>
        <p:xfrm>
          <a:off x="609600" y="557405"/>
          <a:ext cx="10972800" cy="5450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C01EC81-0F61-4C14-BBB9-DE4CE4D90A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6193" y="32657"/>
            <a:ext cx="1615807" cy="524748"/>
          </a:xfrm>
          <a:prstGeom prst="rect">
            <a:avLst/>
          </a:prstGeom>
        </p:spPr>
      </p:pic>
    </p:spTree>
    <p:extLst>
      <p:ext uri="{BB962C8B-B14F-4D97-AF65-F5344CB8AC3E}">
        <p14:creationId xmlns:p14="http://schemas.microsoft.com/office/powerpoint/2010/main" val="234114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16) </a:t>
            </a:r>
            <a:r>
              <a:rPr lang="en-US" sz="2000" b="1" dirty="0"/>
              <a:t>There are three pipes of diameters 2cm, 4/5 cm, 3cm receptively. The ratio of the water flowing through them is equal to the ratio of the square of their diameters. The biggest tap can fill the tank alone in 1 min. If all the taps are opened simultaneously, how long will the tank take to be filled?</a:t>
            </a:r>
            <a:endParaRPr lang="en-GB" sz="2000" b="1" dirty="0"/>
          </a:p>
          <a:p>
            <a:pPr fontAlgn="t"/>
            <a:r>
              <a:rPr lang="en-IN" sz="2000" dirty="0">
                <a:cs typeface="Times New Roman" pitchFamily="18" charset="0"/>
              </a:rPr>
              <a:t>A]225/341 min		B] 225/342min	C] 226/341 min		D] 225/343 min               E] None of these</a:t>
            </a:r>
          </a:p>
        </p:txBody>
      </p:sp>
    </p:spTree>
    <p:extLst>
      <p:ext uri="{BB962C8B-B14F-4D97-AF65-F5344CB8AC3E}">
        <p14:creationId xmlns:p14="http://schemas.microsoft.com/office/powerpoint/2010/main" val="332426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EF5FE5-1A89-483A-9AE0-14115434682F}"/>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5" name="Rectangle 5"/>
          <p:cNvSpPr>
            <a:spLocks noChangeArrowheads="1"/>
          </p:cNvSpPr>
          <p:nvPr/>
        </p:nvSpPr>
        <p:spPr bwMode="auto">
          <a:xfrm>
            <a:off x="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7"/>
          <p:cNvSpPr>
            <a:spLocks noChangeAspect="1" noChangeArrowheads="1"/>
          </p:cNvSpPr>
          <p:nvPr/>
        </p:nvSpPr>
        <p:spPr bwMode="auto">
          <a:xfrm>
            <a:off x="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4479699"/>
            <a:ext cx="4857750"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p:cNvSpPr>
            <a:spLocks noChangeShapeType="1"/>
          </p:cNvSpPr>
          <p:nvPr/>
        </p:nvSpPr>
        <p:spPr bwMode="auto">
          <a:xfrm>
            <a:off x="25400" y="722313"/>
            <a:ext cx="2778125" cy="0"/>
          </a:xfrm>
          <a:prstGeom prst="straightConnector1">
            <a:avLst/>
          </a:prstGeom>
          <a:noFill/>
          <a:ln w="9525">
            <a:solidFill>
              <a:srgbClr val="4F81BD"/>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0"/>
          <p:cNvSpPr>
            <a:spLocks noChangeArrowheads="1"/>
          </p:cNvSpPr>
          <p:nvPr/>
        </p:nvSpPr>
        <p:spPr bwMode="auto">
          <a:xfrm>
            <a:off x="317372" y="1884160"/>
            <a:ext cx="1187462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C00000"/>
                </a:solidFill>
                <a:effectLst/>
                <a:latin typeface="Arial" pitchFamily="34" charset="0"/>
                <a:ea typeface="Times New Roman" pitchFamily="18" charset="0"/>
                <a:cs typeface="Arial" pitchFamily="34" charset="0"/>
              </a:rPr>
              <a:t>Chain Rule Fundamentals:</a:t>
            </a:r>
            <a:endParaRPr lang="en-US" altLang="en-US" sz="2400" dirty="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altLang="en-US" sz="2400" b="1" i="0" u="sng" strike="noStrike" cap="none" normalizeH="0" baseline="0" dirty="0">
              <a:ln>
                <a:noFill/>
              </a:ln>
              <a:solidFill>
                <a:srgbClr val="555555"/>
              </a:solidFill>
              <a:effectLst/>
              <a:latin typeface="Arial" pitchFamily="34" charset="0"/>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lphaLcParenR"/>
              <a:tabLst>
                <a:tab pos="457200" algn="l"/>
              </a:tabLst>
            </a:pPr>
            <a:r>
              <a:rPr kumimoji="0" lang="en-US" altLang="en-US" sz="2400" b="1" i="0" u="sng" strike="noStrike" cap="none" normalizeH="0" baseline="0" dirty="0">
                <a:ln>
                  <a:noFill/>
                </a:ln>
                <a:solidFill>
                  <a:srgbClr val="555555"/>
                </a:solidFill>
                <a:effectLst/>
                <a:latin typeface="Arial" pitchFamily="34" charset="0"/>
                <a:ea typeface="Times New Roman" pitchFamily="18" charset="0"/>
                <a:cs typeface="Arial" pitchFamily="34" charset="0"/>
              </a:rPr>
              <a:t>Direct Proportion:</a:t>
            </a:r>
            <a:endParaRPr kumimoji="0" lang="en-US" alt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Two quantities are said to be directly proportional, if on the increase (or decrease) of the one, the other increases (or decreases) to the same extent.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Eg</a:t>
            </a:r>
            <a:r>
              <a:rPr kumimoji="0" lang="en-US" alt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 Cost is directly proportional to the number of articles.</a:t>
            </a:r>
            <a:br>
              <a:rPr kumimoji="0" lang="en-US" alt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br>
            <a:r>
              <a:rPr kumimoji="0" lang="en-US" alt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      (More Articles, More Cost)</a:t>
            </a:r>
            <a:endParaRPr kumimoji="0" lang="en-US" altLang="en-US"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2883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6482" y="1078377"/>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6BEF5FE5-1A89-483A-9AE0-14115434682F}"/>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5" name="Rectangle 5"/>
          <p:cNvSpPr>
            <a:spLocks noChangeArrowheads="1"/>
          </p:cNvSpPr>
          <p:nvPr/>
        </p:nvSpPr>
        <p:spPr bwMode="auto">
          <a:xfrm>
            <a:off x="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7"/>
          <p:cNvSpPr>
            <a:spLocks noChangeAspect="1" noChangeArrowheads="1"/>
          </p:cNvSpPr>
          <p:nvPr/>
        </p:nvSpPr>
        <p:spPr bwMode="auto">
          <a:xfrm>
            <a:off x="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p:cNvSpPr>
            <a:spLocks noChangeShapeType="1"/>
          </p:cNvSpPr>
          <p:nvPr/>
        </p:nvSpPr>
        <p:spPr bwMode="auto">
          <a:xfrm>
            <a:off x="25400" y="722313"/>
            <a:ext cx="2778125" cy="0"/>
          </a:xfrm>
          <a:prstGeom prst="straightConnector1">
            <a:avLst/>
          </a:prstGeom>
          <a:noFill/>
          <a:ln w="9525">
            <a:solidFill>
              <a:srgbClr val="4F81BD"/>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0"/>
          <p:cNvSpPr>
            <a:spLocks noChangeArrowheads="1"/>
          </p:cNvSpPr>
          <p:nvPr/>
        </p:nvSpPr>
        <p:spPr bwMode="auto">
          <a:xfrm>
            <a:off x="25400" y="1884160"/>
            <a:ext cx="1216659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C00000"/>
                </a:solidFill>
                <a:effectLst/>
                <a:latin typeface="Arial" pitchFamily="34" charset="0"/>
                <a:ea typeface="Times New Roman" pitchFamily="18" charset="0"/>
                <a:cs typeface="Arial" pitchFamily="34" charset="0"/>
              </a:rPr>
              <a:t>Chain Rule Fundamentals:</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US" altLang="en-US" sz="2400" dirty="0">
              <a:ea typeface="Times New Roman" pitchFamily="18" charset="0"/>
            </a:endParaRPr>
          </a:p>
          <a:p>
            <a:pPr lvl="0"/>
            <a:r>
              <a:rPr lang="en-US" sz="2400" b="1" dirty="0"/>
              <a:t>b) Indirect Proportion:</a:t>
            </a:r>
            <a:endParaRPr lang="en-IN" sz="2400" dirty="0"/>
          </a:p>
          <a:p>
            <a:r>
              <a:rPr lang="en-US" sz="2400" dirty="0"/>
              <a:t>Two quantities are said to be indirectly proportional, if on the increase of the one, the other decreases to the same extent and vice-versa.</a:t>
            </a:r>
            <a:endParaRPr lang="en-IN" sz="2400" dirty="0"/>
          </a:p>
          <a:p>
            <a:r>
              <a:rPr lang="en-US" sz="2400" dirty="0" err="1"/>
              <a:t>Eg</a:t>
            </a:r>
            <a:r>
              <a:rPr lang="en-US" sz="2400" dirty="0"/>
              <a:t>..</a:t>
            </a:r>
            <a:r>
              <a:rPr lang="en-US" altLang="en-US" sz="2400" dirty="0">
                <a:ea typeface="Times New Roman" pitchFamily="18" charset="0"/>
              </a:rPr>
              <a:t> Speed is directly proportional to time when distance is constant. </a:t>
            </a:r>
            <a:endParaRPr kumimoji="0" lang="en-US" altLang="en-US" sz="2400" b="1" i="0" u="sng" strike="noStrike" cap="none" normalizeH="0" baseline="0" dirty="0">
              <a:ln>
                <a:noFill/>
              </a:ln>
              <a:solidFill>
                <a:srgbClr val="555555"/>
              </a:solidFill>
              <a:effectLst/>
              <a:latin typeface="Arial" pitchFamily="34" charset="0"/>
              <a:ea typeface="Times New Roman" pitchFamily="18" charset="0"/>
              <a:cs typeface="Arial" pitchFamily="34" charset="0"/>
            </a:endParaRPr>
          </a:p>
        </p:txBody>
      </p:sp>
      <p:sp>
        <p:nvSpPr>
          <p:cNvPr id="12" name="Rectangle 11"/>
          <p:cNvSpPr>
            <a:spLocks noChangeArrowheads="1"/>
          </p:cNvSpPr>
          <p:nvPr/>
        </p:nvSpPr>
        <p:spPr bwMode="auto">
          <a:xfrm>
            <a:off x="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304800" y="4704171"/>
            <a:ext cx="4933950" cy="1891030"/>
          </a:xfrm>
          <a:prstGeom prst="rect">
            <a:avLst/>
          </a:prstGeom>
        </p:spPr>
      </p:pic>
    </p:spTree>
    <p:extLst>
      <p:ext uri="{BB962C8B-B14F-4D97-AF65-F5344CB8AC3E}">
        <p14:creationId xmlns:p14="http://schemas.microsoft.com/office/powerpoint/2010/main" val="379614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6BEF5FE5-1A89-483A-9AE0-14115434682F}"/>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2" name="Rectangle 1"/>
          <p:cNvSpPr/>
          <p:nvPr/>
        </p:nvSpPr>
        <p:spPr>
          <a:xfrm>
            <a:off x="4011386" y="1034995"/>
            <a:ext cx="6096000" cy="461665"/>
          </a:xfrm>
          <a:prstGeom prst="rect">
            <a:avLst/>
          </a:prstGeom>
        </p:spPr>
        <p:txBody>
          <a:bodyPr>
            <a:spAutoFit/>
          </a:bodyPr>
          <a:lstStyle/>
          <a:p>
            <a:pPr lvl="0" fontAlgn="base">
              <a:spcBef>
                <a:spcPct val="0"/>
              </a:spcBef>
              <a:spcAft>
                <a:spcPct val="0"/>
              </a:spcAft>
            </a:pPr>
            <a:r>
              <a:rPr lang="en-US" altLang="en-US" sz="2400" dirty="0">
                <a:solidFill>
                  <a:srgbClr val="FF0000"/>
                </a:solidFill>
                <a:latin typeface="Times New Roman" pitchFamily="18" charset="0"/>
                <a:ea typeface="Calibri" pitchFamily="34" charset="0"/>
                <a:cs typeface="Times New Roman" pitchFamily="18" charset="0"/>
              </a:rPr>
              <a:t>        Chain Rule Formula</a:t>
            </a:r>
            <a:endParaRPr lang="en-US" altLang="en-US" sz="2400" dirty="0">
              <a:latin typeface="Arial" pitchFamily="34" charset="0"/>
              <a:cs typeface="Arial" pitchFamily="34" charset="0"/>
            </a:endParaRPr>
          </a:p>
        </p:txBody>
      </p:sp>
      <p:sp>
        <p:nvSpPr>
          <p:cNvPr id="4" name="Rectangle 3"/>
          <p:cNvSpPr/>
          <p:nvPr/>
        </p:nvSpPr>
        <p:spPr>
          <a:xfrm>
            <a:off x="899886" y="2006938"/>
            <a:ext cx="9921263" cy="2092881"/>
          </a:xfrm>
          <a:prstGeom prst="rect">
            <a:avLst/>
          </a:prstGeom>
        </p:spPr>
        <p:txBody>
          <a:bodyPr wrap="square">
            <a:spAutoFit/>
          </a:bodyPr>
          <a:lstStyle/>
          <a:p>
            <a:pPr lvl="0"/>
            <a:r>
              <a:rPr lang="en-US" sz="2800" dirty="0"/>
              <a:t>If M1 number of men can complete a work W1 in D1 days working H1 hours per day and M2 number of men can complete a work W2 in D2 days working H2 hours per day then</a:t>
            </a:r>
            <a:r>
              <a:rPr lang="en-US" dirty="0"/>
              <a:t>,</a:t>
            </a:r>
            <a:endParaRPr lang="en-IN" dirty="0"/>
          </a:p>
          <a:p>
            <a:r>
              <a:rPr lang="en-US" dirty="0"/>
              <a:t>			</a:t>
            </a:r>
            <a:endParaRPr lang="en-IN" dirty="0"/>
          </a:p>
        </p:txBody>
      </p:sp>
      <mc:AlternateContent xmlns:mc="http://schemas.openxmlformats.org/markup-compatibility/2006" xmlns:a14="http://schemas.microsoft.com/office/drawing/2010/main">
        <mc:Choice Requires="a14">
          <p:sp>
            <p:nvSpPr>
              <p:cNvPr id="5" name="Rectangle 4"/>
              <p:cNvSpPr/>
              <p:nvPr/>
            </p:nvSpPr>
            <p:spPr>
              <a:xfrm>
                <a:off x="3047999" y="4390104"/>
                <a:ext cx="4992915" cy="878574"/>
              </a:xfrm>
              <a:prstGeom prst="rect">
                <a:avLst/>
              </a:prstGeom>
            </p:spPr>
            <p:txBody>
              <a:bodyPr wrap="square">
                <a:spAutoFit/>
              </a:bodyPr>
              <a:lstStyle/>
              <a:p>
                <a14:m>
                  <m:oMath xmlns:m="http://schemas.openxmlformats.org/officeDocument/2006/math">
                    <m:f>
                      <m:fPr>
                        <m:ctrlPr>
                          <a:rPr lang="en-IN" sz="3600" i="1">
                            <a:solidFill>
                              <a:prstClr val="black"/>
                            </a:solidFill>
                            <a:latin typeface="Cambria Math" panose="02040503050406030204" pitchFamily="18" charset="0"/>
                          </a:rPr>
                        </m:ctrlPr>
                      </m:fPr>
                      <m:num>
                        <m:r>
                          <a:rPr lang="en-US" sz="3600" i="1">
                            <a:solidFill>
                              <a:prstClr val="black"/>
                            </a:solidFill>
                            <a:latin typeface="Cambria Math"/>
                          </a:rPr>
                          <m:t>𝑀</m:t>
                        </m:r>
                        <m:r>
                          <a:rPr lang="en-US" sz="3600" i="1">
                            <a:solidFill>
                              <a:prstClr val="black"/>
                            </a:solidFill>
                            <a:latin typeface="Cambria Math"/>
                          </a:rPr>
                          <m:t>1∗</m:t>
                        </m:r>
                        <m:r>
                          <a:rPr lang="en-US" sz="3600" i="1">
                            <a:solidFill>
                              <a:prstClr val="black"/>
                            </a:solidFill>
                            <a:latin typeface="Cambria Math"/>
                          </a:rPr>
                          <m:t>𝐷</m:t>
                        </m:r>
                        <m:r>
                          <a:rPr lang="en-US" sz="3600" i="1">
                            <a:solidFill>
                              <a:prstClr val="black"/>
                            </a:solidFill>
                            <a:latin typeface="Cambria Math"/>
                          </a:rPr>
                          <m:t>1∗</m:t>
                        </m:r>
                        <m:r>
                          <a:rPr lang="en-US" sz="3600" i="1">
                            <a:solidFill>
                              <a:prstClr val="black"/>
                            </a:solidFill>
                            <a:latin typeface="Cambria Math"/>
                          </a:rPr>
                          <m:t>𝐻</m:t>
                        </m:r>
                        <m:r>
                          <a:rPr lang="en-US" sz="3600" i="1">
                            <a:solidFill>
                              <a:prstClr val="black"/>
                            </a:solidFill>
                            <a:latin typeface="Cambria Math"/>
                          </a:rPr>
                          <m:t>1</m:t>
                        </m:r>
                      </m:num>
                      <m:den>
                        <m:r>
                          <a:rPr lang="en-US" sz="3600" i="1">
                            <a:solidFill>
                              <a:prstClr val="black"/>
                            </a:solidFill>
                            <a:latin typeface="Cambria Math"/>
                          </a:rPr>
                          <m:t>𝑊</m:t>
                        </m:r>
                        <m:r>
                          <a:rPr lang="en-US" sz="3600" i="1">
                            <a:solidFill>
                              <a:prstClr val="black"/>
                            </a:solidFill>
                            <a:latin typeface="Cambria Math"/>
                          </a:rPr>
                          <m:t>1</m:t>
                        </m:r>
                      </m:den>
                    </m:f>
                  </m:oMath>
                </a14:m>
                <a:r>
                  <a:rPr lang="en-US" dirty="0">
                    <a:solidFill>
                      <a:prstClr val="black"/>
                    </a:solidFill>
                  </a:rPr>
                  <a:t>  =  </a:t>
                </a:r>
                <a14:m>
                  <m:oMath xmlns:m="http://schemas.openxmlformats.org/officeDocument/2006/math">
                    <m:f>
                      <m:fPr>
                        <m:ctrlPr>
                          <a:rPr lang="en-IN" sz="3600" i="1">
                            <a:solidFill>
                              <a:prstClr val="black"/>
                            </a:solidFill>
                            <a:latin typeface="Cambria Math" panose="02040503050406030204" pitchFamily="18" charset="0"/>
                          </a:rPr>
                        </m:ctrlPr>
                      </m:fPr>
                      <m:num>
                        <m:r>
                          <a:rPr lang="en-US" sz="3600" i="1">
                            <a:solidFill>
                              <a:prstClr val="black"/>
                            </a:solidFill>
                            <a:latin typeface="Cambria Math"/>
                          </a:rPr>
                          <m:t>𝑀</m:t>
                        </m:r>
                        <m:r>
                          <a:rPr lang="en-US" sz="3600" i="1">
                            <a:solidFill>
                              <a:prstClr val="black"/>
                            </a:solidFill>
                            <a:latin typeface="Cambria Math"/>
                          </a:rPr>
                          <m:t>2∗</m:t>
                        </m:r>
                        <m:r>
                          <a:rPr lang="en-US" sz="3600" i="1">
                            <a:solidFill>
                              <a:prstClr val="black"/>
                            </a:solidFill>
                            <a:latin typeface="Cambria Math"/>
                          </a:rPr>
                          <m:t>𝐷</m:t>
                        </m:r>
                        <m:r>
                          <a:rPr lang="en-US" sz="3600" i="1">
                            <a:solidFill>
                              <a:prstClr val="black"/>
                            </a:solidFill>
                            <a:latin typeface="Cambria Math"/>
                          </a:rPr>
                          <m:t>2∗</m:t>
                        </m:r>
                        <m:r>
                          <a:rPr lang="en-US" sz="3600" i="1">
                            <a:solidFill>
                              <a:prstClr val="black"/>
                            </a:solidFill>
                            <a:latin typeface="Cambria Math"/>
                          </a:rPr>
                          <m:t>𝐻</m:t>
                        </m:r>
                        <m:r>
                          <a:rPr lang="en-US" sz="3600" i="1">
                            <a:solidFill>
                              <a:prstClr val="black"/>
                            </a:solidFill>
                            <a:latin typeface="Cambria Math"/>
                          </a:rPr>
                          <m:t>2</m:t>
                        </m:r>
                      </m:num>
                      <m:den>
                        <m:r>
                          <a:rPr lang="en-US" sz="3600" i="1">
                            <a:solidFill>
                              <a:prstClr val="black"/>
                            </a:solidFill>
                            <a:latin typeface="Cambria Math"/>
                          </a:rPr>
                          <m:t>𝑊</m:t>
                        </m:r>
                        <m:r>
                          <a:rPr lang="en-US" sz="3600" i="1">
                            <a:solidFill>
                              <a:prstClr val="black"/>
                            </a:solidFill>
                            <a:latin typeface="Cambria Math"/>
                          </a:rPr>
                          <m:t>2</m:t>
                        </m:r>
                      </m:den>
                    </m:f>
                  </m:oMath>
                </a14:m>
                <a:endParaRPr lang="en-IN" sz="3600" dirty="0"/>
              </a:p>
            </p:txBody>
          </p:sp>
        </mc:Choice>
        <mc:Fallback xmlns="">
          <p:sp>
            <p:nvSpPr>
              <p:cNvPr id="5" name="Rectangle 4"/>
              <p:cNvSpPr>
                <a:spLocks noRot="1" noChangeAspect="1" noMove="1" noResize="1" noEditPoints="1" noAdjustHandles="1" noChangeArrowheads="1" noChangeShapeType="1" noTextEdit="1"/>
              </p:cNvSpPr>
              <p:nvPr/>
            </p:nvSpPr>
            <p:spPr>
              <a:xfrm>
                <a:off x="3047999" y="4390104"/>
                <a:ext cx="4992915" cy="878574"/>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2441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6BEF5FE5-1A89-483A-9AE0-14115434682F}"/>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0E72B58C-1E79-4C31-A91D-A9445599B81B}"/>
              </a:ext>
            </a:extLst>
          </p:cNvPr>
          <p:cNvSpPr txBox="1"/>
          <p:nvPr/>
        </p:nvSpPr>
        <p:spPr>
          <a:xfrm>
            <a:off x="340242" y="994156"/>
            <a:ext cx="10685721" cy="1015663"/>
          </a:xfrm>
          <a:prstGeom prst="rect">
            <a:avLst/>
          </a:prstGeom>
          <a:noFill/>
        </p:spPr>
        <p:txBody>
          <a:bodyPr wrap="square">
            <a:spAutoFit/>
          </a:bodyPr>
          <a:lstStyle/>
          <a:p>
            <a:pPr marL="0" indent="0" algn="just">
              <a:buNone/>
            </a:pPr>
            <a:r>
              <a:rPr lang="en-IN" sz="2000" b="1" dirty="0"/>
              <a:t>17) 9 pumps, working 4 hours a day, can empty a tank in 2 days. How many hours a day must 8 pumps work to empty the tank in 1 day?</a:t>
            </a:r>
          </a:p>
          <a:p>
            <a:pPr marL="0" indent="0">
              <a:buNone/>
            </a:pPr>
            <a:r>
              <a:rPr lang="en-IN" sz="2000" dirty="0"/>
              <a:t>A]9                               B]10                             C]11                               D]12</a:t>
            </a:r>
          </a:p>
        </p:txBody>
      </p:sp>
    </p:spTree>
    <p:extLst>
      <p:ext uri="{BB962C8B-B14F-4D97-AF65-F5344CB8AC3E}">
        <p14:creationId xmlns:p14="http://schemas.microsoft.com/office/powerpoint/2010/main" val="160098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B3753F-255E-4453-BF62-333445C6D83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6" name="TextBox 5">
            <a:extLst>
              <a:ext uri="{FF2B5EF4-FFF2-40B4-BE49-F238E27FC236}">
                <a16:creationId xmlns:a16="http://schemas.microsoft.com/office/drawing/2014/main" id="{37B08F59-FE2B-4278-9423-F654F0192876}"/>
              </a:ext>
            </a:extLst>
          </p:cNvPr>
          <p:cNvSpPr txBox="1"/>
          <p:nvPr/>
        </p:nvSpPr>
        <p:spPr>
          <a:xfrm>
            <a:off x="489097" y="924503"/>
            <a:ext cx="11451265" cy="1631216"/>
          </a:xfrm>
          <a:prstGeom prst="rect">
            <a:avLst/>
          </a:prstGeom>
          <a:noFill/>
        </p:spPr>
        <p:txBody>
          <a:bodyPr wrap="square">
            <a:spAutoFit/>
          </a:bodyPr>
          <a:lstStyle/>
          <a:p>
            <a:pPr marL="0" indent="0">
              <a:buNone/>
            </a:pPr>
            <a:r>
              <a:rPr lang="en-IN" sz="2000" b="1" dirty="0"/>
              <a:t>18) 51 persons can dig an area 17 m long, 6 m wide and 4 m deep working 5 hours a day in 38 days. Then how many persons can dig an area 20 m long, 18 m wide and 2 m deep working 10 hours a day in 19 days?</a:t>
            </a:r>
          </a:p>
          <a:p>
            <a:r>
              <a:rPr lang="en-IN" sz="2000" dirty="0"/>
              <a:t>A]70                            B]80                    	  C]90                            D]CND</a:t>
            </a:r>
          </a:p>
          <a:p>
            <a:pPr marL="0" indent="0">
              <a:buNone/>
            </a:pPr>
            <a:r>
              <a:rPr lang="en-IN" sz="2000" dirty="0"/>
              <a:t> </a:t>
            </a:r>
          </a:p>
        </p:txBody>
      </p:sp>
    </p:spTree>
    <p:extLst>
      <p:ext uri="{BB962C8B-B14F-4D97-AF65-F5344CB8AC3E}">
        <p14:creationId xmlns:p14="http://schemas.microsoft.com/office/powerpoint/2010/main" val="253186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06235"/>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2714BCC9-3055-417B-AF18-4416AC2C9850}"/>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FC197E62-AA29-4ADB-8B7E-EA8881894813}"/>
              </a:ext>
            </a:extLst>
          </p:cNvPr>
          <p:cNvSpPr txBox="1"/>
          <p:nvPr/>
        </p:nvSpPr>
        <p:spPr>
          <a:xfrm>
            <a:off x="359735" y="961226"/>
            <a:ext cx="11472530" cy="1015663"/>
          </a:xfrm>
          <a:prstGeom prst="rect">
            <a:avLst/>
          </a:prstGeom>
          <a:noFill/>
        </p:spPr>
        <p:txBody>
          <a:bodyPr wrap="square">
            <a:spAutoFit/>
          </a:bodyPr>
          <a:lstStyle/>
          <a:p>
            <a:pPr marL="0" indent="0">
              <a:buNone/>
            </a:pPr>
            <a:r>
              <a:rPr lang="en-IN" sz="2000" b="1" dirty="0"/>
              <a:t>19) 160 persons can do a piece of work in 25 days. But after 5 days he found that 1/4</a:t>
            </a:r>
            <a:r>
              <a:rPr lang="en-IN" sz="2000" b="1" baseline="30000" dirty="0"/>
              <a:t>th</a:t>
            </a:r>
            <a:r>
              <a:rPr lang="en-IN" sz="2000" b="1" dirty="0"/>
              <a:t> of the work is completed. How many persons can discharge now so that work get completed on time.?</a:t>
            </a:r>
          </a:p>
          <a:p>
            <a:r>
              <a:rPr lang="en-IN" sz="2000" dirty="0"/>
              <a:t>A]25                     	B]30                         	C]35	                          D]40</a:t>
            </a:r>
          </a:p>
        </p:txBody>
      </p:sp>
    </p:spTree>
    <p:extLst>
      <p:ext uri="{BB962C8B-B14F-4D97-AF65-F5344CB8AC3E}">
        <p14:creationId xmlns:p14="http://schemas.microsoft.com/office/powerpoint/2010/main" val="126982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807421-796D-40D5-8522-BF1476220BB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9" name="TextBox 8">
            <a:extLst>
              <a:ext uri="{FF2B5EF4-FFF2-40B4-BE49-F238E27FC236}">
                <a16:creationId xmlns:a16="http://schemas.microsoft.com/office/drawing/2014/main" id="{98D78F05-7919-48E6-815D-53932C9AF85E}"/>
              </a:ext>
            </a:extLst>
          </p:cNvPr>
          <p:cNvSpPr txBox="1"/>
          <p:nvPr/>
        </p:nvSpPr>
        <p:spPr>
          <a:xfrm>
            <a:off x="265814" y="839719"/>
            <a:ext cx="11472530" cy="1323439"/>
          </a:xfrm>
          <a:prstGeom prst="rect">
            <a:avLst/>
          </a:prstGeom>
          <a:noFill/>
        </p:spPr>
        <p:txBody>
          <a:bodyPr wrap="square">
            <a:spAutoFit/>
          </a:bodyPr>
          <a:lstStyle/>
          <a:p>
            <a:pPr marL="0" indent="0">
              <a:buNone/>
            </a:pPr>
            <a:r>
              <a:rPr lang="en-IN" sz="2000" b="1" dirty="0"/>
              <a:t>20) A person undertakes to make a road in 35 days and employs 70 men. After 25 days he finds that 2/3</a:t>
            </a:r>
            <a:r>
              <a:rPr lang="en-IN" sz="2000" b="1" baseline="30000" dirty="0"/>
              <a:t>rd</a:t>
            </a:r>
            <a:r>
              <a:rPr lang="en-IN" sz="2000" b="1" dirty="0"/>
              <a:t> of the road is made. How many extra men should he employed so that he is able to complete the work 5 days earlier.</a:t>
            </a:r>
          </a:p>
          <a:p>
            <a:r>
              <a:rPr lang="en-IN" sz="2000" dirty="0"/>
              <a:t>A]150               	     	 B]175          	              C]105                    	    D]None</a:t>
            </a:r>
          </a:p>
        </p:txBody>
      </p:sp>
    </p:spTree>
    <p:extLst>
      <p:ext uri="{BB962C8B-B14F-4D97-AF65-F5344CB8AC3E}">
        <p14:creationId xmlns:p14="http://schemas.microsoft.com/office/powerpoint/2010/main" val="38417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886030B4-7DE2-45FA-8464-8B8DD33086DD}"/>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14DF5C76-629A-48D7-8DEA-EDD814926554}"/>
              </a:ext>
            </a:extLst>
          </p:cNvPr>
          <p:cNvSpPr txBox="1"/>
          <p:nvPr/>
        </p:nvSpPr>
        <p:spPr>
          <a:xfrm>
            <a:off x="148855" y="994156"/>
            <a:ext cx="11632019" cy="1015663"/>
          </a:xfrm>
          <a:prstGeom prst="rect">
            <a:avLst/>
          </a:prstGeom>
          <a:noFill/>
        </p:spPr>
        <p:txBody>
          <a:bodyPr wrap="square">
            <a:spAutoFit/>
          </a:bodyPr>
          <a:lstStyle/>
          <a:p>
            <a:pPr marL="0" indent="0">
              <a:buNone/>
            </a:pPr>
            <a:r>
              <a:rPr lang="en-IN" sz="2000" b="1" dirty="0"/>
              <a:t>21) 1 man or 3 women or 5 children can finish a work in 69 days. Then in how many days 1 man, 1 woman and 1 child together can do the same piece of work ?</a:t>
            </a:r>
          </a:p>
          <a:p>
            <a:r>
              <a:rPr lang="en-IN" sz="2000" dirty="0"/>
              <a:t>A]24                 		  B]30                          	C]45                           	  D]35</a:t>
            </a:r>
          </a:p>
        </p:txBody>
      </p:sp>
    </p:spTree>
    <p:extLst>
      <p:ext uri="{BB962C8B-B14F-4D97-AF65-F5344CB8AC3E}">
        <p14:creationId xmlns:p14="http://schemas.microsoft.com/office/powerpoint/2010/main" val="3715813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A2450368-D13F-4492-84CC-488C6E2AA7A9}"/>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2C1774FE-4076-4119-9953-A7C00577BB88}"/>
              </a:ext>
            </a:extLst>
          </p:cNvPr>
          <p:cNvSpPr txBox="1"/>
          <p:nvPr/>
        </p:nvSpPr>
        <p:spPr>
          <a:xfrm>
            <a:off x="258726" y="994156"/>
            <a:ext cx="11674548" cy="1323439"/>
          </a:xfrm>
          <a:prstGeom prst="rect">
            <a:avLst/>
          </a:prstGeom>
          <a:noFill/>
        </p:spPr>
        <p:txBody>
          <a:bodyPr wrap="square">
            <a:spAutoFit/>
          </a:bodyPr>
          <a:lstStyle/>
          <a:p>
            <a:pPr marL="0" indent="0">
              <a:buNone/>
            </a:pPr>
            <a:r>
              <a:rPr lang="en-IN" sz="2000" b="1" dirty="0"/>
              <a:t>22) 10 men can complete a piece of work 30 days. After 5 days 20 women accompanied them to complete the work in next 20 days. If only 20 women do the same work in how many days they will complete it?</a:t>
            </a:r>
          </a:p>
          <a:p>
            <a:pPr marL="0" indent="0">
              <a:buNone/>
            </a:pPr>
            <a:r>
              <a:rPr lang="en-IN" sz="2000" dirty="0"/>
              <a:t>A]120               		B]100                                 	 C]160                      	D] CND</a:t>
            </a:r>
          </a:p>
        </p:txBody>
      </p:sp>
    </p:spTree>
    <p:extLst>
      <p:ext uri="{BB962C8B-B14F-4D97-AF65-F5344CB8AC3E}">
        <p14:creationId xmlns:p14="http://schemas.microsoft.com/office/powerpoint/2010/main" val="103889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pic>
        <p:nvPicPr>
          <p:cNvPr id="4"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788" y="1543050"/>
            <a:ext cx="4775200" cy="2330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22973" y="983734"/>
            <a:ext cx="7012754" cy="523220"/>
          </a:xfrm>
          <a:prstGeom prst="rect">
            <a:avLst/>
          </a:prstGeom>
        </p:spPr>
        <p:txBody>
          <a:bodyPr wrap="none">
            <a:spAutoFit/>
          </a:bodyPr>
          <a:lstStyle/>
          <a:p>
            <a:r>
              <a:rPr lang="en-US" altLang="en-US" sz="2800" dirty="0">
                <a:solidFill>
                  <a:srgbClr val="FF0000"/>
                </a:solidFill>
                <a:latin typeface="Times New Roman" pitchFamily="18" charset="0"/>
                <a:ea typeface="Calibri" pitchFamily="34" charset="0"/>
                <a:cs typeface="Times New Roman" pitchFamily="18" charset="0"/>
              </a:rPr>
              <a:t> INTRODUCTION TO PIPES AND CISTERN</a:t>
            </a:r>
            <a:endParaRPr lang="en-IN" sz="2800" dirty="0"/>
          </a:p>
        </p:txBody>
      </p:sp>
      <p:sp>
        <p:nvSpPr>
          <p:cNvPr id="3" name="Rectangle 2"/>
          <p:cNvSpPr/>
          <p:nvPr/>
        </p:nvSpPr>
        <p:spPr>
          <a:xfrm>
            <a:off x="952500" y="4177149"/>
            <a:ext cx="10553700" cy="2431435"/>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000000"/>
                </a:solidFill>
                <a:latin typeface="Calibri" pitchFamily="34" charset="0"/>
                <a:ea typeface="Times New Roman" pitchFamily="18" charset="0"/>
                <a:cs typeface="Mangal"/>
              </a:rPr>
              <a:t> </a:t>
            </a:r>
            <a:r>
              <a:rPr lang="en-US" altLang="en-US" b="1" dirty="0">
                <a:solidFill>
                  <a:srgbClr val="000000"/>
                </a:solidFill>
                <a:latin typeface="Calibri" pitchFamily="34" charset="0"/>
                <a:ea typeface="Times New Roman" pitchFamily="18" charset="0"/>
                <a:cs typeface="Mangal"/>
              </a:rPr>
              <a:t>Inlet:</a:t>
            </a:r>
            <a:r>
              <a:rPr lang="en-US" altLang="en-US" dirty="0">
                <a:solidFill>
                  <a:srgbClr val="000000"/>
                </a:solidFill>
                <a:latin typeface="Calibri" pitchFamily="34" charset="0"/>
                <a:ea typeface="Times New Roman" pitchFamily="18" charset="0"/>
                <a:cs typeface="Mangal"/>
              </a:rPr>
              <a:t> An inlet is a pipe which is connected to the tank and with the help of this pipe, the tank is filled.</a:t>
            </a:r>
            <a:endParaRPr lang="en-US" altLang="en-US" dirty="0">
              <a:latin typeface="Arial" pitchFamily="34" charset="0"/>
              <a:cs typeface="Arial" pitchFamily="34" charset="0"/>
            </a:endParaRPr>
          </a:p>
          <a:p>
            <a:pPr lvl="0" eaLnBrk="0" fontAlgn="base" hangingPunct="0">
              <a:spcBef>
                <a:spcPct val="0"/>
              </a:spcBef>
              <a:spcAft>
                <a:spcPct val="0"/>
              </a:spcAft>
            </a:pPr>
            <a:r>
              <a:rPr lang="en-US" altLang="en-US" b="1" dirty="0">
                <a:solidFill>
                  <a:srgbClr val="000000"/>
                </a:solidFill>
                <a:latin typeface="Calibri" pitchFamily="34" charset="0"/>
                <a:ea typeface="Times New Roman" pitchFamily="18" charset="0"/>
                <a:cs typeface="Mangal"/>
              </a:rPr>
              <a:t> Outlet/Leak:</a:t>
            </a:r>
            <a:r>
              <a:rPr lang="en-US" altLang="en-US" dirty="0">
                <a:solidFill>
                  <a:srgbClr val="000000"/>
                </a:solidFill>
                <a:latin typeface="Calibri" pitchFamily="34" charset="0"/>
                <a:ea typeface="Times New Roman" pitchFamily="18" charset="0"/>
                <a:cs typeface="Mangal"/>
              </a:rPr>
              <a:t> An outlet is a pipe which </a:t>
            </a:r>
            <a:r>
              <a:rPr lang="en-US" altLang="en-US" dirty="0" err="1">
                <a:solidFill>
                  <a:srgbClr val="000000"/>
                </a:solidFill>
                <a:latin typeface="Calibri" pitchFamily="34" charset="0"/>
                <a:ea typeface="Times New Roman" pitchFamily="18" charset="0"/>
                <a:cs typeface="Mangal"/>
              </a:rPr>
              <a:t>i</a:t>
            </a:r>
            <a:r>
              <a:rPr lang="en-US" altLang="en-US" dirty="0">
                <a:solidFill>
                  <a:srgbClr val="000000"/>
                </a:solidFill>
                <a:latin typeface="Calibri" pitchFamily="34" charset="0"/>
                <a:ea typeface="Times New Roman" pitchFamily="18" charset="0"/>
                <a:cs typeface="Mangal"/>
              </a:rPr>
              <a:t> drains out water from the tank and the tank gets emptied if this</a:t>
            </a:r>
          </a:p>
          <a:p>
            <a:pPr lvl="0" eaLnBrk="0" fontAlgn="base" hangingPunct="0">
              <a:spcBef>
                <a:spcPct val="0"/>
              </a:spcBef>
              <a:spcAft>
                <a:spcPct val="0"/>
              </a:spcAft>
            </a:pPr>
            <a:r>
              <a:rPr lang="en-US" altLang="en-US" dirty="0">
                <a:solidFill>
                  <a:srgbClr val="000000"/>
                </a:solidFill>
                <a:latin typeface="Calibri" pitchFamily="34" charset="0"/>
                <a:ea typeface="Times New Roman" pitchFamily="18" charset="0"/>
                <a:cs typeface="Mangal"/>
              </a:rPr>
              <a:t>  pipe is opened.</a:t>
            </a:r>
            <a:endParaRPr lang="en-US" altLang="en-US" dirty="0">
              <a:latin typeface="Arial" pitchFamily="34" charset="0"/>
              <a:cs typeface="Arial" pitchFamily="34" charset="0"/>
            </a:endParaRPr>
          </a:p>
          <a:p>
            <a:pPr lvl="0" eaLnBrk="0" fontAlgn="base" hangingPunct="0">
              <a:spcBef>
                <a:spcPct val="0"/>
              </a:spcBef>
              <a:spcAft>
                <a:spcPct val="0"/>
              </a:spcAft>
            </a:pPr>
            <a:r>
              <a:rPr lang="en-US" altLang="en-US" sz="1600" dirty="0">
                <a:solidFill>
                  <a:srgbClr val="813588"/>
                </a:solidFill>
                <a:latin typeface="Calibri" pitchFamily="34" charset="0"/>
                <a:ea typeface="Times New Roman" pitchFamily="18" charset="0"/>
                <a:cs typeface="Mangal"/>
              </a:rPr>
              <a:t>                                                                                                     </a:t>
            </a:r>
            <a:r>
              <a:rPr lang="en-US" altLang="en-US" dirty="0">
                <a:solidFill>
                  <a:srgbClr val="813588"/>
                </a:solidFill>
                <a:latin typeface="Calibri" pitchFamily="34" charset="0"/>
                <a:ea typeface="Times New Roman" pitchFamily="18" charset="0"/>
                <a:cs typeface="Mangal"/>
              </a:rPr>
              <a:t>Concepts</a:t>
            </a:r>
            <a:endParaRPr lang="en-US" altLang="en-US" dirty="0">
              <a:latin typeface="Arial" pitchFamily="34" charset="0"/>
              <a:cs typeface="Arial" pitchFamily="34" charset="0"/>
            </a:endParaRPr>
          </a:p>
          <a:p>
            <a:pPr lvl="0" eaLnBrk="0" fontAlgn="base" hangingPunct="0">
              <a:spcBef>
                <a:spcPct val="0"/>
              </a:spcBef>
              <a:spcAft>
                <a:spcPct val="0"/>
              </a:spcAft>
            </a:pPr>
            <a:r>
              <a:rPr lang="en-US" altLang="en-US" sz="1200" dirty="0">
                <a:solidFill>
                  <a:srgbClr val="000000"/>
                </a:solidFill>
                <a:latin typeface="Calibri" pitchFamily="34" charset="0"/>
                <a:ea typeface="Times New Roman" pitchFamily="18" charset="0"/>
                <a:cs typeface="Mangal"/>
              </a:rPr>
              <a:t>      </a:t>
            </a:r>
            <a:r>
              <a:rPr lang="en-US" altLang="en-US" sz="2000" dirty="0">
                <a:solidFill>
                  <a:srgbClr val="000000"/>
                </a:solidFill>
                <a:latin typeface="Calibri" pitchFamily="34" charset="0"/>
                <a:ea typeface="Times New Roman" pitchFamily="18" charset="0"/>
                <a:cs typeface="Mangal"/>
              </a:rPr>
              <a:t>A certain amount of time (T) is taken to complete a certain work (W). The number of units of work done per unit time is called the efficiency of work (E). </a:t>
            </a:r>
            <a:br>
              <a:rPr lang="en-US" altLang="en-US" sz="2000" dirty="0">
                <a:solidFill>
                  <a:srgbClr val="000000"/>
                </a:solidFill>
                <a:latin typeface="Calibri" pitchFamily="34" charset="0"/>
                <a:ea typeface="Times New Roman" pitchFamily="18" charset="0"/>
                <a:cs typeface="Mangal"/>
              </a:rPr>
            </a:br>
            <a:r>
              <a:rPr lang="en-US" altLang="en-US" sz="2000" dirty="0">
                <a:solidFill>
                  <a:srgbClr val="000000"/>
                </a:solidFill>
                <a:latin typeface="Calibri" pitchFamily="34" charset="0"/>
                <a:ea typeface="Times New Roman" pitchFamily="18" charset="0"/>
                <a:cs typeface="Mangal"/>
              </a:rPr>
              <a:t>     Hence, Work (W) = Efficiency (E) x Time (T)</a:t>
            </a:r>
            <a:endParaRPr lang="en-US" altLang="en-US" sz="2000" dirty="0">
              <a:latin typeface="Arial" pitchFamily="34" charset="0"/>
              <a:cs typeface="Arial" pitchFamily="34" charset="0"/>
            </a:endParaRPr>
          </a:p>
          <a:p>
            <a:pPr lvl="0" eaLnBrk="0" fontAlgn="base" hangingPunct="0">
              <a:spcBef>
                <a:spcPct val="0"/>
              </a:spcBef>
              <a:spcAft>
                <a:spcPct val="0"/>
              </a:spcAft>
            </a:pPr>
            <a:endParaRPr lang="en-US" altLang="en-US" sz="2000" dirty="0">
              <a:latin typeface="Arial" pitchFamily="34" charset="0"/>
              <a:cs typeface="Arial" pitchFamily="34" charset="0"/>
            </a:endParaRPr>
          </a:p>
        </p:txBody>
      </p:sp>
    </p:spTree>
    <p:extLst>
      <p:ext uri="{BB962C8B-B14F-4D97-AF65-F5344CB8AC3E}">
        <p14:creationId xmlns:p14="http://schemas.microsoft.com/office/powerpoint/2010/main" val="1778363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323439"/>
          </a:xfrm>
          <a:prstGeom prst="rect">
            <a:avLst/>
          </a:prstGeom>
          <a:noFill/>
        </p:spPr>
        <p:txBody>
          <a:bodyPr wrap="square">
            <a:spAutoFit/>
          </a:bodyPr>
          <a:lstStyle/>
          <a:p>
            <a:pPr marL="0" indent="0">
              <a:buNone/>
            </a:pPr>
            <a:r>
              <a:rPr lang="en-IN" sz="2000" b="1" dirty="0"/>
              <a:t>23) 25 men can complete a piece of work in 12 days, 3 days after they started working 2 more men joined them and after 5 more days 7 men left. How many more days will they now take to complete the remaining work?</a:t>
            </a:r>
          </a:p>
          <a:p>
            <a:r>
              <a:rPr lang="en-IN" sz="2000" dirty="0"/>
              <a:t>A]4.5 days              	B]6.5 days              	C]5days                    	D] None</a:t>
            </a:r>
          </a:p>
        </p:txBody>
      </p:sp>
    </p:spTree>
    <p:extLst>
      <p:ext uri="{BB962C8B-B14F-4D97-AF65-F5344CB8AC3E}">
        <p14:creationId xmlns:p14="http://schemas.microsoft.com/office/powerpoint/2010/main" val="1680290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E014D2-1568-4653-AEF9-53C0A8DD7D51}"/>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9" name="TextBox 8">
            <a:extLst>
              <a:ext uri="{FF2B5EF4-FFF2-40B4-BE49-F238E27FC236}">
                <a16:creationId xmlns:a16="http://schemas.microsoft.com/office/drawing/2014/main" id="{1EB3C25D-61B4-4CCD-B788-8F9E1A6C3DDC}"/>
              </a:ext>
            </a:extLst>
          </p:cNvPr>
          <p:cNvSpPr txBox="1"/>
          <p:nvPr/>
        </p:nvSpPr>
        <p:spPr>
          <a:xfrm>
            <a:off x="255179" y="871340"/>
            <a:ext cx="11483163" cy="1323439"/>
          </a:xfrm>
          <a:prstGeom prst="rect">
            <a:avLst/>
          </a:prstGeom>
          <a:noFill/>
        </p:spPr>
        <p:txBody>
          <a:bodyPr wrap="square">
            <a:spAutoFit/>
          </a:bodyPr>
          <a:lstStyle/>
          <a:p>
            <a:pPr marL="0" indent="0" algn="just">
              <a:buNone/>
            </a:pPr>
            <a:r>
              <a:rPr lang="en-IN" sz="2000" b="1" dirty="0"/>
              <a:t>24) 6 men and 14 women can do a job in 10 days, while 8 men and 25 women can do it in 6 days. The number of days required for a group of 3 men and 7 women working together, at the same rate as before, to finish the same job in?</a:t>
            </a:r>
          </a:p>
          <a:p>
            <a:r>
              <a:rPr lang="en-IN" sz="2000" dirty="0"/>
              <a:t>A]15                           	B]20                      	C]25                             	D]30</a:t>
            </a:r>
          </a:p>
        </p:txBody>
      </p:sp>
    </p:spTree>
    <p:extLst>
      <p:ext uri="{BB962C8B-B14F-4D97-AF65-F5344CB8AC3E}">
        <p14:creationId xmlns:p14="http://schemas.microsoft.com/office/powerpoint/2010/main" val="1227597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770F2E36-0A16-49FB-82F7-7CDB432948A3}"/>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AAE9DFB2-7163-4F7B-BE88-ABF6BCC99300}"/>
              </a:ext>
            </a:extLst>
          </p:cNvPr>
          <p:cNvSpPr txBox="1"/>
          <p:nvPr/>
        </p:nvSpPr>
        <p:spPr>
          <a:xfrm>
            <a:off x="354419" y="871892"/>
            <a:ext cx="11483162" cy="1323439"/>
          </a:xfrm>
          <a:prstGeom prst="rect">
            <a:avLst/>
          </a:prstGeom>
          <a:noFill/>
        </p:spPr>
        <p:txBody>
          <a:bodyPr wrap="square">
            <a:spAutoFit/>
          </a:bodyPr>
          <a:lstStyle/>
          <a:p>
            <a:pPr marL="0" indent="0" algn="just">
              <a:buNone/>
            </a:pPr>
            <a:r>
              <a:rPr lang="en-IN" sz="2000" b="1" dirty="0"/>
              <a:t>25) 18 men take 15 days of 12 hours each to complete a work. How many days of 6 hours each would 24 women take to complete the same piece of work. If it is given that work done by 2 men is equal to work done by 3 women?</a:t>
            </a:r>
          </a:p>
          <a:p>
            <a:pPr marL="0" indent="0">
              <a:buNone/>
            </a:pPr>
            <a:r>
              <a:rPr lang="en-IN" sz="2000" dirty="0"/>
              <a:t> A]30		              B]45  		            C]33.75    	           	  D]31.75</a:t>
            </a:r>
          </a:p>
        </p:txBody>
      </p:sp>
    </p:spTree>
    <p:extLst>
      <p:ext uri="{BB962C8B-B14F-4D97-AF65-F5344CB8AC3E}">
        <p14:creationId xmlns:p14="http://schemas.microsoft.com/office/powerpoint/2010/main" val="2585275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14E08F9C-94D5-4ABC-A440-9F92787FB825}"/>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AA35C523-6E06-4B7B-B55B-5718AFDF7DAB}"/>
              </a:ext>
            </a:extLst>
          </p:cNvPr>
          <p:cNvSpPr txBox="1"/>
          <p:nvPr/>
        </p:nvSpPr>
        <p:spPr>
          <a:xfrm>
            <a:off x="393404" y="994156"/>
            <a:ext cx="11600121" cy="1323439"/>
          </a:xfrm>
          <a:prstGeom prst="rect">
            <a:avLst/>
          </a:prstGeom>
          <a:noFill/>
        </p:spPr>
        <p:txBody>
          <a:bodyPr wrap="square">
            <a:spAutoFit/>
          </a:bodyPr>
          <a:lstStyle/>
          <a:p>
            <a:pPr marL="0" indent="0">
              <a:buNone/>
            </a:pPr>
            <a:r>
              <a:rPr lang="en-IN" sz="2000" b="1" dirty="0"/>
              <a:t>26) In a boys hostel there is provision of food for 200 students for 38 days. After 20 days 50 students left the hostel. For how many days shall the left over food last for the remaining students?</a:t>
            </a:r>
          </a:p>
          <a:p>
            <a:r>
              <a:rPr lang="en-IN" sz="2000" dirty="0"/>
              <a:t>A]24	 	                B]45   	      	                 C]75	       	                      D]30</a:t>
            </a:r>
          </a:p>
        </p:txBody>
      </p:sp>
    </p:spTree>
    <p:extLst>
      <p:ext uri="{BB962C8B-B14F-4D97-AF65-F5344CB8AC3E}">
        <p14:creationId xmlns:p14="http://schemas.microsoft.com/office/powerpoint/2010/main" val="2403562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6F7B5DAC-0A09-4C6F-8923-56A63A4FB3C0}"/>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7" name="TextBox 6">
            <a:extLst>
              <a:ext uri="{FF2B5EF4-FFF2-40B4-BE49-F238E27FC236}">
                <a16:creationId xmlns:a16="http://schemas.microsoft.com/office/drawing/2014/main" id="{890FDE44-C686-4E3E-A7CC-5CA966314614}"/>
              </a:ext>
            </a:extLst>
          </p:cNvPr>
          <p:cNvSpPr txBox="1"/>
          <p:nvPr/>
        </p:nvSpPr>
        <p:spPr>
          <a:xfrm>
            <a:off x="367663" y="994156"/>
            <a:ext cx="11440632" cy="1631216"/>
          </a:xfrm>
          <a:prstGeom prst="rect">
            <a:avLst/>
          </a:prstGeom>
          <a:noFill/>
        </p:spPr>
        <p:txBody>
          <a:bodyPr wrap="square">
            <a:spAutoFit/>
          </a:bodyPr>
          <a:lstStyle/>
          <a:p>
            <a:pPr marL="0" indent="0" algn="just">
              <a:buNone/>
            </a:pPr>
            <a:r>
              <a:rPr lang="en-IN" sz="2000" b="1" dirty="0"/>
              <a:t>27) A trip was organized for 80 travellers for 50 days and the food supply was arranged accordingly. However, some travellers showed up with friends and there were 20 additional people from day one of the trip. Now, for how many days will the food supply last for all these people?</a:t>
            </a:r>
          </a:p>
          <a:p>
            <a:r>
              <a:rPr lang="en-IN" sz="2000" dirty="0"/>
              <a:t>A]24		                B]30	                            C]40	                            D]35</a:t>
            </a:r>
          </a:p>
        </p:txBody>
      </p:sp>
    </p:spTree>
    <p:extLst>
      <p:ext uri="{BB962C8B-B14F-4D97-AF65-F5344CB8AC3E}">
        <p14:creationId xmlns:p14="http://schemas.microsoft.com/office/powerpoint/2010/main" val="1138003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Data Interpretation</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554545"/>
          </a:xfrm>
          <a:prstGeom prst="rect">
            <a:avLst/>
          </a:prstGeom>
          <a:noFill/>
        </p:spPr>
        <p:txBody>
          <a:bodyPr wrap="square">
            <a:spAutoFit/>
          </a:bodyPr>
          <a:lstStyle/>
          <a:p>
            <a:pPr marL="0" indent="0">
              <a:buNone/>
            </a:pPr>
            <a:r>
              <a:rPr lang="en-IN" sz="2000" b="1" dirty="0"/>
              <a:t>Direction(28-32):</a:t>
            </a:r>
          </a:p>
          <a:p>
            <a:pPr marL="0" indent="0">
              <a:buNone/>
            </a:pPr>
            <a:r>
              <a:rPr lang="en-IN" sz="2000" b="1" dirty="0"/>
              <a:t>Four inlet pipes fill the tank in different time, and four outlet pipes</a:t>
            </a:r>
          </a:p>
          <a:p>
            <a:pPr marL="0" indent="0">
              <a:buNone/>
            </a:pPr>
            <a:r>
              <a:rPr lang="en-IN" sz="2000" b="1" dirty="0"/>
              <a:t>Empty the full tank in different time given in the table.</a:t>
            </a:r>
          </a:p>
          <a:p>
            <a:pPr marL="0" indent="0">
              <a:buNone/>
            </a:pPr>
            <a:r>
              <a:rPr lang="en-IN" sz="2000" b="1" dirty="0"/>
              <a:t>28.</a:t>
            </a:r>
            <a:r>
              <a:rPr lang="en-IN" sz="2000" dirty="0"/>
              <a:t> At what time tank will be filled if A and P opened together at 9:30AM.</a:t>
            </a:r>
          </a:p>
          <a:p>
            <a:pPr marL="0" indent="0">
              <a:buNone/>
            </a:pPr>
            <a:r>
              <a:rPr lang="en-IN" sz="2000" dirty="0"/>
              <a:t>A. 9:55AM	B. 10:30AM	C. 10:40AM	D. 9:42AM		</a:t>
            </a:r>
          </a:p>
          <a:p>
            <a:pPr marL="0" indent="0">
              <a:buNone/>
            </a:pPr>
            <a:endParaRPr lang="en-IN" sz="2000" dirty="0"/>
          </a:p>
          <a:p>
            <a:pPr marL="0" indent="0">
              <a:buNone/>
            </a:pPr>
            <a:endParaRPr lang="en-IN" sz="2000" b="1" dirty="0"/>
          </a:p>
          <a:p>
            <a:pPr marL="0" indent="0">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2503313479"/>
              </p:ext>
            </p:extLst>
          </p:nvPr>
        </p:nvGraphicFramePr>
        <p:xfrm>
          <a:off x="9070458" y="925285"/>
          <a:ext cx="3121542" cy="2540586"/>
        </p:xfrm>
        <a:graphic>
          <a:graphicData uri="http://schemas.openxmlformats.org/drawingml/2006/table">
            <a:tbl>
              <a:tblPr>
                <a:tableStyleId>{5C22544A-7EE6-4342-B048-85BDC9FD1C3A}</a:tableStyleId>
              </a:tblPr>
              <a:tblGrid>
                <a:gridCol w="990166">
                  <a:extLst>
                    <a:ext uri="{9D8B030D-6E8A-4147-A177-3AD203B41FA5}">
                      <a16:colId xmlns:a16="http://schemas.microsoft.com/office/drawing/2014/main" val="20000"/>
                    </a:ext>
                  </a:extLst>
                </a:gridCol>
                <a:gridCol w="2131376">
                  <a:extLst>
                    <a:ext uri="{9D8B030D-6E8A-4147-A177-3AD203B41FA5}">
                      <a16:colId xmlns:a16="http://schemas.microsoft.com/office/drawing/2014/main" val="20001"/>
                    </a:ext>
                  </a:extLst>
                </a:gridCol>
              </a:tblGrid>
              <a:tr h="1063322">
                <a:tc>
                  <a:txBody>
                    <a:bodyPr/>
                    <a:lstStyle/>
                    <a:p>
                      <a:pPr algn="l" fontAlgn="b"/>
                      <a:r>
                        <a:rPr lang="en-IN" sz="2000" b="1" u="none" strike="noStrike" dirty="0">
                          <a:effectLst/>
                        </a:rPr>
                        <a:t>Inlet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fill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69316">
                <a:tc>
                  <a:txBody>
                    <a:bodyPr/>
                    <a:lstStyle/>
                    <a:p>
                      <a:pPr algn="ctr" fontAlgn="b"/>
                      <a:r>
                        <a:rPr lang="en-IN" sz="2000" b="1" u="none" strike="noStrike" dirty="0">
                          <a:effectLst/>
                        </a:rPr>
                        <a:t>A</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a:effectLst/>
                        </a:rPr>
                        <a:t>15</a:t>
                      </a:r>
                      <a:endParaRPr lang="en-IN" sz="20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9316">
                <a:tc>
                  <a:txBody>
                    <a:bodyPr/>
                    <a:lstStyle/>
                    <a:p>
                      <a:pPr algn="ctr" fontAlgn="b"/>
                      <a:r>
                        <a:rPr lang="en-IN" sz="2000" b="1" u="none" strike="noStrike" dirty="0">
                          <a:effectLst/>
                        </a:rPr>
                        <a:t>B</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9316">
                <a:tc>
                  <a:txBody>
                    <a:bodyPr/>
                    <a:lstStyle/>
                    <a:p>
                      <a:pPr algn="ctr" fontAlgn="b"/>
                      <a:r>
                        <a:rPr lang="en-IN" sz="2000" b="1" u="none" strike="noStrike">
                          <a:effectLst/>
                        </a:rPr>
                        <a:t>C</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25</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9316">
                <a:tc>
                  <a:txBody>
                    <a:bodyPr/>
                    <a:lstStyle/>
                    <a:p>
                      <a:pPr algn="ctr" fontAlgn="b"/>
                      <a:r>
                        <a:rPr lang="en-IN" sz="2000" b="1" u="none" strike="noStrike">
                          <a:effectLst/>
                        </a:rPr>
                        <a:t>D</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30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47285710"/>
              </p:ext>
            </p:extLst>
          </p:nvPr>
        </p:nvGraphicFramePr>
        <p:xfrm>
          <a:off x="9070258" y="3569109"/>
          <a:ext cx="3121742" cy="2728452"/>
        </p:xfrm>
        <a:graphic>
          <a:graphicData uri="http://schemas.openxmlformats.org/drawingml/2006/table">
            <a:tbl>
              <a:tblPr>
                <a:tableStyleId>{5C22544A-7EE6-4342-B048-85BDC9FD1C3A}</a:tableStyleId>
              </a:tblPr>
              <a:tblGrid>
                <a:gridCol w="958302">
                  <a:extLst>
                    <a:ext uri="{9D8B030D-6E8A-4147-A177-3AD203B41FA5}">
                      <a16:colId xmlns:a16="http://schemas.microsoft.com/office/drawing/2014/main" val="20000"/>
                    </a:ext>
                  </a:extLst>
                </a:gridCol>
                <a:gridCol w="2163440">
                  <a:extLst>
                    <a:ext uri="{9D8B030D-6E8A-4147-A177-3AD203B41FA5}">
                      <a16:colId xmlns:a16="http://schemas.microsoft.com/office/drawing/2014/main" val="20001"/>
                    </a:ext>
                  </a:extLst>
                </a:gridCol>
              </a:tblGrid>
              <a:tr h="1091819">
                <a:tc>
                  <a:txBody>
                    <a:bodyPr/>
                    <a:lstStyle/>
                    <a:p>
                      <a:pPr algn="l" fontAlgn="b"/>
                      <a:r>
                        <a:rPr lang="en-IN" sz="2000" b="1" u="none" strike="noStrike" dirty="0">
                          <a:effectLst/>
                        </a:rPr>
                        <a:t>Outlet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empty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2298">
                <a:tc>
                  <a:txBody>
                    <a:bodyPr/>
                    <a:lstStyle/>
                    <a:p>
                      <a:pPr algn="ctr" fontAlgn="b"/>
                      <a:r>
                        <a:rPr lang="en-IN" sz="2000" b="1" u="none" strike="noStrike" dirty="0">
                          <a:effectLst/>
                        </a:rPr>
                        <a:t>P</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1445">
                <a:tc>
                  <a:txBody>
                    <a:bodyPr/>
                    <a:lstStyle/>
                    <a:p>
                      <a:pPr algn="ctr" fontAlgn="b"/>
                      <a:r>
                        <a:rPr lang="en-IN" sz="2000" b="1" u="none" strike="noStrike">
                          <a:effectLst/>
                        </a:rPr>
                        <a:t>Q</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16</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1445">
                <a:tc>
                  <a:txBody>
                    <a:bodyPr/>
                    <a:lstStyle/>
                    <a:p>
                      <a:pPr algn="ctr" fontAlgn="b"/>
                      <a:r>
                        <a:rPr lang="en-IN" sz="2000" b="1" u="none" strike="noStrike">
                          <a:effectLst/>
                        </a:rPr>
                        <a:t>R</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12 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1445">
                <a:tc>
                  <a:txBody>
                    <a:bodyPr/>
                    <a:lstStyle/>
                    <a:p>
                      <a:pPr algn="ctr" fontAlgn="b"/>
                      <a:r>
                        <a:rPr lang="en-IN" sz="2000" b="1" u="none" strike="noStrike">
                          <a:effectLst/>
                        </a:rPr>
                        <a:t>S</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 8</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731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Data Interpretation</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862322"/>
          </a:xfrm>
          <a:prstGeom prst="rect">
            <a:avLst/>
          </a:prstGeom>
          <a:noFill/>
        </p:spPr>
        <p:txBody>
          <a:bodyPr wrap="square">
            <a:spAutoFit/>
          </a:bodyPr>
          <a:lstStyle/>
          <a:p>
            <a:pPr marL="0" indent="0">
              <a:buNone/>
            </a:pPr>
            <a:r>
              <a:rPr lang="en-IN" sz="2000" b="1" dirty="0"/>
              <a:t>Direction(28-32):</a:t>
            </a:r>
          </a:p>
          <a:p>
            <a:pPr marL="0" indent="0">
              <a:buNone/>
            </a:pPr>
            <a:r>
              <a:rPr lang="en-IN" sz="2000" b="1" dirty="0"/>
              <a:t>Four inlet pipes fill the tank in different time, and four outlet pipes</a:t>
            </a:r>
          </a:p>
          <a:p>
            <a:pPr marL="0" indent="0">
              <a:buNone/>
            </a:pPr>
            <a:r>
              <a:rPr lang="en-IN" sz="2000" b="1" dirty="0"/>
              <a:t>Empty the full tank in different time given in the table.</a:t>
            </a:r>
          </a:p>
          <a:p>
            <a:pPr marL="0" indent="0">
              <a:buNone/>
            </a:pPr>
            <a:r>
              <a:rPr lang="en-IN" sz="2000" b="1" dirty="0"/>
              <a:t>29.</a:t>
            </a:r>
            <a:r>
              <a:rPr lang="en-IN" sz="2000" dirty="0"/>
              <a:t> In how much time tank will be filled if Pipe A and Pipe B opened at </a:t>
            </a:r>
          </a:p>
          <a:p>
            <a:pPr marL="0" indent="0">
              <a:buNone/>
            </a:pPr>
            <a:r>
              <a:rPr lang="en-IN" sz="2000" dirty="0"/>
              <a:t>alternate minute</a:t>
            </a:r>
          </a:p>
          <a:p>
            <a:pPr marL="0" indent="0">
              <a:buNone/>
            </a:pPr>
            <a:r>
              <a:rPr lang="en-IN" sz="2000" dirty="0"/>
              <a:t>A. 15min	B. 16min	C. 17min	D. 20min		</a:t>
            </a:r>
          </a:p>
          <a:p>
            <a:pPr marL="0" indent="0">
              <a:buNone/>
            </a:pPr>
            <a:endParaRPr lang="en-IN" sz="2000" dirty="0"/>
          </a:p>
          <a:p>
            <a:pPr marL="0" indent="0">
              <a:buNone/>
            </a:pPr>
            <a:endParaRPr lang="en-IN" sz="2000" b="1" dirty="0"/>
          </a:p>
          <a:p>
            <a:pPr marL="0" indent="0">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143530409"/>
              </p:ext>
            </p:extLst>
          </p:nvPr>
        </p:nvGraphicFramePr>
        <p:xfrm>
          <a:off x="9070458" y="925285"/>
          <a:ext cx="3121542" cy="2540586"/>
        </p:xfrm>
        <a:graphic>
          <a:graphicData uri="http://schemas.openxmlformats.org/drawingml/2006/table">
            <a:tbl>
              <a:tblPr>
                <a:tableStyleId>{5C22544A-7EE6-4342-B048-85BDC9FD1C3A}</a:tableStyleId>
              </a:tblPr>
              <a:tblGrid>
                <a:gridCol w="990166">
                  <a:extLst>
                    <a:ext uri="{9D8B030D-6E8A-4147-A177-3AD203B41FA5}">
                      <a16:colId xmlns:a16="http://schemas.microsoft.com/office/drawing/2014/main" val="20000"/>
                    </a:ext>
                  </a:extLst>
                </a:gridCol>
                <a:gridCol w="2131376">
                  <a:extLst>
                    <a:ext uri="{9D8B030D-6E8A-4147-A177-3AD203B41FA5}">
                      <a16:colId xmlns:a16="http://schemas.microsoft.com/office/drawing/2014/main" val="20001"/>
                    </a:ext>
                  </a:extLst>
                </a:gridCol>
              </a:tblGrid>
              <a:tr h="1063322">
                <a:tc>
                  <a:txBody>
                    <a:bodyPr/>
                    <a:lstStyle/>
                    <a:p>
                      <a:pPr algn="l" fontAlgn="b"/>
                      <a:r>
                        <a:rPr lang="en-IN" sz="2000" b="1" u="none" strike="noStrike" dirty="0">
                          <a:effectLst/>
                        </a:rPr>
                        <a:t>Inlet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fill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69316">
                <a:tc>
                  <a:txBody>
                    <a:bodyPr/>
                    <a:lstStyle/>
                    <a:p>
                      <a:pPr algn="ctr" fontAlgn="b"/>
                      <a:r>
                        <a:rPr lang="en-IN" sz="2000" b="1" u="none" strike="noStrike" dirty="0">
                          <a:effectLst/>
                        </a:rPr>
                        <a:t>A</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a:effectLst/>
                        </a:rPr>
                        <a:t>15</a:t>
                      </a:r>
                      <a:endParaRPr lang="en-IN" sz="20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9316">
                <a:tc>
                  <a:txBody>
                    <a:bodyPr/>
                    <a:lstStyle/>
                    <a:p>
                      <a:pPr algn="ctr" fontAlgn="b"/>
                      <a:r>
                        <a:rPr lang="en-IN" sz="2000" b="1" u="none" strike="noStrike" dirty="0">
                          <a:effectLst/>
                        </a:rPr>
                        <a:t>B</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9316">
                <a:tc>
                  <a:txBody>
                    <a:bodyPr/>
                    <a:lstStyle/>
                    <a:p>
                      <a:pPr algn="ctr" fontAlgn="b"/>
                      <a:r>
                        <a:rPr lang="en-IN" sz="2000" b="1" u="none" strike="noStrike">
                          <a:effectLst/>
                        </a:rPr>
                        <a:t>C</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25</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9316">
                <a:tc>
                  <a:txBody>
                    <a:bodyPr/>
                    <a:lstStyle/>
                    <a:p>
                      <a:pPr algn="ctr" fontAlgn="b"/>
                      <a:r>
                        <a:rPr lang="en-IN" sz="2000" b="1" u="none" strike="noStrike">
                          <a:effectLst/>
                        </a:rPr>
                        <a:t>D</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30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63966818"/>
              </p:ext>
            </p:extLst>
          </p:nvPr>
        </p:nvGraphicFramePr>
        <p:xfrm>
          <a:off x="9070258" y="3569109"/>
          <a:ext cx="3121742" cy="2728452"/>
        </p:xfrm>
        <a:graphic>
          <a:graphicData uri="http://schemas.openxmlformats.org/drawingml/2006/table">
            <a:tbl>
              <a:tblPr>
                <a:tableStyleId>{5C22544A-7EE6-4342-B048-85BDC9FD1C3A}</a:tableStyleId>
              </a:tblPr>
              <a:tblGrid>
                <a:gridCol w="958302">
                  <a:extLst>
                    <a:ext uri="{9D8B030D-6E8A-4147-A177-3AD203B41FA5}">
                      <a16:colId xmlns:a16="http://schemas.microsoft.com/office/drawing/2014/main" val="20000"/>
                    </a:ext>
                  </a:extLst>
                </a:gridCol>
                <a:gridCol w="2163440">
                  <a:extLst>
                    <a:ext uri="{9D8B030D-6E8A-4147-A177-3AD203B41FA5}">
                      <a16:colId xmlns:a16="http://schemas.microsoft.com/office/drawing/2014/main" val="20001"/>
                    </a:ext>
                  </a:extLst>
                </a:gridCol>
              </a:tblGrid>
              <a:tr h="1091819">
                <a:tc>
                  <a:txBody>
                    <a:bodyPr/>
                    <a:lstStyle/>
                    <a:p>
                      <a:pPr algn="l" fontAlgn="b"/>
                      <a:r>
                        <a:rPr lang="en-IN" sz="2000" b="1" u="none" strike="noStrike" dirty="0">
                          <a:effectLst/>
                        </a:rPr>
                        <a:t>Outlet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empty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2298">
                <a:tc>
                  <a:txBody>
                    <a:bodyPr/>
                    <a:lstStyle/>
                    <a:p>
                      <a:pPr algn="ctr" fontAlgn="b"/>
                      <a:r>
                        <a:rPr lang="en-IN" sz="2000" b="1" u="none" strike="noStrike" dirty="0">
                          <a:effectLst/>
                        </a:rPr>
                        <a:t>P</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1445">
                <a:tc>
                  <a:txBody>
                    <a:bodyPr/>
                    <a:lstStyle/>
                    <a:p>
                      <a:pPr algn="ctr" fontAlgn="b"/>
                      <a:r>
                        <a:rPr lang="en-IN" sz="2000" b="1" u="none" strike="noStrike">
                          <a:effectLst/>
                        </a:rPr>
                        <a:t>Q</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16</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1445">
                <a:tc>
                  <a:txBody>
                    <a:bodyPr/>
                    <a:lstStyle/>
                    <a:p>
                      <a:pPr algn="ctr" fontAlgn="b"/>
                      <a:r>
                        <a:rPr lang="en-IN" sz="2000" b="1" u="none" strike="noStrike">
                          <a:effectLst/>
                        </a:rPr>
                        <a:t>R</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12 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1445">
                <a:tc>
                  <a:txBody>
                    <a:bodyPr/>
                    <a:lstStyle/>
                    <a:p>
                      <a:pPr algn="ctr" fontAlgn="b"/>
                      <a:r>
                        <a:rPr lang="en-IN" sz="2000" b="1" u="none" strike="noStrike">
                          <a:effectLst/>
                        </a:rPr>
                        <a:t>S</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 8</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09221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Data Interpretation</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862322"/>
          </a:xfrm>
          <a:prstGeom prst="rect">
            <a:avLst/>
          </a:prstGeom>
          <a:noFill/>
        </p:spPr>
        <p:txBody>
          <a:bodyPr wrap="square">
            <a:spAutoFit/>
          </a:bodyPr>
          <a:lstStyle/>
          <a:p>
            <a:pPr marL="0" indent="0">
              <a:buNone/>
            </a:pPr>
            <a:r>
              <a:rPr lang="en-IN" sz="2000" b="1" dirty="0"/>
              <a:t>Direction(28-32):</a:t>
            </a:r>
          </a:p>
          <a:p>
            <a:pPr marL="0" indent="0">
              <a:buNone/>
            </a:pPr>
            <a:r>
              <a:rPr lang="en-IN" sz="2000" b="1" dirty="0"/>
              <a:t>Four inlet pipes fill the tank in different time, and four outlet pipes</a:t>
            </a:r>
          </a:p>
          <a:p>
            <a:pPr marL="0" indent="0">
              <a:buNone/>
            </a:pPr>
            <a:r>
              <a:rPr lang="en-IN" sz="2000" b="1" dirty="0"/>
              <a:t>Empty the full tank in different time given in the table.</a:t>
            </a:r>
          </a:p>
          <a:p>
            <a:pPr marL="0" indent="0">
              <a:buNone/>
            </a:pPr>
            <a:r>
              <a:rPr lang="en-IN" sz="2000" b="1" dirty="0"/>
              <a:t>30.</a:t>
            </a:r>
            <a:r>
              <a:rPr lang="en-IN" sz="2000" dirty="0"/>
              <a:t> In how much time tank will be filled if Pipe A , D and P opened </a:t>
            </a:r>
          </a:p>
          <a:p>
            <a:pPr marL="0" indent="0">
              <a:buNone/>
            </a:pPr>
            <a:r>
              <a:rPr lang="en-IN" sz="2000" dirty="0"/>
              <a:t>simultaneously?</a:t>
            </a:r>
          </a:p>
          <a:p>
            <a:pPr marL="0" indent="0">
              <a:buNone/>
            </a:pPr>
            <a:r>
              <a:rPr lang="en-IN" sz="2000" dirty="0"/>
              <a:t>A. 15min	B. 18min	C. 25min	D. None		</a:t>
            </a:r>
          </a:p>
          <a:p>
            <a:pPr marL="0" indent="0">
              <a:buNone/>
            </a:pPr>
            <a:endParaRPr lang="en-IN" sz="2000" dirty="0"/>
          </a:p>
          <a:p>
            <a:pPr marL="0" indent="0">
              <a:buNone/>
            </a:pPr>
            <a:endParaRPr lang="en-IN" sz="2000" b="1" dirty="0"/>
          </a:p>
          <a:p>
            <a:pPr marL="0" indent="0">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1253045537"/>
              </p:ext>
            </p:extLst>
          </p:nvPr>
        </p:nvGraphicFramePr>
        <p:xfrm>
          <a:off x="9070458" y="925285"/>
          <a:ext cx="3121542" cy="2540586"/>
        </p:xfrm>
        <a:graphic>
          <a:graphicData uri="http://schemas.openxmlformats.org/drawingml/2006/table">
            <a:tbl>
              <a:tblPr>
                <a:tableStyleId>{5C22544A-7EE6-4342-B048-85BDC9FD1C3A}</a:tableStyleId>
              </a:tblPr>
              <a:tblGrid>
                <a:gridCol w="990166">
                  <a:extLst>
                    <a:ext uri="{9D8B030D-6E8A-4147-A177-3AD203B41FA5}">
                      <a16:colId xmlns:a16="http://schemas.microsoft.com/office/drawing/2014/main" val="20000"/>
                    </a:ext>
                  </a:extLst>
                </a:gridCol>
                <a:gridCol w="2131376">
                  <a:extLst>
                    <a:ext uri="{9D8B030D-6E8A-4147-A177-3AD203B41FA5}">
                      <a16:colId xmlns:a16="http://schemas.microsoft.com/office/drawing/2014/main" val="20001"/>
                    </a:ext>
                  </a:extLst>
                </a:gridCol>
              </a:tblGrid>
              <a:tr h="1063322">
                <a:tc>
                  <a:txBody>
                    <a:bodyPr/>
                    <a:lstStyle/>
                    <a:p>
                      <a:pPr algn="l" fontAlgn="b"/>
                      <a:r>
                        <a:rPr lang="en-IN" sz="2000" b="1" u="none" strike="noStrike" dirty="0">
                          <a:effectLst/>
                        </a:rPr>
                        <a:t>Inlet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fill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69316">
                <a:tc>
                  <a:txBody>
                    <a:bodyPr/>
                    <a:lstStyle/>
                    <a:p>
                      <a:pPr algn="ctr" fontAlgn="b"/>
                      <a:r>
                        <a:rPr lang="en-IN" sz="2000" b="1" u="none" strike="noStrike" dirty="0">
                          <a:effectLst/>
                        </a:rPr>
                        <a:t>A</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a:effectLst/>
                        </a:rPr>
                        <a:t>15</a:t>
                      </a:r>
                      <a:endParaRPr lang="en-IN" sz="20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9316">
                <a:tc>
                  <a:txBody>
                    <a:bodyPr/>
                    <a:lstStyle/>
                    <a:p>
                      <a:pPr algn="ctr" fontAlgn="b"/>
                      <a:r>
                        <a:rPr lang="en-IN" sz="2000" b="1" u="none" strike="noStrike" dirty="0">
                          <a:effectLst/>
                        </a:rPr>
                        <a:t>B</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9316">
                <a:tc>
                  <a:txBody>
                    <a:bodyPr/>
                    <a:lstStyle/>
                    <a:p>
                      <a:pPr algn="ctr" fontAlgn="b"/>
                      <a:r>
                        <a:rPr lang="en-IN" sz="2000" b="1" u="none" strike="noStrike">
                          <a:effectLst/>
                        </a:rPr>
                        <a:t>C</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25</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9316">
                <a:tc>
                  <a:txBody>
                    <a:bodyPr/>
                    <a:lstStyle/>
                    <a:p>
                      <a:pPr algn="ctr" fontAlgn="b"/>
                      <a:r>
                        <a:rPr lang="en-IN" sz="2000" b="1" u="none" strike="noStrike">
                          <a:effectLst/>
                        </a:rPr>
                        <a:t>D</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30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17354458"/>
              </p:ext>
            </p:extLst>
          </p:nvPr>
        </p:nvGraphicFramePr>
        <p:xfrm>
          <a:off x="9070258" y="3569109"/>
          <a:ext cx="3121742" cy="2728452"/>
        </p:xfrm>
        <a:graphic>
          <a:graphicData uri="http://schemas.openxmlformats.org/drawingml/2006/table">
            <a:tbl>
              <a:tblPr>
                <a:tableStyleId>{5C22544A-7EE6-4342-B048-85BDC9FD1C3A}</a:tableStyleId>
              </a:tblPr>
              <a:tblGrid>
                <a:gridCol w="958302">
                  <a:extLst>
                    <a:ext uri="{9D8B030D-6E8A-4147-A177-3AD203B41FA5}">
                      <a16:colId xmlns:a16="http://schemas.microsoft.com/office/drawing/2014/main" val="20000"/>
                    </a:ext>
                  </a:extLst>
                </a:gridCol>
                <a:gridCol w="2163440">
                  <a:extLst>
                    <a:ext uri="{9D8B030D-6E8A-4147-A177-3AD203B41FA5}">
                      <a16:colId xmlns:a16="http://schemas.microsoft.com/office/drawing/2014/main" val="20001"/>
                    </a:ext>
                  </a:extLst>
                </a:gridCol>
              </a:tblGrid>
              <a:tr h="1091819">
                <a:tc>
                  <a:txBody>
                    <a:bodyPr/>
                    <a:lstStyle/>
                    <a:p>
                      <a:pPr algn="l" fontAlgn="b"/>
                      <a:r>
                        <a:rPr lang="en-IN" sz="2000" b="1" u="none" strike="noStrike" dirty="0">
                          <a:effectLst/>
                        </a:rPr>
                        <a:t>Outlet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empty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2298">
                <a:tc>
                  <a:txBody>
                    <a:bodyPr/>
                    <a:lstStyle/>
                    <a:p>
                      <a:pPr algn="ctr" fontAlgn="b"/>
                      <a:r>
                        <a:rPr lang="en-IN" sz="2000" b="1" u="none" strike="noStrike" dirty="0">
                          <a:effectLst/>
                        </a:rPr>
                        <a:t>P</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1445">
                <a:tc>
                  <a:txBody>
                    <a:bodyPr/>
                    <a:lstStyle/>
                    <a:p>
                      <a:pPr algn="ctr" fontAlgn="b"/>
                      <a:r>
                        <a:rPr lang="en-IN" sz="2000" b="1" u="none" strike="noStrike">
                          <a:effectLst/>
                        </a:rPr>
                        <a:t>Q</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16</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1445">
                <a:tc>
                  <a:txBody>
                    <a:bodyPr/>
                    <a:lstStyle/>
                    <a:p>
                      <a:pPr algn="ctr" fontAlgn="b"/>
                      <a:r>
                        <a:rPr lang="en-IN" sz="2000" b="1" u="none" strike="noStrike">
                          <a:effectLst/>
                        </a:rPr>
                        <a:t>R</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12 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1445">
                <a:tc>
                  <a:txBody>
                    <a:bodyPr/>
                    <a:lstStyle/>
                    <a:p>
                      <a:pPr algn="ctr" fontAlgn="b"/>
                      <a:r>
                        <a:rPr lang="en-IN" sz="2000" b="1" u="none" strike="noStrike">
                          <a:effectLst/>
                        </a:rPr>
                        <a:t>S</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 8</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3544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Data Interpretation</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862322"/>
          </a:xfrm>
          <a:prstGeom prst="rect">
            <a:avLst/>
          </a:prstGeom>
          <a:noFill/>
        </p:spPr>
        <p:txBody>
          <a:bodyPr wrap="square">
            <a:spAutoFit/>
          </a:bodyPr>
          <a:lstStyle/>
          <a:p>
            <a:pPr marL="0" indent="0">
              <a:buNone/>
            </a:pPr>
            <a:r>
              <a:rPr lang="en-IN" sz="2000" b="1" dirty="0"/>
              <a:t>Direction(28-32):</a:t>
            </a:r>
          </a:p>
          <a:p>
            <a:pPr marL="0" indent="0">
              <a:buNone/>
            </a:pPr>
            <a:r>
              <a:rPr lang="en-IN" sz="2000" b="1" dirty="0"/>
              <a:t>Four inlet pipes fill the tank in different time, and four outlet pipes</a:t>
            </a:r>
          </a:p>
          <a:p>
            <a:pPr marL="0" indent="0">
              <a:buNone/>
            </a:pPr>
            <a:r>
              <a:rPr lang="en-IN" sz="2000" b="1" dirty="0"/>
              <a:t>Empty the full tank in different time given in the table.</a:t>
            </a:r>
          </a:p>
          <a:p>
            <a:pPr marL="0" indent="0">
              <a:buNone/>
            </a:pPr>
            <a:r>
              <a:rPr lang="en-IN" sz="2000" b="1" dirty="0"/>
              <a:t>31.</a:t>
            </a:r>
            <a:r>
              <a:rPr lang="en-IN" sz="2000" dirty="0"/>
              <a:t> Pipe A opened for 5 min then it is closed. Then pipe B and D opened </a:t>
            </a:r>
          </a:p>
          <a:p>
            <a:pPr marL="0" indent="0">
              <a:buNone/>
            </a:pPr>
            <a:r>
              <a:rPr lang="en-IN" sz="2000" dirty="0"/>
              <a:t>together. In how much time tank will be filled completely? </a:t>
            </a:r>
          </a:p>
          <a:p>
            <a:pPr marL="0" indent="0">
              <a:buNone/>
            </a:pPr>
            <a:r>
              <a:rPr lang="en-IN" sz="2000" dirty="0"/>
              <a:t>A. 11min	B. 13min	C. 12min	D. 15min		</a:t>
            </a:r>
          </a:p>
          <a:p>
            <a:pPr marL="0" indent="0">
              <a:buNone/>
            </a:pPr>
            <a:endParaRPr lang="en-IN" sz="2000" dirty="0"/>
          </a:p>
          <a:p>
            <a:pPr marL="0" indent="0">
              <a:buNone/>
            </a:pPr>
            <a:endParaRPr lang="en-IN" sz="2000" b="1" dirty="0"/>
          </a:p>
          <a:p>
            <a:pPr marL="0" indent="0">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1253045537"/>
              </p:ext>
            </p:extLst>
          </p:nvPr>
        </p:nvGraphicFramePr>
        <p:xfrm>
          <a:off x="9070458" y="925285"/>
          <a:ext cx="3121542" cy="2540586"/>
        </p:xfrm>
        <a:graphic>
          <a:graphicData uri="http://schemas.openxmlformats.org/drawingml/2006/table">
            <a:tbl>
              <a:tblPr>
                <a:tableStyleId>{5C22544A-7EE6-4342-B048-85BDC9FD1C3A}</a:tableStyleId>
              </a:tblPr>
              <a:tblGrid>
                <a:gridCol w="990166">
                  <a:extLst>
                    <a:ext uri="{9D8B030D-6E8A-4147-A177-3AD203B41FA5}">
                      <a16:colId xmlns:a16="http://schemas.microsoft.com/office/drawing/2014/main" val="20000"/>
                    </a:ext>
                  </a:extLst>
                </a:gridCol>
                <a:gridCol w="2131376">
                  <a:extLst>
                    <a:ext uri="{9D8B030D-6E8A-4147-A177-3AD203B41FA5}">
                      <a16:colId xmlns:a16="http://schemas.microsoft.com/office/drawing/2014/main" val="20001"/>
                    </a:ext>
                  </a:extLst>
                </a:gridCol>
              </a:tblGrid>
              <a:tr h="1063322">
                <a:tc>
                  <a:txBody>
                    <a:bodyPr/>
                    <a:lstStyle/>
                    <a:p>
                      <a:pPr algn="l" fontAlgn="b"/>
                      <a:r>
                        <a:rPr lang="en-IN" sz="2000" b="1" u="none" strike="noStrike" dirty="0">
                          <a:effectLst/>
                        </a:rPr>
                        <a:t>Inlet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fill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69316">
                <a:tc>
                  <a:txBody>
                    <a:bodyPr/>
                    <a:lstStyle/>
                    <a:p>
                      <a:pPr algn="ctr" fontAlgn="b"/>
                      <a:r>
                        <a:rPr lang="en-IN" sz="2000" b="1" u="none" strike="noStrike" dirty="0">
                          <a:effectLst/>
                        </a:rPr>
                        <a:t>A</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a:effectLst/>
                        </a:rPr>
                        <a:t>15</a:t>
                      </a:r>
                      <a:endParaRPr lang="en-IN" sz="20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9316">
                <a:tc>
                  <a:txBody>
                    <a:bodyPr/>
                    <a:lstStyle/>
                    <a:p>
                      <a:pPr algn="ctr" fontAlgn="b"/>
                      <a:r>
                        <a:rPr lang="en-IN" sz="2000" b="1" u="none" strike="noStrike" dirty="0">
                          <a:effectLst/>
                        </a:rPr>
                        <a:t>B</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9316">
                <a:tc>
                  <a:txBody>
                    <a:bodyPr/>
                    <a:lstStyle/>
                    <a:p>
                      <a:pPr algn="ctr" fontAlgn="b"/>
                      <a:r>
                        <a:rPr lang="en-IN" sz="2000" b="1" u="none" strike="noStrike">
                          <a:effectLst/>
                        </a:rPr>
                        <a:t>C</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25</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9316">
                <a:tc>
                  <a:txBody>
                    <a:bodyPr/>
                    <a:lstStyle/>
                    <a:p>
                      <a:pPr algn="ctr" fontAlgn="b"/>
                      <a:r>
                        <a:rPr lang="en-IN" sz="2000" b="1" u="none" strike="noStrike">
                          <a:effectLst/>
                        </a:rPr>
                        <a:t>D</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30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17354458"/>
              </p:ext>
            </p:extLst>
          </p:nvPr>
        </p:nvGraphicFramePr>
        <p:xfrm>
          <a:off x="9070258" y="3569109"/>
          <a:ext cx="3121742" cy="2728452"/>
        </p:xfrm>
        <a:graphic>
          <a:graphicData uri="http://schemas.openxmlformats.org/drawingml/2006/table">
            <a:tbl>
              <a:tblPr>
                <a:tableStyleId>{5C22544A-7EE6-4342-B048-85BDC9FD1C3A}</a:tableStyleId>
              </a:tblPr>
              <a:tblGrid>
                <a:gridCol w="958302">
                  <a:extLst>
                    <a:ext uri="{9D8B030D-6E8A-4147-A177-3AD203B41FA5}">
                      <a16:colId xmlns:a16="http://schemas.microsoft.com/office/drawing/2014/main" val="20000"/>
                    </a:ext>
                  </a:extLst>
                </a:gridCol>
                <a:gridCol w="2163440">
                  <a:extLst>
                    <a:ext uri="{9D8B030D-6E8A-4147-A177-3AD203B41FA5}">
                      <a16:colId xmlns:a16="http://schemas.microsoft.com/office/drawing/2014/main" val="20001"/>
                    </a:ext>
                  </a:extLst>
                </a:gridCol>
              </a:tblGrid>
              <a:tr h="1091819">
                <a:tc>
                  <a:txBody>
                    <a:bodyPr/>
                    <a:lstStyle/>
                    <a:p>
                      <a:pPr algn="l" fontAlgn="b"/>
                      <a:r>
                        <a:rPr lang="en-IN" sz="2000" b="1" u="none" strike="noStrike" dirty="0">
                          <a:effectLst/>
                        </a:rPr>
                        <a:t>Outlet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empty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2298">
                <a:tc>
                  <a:txBody>
                    <a:bodyPr/>
                    <a:lstStyle/>
                    <a:p>
                      <a:pPr algn="ctr" fontAlgn="b"/>
                      <a:r>
                        <a:rPr lang="en-IN" sz="2000" b="1" u="none" strike="noStrike" dirty="0">
                          <a:effectLst/>
                        </a:rPr>
                        <a:t>P</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1445">
                <a:tc>
                  <a:txBody>
                    <a:bodyPr/>
                    <a:lstStyle/>
                    <a:p>
                      <a:pPr algn="ctr" fontAlgn="b"/>
                      <a:r>
                        <a:rPr lang="en-IN" sz="2000" b="1" u="none" strike="noStrike">
                          <a:effectLst/>
                        </a:rPr>
                        <a:t>Q</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16</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1445">
                <a:tc>
                  <a:txBody>
                    <a:bodyPr/>
                    <a:lstStyle/>
                    <a:p>
                      <a:pPr algn="ctr" fontAlgn="b"/>
                      <a:r>
                        <a:rPr lang="en-IN" sz="2000" b="1" u="none" strike="noStrike">
                          <a:effectLst/>
                        </a:rPr>
                        <a:t>R</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12 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1445">
                <a:tc>
                  <a:txBody>
                    <a:bodyPr/>
                    <a:lstStyle/>
                    <a:p>
                      <a:pPr algn="ctr" fontAlgn="b"/>
                      <a:r>
                        <a:rPr lang="en-IN" sz="2000" b="1" u="none" strike="noStrike">
                          <a:effectLst/>
                        </a:rPr>
                        <a:t>S</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 8</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3544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Data Interpretation</a:t>
            </a: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2554545"/>
          </a:xfrm>
          <a:prstGeom prst="rect">
            <a:avLst/>
          </a:prstGeom>
          <a:noFill/>
        </p:spPr>
        <p:txBody>
          <a:bodyPr wrap="square">
            <a:spAutoFit/>
          </a:bodyPr>
          <a:lstStyle/>
          <a:p>
            <a:pPr marL="0" indent="0">
              <a:buNone/>
            </a:pPr>
            <a:r>
              <a:rPr lang="en-IN" sz="2000" b="1" dirty="0"/>
              <a:t>Direction(28-32):</a:t>
            </a:r>
          </a:p>
          <a:p>
            <a:pPr marL="0" indent="0">
              <a:buNone/>
            </a:pPr>
            <a:r>
              <a:rPr lang="en-IN" sz="2000" b="1" dirty="0"/>
              <a:t>Four inlet pipes fill the tank in different time, and four outlet pipes</a:t>
            </a:r>
          </a:p>
          <a:p>
            <a:pPr marL="0" indent="0">
              <a:buNone/>
            </a:pPr>
            <a:r>
              <a:rPr lang="en-IN" sz="2000" b="1" dirty="0"/>
              <a:t>Empty the full tank in different time given in the table.</a:t>
            </a:r>
          </a:p>
          <a:p>
            <a:pPr marL="0" indent="0">
              <a:buNone/>
            </a:pPr>
            <a:r>
              <a:rPr lang="en-IN" sz="2000" b="1" dirty="0"/>
              <a:t>32.</a:t>
            </a:r>
            <a:r>
              <a:rPr lang="en-IN" sz="2000" dirty="0"/>
              <a:t> In how much time A ,D and R together can fill the tank ? </a:t>
            </a:r>
          </a:p>
          <a:p>
            <a:pPr marL="0" indent="0">
              <a:buNone/>
            </a:pPr>
            <a:r>
              <a:rPr lang="en-IN" sz="2000" dirty="0"/>
              <a:t>A. 55min	B. 40min	C. 50min	D. None		</a:t>
            </a:r>
          </a:p>
          <a:p>
            <a:pPr marL="0" indent="0">
              <a:buNone/>
            </a:pPr>
            <a:endParaRPr lang="en-IN" sz="2000" dirty="0"/>
          </a:p>
          <a:p>
            <a:pPr marL="0" indent="0">
              <a:buNone/>
            </a:pPr>
            <a:endParaRPr lang="en-IN" sz="2000" b="1" dirty="0"/>
          </a:p>
          <a:p>
            <a:pPr marL="0" indent="0">
              <a:buNone/>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1253045537"/>
              </p:ext>
            </p:extLst>
          </p:nvPr>
        </p:nvGraphicFramePr>
        <p:xfrm>
          <a:off x="9070458" y="925285"/>
          <a:ext cx="3121542" cy="2540586"/>
        </p:xfrm>
        <a:graphic>
          <a:graphicData uri="http://schemas.openxmlformats.org/drawingml/2006/table">
            <a:tbl>
              <a:tblPr>
                <a:tableStyleId>{5C22544A-7EE6-4342-B048-85BDC9FD1C3A}</a:tableStyleId>
              </a:tblPr>
              <a:tblGrid>
                <a:gridCol w="990166">
                  <a:extLst>
                    <a:ext uri="{9D8B030D-6E8A-4147-A177-3AD203B41FA5}">
                      <a16:colId xmlns:a16="http://schemas.microsoft.com/office/drawing/2014/main" val="20000"/>
                    </a:ext>
                  </a:extLst>
                </a:gridCol>
                <a:gridCol w="2131376">
                  <a:extLst>
                    <a:ext uri="{9D8B030D-6E8A-4147-A177-3AD203B41FA5}">
                      <a16:colId xmlns:a16="http://schemas.microsoft.com/office/drawing/2014/main" val="20001"/>
                    </a:ext>
                  </a:extLst>
                </a:gridCol>
              </a:tblGrid>
              <a:tr h="1063322">
                <a:tc>
                  <a:txBody>
                    <a:bodyPr/>
                    <a:lstStyle/>
                    <a:p>
                      <a:pPr algn="l" fontAlgn="b"/>
                      <a:r>
                        <a:rPr lang="en-IN" sz="2000" b="1" u="none" strike="noStrike" dirty="0">
                          <a:effectLst/>
                        </a:rPr>
                        <a:t>Inlet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fill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69316">
                <a:tc>
                  <a:txBody>
                    <a:bodyPr/>
                    <a:lstStyle/>
                    <a:p>
                      <a:pPr algn="ctr" fontAlgn="b"/>
                      <a:r>
                        <a:rPr lang="en-IN" sz="2000" b="1" u="none" strike="noStrike" dirty="0">
                          <a:effectLst/>
                        </a:rPr>
                        <a:t>A</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a:effectLst/>
                        </a:rPr>
                        <a:t>15</a:t>
                      </a:r>
                      <a:endParaRPr lang="en-IN" sz="20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69316">
                <a:tc>
                  <a:txBody>
                    <a:bodyPr/>
                    <a:lstStyle/>
                    <a:p>
                      <a:pPr algn="ctr" fontAlgn="b"/>
                      <a:r>
                        <a:rPr lang="en-IN" sz="2000" b="1" u="none" strike="noStrike" dirty="0">
                          <a:effectLst/>
                        </a:rPr>
                        <a:t>B</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69316">
                <a:tc>
                  <a:txBody>
                    <a:bodyPr/>
                    <a:lstStyle/>
                    <a:p>
                      <a:pPr algn="ctr" fontAlgn="b"/>
                      <a:r>
                        <a:rPr lang="en-IN" sz="2000" b="1" u="none" strike="noStrike">
                          <a:effectLst/>
                        </a:rPr>
                        <a:t>C</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25</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69316">
                <a:tc>
                  <a:txBody>
                    <a:bodyPr/>
                    <a:lstStyle/>
                    <a:p>
                      <a:pPr algn="ctr" fontAlgn="b"/>
                      <a:r>
                        <a:rPr lang="en-IN" sz="2000" b="1" u="none" strike="noStrike">
                          <a:effectLst/>
                        </a:rPr>
                        <a:t>D</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30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17354458"/>
              </p:ext>
            </p:extLst>
          </p:nvPr>
        </p:nvGraphicFramePr>
        <p:xfrm>
          <a:off x="9070258" y="3569109"/>
          <a:ext cx="3121742" cy="2728452"/>
        </p:xfrm>
        <a:graphic>
          <a:graphicData uri="http://schemas.openxmlformats.org/drawingml/2006/table">
            <a:tbl>
              <a:tblPr>
                <a:tableStyleId>{5C22544A-7EE6-4342-B048-85BDC9FD1C3A}</a:tableStyleId>
              </a:tblPr>
              <a:tblGrid>
                <a:gridCol w="958302">
                  <a:extLst>
                    <a:ext uri="{9D8B030D-6E8A-4147-A177-3AD203B41FA5}">
                      <a16:colId xmlns:a16="http://schemas.microsoft.com/office/drawing/2014/main" val="20000"/>
                    </a:ext>
                  </a:extLst>
                </a:gridCol>
                <a:gridCol w="2163440">
                  <a:extLst>
                    <a:ext uri="{9D8B030D-6E8A-4147-A177-3AD203B41FA5}">
                      <a16:colId xmlns:a16="http://schemas.microsoft.com/office/drawing/2014/main" val="20001"/>
                    </a:ext>
                  </a:extLst>
                </a:gridCol>
              </a:tblGrid>
              <a:tr h="1091819">
                <a:tc>
                  <a:txBody>
                    <a:bodyPr/>
                    <a:lstStyle/>
                    <a:p>
                      <a:pPr algn="l" fontAlgn="b"/>
                      <a:r>
                        <a:rPr lang="en-IN" sz="2000" b="1" u="none" strike="noStrike" dirty="0">
                          <a:effectLst/>
                        </a:rPr>
                        <a:t>Outlet Pipes</a:t>
                      </a:r>
                      <a:endParaRPr lang="en-IN" sz="2000" b="1" i="0" u="none" strike="noStrike" dirty="0">
                        <a:solidFill>
                          <a:srgbClr val="000000"/>
                        </a:solidFill>
                        <a:effectLst/>
                        <a:latin typeface="Calibri"/>
                      </a:endParaRPr>
                    </a:p>
                  </a:txBody>
                  <a:tcPr marL="9525" marR="9525" marT="9525" marB="0" anchor="b"/>
                </a:tc>
                <a:tc>
                  <a:txBody>
                    <a:bodyPr/>
                    <a:lstStyle/>
                    <a:p>
                      <a:pPr algn="l" fontAlgn="b"/>
                      <a:r>
                        <a:rPr lang="en-IN" sz="2000" b="1" u="none" strike="noStrike" dirty="0">
                          <a:effectLst/>
                        </a:rPr>
                        <a:t>Time taken to empty the tank(min)</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2298">
                <a:tc>
                  <a:txBody>
                    <a:bodyPr/>
                    <a:lstStyle/>
                    <a:p>
                      <a:pPr algn="ctr" fontAlgn="b"/>
                      <a:r>
                        <a:rPr lang="en-IN" sz="2000" b="1" u="none" strike="noStrike" dirty="0">
                          <a:effectLst/>
                        </a:rPr>
                        <a:t>P</a:t>
                      </a:r>
                      <a:endParaRPr lang="en-IN" sz="2000" b="1" i="0" u="none" strike="noStrike" dirty="0">
                        <a:solidFill>
                          <a:srgbClr val="000000"/>
                        </a:solidFill>
                        <a:effectLst/>
                        <a:latin typeface="Calibri"/>
                      </a:endParaRPr>
                    </a:p>
                  </a:txBody>
                  <a:tcPr marL="9525" marR="9525" marT="9525" marB="0" anchor="b"/>
                </a:tc>
                <a:tc>
                  <a:txBody>
                    <a:bodyPr/>
                    <a:lstStyle/>
                    <a:p>
                      <a:pPr algn="ctr" fontAlgn="b"/>
                      <a:r>
                        <a:rPr lang="en-IN" sz="2000" b="1" u="none" strike="noStrike" dirty="0">
                          <a:effectLst/>
                        </a:rPr>
                        <a:t>20</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1445">
                <a:tc>
                  <a:txBody>
                    <a:bodyPr/>
                    <a:lstStyle/>
                    <a:p>
                      <a:pPr algn="ctr" fontAlgn="b"/>
                      <a:r>
                        <a:rPr lang="en-IN" sz="2000" b="1" u="none" strike="noStrike">
                          <a:effectLst/>
                        </a:rPr>
                        <a:t>Q</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16</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1445">
                <a:tc>
                  <a:txBody>
                    <a:bodyPr/>
                    <a:lstStyle/>
                    <a:p>
                      <a:pPr algn="ctr" fontAlgn="b"/>
                      <a:r>
                        <a:rPr lang="en-IN" sz="2000" b="1" u="none" strike="noStrike">
                          <a:effectLst/>
                        </a:rPr>
                        <a:t>R</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12 </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1445">
                <a:tc>
                  <a:txBody>
                    <a:bodyPr/>
                    <a:lstStyle/>
                    <a:p>
                      <a:pPr algn="ctr" fontAlgn="b"/>
                      <a:r>
                        <a:rPr lang="en-IN" sz="2000" b="1" u="none" strike="noStrike">
                          <a:effectLst/>
                        </a:rPr>
                        <a:t>S</a:t>
                      </a:r>
                      <a:endParaRPr lang="en-IN" sz="2000" b="1" i="0" u="none" strike="noStrike">
                        <a:solidFill>
                          <a:srgbClr val="000000"/>
                        </a:solidFill>
                        <a:effectLst/>
                        <a:latin typeface="Calibri"/>
                      </a:endParaRPr>
                    </a:p>
                  </a:txBody>
                  <a:tcPr marL="9525" marR="9525" marT="9525" marB="0" anchor="b"/>
                </a:tc>
                <a:tc>
                  <a:txBody>
                    <a:bodyPr/>
                    <a:lstStyle/>
                    <a:p>
                      <a:pPr algn="ctr" fontAlgn="b"/>
                      <a:r>
                        <a:rPr lang="en-IN" sz="2000" b="1" u="none" strike="noStrike" dirty="0">
                          <a:effectLst/>
                        </a:rPr>
                        <a:t> 8</a:t>
                      </a:r>
                      <a:endParaRPr lang="en-IN"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354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2" name="Rectangle 1"/>
          <p:cNvSpPr/>
          <p:nvPr/>
        </p:nvSpPr>
        <p:spPr>
          <a:xfrm>
            <a:off x="2962636" y="1359644"/>
            <a:ext cx="6622326" cy="523220"/>
          </a:xfrm>
          <a:prstGeom prst="rect">
            <a:avLst/>
          </a:prstGeom>
        </p:spPr>
        <p:txBody>
          <a:bodyPr wrap="none">
            <a:spAutoFit/>
          </a:bodyPr>
          <a:lstStyle/>
          <a:p>
            <a:r>
              <a:rPr lang="en-US" sz="2800" u="sng" dirty="0"/>
              <a:t>Important Formula on Pipes and Cistern</a:t>
            </a:r>
            <a:endParaRPr lang="en-IN" sz="2800" u="sng" dirty="0"/>
          </a:p>
        </p:txBody>
      </p:sp>
      <p:sp>
        <p:nvSpPr>
          <p:cNvPr id="3" name="Rectangle 2"/>
          <p:cNvSpPr/>
          <p:nvPr/>
        </p:nvSpPr>
        <p:spPr>
          <a:xfrm>
            <a:off x="927100" y="2464644"/>
            <a:ext cx="10312399" cy="3416320"/>
          </a:xfrm>
          <a:prstGeom prst="rect">
            <a:avLst/>
          </a:prstGeom>
        </p:spPr>
        <p:txBody>
          <a:bodyPr wrap="square">
            <a:spAutoFit/>
          </a:bodyPr>
          <a:lstStyle/>
          <a:p>
            <a:pPr marL="285750" lvl="0" indent="-285750">
              <a:buFont typeface="Wingdings" panose="05000000000000000000" pitchFamily="2" charset="2"/>
              <a:buChar char="v"/>
            </a:pPr>
            <a:r>
              <a:rPr lang="en-IN" dirty="0"/>
              <a:t>If x hours are required to fill up a tank, then part filled in 1 hr =1/x</a:t>
            </a:r>
          </a:p>
          <a:p>
            <a:pPr marL="285750" lvl="0" indent="-285750">
              <a:buFont typeface="Wingdings" panose="05000000000000000000" pitchFamily="2" charset="2"/>
              <a:buChar char="v"/>
            </a:pPr>
            <a:r>
              <a:rPr lang="en-IN" dirty="0"/>
              <a:t>If y hours are required to empty the tank, then part emptied in 1 hour = 1/y</a:t>
            </a:r>
          </a:p>
          <a:p>
            <a:pPr marL="285750" lvl="0" indent="-285750">
              <a:buFont typeface="Wingdings" panose="05000000000000000000" pitchFamily="2" charset="2"/>
              <a:buChar char="v"/>
            </a:pPr>
            <a:r>
              <a:rPr lang="en-IN" dirty="0"/>
              <a:t>If a first pipe can fill a tank in x hours and a second pipe can empty the same tank in y hours. When both the pipes are opened at the same time, then time taken to fill the empty tank = {(</a:t>
            </a:r>
            <a:r>
              <a:rPr lang="en-IN" dirty="0" err="1"/>
              <a:t>xy</a:t>
            </a:r>
            <a:r>
              <a:rPr lang="en-IN" dirty="0"/>
              <a:t>) / (y-x)}, provided y&gt;x</a:t>
            </a:r>
          </a:p>
          <a:p>
            <a:pPr marL="285750" lvl="0" indent="-285750">
              <a:buFont typeface="Wingdings" panose="05000000000000000000" pitchFamily="2" charset="2"/>
              <a:buChar char="v"/>
            </a:pPr>
            <a:r>
              <a:rPr lang="en-IN" dirty="0"/>
              <a:t>If a first pipe can fill a tank in x hours and a second can empty the same tank in y hours. When both the pipes are opened at the same time, then time taken to empty the completely filled tank = {(</a:t>
            </a:r>
            <a:r>
              <a:rPr lang="en-IN" dirty="0" err="1"/>
              <a:t>xy</a:t>
            </a:r>
            <a:r>
              <a:rPr lang="en-IN" dirty="0"/>
              <a:t>) / (x-y)}, provided x&gt;y</a:t>
            </a:r>
          </a:p>
          <a:p>
            <a:pPr marL="285750" lvl="0" indent="-285750">
              <a:buFont typeface="Wingdings" panose="05000000000000000000" pitchFamily="2" charset="2"/>
              <a:buChar char="v"/>
            </a:pPr>
            <a:r>
              <a:rPr lang="en-IN" dirty="0"/>
              <a:t>Net work done = (Sum of work done by Inlets) – (Sum of work done by Outlets)</a:t>
            </a:r>
          </a:p>
          <a:p>
            <a:pPr lvl="0"/>
            <a:r>
              <a:rPr lang="en-IN" dirty="0"/>
              <a:t>One inlet can fill the tank in x hr and the other inlet can fill the same tank in y hrs, if both the inlets are opened at the same time,</a:t>
            </a:r>
          </a:p>
          <a:p>
            <a:pPr lvl="0"/>
            <a:r>
              <a:rPr lang="en-IN" dirty="0"/>
              <a:t> the time taken to fill the whole tank = {(</a:t>
            </a:r>
            <a:r>
              <a:rPr lang="en-IN" dirty="0" err="1"/>
              <a:t>xy</a:t>
            </a:r>
            <a:r>
              <a:rPr lang="en-IN" dirty="0"/>
              <a:t>) / (</a:t>
            </a:r>
            <a:r>
              <a:rPr lang="en-IN" dirty="0" err="1"/>
              <a:t>y+x</a:t>
            </a:r>
            <a:r>
              <a:rPr lang="en-IN" dirty="0"/>
              <a:t>)}</a:t>
            </a:r>
          </a:p>
        </p:txBody>
      </p:sp>
    </p:spTree>
    <p:extLst>
      <p:ext uri="{BB962C8B-B14F-4D97-AF65-F5344CB8AC3E}">
        <p14:creationId xmlns:p14="http://schemas.microsoft.com/office/powerpoint/2010/main" val="1860094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DFB2E5-B0C0-4862-BD19-82793571929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8" name="TextBox 7">
            <a:extLst>
              <a:ext uri="{FF2B5EF4-FFF2-40B4-BE49-F238E27FC236}">
                <a16:creationId xmlns:a16="http://schemas.microsoft.com/office/drawing/2014/main" id="{AA192A6A-FAA4-4EFA-8623-D30D538051B3}"/>
              </a:ext>
            </a:extLst>
          </p:cNvPr>
          <p:cNvSpPr txBox="1"/>
          <p:nvPr/>
        </p:nvSpPr>
        <p:spPr>
          <a:xfrm>
            <a:off x="317204" y="827153"/>
            <a:ext cx="11557591" cy="3170099"/>
          </a:xfrm>
          <a:prstGeom prst="rect">
            <a:avLst/>
          </a:prstGeom>
          <a:noFill/>
        </p:spPr>
        <p:txBody>
          <a:bodyPr wrap="square">
            <a:spAutoFit/>
          </a:bodyPr>
          <a:lstStyle/>
          <a:p>
            <a:pPr lvl="0" eaLnBrk="0" fontAlgn="base" hangingPunct="0">
              <a:spcBef>
                <a:spcPct val="0"/>
              </a:spcBef>
              <a:spcAft>
                <a:spcPct val="0"/>
              </a:spcAft>
            </a:pPr>
            <a:r>
              <a:rPr lang="en-GB" sz="2000" b="1" dirty="0"/>
              <a:t>33)  </a:t>
            </a:r>
            <a:r>
              <a:rPr lang="en-US" altLang="en-US" sz="2000" b="1" dirty="0">
                <a:solidFill>
                  <a:srgbClr val="343A3F"/>
                </a:solidFill>
              </a:rPr>
              <a:t>X alone can fill the tank in 12 days. How many days</a:t>
            </a:r>
          </a:p>
          <a:p>
            <a:pPr lvl="0" eaLnBrk="0" fontAlgn="base" hangingPunct="0">
              <a:spcBef>
                <a:spcPct val="0"/>
              </a:spcBef>
              <a:spcAft>
                <a:spcPct val="0"/>
              </a:spcAft>
            </a:pPr>
            <a:r>
              <a:rPr lang="en-US" altLang="en-US" sz="2000" b="1" dirty="0">
                <a:solidFill>
                  <a:srgbClr val="343A3F"/>
                </a:solidFill>
              </a:rPr>
              <a:t>will X, Y, Z together take to fill the tank ?.</a:t>
            </a:r>
          </a:p>
          <a:p>
            <a:pPr lvl="0" eaLnBrk="0" fontAlgn="base" hangingPunct="0">
              <a:spcBef>
                <a:spcPct val="0"/>
              </a:spcBef>
              <a:spcAft>
                <a:spcPct val="0"/>
              </a:spcAft>
            </a:pPr>
            <a:r>
              <a:rPr lang="en-US" altLang="en-US" sz="2000" b="1" dirty="0">
                <a:solidFill>
                  <a:srgbClr val="343A3F"/>
                </a:solidFill>
              </a:rPr>
              <a:t>I. X and Y together can fill the tank in 3 days.</a:t>
            </a:r>
          </a:p>
          <a:p>
            <a:pPr lvl="0" eaLnBrk="0" fontAlgn="base" hangingPunct="0">
              <a:spcBef>
                <a:spcPct val="0"/>
              </a:spcBef>
              <a:spcAft>
                <a:spcPct val="0"/>
              </a:spcAft>
            </a:pPr>
            <a:r>
              <a:rPr lang="en-US" altLang="en-US" sz="2000" b="1" dirty="0">
                <a:solidFill>
                  <a:srgbClr val="343A3F"/>
                </a:solidFill>
              </a:rPr>
              <a:t>II. Y and Z together can fill the tank in 6 days</a:t>
            </a:r>
            <a:endParaRPr lang="en-US" altLang="en-US" sz="2000" b="1" dirty="0"/>
          </a:p>
          <a:p>
            <a:pPr fontAlgn="t"/>
            <a:endParaRPr lang="en-IN" sz="2000" dirty="0">
              <a:cs typeface="Times New Roman" pitchFamily="18" charset="0"/>
            </a:endParaRPr>
          </a:p>
          <a:p>
            <a:pPr fontAlgn="t"/>
            <a:r>
              <a:rPr lang="en-IN" sz="2000" b="1" dirty="0"/>
              <a:t>A.</a:t>
            </a:r>
            <a:r>
              <a:rPr lang="en-IN" sz="2000" dirty="0"/>
              <a:t> I alone sufficient while II alone not sufficient to answer</a:t>
            </a:r>
            <a:br>
              <a:rPr lang="en-IN" sz="2000" dirty="0"/>
            </a:br>
            <a:r>
              <a:rPr lang="en-IN" sz="2000" b="1" dirty="0"/>
              <a:t>B.</a:t>
            </a:r>
            <a:r>
              <a:rPr lang="en-IN" sz="2000" dirty="0"/>
              <a:t> II alone sufficient while I alone not sufficient to answer</a:t>
            </a:r>
            <a:br>
              <a:rPr lang="en-IN" sz="2000" dirty="0"/>
            </a:br>
            <a:r>
              <a:rPr lang="en-IN" sz="2000" b="1" dirty="0"/>
              <a:t>C.</a:t>
            </a:r>
            <a:r>
              <a:rPr lang="en-IN" sz="2000" dirty="0"/>
              <a:t> Either I or II alone sufficient to answer</a:t>
            </a:r>
            <a:br>
              <a:rPr lang="en-IN" sz="2000" dirty="0"/>
            </a:br>
            <a:r>
              <a:rPr lang="en-IN" sz="2000" b="1" dirty="0"/>
              <a:t>D.</a:t>
            </a:r>
            <a:r>
              <a:rPr lang="en-IN" sz="2000" dirty="0"/>
              <a:t> Both I and II are not sufficient to answer</a:t>
            </a:r>
            <a:br>
              <a:rPr lang="en-IN" sz="2000" dirty="0"/>
            </a:br>
            <a:r>
              <a:rPr lang="en-IN" sz="2000" b="1" dirty="0"/>
              <a:t>E.</a:t>
            </a:r>
            <a:r>
              <a:rPr lang="en-IN" sz="2000" dirty="0"/>
              <a:t> Both I and II are necessary to answer</a:t>
            </a:r>
          </a:p>
        </p:txBody>
      </p:sp>
    </p:spTree>
    <p:extLst>
      <p:ext uri="{BB962C8B-B14F-4D97-AF65-F5344CB8AC3E}">
        <p14:creationId xmlns:p14="http://schemas.microsoft.com/office/powerpoint/2010/main" val="131244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DFB2E5-B0C0-4862-BD19-82793571929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8" name="TextBox 7">
            <a:extLst>
              <a:ext uri="{FF2B5EF4-FFF2-40B4-BE49-F238E27FC236}">
                <a16:creationId xmlns:a16="http://schemas.microsoft.com/office/drawing/2014/main" id="{AA192A6A-FAA4-4EFA-8623-D30D538051B3}"/>
              </a:ext>
            </a:extLst>
          </p:cNvPr>
          <p:cNvSpPr txBox="1"/>
          <p:nvPr/>
        </p:nvSpPr>
        <p:spPr>
          <a:xfrm>
            <a:off x="317204" y="827153"/>
            <a:ext cx="11557591" cy="3170099"/>
          </a:xfrm>
          <a:prstGeom prst="rect">
            <a:avLst/>
          </a:prstGeom>
          <a:noFill/>
        </p:spPr>
        <p:txBody>
          <a:bodyPr wrap="square">
            <a:spAutoFit/>
          </a:bodyPr>
          <a:lstStyle/>
          <a:p>
            <a:pPr lvl="0" eaLnBrk="0" fontAlgn="base" hangingPunct="0">
              <a:spcBef>
                <a:spcPct val="0"/>
              </a:spcBef>
              <a:spcAft>
                <a:spcPct val="0"/>
              </a:spcAft>
            </a:pPr>
            <a:r>
              <a:rPr lang="en-GB" sz="2000" b="1" dirty="0"/>
              <a:t>34) </a:t>
            </a:r>
            <a:r>
              <a:rPr lang="en-US" altLang="en-US" sz="2000" b="1" dirty="0">
                <a:solidFill>
                  <a:srgbClr val="343A3F"/>
                </a:solidFill>
              </a:rPr>
              <a:t>In how many days can the tank be filled by X, Y and Z together ?</a:t>
            </a:r>
            <a:endParaRPr lang="en-US" altLang="en-US" sz="2000" b="1" dirty="0"/>
          </a:p>
          <a:p>
            <a:pPr lvl="0" eaLnBrk="0" fontAlgn="base" hangingPunct="0">
              <a:spcBef>
                <a:spcPct val="0"/>
              </a:spcBef>
              <a:spcAft>
                <a:spcPct val="0"/>
              </a:spcAft>
            </a:pPr>
            <a:r>
              <a:rPr lang="en-US" altLang="en-US" sz="2000" b="1" dirty="0">
                <a:solidFill>
                  <a:srgbClr val="343A3F"/>
                </a:solidFill>
              </a:rPr>
              <a:t>I. X and Y together can fill the tank in 6 days.</a:t>
            </a:r>
            <a:endParaRPr lang="en-US" altLang="en-US" sz="2000" b="1" dirty="0"/>
          </a:p>
          <a:p>
            <a:pPr lvl="0" eaLnBrk="0" fontAlgn="base" hangingPunct="0">
              <a:spcBef>
                <a:spcPct val="0"/>
              </a:spcBef>
              <a:spcAft>
                <a:spcPct val="0"/>
              </a:spcAft>
            </a:pPr>
            <a:r>
              <a:rPr lang="en-US" altLang="en-US" sz="2000" b="1" dirty="0">
                <a:solidFill>
                  <a:srgbClr val="343A3F"/>
                </a:solidFill>
              </a:rPr>
              <a:t>II. Y and Z together can fill the tank in 15/4 days.</a:t>
            </a:r>
            <a:endParaRPr lang="en-US" altLang="en-US" sz="2000" b="1" dirty="0"/>
          </a:p>
          <a:p>
            <a:pPr lvl="0" eaLnBrk="0" fontAlgn="base" hangingPunct="0">
              <a:spcBef>
                <a:spcPct val="0"/>
              </a:spcBef>
              <a:spcAft>
                <a:spcPct val="0"/>
              </a:spcAft>
            </a:pPr>
            <a:r>
              <a:rPr lang="en-US" altLang="en-US" sz="2000" b="1" dirty="0">
                <a:solidFill>
                  <a:srgbClr val="343A3F"/>
                </a:solidFill>
              </a:rPr>
              <a:t>III. X and Z together can fill the tank in 10/3 days</a:t>
            </a:r>
            <a:endParaRPr lang="en-US" altLang="en-US" sz="2000" b="1" dirty="0"/>
          </a:p>
          <a:p>
            <a:pPr fontAlgn="t"/>
            <a:endParaRPr lang="en-IN" sz="2000" dirty="0">
              <a:cs typeface="Times New Roman" pitchFamily="18" charset="0"/>
            </a:endParaRPr>
          </a:p>
          <a:p>
            <a:pPr fontAlgn="t"/>
            <a:r>
              <a:rPr lang="en-IN" sz="2000" b="1" dirty="0"/>
              <a:t>A.</a:t>
            </a:r>
            <a:r>
              <a:rPr lang="en-IN" sz="2000" dirty="0"/>
              <a:t> Any one of the three</a:t>
            </a:r>
          </a:p>
          <a:p>
            <a:pPr fontAlgn="t"/>
            <a:r>
              <a:rPr lang="en-IN" sz="2000" b="1" dirty="0"/>
              <a:t>B.</a:t>
            </a:r>
            <a:r>
              <a:rPr lang="en-IN" sz="2000" dirty="0"/>
              <a:t> I only</a:t>
            </a:r>
            <a:br>
              <a:rPr lang="en-IN" sz="2000" dirty="0"/>
            </a:br>
            <a:r>
              <a:rPr lang="en-IN" sz="2000" b="1" dirty="0"/>
              <a:t>C.</a:t>
            </a:r>
            <a:r>
              <a:rPr lang="en-IN" sz="2000" dirty="0"/>
              <a:t> I only</a:t>
            </a:r>
            <a:br>
              <a:rPr lang="en-IN" sz="2000" dirty="0"/>
            </a:br>
            <a:r>
              <a:rPr lang="en-IN" sz="2000" b="1" dirty="0"/>
              <a:t>D.</a:t>
            </a:r>
            <a:r>
              <a:rPr lang="en-IN" sz="2000" dirty="0"/>
              <a:t> III only</a:t>
            </a:r>
            <a:br>
              <a:rPr lang="en-IN" sz="2000" dirty="0"/>
            </a:br>
            <a:r>
              <a:rPr lang="en-IN" sz="2000" b="1" dirty="0"/>
              <a:t>E.</a:t>
            </a:r>
            <a:r>
              <a:rPr lang="en-IN" sz="2000" dirty="0"/>
              <a:t> All necessary</a:t>
            </a:r>
          </a:p>
        </p:txBody>
      </p:sp>
    </p:spTree>
    <p:extLst>
      <p:ext uri="{BB962C8B-B14F-4D97-AF65-F5344CB8AC3E}">
        <p14:creationId xmlns:p14="http://schemas.microsoft.com/office/powerpoint/2010/main" val="2729793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DFB2E5-B0C0-4862-BD19-82793571929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8" name="TextBox 7">
            <a:extLst>
              <a:ext uri="{FF2B5EF4-FFF2-40B4-BE49-F238E27FC236}">
                <a16:creationId xmlns:a16="http://schemas.microsoft.com/office/drawing/2014/main" id="{AA192A6A-FAA4-4EFA-8623-D30D538051B3}"/>
              </a:ext>
            </a:extLst>
          </p:cNvPr>
          <p:cNvSpPr txBox="1"/>
          <p:nvPr/>
        </p:nvSpPr>
        <p:spPr>
          <a:xfrm>
            <a:off x="317204" y="827153"/>
            <a:ext cx="11557591" cy="3477875"/>
          </a:xfrm>
          <a:prstGeom prst="rect">
            <a:avLst/>
          </a:prstGeom>
          <a:noFill/>
        </p:spPr>
        <p:txBody>
          <a:bodyPr wrap="square">
            <a:spAutoFit/>
          </a:bodyPr>
          <a:lstStyle/>
          <a:p>
            <a:pPr marL="0" indent="0">
              <a:buNone/>
            </a:pPr>
            <a:r>
              <a:rPr lang="en-US" sz="2000" b="1" dirty="0"/>
              <a:t>35) Motor A and Motor B both produce water at their respective rates. What is the rate of the motor working together?</a:t>
            </a:r>
            <a:endParaRPr lang="en-IN" sz="2000" dirty="0"/>
          </a:p>
          <a:p>
            <a:pPr marL="0" indent="0">
              <a:buNone/>
            </a:pPr>
            <a:r>
              <a:rPr lang="en-US" sz="2000" b="1" dirty="0"/>
              <a:t> (1) Motor A can produce 450 liters water in an hour and Motor B can produce twice as many in 2 more hours.</a:t>
            </a:r>
            <a:endParaRPr lang="en-IN" sz="2000" dirty="0"/>
          </a:p>
          <a:p>
            <a:pPr marL="0" indent="0">
              <a:buNone/>
            </a:pPr>
            <a:r>
              <a:rPr lang="en-US" sz="2000" b="1" dirty="0"/>
              <a:t> (2) Motor B can produce 450 liters water in 2 hours. Motor A is three times as fast as Motor B.</a:t>
            </a:r>
            <a:endParaRPr lang="en-IN" sz="2000" dirty="0"/>
          </a:p>
          <a:p>
            <a:pPr marL="0" indent="0">
              <a:buNone/>
            </a:pPr>
            <a:endParaRPr lang="en-US" sz="2000" dirty="0"/>
          </a:p>
          <a:p>
            <a:pPr marL="0" indent="0">
              <a:buNone/>
            </a:pPr>
            <a:r>
              <a:rPr lang="en-US" sz="2000" dirty="0"/>
              <a:t>A) Only I is sufficient.</a:t>
            </a:r>
            <a:endParaRPr lang="en-IN" sz="2000" dirty="0"/>
          </a:p>
          <a:p>
            <a:pPr marL="0" indent="0">
              <a:buNone/>
            </a:pPr>
            <a:r>
              <a:rPr lang="en-US" sz="2000" dirty="0"/>
              <a:t>B) Only II is sufficient.</a:t>
            </a:r>
            <a:endParaRPr lang="en-IN" sz="2000" dirty="0"/>
          </a:p>
          <a:p>
            <a:pPr marL="0" indent="0">
              <a:buNone/>
            </a:pPr>
            <a:r>
              <a:rPr lang="en-US" sz="2000" dirty="0"/>
              <a:t>C) Both the statements I and II together is necessary.</a:t>
            </a:r>
            <a:endParaRPr lang="en-IN" sz="2000" dirty="0"/>
          </a:p>
          <a:p>
            <a:pPr marL="0" indent="0">
              <a:buNone/>
            </a:pPr>
            <a:r>
              <a:rPr lang="en-US" sz="2000" dirty="0"/>
              <a:t>D) Either Statement I or Statement II alone is sufficient.</a:t>
            </a:r>
            <a:endParaRPr lang="en-IN" sz="2000" dirty="0"/>
          </a:p>
          <a:p>
            <a:pPr marL="0" indent="0">
              <a:buNone/>
            </a:pPr>
            <a:r>
              <a:rPr lang="en-US" sz="2000" dirty="0"/>
              <a:t>E) Both the statements I and II together is not sufficient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61E084-525D-476D-A2DA-D2A2F41102DA}"/>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p:sp>
        <p:nvSpPr>
          <p:cNvPr id="8" name="TextBox 7">
            <a:extLst>
              <a:ext uri="{FF2B5EF4-FFF2-40B4-BE49-F238E27FC236}">
                <a16:creationId xmlns:a16="http://schemas.microsoft.com/office/drawing/2014/main" id="{1849CA81-CE93-4ADF-881F-418FDEE7BD01}"/>
              </a:ext>
            </a:extLst>
          </p:cNvPr>
          <p:cNvSpPr txBox="1"/>
          <p:nvPr/>
        </p:nvSpPr>
        <p:spPr>
          <a:xfrm>
            <a:off x="255181" y="889844"/>
            <a:ext cx="11717079" cy="3477875"/>
          </a:xfrm>
          <a:prstGeom prst="rect">
            <a:avLst/>
          </a:prstGeom>
          <a:noFill/>
        </p:spPr>
        <p:txBody>
          <a:bodyPr wrap="square">
            <a:spAutoFit/>
          </a:bodyPr>
          <a:lstStyle/>
          <a:p>
            <a:pPr marL="0" indent="0">
              <a:buNone/>
            </a:pPr>
            <a:r>
              <a:rPr lang="en-US" sz="2000" b="1" dirty="0"/>
              <a:t>36)In how many days 50 boys and 25 girls can complete the piece of work?</a:t>
            </a:r>
            <a:br>
              <a:rPr lang="en-US" sz="2000" b="1" dirty="0"/>
            </a:br>
            <a:r>
              <a:rPr lang="en-US" sz="2000" b="1" dirty="0"/>
              <a:t>Statement I : If 25 boys complete the piece of work in 50 days and efficiency of boys is twice the girls.</a:t>
            </a:r>
            <a:br>
              <a:rPr lang="en-US" sz="2000" b="1" dirty="0"/>
            </a:br>
            <a:r>
              <a:rPr lang="en-US" sz="2000" b="1" dirty="0"/>
              <a:t>Statement II : If 20 girls can complete the work in 15 days.</a:t>
            </a:r>
            <a:br>
              <a:rPr lang="en-US" sz="2000" b="1" dirty="0"/>
            </a:br>
            <a:r>
              <a:rPr lang="en-US" sz="2000" b="1" dirty="0"/>
              <a:t>Statement III : If 15 boys can complete a piece of work in 15 days.</a:t>
            </a:r>
            <a:endParaRPr lang="en-IN" sz="2000" dirty="0"/>
          </a:p>
          <a:p>
            <a:pPr marL="0" indent="0">
              <a:buNone/>
            </a:pPr>
            <a:r>
              <a:rPr lang="en-US" sz="2000" dirty="0"/>
              <a:t> </a:t>
            </a:r>
            <a:endParaRPr lang="en-IN" sz="2000" dirty="0"/>
          </a:p>
          <a:p>
            <a:pPr marL="0" indent="0">
              <a:buNone/>
            </a:pPr>
            <a:r>
              <a:rPr lang="en-US" sz="2000" dirty="0"/>
              <a:t>A) All statements I, II and III are sufficient to answer the question</a:t>
            </a:r>
            <a:endParaRPr lang="en-IN" sz="2000" dirty="0"/>
          </a:p>
          <a:p>
            <a:pPr marL="0" indent="0">
              <a:buNone/>
            </a:pPr>
            <a:r>
              <a:rPr lang="en-US" sz="2000" dirty="0"/>
              <a:t>B) Both I and III statements are sufficient but not only statement II</a:t>
            </a:r>
            <a:endParaRPr lang="en-IN" sz="2000" dirty="0"/>
          </a:p>
          <a:p>
            <a:pPr marL="0" indent="0">
              <a:buNone/>
            </a:pPr>
            <a:r>
              <a:rPr lang="en-US" sz="2000" dirty="0"/>
              <a:t>C) Either I or II and III both</a:t>
            </a:r>
            <a:endParaRPr lang="en-IN" sz="2000" dirty="0"/>
          </a:p>
          <a:p>
            <a:pPr marL="0" indent="0">
              <a:buNone/>
            </a:pPr>
            <a:r>
              <a:rPr lang="en-US" sz="2000" dirty="0"/>
              <a:t>D) All statements together are not sufficient</a:t>
            </a:r>
            <a:endParaRPr lang="en-IN" sz="2000" dirty="0"/>
          </a:p>
          <a:p>
            <a:pPr marL="0" indent="0">
              <a:buNone/>
            </a:pPr>
            <a:r>
              <a:rPr lang="en-US" sz="2000" dirty="0"/>
              <a:t>E) Both II and III statements are sufficient but not only statement I</a:t>
            </a:r>
            <a:endParaRPr lang="en-I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D78A20-919C-4946-A1BC-5148F5C41350}"/>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Chain Rule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801B0C-B97B-4351-A4D8-E3DE9DF6F5B9}"/>
                  </a:ext>
                </a:extLst>
              </p:cNvPr>
              <p:cNvSpPr txBox="1"/>
              <p:nvPr/>
            </p:nvSpPr>
            <p:spPr>
              <a:xfrm>
                <a:off x="258725" y="883505"/>
                <a:ext cx="11674549" cy="3305457"/>
              </a:xfrm>
              <a:prstGeom prst="rect">
                <a:avLst/>
              </a:prstGeom>
              <a:noFill/>
            </p:spPr>
            <p:txBody>
              <a:bodyPr wrap="square">
                <a:spAutoFit/>
              </a:bodyPr>
              <a:lstStyle/>
              <a:p>
                <a:pPr marL="0" indent="0">
                  <a:buNone/>
                </a:pPr>
                <a:r>
                  <a:rPr lang="en-US" sz="2000" b="1" dirty="0"/>
                  <a:t>37) In how many days can 15 boys finish a work?</a:t>
                </a:r>
                <a:endParaRPr lang="en-IN" sz="2000" dirty="0"/>
              </a:p>
              <a:p>
                <a:pPr marL="0" indent="0">
                  <a:buNone/>
                </a:pPr>
                <a:r>
                  <a:rPr lang="en-US" sz="2000" b="1" dirty="0"/>
                  <a:t>I. 6 girls can complete the work in 6 days.</a:t>
                </a:r>
                <a:endParaRPr lang="en-IN" sz="2000" dirty="0"/>
              </a:p>
              <a:p>
                <a:pPr marL="0" indent="0">
                  <a:buNone/>
                </a:pPr>
                <a:r>
                  <a:rPr lang="en-US" sz="2000" b="1" dirty="0"/>
                  <a:t>II. 6 girls and 6 boys together can complete the work in </a:t>
                </a:r>
                <a14:m>
                  <m:oMath xmlns:m="http://schemas.openxmlformats.org/officeDocument/2006/math">
                    <m:r>
                      <a:rPr lang="en-US" sz="2000" b="1" i="1">
                        <a:latin typeface="Cambria Math"/>
                      </a:rPr>
                      <m:t> </m:t>
                    </m:r>
                    <m:r>
                      <a:rPr lang="en-US" sz="2000" b="1" i="1" smtClean="0">
                        <a:latin typeface="Cambria Math" panose="02040503050406030204" pitchFamily="18" charset="0"/>
                      </a:rPr>
                      <m:t>𝟑</m:t>
                    </m:r>
                    <m:f>
                      <m:fPr>
                        <m:ctrlPr>
                          <a:rPr lang="en-IN" sz="2000" b="1" i="1">
                            <a:latin typeface="Cambria Math" panose="02040503050406030204" pitchFamily="18" charset="0"/>
                          </a:rPr>
                        </m:ctrlPr>
                      </m:fPr>
                      <m:num>
                        <m:r>
                          <a:rPr lang="en-US" sz="2000" b="1" i="1" smtClean="0">
                            <a:latin typeface="Cambria Math" panose="02040503050406030204" pitchFamily="18" charset="0"/>
                          </a:rPr>
                          <m:t>𝟑</m:t>
                        </m:r>
                      </m:num>
                      <m:den>
                        <m:r>
                          <a:rPr lang="en-US" sz="2000" b="1" i="1" smtClean="0">
                            <a:latin typeface="Cambria Math"/>
                          </a:rPr>
                          <m:t>𝟒</m:t>
                        </m:r>
                      </m:den>
                    </m:f>
                    <m:r>
                      <a:rPr lang="en-US" sz="2000" b="1" i="1">
                        <a:latin typeface="Cambria Math"/>
                      </a:rPr>
                      <m:t> </m:t>
                    </m:r>
                    <m:r>
                      <a:rPr lang="en-US" sz="2000" b="1" i="1">
                        <a:latin typeface="Cambria Math"/>
                      </a:rPr>
                      <m:t>𝒅𝒂𝒚𝒔</m:t>
                    </m:r>
                    <m:r>
                      <a:rPr lang="en-US" sz="2000" b="1" i="1">
                        <a:latin typeface="Cambria Math"/>
                      </a:rPr>
                      <m:t>.</m:t>
                    </m:r>
                  </m:oMath>
                </a14:m>
                <a:endParaRPr lang="en-IN" sz="2000" dirty="0"/>
              </a:p>
              <a:p>
                <a:pPr marL="0" indent="0">
                  <a:buNone/>
                </a:pPr>
                <a:r>
                  <a:rPr lang="en-US" sz="2000" b="1" dirty="0"/>
                  <a:t>III. If 6 girls work for 2 days and thereafter 6 boys replace them, the remaining work in completed in 4 days.</a:t>
                </a:r>
                <a:endParaRPr lang="en-IN" sz="2000" dirty="0"/>
              </a:p>
              <a:p>
                <a:pPr marL="0" indent="0">
                  <a:buNone/>
                </a:pPr>
                <a:r>
                  <a:rPr lang="en-US" sz="2000" dirty="0"/>
                  <a:t>A) Any two of the three</a:t>
                </a:r>
                <a:endParaRPr lang="en-IN" sz="2000" dirty="0"/>
              </a:p>
              <a:p>
                <a:pPr marL="0" indent="0">
                  <a:buNone/>
                </a:pPr>
                <a:r>
                  <a:rPr lang="en-US" sz="2000" dirty="0"/>
                  <a:t>B) I and II only</a:t>
                </a:r>
                <a:endParaRPr lang="en-IN" sz="2000" dirty="0"/>
              </a:p>
              <a:p>
                <a:pPr marL="0" indent="0">
                  <a:buNone/>
                </a:pPr>
                <a:r>
                  <a:rPr lang="en-US" sz="2000" dirty="0"/>
                  <a:t>C) II and III only</a:t>
                </a:r>
                <a:endParaRPr lang="en-IN" sz="2000" dirty="0"/>
              </a:p>
              <a:p>
                <a:pPr marL="0" indent="0">
                  <a:buNone/>
                </a:pPr>
                <a:r>
                  <a:rPr lang="en-US" sz="2000" dirty="0"/>
                  <a:t>D) I and III only</a:t>
                </a:r>
                <a:endParaRPr lang="en-IN" sz="2000" dirty="0"/>
              </a:p>
              <a:p>
                <a:pPr marL="0" indent="0">
                  <a:buNone/>
                </a:pPr>
                <a:r>
                  <a:rPr lang="en-US" sz="2000" dirty="0"/>
                  <a:t>E) None of the above</a:t>
                </a:r>
              </a:p>
            </p:txBody>
          </p:sp>
        </mc:Choice>
        <mc:Fallback xmlns="">
          <p:sp>
            <p:nvSpPr>
              <p:cNvPr id="7" name="TextBox 6">
                <a:extLst>
                  <a:ext uri="{FF2B5EF4-FFF2-40B4-BE49-F238E27FC236}">
                    <a16:creationId xmlns:a14="http://schemas.microsoft.com/office/drawing/2010/main" xmlns="" xmlns:a16="http://schemas.microsoft.com/office/drawing/2014/main" id="{F5801B0C-B97B-4351-A4D8-E3DE9DF6F5B9}"/>
                  </a:ext>
                </a:extLst>
              </p:cNvPr>
              <p:cNvSpPr txBox="1">
                <a:spLocks noRot="1" noChangeAspect="1" noMove="1" noResize="1" noEditPoints="1" noAdjustHandles="1" noChangeArrowheads="1" noChangeShapeType="1" noTextEdit="1"/>
              </p:cNvSpPr>
              <p:nvPr/>
            </p:nvSpPr>
            <p:spPr>
              <a:xfrm>
                <a:off x="258725" y="883505"/>
                <a:ext cx="11674549" cy="3305457"/>
              </a:xfrm>
              <a:prstGeom prst="rect">
                <a:avLst/>
              </a:prstGeom>
              <a:blipFill>
                <a:blip r:embed="rId3"/>
                <a:stretch>
                  <a:fillRect l="-522" t="-1107" b="-2399"/>
                </a:stretch>
              </a:blipFill>
            </p:spPr>
            <p:txBody>
              <a:bodyPr/>
              <a:lstStyle/>
              <a:p>
                <a:r>
                  <a:rPr lang="en-IN">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411979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323439"/>
          </a:xfrm>
          <a:prstGeom prst="rect">
            <a:avLst/>
          </a:prstGeom>
          <a:noFill/>
        </p:spPr>
        <p:txBody>
          <a:bodyPr wrap="square">
            <a:spAutoFit/>
          </a:bodyPr>
          <a:lstStyle/>
          <a:p>
            <a:pPr algn="just" fontAlgn="t"/>
            <a:r>
              <a:rPr lang="en-GB" sz="2000" b="1" dirty="0"/>
              <a:t>1) Pipe 1 can fill a tank in 39 minutes and pipe 2 can fill it in 52 minutes. If both the pipes are opened to fill an empty tank, in how many minutes will it be full</a:t>
            </a:r>
            <a:r>
              <a:rPr lang="en-GB" sz="2000" dirty="0"/>
              <a:t>? </a:t>
            </a:r>
          </a:p>
          <a:p>
            <a:pPr algn="just" fontAlgn="t"/>
            <a:r>
              <a:rPr lang="en-IN" sz="2000" dirty="0">
                <a:cs typeface="Times New Roman" pitchFamily="18" charset="0"/>
              </a:rPr>
              <a:t>A]15.5			B]18             		C]22 (2/7)			 D]25.5</a:t>
            </a:r>
          </a:p>
          <a:p>
            <a:pPr algn="just" fontAlgn="t"/>
            <a:r>
              <a:rPr lang="en-IN" sz="2000" dirty="0">
                <a:cs typeface="Times New Roman" pitchFamily="18" charset="0"/>
              </a:rPr>
              <a:t>E] None of these</a:t>
            </a:r>
          </a:p>
        </p:txBody>
      </p:sp>
    </p:spTree>
    <p:extLst>
      <p:ext uri="{BB962C8B-B14F-4D97-AF65-F5344CB8AC3E}">
        <p14:creationId xmlns:p14="http://schemas.microsoft.com/office/powerpoint/2010/main" val="427098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2) Pipe G and Pipe H can fill a cistern in 10 hours and 15 hours respectively. When a third pipe J which works as an outlet pipe is also open then the cistern can be filled in 18 hours. The outlet pipe can empty a full cistern in: </a:t>
            </a:r>
          </a:p>
          <a:p>
            <a:pPr fontAlgn="t"/>
            <a:r>
              <a:rPr lang="en-IN" sz="2000" dirty="0">
                <a:cs typeface="Times New Roman" pitchFamily="18" charset="0"/>
              </a:rPr>
              <a:t>A]12 hours		 B]8 hours           	C]9 hours		 D]14 hours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218746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323439"/>
          </a:xfrm>
          <a:prstGeom prst="rect">
            <a:avLst/>
          </a:prstGeom>
          <a:noFill/>
        </p:spPr>
        <p:txBody>
          <a:bodyPr wrap="square">
            <a:spAutoFit/>
          </a:bodyPr>
          <a:lstStyle/>
          <a:p>
            <a:pPr fontAlgn="t"/>
            <a:r>
              <a:rPr lang="en-GB" sz="2000" b="1" dirty="0"/>
              <a:t>3) Tap A can fill the empty tank in 11 hours, but due to a leak in the bottom it is filled in 22 hours. If the tank is full and then tap A is closed then in how many hours the leak can empty it? </a:t>
            </a:r>
          </a:p>
          <a:p>
            <a:pPr fontAlgn="t"/>
            <a:r>
              <a:rPr lang="en-IN" sz="2000" dirty="0">
                <a:cs typeface="Times New Roman" pitchFamily="18" charset="0"/>
              </a:rPr>
              <a:t>A]11 hours		 B]33 hours           	C]32 hours		 D]22 hours</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427276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323439"/>
          </a:xfrm>
          <a:prstGeom prst="rect">
            <a:avLst/>
          </a:prstGeom>
          <a:noFill/>
        </p:spPr>
        <p:txBody>
          <a:bodyPr wrap="square">
            <a:spAutoFit/>
          </a:bodyPr>
          <a:lstStyle/>
          <a:p>
            <a:pPr fontAlgn="t"/>
            <a:r>
              <a:rPr lang="en-GB" sz="2000" b="1" dirty="0"/>
              <a:t>4) If one pipe A can fill a tank in 50 minutes, then 5 pipes, each of 50% efficiency of A, can fill the tank in:</a:t>
            </a:r>
            <a:r>
              <a:rPr lang="en-GB" sz="2000" dirty="0"/>
              <a:t> </a:t>
            </a:r>
          </a:p>
          <a:p>
            <a:pPr fontAlgn="t"/>
            <a:r>
              <a:rPr lang="en-IN" sz="2000" dirty="0">
                <a:cs typeface="Times New Roman" pitchFamily="18" charset="0"/>
              </a:rPr>
              <a:t>A]80 min		B]100 min     		C]20 min		D] 25 min</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231065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BEACDE-BAD7-4542-80B2-9E61D7BF7377}"/>
              </a:ext>
            </a:extLst>
          </p:cNvPr>
          <p:cNvSpPr/>
          <p:nvPr/>
        </p:nvSpPr>
        <p:spPr>
          <a:xfrm>
            <a:off x="2183397" y="31860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PIPES AND CISTERNS</a:t>
            </a:r>
            <a:r>
              <a:rPr lang="en-US" sz="2800" b="1" dirty="0">
                <a:solidFill>
                  <a:srgbClr val="C00000"/>
                </a:solidFill>
              </a:rPr>
              <a:t>S</a:t>
            </a:r>
            <a:endParaRPr lang="en-US" sz="2800" b="1" dirty="0">
              <a:solidFill>
                <a:schemeClr val="bg1"/>
              </a:solidFill>
            </a:endParaRPr>
          </a:p>
        </p:txBody>
      </p:sp>
      <p:sp>
        <p:nvSpPr>
          <p:cNvPr id="6" name="TextBox 5">
            <a:extLst>
              <a:ext uri="{FF2B5EF4-FFF2-40B4-BE49-F238E27FC236}">
                <a16:creationId xmlns:a16="http://schemas.microsoft.com/office/drawing/2014/main" id="{9F6A7A73-8026-4729-84F1-0DBCD4395973}"/>
              </a:ext>
            </a:extLst>
          </p:cNvPr>
          <p:cNvSpPr txBox="1"/>
          <p:nvPr/>
        </p:nvSpPr>
        <p:spPr>
          <a:xfrm>
            <a:off x="264042" y="860985"/>
            <a:ext cx="11663916" cy="1631216"/>
          </a:xfrm>
          <a:prstGeom prst="rect">
            <a:avLst/>
          </a:prstGeom>
          <a:noFill/>
        </p:spPr>
        <p:txBody>
          <a:bodyPr wrap="square">
            <a:spAutoFit/>
          </a:bodyPr>
          <a:lstStyle/>
          <a:p>
            <a:pPr fontAlgn="t"/>
            <a:r>
              <a:rPr lang="en-GB" sz="2000" b="1" dirty="0"/>
              <a:t>5) Two pipes A and B can fill a tank in 12 minutes and 20 minutes respectively. Both the pipes are opened together but after 4 minutes, pipe A is turned off. What is the total time required to fill the tank ?</a:t>
            </a:r>
          </a:p>
          <a:p>
            <a:pPr fontAlgn="t"/>
            <a:r>
              <a:rPr lang="en-IN" sz="2000" dirty="0">
                <a:cs typeface="Times New Roman" pitchFamily="18" charset="0"/>
              </a:rPr>
              <a:t>A]10 min 20 sec		B]11 min 45 sec    		C]12 min 30 sec		D] 13 min 20 sec</a:t>
            </a:r>
          </a:p>
          <a:p>
            <a:pPr fontAlgn="t"/>
            <a:r>
              <a:rPr lang="en-IN" sz="2000" dirty="0">
                <a:cs typeface="Times New Roman" pitchFamily="18" charset="0"/>
              </a:rPr>
              <a:t>E] None of these</a:t>
            </a:r>
          </a:p>
        </p:txBody>
      </p:sp>
    </p:spTree>
    <p:extLst>
      <p:ext uri="{BB962C8B-B14F-4D97-AF65-F5344CB8AC3E}">
        <p14:creationId xmlns:p14="http://schemas.microsoft.com/office/powerpoint/2010/main" val="820454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7511</TotalTime>
  <Words>4307</Words>
  <Application>Microsoft Office PowerPoint</Application>
  <PresentationFormat>Widescreen</PresentationFormat>
  <Paragraphs>480</Paragraphs>
  <Slides>45</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Cambria Math</vt:lpstr>
      <vt:lpstr>Century Gothic</vt:lpstr>
      <vt:lpstr>Courier New</vt:lpstr>
      <vt:lpstr>Palatino Linotype</vt:lpstr>
      <vt:lpstr>Times New Roman</vt:lpstr>
      <vt:lpstr>Wingdings</vt:lpstr>
      <vt:lpstr>Executive</vt:lpstr>
      <vt:lpstr>   CHAIN RULE  &amp;  PIPES AND CISTERNS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Mamta</cp:lastModifiedBy>
  <cp:revision>700</cp:revision>
  <dcterms:created xsi:type="dcterms:W3CDTF">2017-07-13T07:57:18Z</dcterms:created>
  <dcterms:modified xsi:type="dcterms:W3CDTF">2022-01-27T07:34:27Z</dcterms:modified>
</cp:coreProperties>
</file>