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8" r:id="rId2"/>
    <p:sldId id="327" r:id="rId3"/>
    <p:sldId id="306" r:id="rId4"/>
    <p:sldId id="307" r:id="rId5"/>
    <p:sldId id="259" r:id="rId6"/>
    <p:sldId id="304" r:id="rId7"/>
    <p:sldId id="265" r:id="rId8"/>
    <p:sldId id="303" r:id="rId9"/>
    <p:sldId id="261" r:id="rId10"/>
    <p:sldId id="264" r:id="rId11"/>
    <p:sldId id="273" r:id="rId12"/>
    <p:sldId id="276" r:id="rId13"/>
    <p:sldId id="285" r:id="rId14"/>
    <p:sldId id="294" r:id="rId15"/>
    <p:sldId id="274" r:id="rId16"/>
    <p:sldId id="280" r:id="rId17"/>
    <p:sldId id="286" r:id="rId18"/>
    <p:sldId id="289" r:id="rId19"/>
    <p:sldId id="308" r:id="rId20"/>
    <p:sldId id="328" r:id="rId21"/>
    <p:sldId id="329" r:id="rId22"/>
    <p:sldId id="330" r:id="rId23"/>
    <p:sldId id="309" r:id="rId24"/>
    <p:sldId id="310" r:id="rId25"/>
    <p:sldId id="311" r:id="rId26"/>
    <p:sldId id="315" r:id="rId27"/>
    <p:sldId id="317" r:id="rId28"/>
    <p:sldId id="318" r:id="rId29"/>
    <p:sldId id="319" r:id="rId30"/>
    <p:sldId id="320" r:id="rId31"/>
    <p:sldId id="321" r:id="rId32"/>
    <p:sldId id="325" r:id="rId33"/>
    <p:sldId id="326" r:id="rId34"/>
    <p:sldId id="301"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603" autoAdjust="0"/>
    <p:restoredTop sz="86813" autoAdjust="0"/>
  </p:normalViewPr>
  <p:slideViewPr>
    <p:cSldViewPr>
      <p:cViewPr varScale="1">
        <p:scale>
          <a:sx n="59" d="100"/>
          <a:sy n="59" d="100"/>
        </p:scale>
        <p:origin x="-1556"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9B16C44-EE03-4884-84F4-54B9849CE26F}"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n-US"/>
        </a:p>
      </dgm:t>
    </dgm:pt>
    <dgm:pt modelId="{C9FABF2A-DDBF-46CD-91ED-683063E159CF}" type="pres">
      <dgm:prSet presAssocID="{99B16C44-EE03-4884-84F4-54B9849CE26F}" presName="Name0" presStyleCnt="0">
        <dgm:presLayoutVars>
          <dgm:chPref val="3"/>
          <dgm:dir/>
          <dgm:animLvl val="lvl"/>
          <dgm:resizeHandles/>
        </dgm:presLayoutVars>
      </dgm:prSet>
      <dgm:spPr/>
      <dgm:t>
        <a:bodyPr/>
        <a:lstStyle/>
        <a:p>
          <a:endParaRPr lang="en-US"/>
        </a:p>
      </dgm:t>
    </dgm:pt>
  </dgm:ptLst>
  <dgm:cxnLst>
    <dgm:cxn modelId="{8D0E22AA-30CC-4DA9-B81F-BBE02DA5943B}" type="presOf" srcId="{99B16C44-EE03-4884-84F4-54B9849CE26F}" destId="{C9FABF2A-DDBF-46CD-91ED-683063E159CF}" srcOrd="0" destOrd="0" presId="urn:microsoft.com/office/officeart/2005/8/layout/l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9B16C44-EE03-4884-84F4-54B9849CE26F}"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n-US"/>
        </a:p>
      </dgm:t>
    </dgm:pt>
    <dgm:pt modelId="{C9FABF2A-DDBF-46CD-91ED-683063E159CF}" type="pres">
      <dgm:prSet presAssocID="{99B16C44-EE03-4884-84F4-54B9849CE26F}" presName="Name0" presStyleCnt="0">
        <dgm:presLayoutVars>
          <dgm:chPref val="3"/>
          <dgm:dir/>
          <dgm:animLvl val="lvl"/>
          <dgm:resizeHandles/>
        </dgm:presLayoutVars>
      </dgm:prSet>
      <dgm:spPr/>
      <dgm:t>
        <a:bodyPr/>
        <a:lstStyle/>
        <a:p>
          <a:endParaRPr lang="en-US"/>
        </a:p>
      </dgm:t>
    </dgm:pt>
  </dgm:ptLst>
  <dgm:cxnLst>
    <dgm:cxn modelId="{74F81786-7C90-4AB4-89A8-F6A69753ADD9}" type="presOf" srcId="{99B16C44-EE03-4884-84F4-54B9849CE26F}" destId="{C9FABF2A-DDBF-46CD-91ED-683063E159CF}" srcOrd="0" destOrd="0" presId="urn:microsoft.com/office/officeart/2005/8/layout/lProcess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B2B2A24-E3FD-4E26-8739-EB0070CB0AD1}" type="datetimeFigureOut">
              <a:rPr lang="en-US" smtClean="0"/>
              <a:pPr/>
              <a:t>3/3/2023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88308AC-53F2-4BED-860E-0A2F53A80632}" type="slidenum">
              <a:rPr lang="en-US" smtClean="0"/>
              <a:pPr/>
              <a:t>‹#›</a:t>
            </a:fld>
            <a:endParaRPr lang="en-US"/>
          </a:p>
        </p:txBody>
      </p:sp>
    </p:spTree>
    <p:extLst>
      <p:ext uri="{BB962C8B-B14F-4D97-AF65-F5344CB8AC3E}">
        <p14:creationId xmlns:p14="http://schemas.microsoft.com/office/powerpoint/2010/main" val="4771588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a:t>Difficulty Level : Easy (compulsory)</a:t>
            </a:r>
          </a:p>
          <a:p>
            <a:r>
              <a:rPr lang="en-IN" dirty="0"/>
              <a:t>C</a:t>
            </a:r>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5</a:t>
            </a:fld>
            <a:endParaRPr lang="en-US"/>
          </a:p>
        </p:txBody>
      </p:sp>
    </p:spTree>
    <p:extLst>
      <p:ext uri="{BB962C8B-B14F-4D97-AF65-F5344CB8AC3E}">
        <p14:creationId xmlns:p14="http://schemas.microsoft.com/office/powerpoint/2010/main" val="25031087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Difficulty Level : medium (compulsory)</a:t>
            </a:r>
          </a:p>
          <a:p>
            <a:endParaRPr lang="en-IN" dirty="0"/>
          </a:p>
          <a:p>
            <a:r>
              <a:rPr lang="en-IN" dirty="0"/>
              <a:t>C</a:t>
            </a:r>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14</a:t>
            </a:fld>
            <a:endParaRPr lang="en-US"/>
          </a:p>
        </p:txBody>
      </p:sp>
    </p:spTree>
    <p:extLst>
      <p:ext uri="{BB962C8B-B14F-4D97-AF65-F5344CB8AC3E}">
        <p14:creationId xmlns:p14="http://schemas.microsoft.com/office/powerpoint/2010/main" val="25031087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Difficulty Level : medium (compulsory)</a:t>
            </a:r>
          </a:p>
          <a:p>
            <a:endParaRPr lang="en-IN" dirty="0"/>
          </a:p>
          <a:p>
            <a:r>
              <a:rPr lang="en-IN" dirty="0"/>
              <a:t>C</a:t>
            </a:r>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15</a:t>
            </a:fld>
            <a:endParaRPr lang="en-US"/>
          </a:p>
        </p:txBody>
      </p:sp>
    </p:spTree>
    <p:extLst>
      <p:ext uri="{BB962C8B-B14F-4D97-AF65-F5344CB8AC3E}">
        <p14:creationId xmlns:p14="http://schemas.microsoft.com/office/powerpoint/2010/main" val="25031087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Difficulty Level : medium (compulsory)</a:t>
            </a:r>
          </a:p>
          <a:p>
            <a:r>
              <a:rPr lang="en-IN" dirty="0"/>
              <a:t>C</a:t>
            </a:r>
          </a:p>
          <a:p>
            <a:endParaRPr lang="en-IN" dirty="0"/>
          </a:p>
          <a:p>
            <a:r>
              <a:rPr lang="en-US" sz="1200" b="0" i="0" kern="1200" dirty="0">
                <a:solidFill>
                  <a:schemeClr val="tx1"/>
                </a:solidFill>
                <a:latin typeface="+mn-lt"/>
                <a:ea typeface="+mn-ea"/>
                <a:cs typeface="+mn-cs"/>
              </a:rPr>
              <a:t>L = 2400 m</a:t>
            </a:r>
            <a:r>
              <a:rPr lang="en-US" dirty="0"/>
              <a:t/>
            </a:r>
            <a:br>
              <a:rPr lang="en-US" dirty="0"/>
            </a:br>
            <a:r>
              <a:rPr lang="en-US" sz="1200" b="0" i="0" kern="1200" dirty="0">
                <a:solidFill>
                  <a:schemeClr val="tx1"/>
                </a:solidFill>
                <a:latin typeface="+mn-lt"/>
                <a:ea typeface="+mn-ea"/>
                <a:cs typeface="+mn-cs"/>
              </a:rPr>
              <a:t>Speed of A (a) = 9 x 5/18 = 2.5 m/sec</a:t>
            </a:r>
            <a:r>
              <a:rPr lang="en-US" dirty="0"/>
              <a:t/>
            </a:r>
            <a:br>
              <a:rPr lang="en-US" dirty="0"/>
            </a:br>
            <a:r>
              <a:rPr lang="en-US" sz="1200" b="0" i="0" kern="1200" dirty="0">
                <a:solidFill>
                  <a:schemeClr val="tx1"/>
                </a:solidFill>
                <a:latin typeface="+mn-lt"/>
                <a:ea typeface="+mn-ea"/>
                <a:cs typeface="+mn-cs"/>
              </a:rPr>
              <a:t>Speed of B (b) = 18 x 5/18 = 5 m/sec</a:t>
            </a:r>
            <a:r>
              <a:rPr lang="en-US" dirty="0"/>
              <a:t/>
            </a:r>
            <a:br>
              <a:rPr lang="en-US" dirty="0"/>
            </a:br>
            <a:r>
              <a:rPr lang="en-US" sz="1200" b="0" i="0" kern="1200" dirty="0">
                <a:solidFill>
                  <a:schemeClr val="tx1"/>
                </a:solidFill>
                <a:latin typeface="+mn-lt"/>
                <a:ea typeface="+mn-ea"/>
                <a:cs typeface="+mn-cs"/>
              </a:rPr>
              <a:t>Speed of C (c) = 27 x 5/18 = 7.5 m/sec</a:t>
            </a:r>
            <a:r>
              <a:rPr lang="en-US" dirty="0"/>
              <a:t/>
            </a:r>
            <a:br>
              <a:rPr lang="en-US" dirty="0"/>
            </a:br>
            <a:r>
              <a:rPr lang="en-US" sz="1200" b="0" i="0" kern="1200" dirty="0">
                <a:solidFill>
                  <a:schemeClr val="tx1"/>
                </a:solidFill>
                <a:latin typeface="+mn-lt"/>
                <a:ea typeface="+mn-ea"/>
                <a:cs typeface="+mn-cs"/>
              </a:rPr>
              <a:t>They will meet for the first time at a time which is the </a:t>
            </a:r>
            <a:r>
              <a:rPr lang="en-US" dirty="0"/>
              <a:t>La−b,Lb−c</a:t>
            </a:r>
            <a:r>
              <a:rPr lang="en-US" sz="1200" b="0" i="0" kern="1200" dirty="0">
                <a:solidFill>
                  <a:schemeClr val="tx1"/>
                </a:solidFill>
                <a:latin typeface="+mn-lt"/>
                <a:ea typeface="+mn-ea"/>
                <a:cs typeface="+mn-cs"/>
              </a:rPr>
              <a:t> seconds</a:t>
            </a:r>
            <a:r>
              <a:rPr lang="en-US" dirty="0"/>
              <a:t/>
            </a:r>
            <a:br>
              <a:rPr lang="en-US" dirty="0"/>
            </a:br>
            <a:r>
              <a:rPr lang="en-US" dirty="0"/>
              <a:t>La−b</a:t>
            </a:r>
            <a:r>
              <a:rPr lang="en-US" sz="1200" b="0" i="0" kern="1200" dirty="0">
                <a:solidFill>
                  <a:schemeClr val="tx1"/>
                </a:solidFill>
                <a:latin typeface="+mn-lt"/>
                <a:ea typeface="+mn-ea"/>
                <a:cs typeface="+mn-cs"/>
              </a:rPr>
              <a:t> = 24</a:t>
            </a:r>
            <a:r>
              <a:rPr lang="en-US" dirty="0"/>
              <a:t>00 / 5−2.5</a:t>
            </a:r>
            <a:r>
              <a:rPr lang="en-US" sz="1200" b="0" i="0" kern="1200" dirty="0">
                <a:solidFill>
                  <a:schemeClr val="tx1"/>
                </a:solidFill>
                <a:latin typeface="+mn-lt"/>
                <a:ea typeface="+mn-ea"/>
                <a:cs typeface="+mn-cs"/>
              </a:rPr>
              <a:t> = 960 sec</a:t>
            </a:r>
            <a:r>
              <a:rPr lang="en-US" dirty="0"/>
              <a:t/>
            </a:r>
            <a:br>
              <a:rPr lang="en-US" dirty="0"/>
            </a:br>
            <a:r>
              <a:rPr lang="en-US" dirty="0"/>
              <a:t>Lb−c</a:t>
            </a:r>
            <a:r>
              <a:rPr lang="en-US" sz="1200" b="0" i="0" kern="1200" dirty="0">
                <a:solidFill>
                  <a:schemeClr val="tx1"/>
                </a:solidFill>
                <a:latin typeface="+mn-lt"/>
                <a:ea typeface="+mn-ea"/>
                <a:cs typeface="+mn-cs"/>
              </a:rPr>
              <a:t> = 24</a:t>
            </a:r>
            <a:r>
              <a:rPr lang="en-US" dirty="0"/>
              <a:t>00 / 7.5−5</a:t>
            </a:r>
            <a:r>
              <a:rPr lang="en-US" sz="1200" b="0" i="0" kern="1200" dirty="0">
                <a:solidFill>
                  <a:schemeClr val="tx1"/>
                </a:solidFill>
                <a:latin typeface="+mn-lt"/>
                <a:ea typeface="+mn-ea"/>
                <a:cs typeface="+mn-cs"/>
              </a:rPr>
              <a:t> = 960 sec</a:t>
            </a:r>
            <a:r>
              <a:rPr lang="en-US" dirty="0"/>
              <a:t/>
            </a:r>
            <a:br>
              <a:rPr lang="en-US" dirty="0"/>
            </a:br>
            <a:r>
              <a:rPr lang="en-US" sz="1200" b="0" i="0" kern="1200" dirty="0">
                <a:solidFill>
                  <a:schemeClr val="tx1"/>
                </a:solidFill>
                <a:latin typeface="+mn-lt"/>
                <a:ea typeface="+mn-ea"/>
                <a:cs typeface="+mn-cs"/>
              </a:rPr>
              <a:t>So they will meet for the first time after 9600 sec. i.e., 16 min after they start.</a:t>
            </a:r>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16</a:t>
            </a:fld>
            <a:endParaRPr lang="en-US"/>
          </a:p>
        </p:txBody>
      </p:sp>
    </p:spTree>
    <p:extLst>
      <p:ext uri="{BB962C8B-B14F-4D97-AF65-F5344CB8AC3E}">
        <p14:creationId xmlns:p14="http://schemas.microsoft.com/office/powerpoint/2010/main" val="25031087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Difficulty Level : expert (compulsory)</a:t>
            </a:r>
          </a:p>
          <a:p>
            <a:endParaRPr lang="en-US" dirty="0"/>
          </a:p>
          <a:p>
            <a:r>
              <a:rPr lang="en-US" dirty="0"/>
              <a:t>Option E</a:t>
            </a:r>
          </a:p>
        </p:txBody>
      </p:sp>
      <p:sp>
        <p:nvSpPr>
          <p:cNvPr id="4" name="Slide Number Placeholder 3"/>
          <p:cNvSpPr>
            <a:spLocks noGrp="1"/>
          </p:cNvSpPr>
          <p:nvPr>
            <p:ph type="sldNum" sz="quarter" idx="10"/>
          </p:nvPr>
        </p:nvSpPr>
        <p:spPr/>
        <p:txBody>
          <a:bodyPr/>
          <a:lstStyle/>
          <a:p>
            <a:fld id="{1C4E5F1C-18F0-46A8-B179-598C90B80A18}" type="slidenum">
              <a:rPr lang="en-US" smtClean="0"/>
              <a:pPr/>
              <a:t>17</a:t>
            </a:fld>
            <a:endParaRPr lang="en-US"/>
          </a:p>
        </p:txBody>
      </p:sp>
    </p:spTree>
    <p:extLst>
      <p:ext uri="{BB962C8B-B14F-4D97-AF65-F5344CB8AC3E}">
        <p14:creationId xmlns:p14="http://schemas.microsoft.com/office/powerpoint/2010/main" val="7755117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Difficulty Level : expert (optional)</a:t>
            </a:r>
          </a:p>
          <a:p>
            <a:endParaRPr lang="en-US" dirty="0"/>
          </a:p>
          <a:p>
            <a:r>
              <a:rPr lang="en-US" dirty="0"/>
              <a:t>Option E</a:t>
            </a:r>
          </a:p>
        </p:txBody>
      </p:sp>
      <p:sp>
        <p:nvSpPr>
          <p:cNvPr id="4" name="Slide Number Placeholder 3"/>
          <p:cNvSpPr>
            <a:spLocks noGrp="1"/>
          </p:cNvSpPr>
          <p:nvPr>
            <p:ph type="sldNum" sz="quarter" idx="10"/>
          </p:nvPr>
        </p:nvSpPr>
        <p:spPr/>
        <p:txBody>
          <a:bodyPr/>
          <a:lstStyle/>
          <a:p>
            <a:fld id="{1C4E5F1C-18F0-46A8-B179-598C90B80A18}" type="slidenum">
              <a:rPr lang="en-US" smtClean="0"/>
              <a:pPr/>
              <a:t>18</a:t>
            </a:fld>
            <a:endParaRPr lang="en-US"/>
          </a:p>
        </p:txBody>
      </p:sp>
    </p:spTree>
    <p:extLst>
      <p:ext uri="{BB962C8B-B14F-4D97-AF65-F5344CB8AC3E}">
        <p14:creationId xmlns:p14="http://schemas.microsoft.com/office/powerpoint/2010/main" val="21356683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baseline="0" dirty="0"/>
          </a:p>
        </p:txBody>
      </p:sp>
      <p:sp>
        <p:nvSpPr>
          <p:cNvPr id="4" name="Slide Number Placeholder 3"/>
          <p:cNvSpPr>
            <a:spLocks noGrp="1"/>
          </p:cNvSpPr>
          <p:nvPr>
            <p:ph type="sldNum" sz="quarter" idx="10"/>
          </p:nvPr>
        </p:nvSpPr>
        <p:spPr/>
        <p:txBody>
          <a:bodyPr/>
          <a:lstStyle/>
          <a:p>
            <a:fld id="{E0F9B9E7-43CB-4503-BAE5-3C31662B0F2E}" type="slidenum">
              <a:rPr lang="en-US" smtClean="0"/>
              <a:pPr/>
              <a:t>19</a:t>
            </a:fld>
            <a:endParaRPr lang="en-US"/>
          </a:p>
        </p:txBody>
      </p:sp>
    </p:spTree>
    <p:extLst>
      <p:ext uri="{BB962C8B-B14F-4D97-AF65-F5344CB8AC3E}">
        <p14:creationId xmlns:p14="http://schemas.microsoft.com/office/powerpoint/2010/main" val="26673181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latin typeface="+mn-lt"/>
                <a:ea typeface="+mn-ea"/>
                <a:cs typeface="+mn-cs"/>
              </a:rPr>
              <a:t>Difficulty</a:t>
            </a:r>
            <a:r>
              <a:rPr lang="en-US" sz="1200" b="1" i="0" kern="1200" baseline="0" dirty="0">
                <a:solidFill>
                  <a:schemeClr val="tx1"/>
                </a:solidFill>
                <a:latin typeface="+mn-lt"/>
                <a:ea typeface="+mn-ea"/>
                <a:cs typeface="+mn-cs"/>
              </a:rPr>
              <a:t> level:- Easy (Compulsory)</a:t>
            </a:r>
            <a:endParaRPr lang="en-IN" dirty="0"/>
          </a:p>
          <a:p>
            <a:endParaRPr lang="en-US" dirty="0"/>
          </a:p>
          <a:p>
            <a:r>
              <a:rPr lang="en-US" dirty="0"/>
              <a:t>Option C</a:t>
            </a:r>
          </a:p>
          <a:p>
            <a:endParaRPr lang="en-IN" dirty="0"/>
          </a:p>
          <a:p>
            <a:r>
              <a:rPr lang="en-IN" dirty="0"/>
              <a:t> Speed</a:t>
            </a:r>
            <a:r>
              <a:rPr lang="en-IN" baseline="0" dirty="0"/>
              <a:t> of boat=15</a:t>
            </a:r>
          </a:p>
          <a:p>
            <a:r>
              <a:rPr lang="en-IN" baseline="0" dirty="0"/>
              <a:t>Speed of stream=8</a:t>
            </a:r>
          </a:p>
          <a:p>
            <a:r>
              <a:rPr lang="en-IN" baseline="0" dirty="0"/>
              <a:t>Upstream 15-8=7</a:t>
            </a:r>
          </a:p>
          <a:p>
            <a:r>
              <a:rPr lang="en-IN" baseline="0" dirty="0"/>
              <a:t>Downstream=15+8=23</a:t>
            </a:r>
            <a:r>
              <a:rPr lang="en-IN" dirty="0"/>
              <a:t>      </a:t>
            </a:r>
            <a:endParaRPr lang="en-US" dirty="0"/>
          </a:p>
        </p:txBody>
      </p:sp>
      <p:sp>
        <p:nvSpPr>
          <p:cNvPr id="4" name="Slide Number Placeholder 3"/>
          <p:cNvSpPr>
            <a:spLocks noGrp="1"/>
          </p:cNvSpPr>
          <p:nvPr>
            <p:ph type="sldNum" sz="quarter" idx="10"/>
          </p:nvPr>
        </p:nvSpPr>
        <p:spPr/>
        <p:txBody>
          <a:bodyPr/>
          <a:lstStyle/>
          <a:p>
            <a:fld id="{E0F9B9E7-43CB-4503-BAE5-3C31662B0F2E}" type="slidenum">
              <a:rPr lang="en-US" smtClean="0"/>
              <a:pPr/>
              <a:t>23</a:t>
            </a:fld>
            <a:endParaRPr lang="en-US"/>
          </a:p>
        </p:txBody>
      </p:sp>
    </p:spTree>
    <p:extLst>
      <p:ext uri="{BB962C8B-B14F-4D97-AF65-F5344CB8AC3E}">
        <p14:creationId xmlns:p14="http://schemas.microsoft.com/office/powerpoint/2010/main" val="15315290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latin typeface="+mn-lt"/>
                <a:ea typeface="+mn-ea"/>
                <a:cs typeface="+mn-cs"/>
              </a:rPr>
              <a:t>Difficulty</a:t>
            </a:r>
            <a:r>
              <a:rPr lang="en-US" sz="1200" b="1" i="0" kern="1200" baseline="0" dirty="0">
                <a:solidFill>
                  <a:schemeClr val="tx1"/>
                </a:solidFill>
                <a:latin typeface="+mn-lt"/>
                <a:ea typeface="+mn-ea"/>
                <a:cs typeface="+mn-cs"/>
              </a:rPr>
              <a:t> level:- Easy (Compulsory)</a:t>
            </a:r>
            <a:endParaRPr lang="en-IN" dirty="0"/>
          </a:p>
          <a:p>
            <a:endParaRPr lang="en-IN" dirty="0"/>
          </a:p>
          <a:p>
            <a:r>
              <a:rPr lang="en-IN" dirty="0"/>
              <a:t>Option</a:t>
            </a:r>
            <a:r>
              <a:rPr lang="en-IN" baseline="0" dirty="0"/>
              <a:t> A</a:t>
            </a:r>
          </a:p>
          <a:p>
            <a:endParaRPr lang="en-IN" baseline="0" dirty="0"/>
          </a:p>
          <a:p>
            <a:endParaRPr lang="en-IN" baseline="0" dirty="0"/>
          </a:p>
          <a:p>
            <a:r>
              <a:rPr lang="en-IN" baseline="0" dirty="0"/>
              <a:t>Upstream speed= 9</a:t>
            </a:r>
          </a:p>
          <a:p>
            <a:r>
              <a:rPr lang="en-IN" baseline="0" dirty="0"/>
              <a:t>Downstream= 15</a:t>
            </a:r>
          </a:p>
          <a:p>
            <a:r>
              <a:rPr lang="en-IN" baseline="0" dirty="0"/>
              <a:t>Ravi speed in still water= ½(9+15)</a:t>
            </a:r>
            <a:r>
              <a:rPr lang="en-IN" dirty="0"/>
              <a:t>     =12</a:t>
            </a:r>
          </a:p>
        </p:txBody>
      </p:sp>
      <p:sp>
        <p:nvSpPr>
          <p:cNvPr id="4" name="Slide Number Placeholder 3"/>
          <p:cNvSpPr>
            <a:spLocks noGrp="1"/>
          </p:cNvSpPr>
          <p:nvPr>
            <p:ph type="sldNum" sz="quarter" idx="10"/>
          </p:nvPr>
        </p:nvSpPr>
        <p:spPr/>
        <p:txBody>
          <a:bodyPr/>
          <a:lstStyle/>
          <a:p>
            <a:fld id="{E0F9B9E7-43CB-4503-BAE5-3C31662B0F2E}" type="slidenum">
              <a:rPr lang="en-US" smtClean="0"/>
              <a:pPr/>
              <a:t>24</a:t>
            </a:fld>
            <a:endParaRPr lang="en-US"/>
          </a:p>
        </p:txBody>
      </p:sp>
    </p:spTree>
    <p:extLst>
      <p:ext uri="{BB962C8B-B14F-4D97-AF65-F5344CB8AC3E}">
        <p14:creationId xmlns:p14="http://schemas.microsoft.com/office/powerpoint/2010/main" val="24303221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latin typeface="+mn-lt"/>
                <a:ea typeface="+mn-ea"/>
                <a:cs typeface="+mn-cs"/>
              </a:rPr>
              <a:t>Difficulty</a:t>
            </a:r>
            <a:r>
              <a:rPr lang="en-US" sz="1200" b="1" i="0" kern="1200" baseline="0" dirty="0">
                <a:solidFill>
                  <a:schemeClr val="tx1"/>
                </a:solidFill>
                <a:latin typeface="+mn-lt"/>
                <a:ea typeface="+mn-ea"/>
                <a:cs typeface="+mn-cs"/>
              </a:rPr>
              <a:t> level:- Easy (Compulsory)</a:t>
            </a:r>
            <a:endParaRPr lang="en-IN" dirty="0"/>
          </a:p>
          <a:p>
            <a:endParaRPr lang="en-US" dirty="0"/>
          </a:p>
          <a:p>
            <a:r>
              <a:rPr lang="en-US" dirty="0"/>
              <a:t>Option B</a:t>
            </a:r>
          </a:p>
          <a:p>
            <a:endParaRPr lang="en-US" dirty="0"/>
          </a:p>
          <a:p>
            <a:endParaRPr lang="en-US" dirty="0"/>
          </a:p>
          <a:p>
            <a:r>
              <a:rPr lang="en-US" dirty="0"/>
              <a:t>Upstream speed=</a:t>
            </a:r>
            <a:r>
              <a:rPr lang="en-US" baseline="0" dirty="0"/>
              <a:t> 18/6= 3</a:t>
            </a:r>
          </a:p>
          <a:p>
            <a:r>
              <a:rPr lang="en-US" baseline="0" dirty="0"/>
              <a:t>Downstream speed= 36/6=6</a:t>
            </a:r>
          </a:p>
          <a:p>
            <a:r>
              <a:rPr lang="en-US" baseline="0" dirty="0"/>
              <a:t>Let speed of boat=x</a:t>
            </a:r>
          </a:p>
          <a:p>
            <a:r>
              <a:rPr lang="en-US" baseline="0" dirty="0"/>
              <a:t>Speed of stream=y</a:t>
            </a:r>
          </a:p>
          <a:p>
            <a:r>
              <a:rPr lang="en-US" baseline="0" dirty="0"/>
              <a:t>x-y= 3</a:t>
            </a:r>
          </a:p>
          <a:p>
            <a:r>
              <a:rPr lang="en-US" baseline="0" dirty="0"/>
              <a:t> </a:t>
            </a:r>
            <a:r>
              <a:rPr lang="en-US" baseline="0" dirty="0" err="1"/>
              <a:t>x+y</a:t>
            </a:r>
            <a:r>
              <a:rPr lang="en-US" baseline="0" dirty="0"/>
              <a:t>=6</a:t>
            </a:r>
          </a:p>
          <a:p>
            <a:r>
              <a:rPr lang="en-US" baseline="0" dirty="0"/>
              <a:t>By solving y= 1.5 </a:t>
            </a:r>
            <a:endParaRPr lang="en-US" dirty="0"/>
          </a:p>
        </p:txBody>
      </p:sp>
      <p:sp>
        <p:nvSpPr>
          <p:cNvPr id="4" name="Slide Number Placeholder 3"/>
          <p:cNvSpPr>
            <a:spLocks noGrp="1"/>
          </p:cNvSpPr>
          <p:nvPr>
            <p:ph type="sldNum" sz="quarter" idx="10"/>
          </p:nvPr>
        </p:nvSpPr>
        <p:spPr/>
        <p:txBody>
          <a:bodyPr/>
          <a:lstStyle/>
          <a:p>
            <a:fld id="{E0F9B9E7-43CB-4503-BAE5-3C31662B0F2E}" type="slidenum">
              <a:rPr lang="en-US" smtClean="0"/>
              <a:pPr/>
              <a:t>25</a:t>
            </a:fld>
            <a:endParaRPr lang="en-US"/>
          </a:p>
        </p:txBody>
      </p:sp>
    </p:spTree>
    <p:extLst>
      <p:ext uri="{BB962C8B-B14F-4D97-AF65-F5344CB8AC3E}">
        <p14:creationId xmlns:p14="http://schemas.microsoft.com/office/powerpoint/2010/main" val="10226606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latin typeface="+mn-lt"/>
                <a:ea typeface="+mn-ea"/>
                <a:cs typeface="+mn-cs"/>
              </a:rPr>
              <a:t>Difficulty</a:t>
            </a:r>
            <a:r>
              <a:rPr lang="en-US" sz="1200" b="1" i="0" kern="1200" baseline="0" dirty="0">
                <a:solidFill>
                  <a:schemeClr val="tx1"/>
                </a:solidFill>
                <a:latin typeface="+mn-lt"/>
                <a:ea typeface="+mn-ea"/>
                <a:cs typeface="+mn-cs"/>
              </a:rPr>
              <a:t> level:- Moderate (Compulsory)</a:t>
            </a:r>
            <a:endParaRPr lang="en-IN" dirty="0"/>
          </a:p>
          <a:p>
            <a:endParaRPr lang="en-US" baseline="0" dirty="0"/>
          </a:p>
          <a:p>
            <a:r>
              <a:rPr lang="en-US" baseline="0" dirty="0"/>
              <a:t>Option B</a:t>
            </a:r>
          </a:p>
          <a:p>
            <a:endParaRPr lang="en-US" baseline="0" dirty="0"/>
          </a:p>
        </p:txBody>
      </p:sp>
      <p:sp>
        <p:nvSpPr>
          <p:cNvPr id="4" name="Slide Number Placeholder 3"/>
          <p:cNvSpPr>
            <a:spLocks noGrp="1"/>
          </p:cNvSpPr>
          <p:nvPr>
            <p:ph type="sldNum" sz="quarter" idx="10"/>
          </p:nvPr>
        </p:nvSpPr>
        <p:spPr/>
        <p:txBody>
          <a:bodyPr/>
          <a:lstStyle/>
          <a:p>
            <a:fld id="{E0F9B9E7-43CB-4503-BAE5-3C31662B0F2E}" type="slidenum">
              <a:rPr lang="en-US" smtClean="0"/>
              <a:pPr/>
              <a:t>26</a:t>
            </a:fld>
            <a:endParaRPr lang="en-US"/>
          </a:p>
        </p:txBody>
      </p:sp>
    </p:spTree>
    <p:extLst>
      <p:ext uri="{BB962C8B-B14F-4D97-AF65-F5344CB8AC3E}">
        <p14:creationId xmlns:p14="http://schemas.microsoft.com/office/powerpoint/2010/main" val="31821534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Difficulty Level : Easy (compulsory)</a:t>
            </a:r>
          </a:p>
          <a:p>
            <a:endParaRPr lang="en-IN" dirty="0"/>
          </a:p>
          <a:p>
            <a:r>
              <a:rPr lang="en-IN" dirty="0"/>
              <a:t>A</a:t>
            </a:r>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6</a:t>
            </a:fld>
            <a:endParaRPr lang="en-US"/>
          </a:p>
        </p:txBody>
      </p:sp>
    </p:spTree>
    <p:extLst>
      <p:ext uri="{BB962C8B-B14F-4D97-AF65-F5344CB8AC3E}">
        <p14:creationId xmlns:p14="http://schemas.microsoft.com/office/powerpoint/2010/main" val="25031087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latin typeface="+mn-lt"/>
                <a:ea typeface="+mn-ea"/>
                <a:cs typeface="+mn-cs"/>
              </a:rPr>
              <a:t>Difficulty</a:t>
            </a:r>
            <a:r>
              <a:rPr lang="en-US" sz="1200" b="1" i="0" kern="1200" baseline="0" dirty="0">
                <a:solidFill>
                  <a:schemeClr val="tx1"/>
                </a:solidFill>
                <a:latin typeface="+mn-lt"/>
                <a:ea typeface="+mn-ea"/>
                <a:cs typeface="+mn-cs"/>
              </a:rPr>
              <a:t> level:- Expert (optional)</a:t>
            </a:r>
            <a:endParaRPr lang="en-IN" dirty="0"/>
          </a:p>
          <a:p>
            <a:endParaRPr lang="en-US" sz="1200" b="0" i="0" kern="1200" dirty="0">
              <a:solidFill>
                <a:schemeClr val="tx1"/>
              </a:solidFill>
              <a:latin typeface="+mn-lt"/>
              <a:ea typeface="+mn-ea"/>
              <a:cs typeface="+mn-cs"/>
            </a:endParaRPr>
          </a:p>
          <a:p>
            <a:r>
              <a:rPr lang="en-US" sz="1200" b="0" i="0" kern="1200" dirty="0">
                <a:solidFill>
                  <a:schemeClr val="tx1"/>
                </a:solidFill>
                <a:latin typeface="+mn-lt"/>
                <a:ea typeface="+mn-ea"/>
                <a:cs typeface="+mn-cs"/>
              </a:rPr>
              <a:t>Option A</a:t>
            </a:r>
          </a:p>
          <a:p>
            <a:r>
              <a:rPr lang="en-IN" sz="1200" b="0" i="0" kern="1200" dirty="0">
                <a:solidFill>
                  <a:schemeClr val="tx1"/>
                </a:solidFill>
                <a:effectLst/>
                <a:latin typeface="+mn-lt"/>
                <a:ea typeface="+mn-ea"/>
                <a:cs typeface="+mn-cs"/>
              </a:rPr>
              <a:t>4 km downstream is covered in 15 min. </a:t>
            </a:r>
          </a:p>
          <a:p>
            <a:r>
              <a:rPr lang="en-IN" sz="1200" b="0" i="0" kern="1200" dirty="0">
                <a:solidFill>
                  <a:schemeClr val="tx1"/>
                </a:solidFill>
                <a:effectLst/>
                <a:latin typeface="+mn-lt"/>
                <a:ea typeface="+mn-ea"/>
                <a:cs typeface="+mn-cs"/>
              </a:rPr>
              <a:t>∴ speed of downstream = 16 km/hr. </a:t>
            </a:r>
          </a:p>
          <a:p>
            <a:r>
              <a:rPr lang="en-IN" sz="1200" b="0" i="0" kern="1200" dirty="0">
                <a:solidFill>
                  <a:schemeClr val="tx1"/>
                </a:solidFill>
                <a:effectLst/>
                <a:latin typeface="+mn-lt"/>
                <a:ea typeface="+mn-ea"/>
                <a:cs typeface="+mn-cs"/>
              </a:rPr>
              <a:t>So speed of upstream = 4</a:t>
            </a:r>
            <a:r>
              <a:rPr lang="en-IN" sz="1200" b="0" i="0" kern="1200" baseline="0" dirty="0">
                <a:solidFill>
                  <a:schemeClr val="tx1"/>
                </a:solidFill>
                <a:effectLst/>
                <a:latin typeface="+mn-lt"/>
                <a:ea typeface="+mn-ea"/>
                <a:cs typeface="+mn-cs"/>
              </a:rPr>
              <a:t> </a:t>
            </a:r>
            <a:r>
              <a:rPr lang="en-IN" sz="1200" b="0" i="0" kern="1200" dirty="0">
                <a:solidFill>
                  <a:schemeClr val="tx1"/>
                </a:solidFill>
                <a:effectLst/>
                <a:latin typeface="+mn-lt"/>
                <a:ea typeface="+mn-ea"/>
                <a:cs typeface="+mn-cs"/>
              </a:rPr>
              <a:t>km/hr. Total time taken for downstream journey = 15 min (given). </a:t>
            </a:r>
          </a:p>
          <a:p>
            <a:r>
              <a:rPr lang="en-IN" sz="1200" b="0" i="0" kern="1200" dirty="0">
                <a:solidFill>
                  <a:schemeClr val="tx1"/>
                </a:solidFill>
                <a:effectLst/>
                <a:latin typeface="+mn-lt"/>
                <a:ea typeface="+mn-ea"/>
                <a:cs typeface="+mn-cs"/>
              </a:rPr>
              <a:t>Now total time taken for upstream journey = 8/4 = 2 hr = 120 min. Hence total time taken from A to B = 15 + 120 = 135 min. As average speed = Total distance /total time, so average speed from A to B = (12/135)*60  = 5.33</a:t>
            </a:r>
            <a:r>
              <a:rPr lang="en-IN" sz="1200" b="0" i="0" kern="1200" baseline="0" dirty="0">
                <a:solidFill>
                  <a:schemeClr val="tx1"/>
                </a:solidFill>
                <a:effectLst/>
                <a:latin typeface="+mn-lt"/>
                <a:ea typeface="+mn-ea"/>
                <a:cs typeface="+mn-cs"/>
              </a:rPr>
              <a:t> </a:t>
            </a:r>
            <a:r>
              <a:rPr lang="en-IN" sz="1200" b="0" i="0" kern="1200" dirty="0">
                <a:solidFill>
                  <a:schemeClr val="tx1"/>
                </a:solidFill>
                <a:effectLst/>
                <a:latin typeface="+mn-lt"/>
                <a:ea typeface="+mn-ea"/>
                <a:cs typeface="+mn-cs"/>
              </a:rPr>
              <a:t>kmph.</a:t>
            </a:r>
            <a:endParaRPr lang="en-US" sz="1200" b="0" i="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E0F9B9E7-43CB-4503-BAE5-3C31662B0F2E}" type="slidenum">
              <a:rPr lang="en-US" smtClean="0"/>
              <a:pPr/>
              <a:t>27</a:t>
            </a:fld>
            <a:endParaRPr lang="en-US"/>
          </a:p>
        </p:txBody>
      </p:sp>
    </p:spTree>
    <p:extLst>
      <p:ext uri="{BB962C8B-B14F-4D97-AF65-F5344CB8AC3E}">
        <p14:creationId xmlns:p14="http://schemas.microsoft.com/office/powerpoint/2010/main" val="2890926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latin typeface="+mn-lt"/>
                <a:ea typeface="+mn-ea"/>
                <a:cs typeface="+mn-cs"/>
              </a:rPr>
              <a:t>Difficulty</a:t>
            </a:r>
            <a:r>
              <a:rPr lang="en-US" sz="1200" b="1" i="0" kern="1200" baseline="0" dirty="0">
                <a:solidFill>
                  <a:schemeClr val="tx1"/>
                </a:solidFill>
                <a:latin typeface="+mn-lt"/>
                <a:ea typeface="+mn-ea"/>
                <a:cs typeface="+mn-cs"/>
              </a:rPr>
              <a:t> level:- Expert (Compulsory)</a:t>
            </a:r>
            <a:endParaRPr lang="en-IN" dirty="0"/>
          </a:p>
          <a:p>
            <a:endParaRPr lang="en-US" dirty="0"/>
          </a:p>
          <a:p>
            <a:r>
              <a:rPr lang="en-US" dirty="0"/>
              <a:t>Option C</a:t>
            </a:r>
          </a:p>
          <a:p>
            <a:endParaRPr lang="en-US" dirty="0"/>
          </a:p>
        </p:txBody>
      </p:sp>
      <p:sp>
        <p:nvSpPr>
          <p:cNvPr id="4" name="Slide Number Placeholder 3"/>
          <p:cNvSpPr>
            <a:spLocks noGrp="1"/>
          </p:cNvSpPr>
          <p:nvPr>
            <p:ph type="sldNum" sz="quarter" idx="10"/>
          </p:nvPr>
        </p:nvSpPr>
        <p:spPr/>
        <p:txBody>
          <a:bodyPr/>
          <a:lstStyle/>
          <a:p>
            <a:fld id="{E0F9B9E7-43CB-4503-BAE5-3C31662B0F2E}" type="slidenum">
              <a:rPr lang="en-US" smtClean="0"/>
              <a:pPr/>
              <a:t>28</a:t>
            </a:fld>
            <a:endParaRPr lang="en-US"/>
          </a:p>
        </p:txBody>
      </p:sp>
    </p:spTree>
    <p:extLst>
      <p:ext uri="{BB962C8B-B14F-4D97-AF65-F5344CB8AC3E}">
        <p14:creationId xmlns:p14="http://schemas.microsoft.com/office/powerpoint/2010/main" val="15714742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latin typeface="+mn-lt"/>
                <a:ea typeface="+mn-ea"/>
                <a:cs typeface="+mn-cs"/>
              </a:rPr>
              <a:t>Difficulty</a:t>
            </a:r>
            <a:r>
              <a:rPr lang="en-US" sz="1200" b="1" i="0" kern="1200" baseline="0" dirty="0">
                <a:solidFill>
                  <a:schemeClr val="tx1"/>
                </a:solidFill>
                <a:latin typeface="+mn-lt"/>
                <a:ea typeface="+mn-ea"/>
                <a:cs typeface="+mn-cs"/>
              </a:rPr>
              <a:t> level:- Expert (Compulsory)</a:t>
            </a:r>
            <a:endParaRPr lang="en-IN" dirty="0"/>
          </a:p>
          <a:p>
            <a:pPr rtl="0"/>
            <a:r>
              <a:rPr lang="en-US" sz="1200" b="0" i="0" kern="1200" dirty="0">
                <a:solidFill>
                  <a:schemeClr val="tx1"/>
                </a:solidFill>
                <a:latin typeface="+mn-lt"/>
                <a:ea typeface="+mn-ea"/>
                <a:cs typeface="+mn-cs"/>
              </a:rPr>
              <a:t>Option A</a:t>
            </a:r>
          </a:p>
          <a:p>
            <a:pPr rtl="0"/>
            <a:r>
              <a:rPr lang="en-IN" sz="1200" b="0" i="0" kern="1200" dirty="0">
                <a:solidFill>
                  <a:schemeClr val="tx1"/>
                </a:solidFill>
                <a:effectLst/>
                <a:latin typeface="+mn-lt"/>
                <a:ea typeface="+mn-ea"/>
                <a:cs typeface="+mn-cs"/>
              </a:rPr>
              <a:t>Let total distance from A to B= d km, So CB = 2d/3 km</a:t>
            </a:r>
            <a:r>
              <a:rPr lang="en-IN" dirty="0"/>
              <a:t/>
            </a:r>
            <a:br>
              <a:rPr lang="en-IN" dirty="0"/>
            </a:br>
            <a:r>
              <a:rPr lang="en-IN" sz="1200" b="0" i="0" kern="1200" dirty="0">
                <a:solidFill>
                  <a:schemeClr val="tx1"/>
                </a:solidFill>
                <a:effectLst/>
                <a:latin typeface="+mn-lt"/>
                <a:ea typeface="+mn-ea"/>
                <a:cs typeface="+mn-cs"/>
              </a:rPr>
              <a:t>So</a:t>
            </a:r>
            <a:r>
              <a:rPr lang="en-IN" dirty="0"/>
              <a:t/>
            </a:r>
            <a:br>
              <a:rPr lang="en-IN" dirty="0"/>
            </a:br>
            <a:r>
              <a:rPr lang="en-IN" sz="1200" b="0" i="0" kern="1200" dirty="0">
                <a:solidFill>
                  <a:schemeClr val="tx1"/>
                </a:solidFill>
                <a:effectLst/>
                <a:latin typeface="+mn-lt"/>
                <a:ea typeface="+mn-ea"/>
                <a:cs typeface="+mn-cs"/>
              </a:rPr>
              <a:t>d/(9+3) + (2d/3)/(9-3) = 5</a:t>
            </a:r>
            <a:r>
              <a:rPr lang="en-IN" dirty="0"/>
              <a:t/>
            </a:r>
            <a:br>
              <a:rPr lang="en-IN" dirty="0"/>
            </a:br>
            <a:r>
              <a:rPr lang="en-IN" sz="1200" b="0" i="0" kern="1200" dirty="0">
                <a:solidFill>
                  <a:schemeClr val="tx1"/>
                </a:solidFill>
                <a:effectLst/>
                <a:latin typeface="+mn-lt"/>
                <a:ea typeface="+mn-ea"/>
                <a:cs typeface="+mn-cs"/>
              </a:rPr>
              <a:t>Solve, d = 25.7 km</a:t>
            </a:r>
            <a:endParaRPr lang="en-US" sz="1200" b="0" i="0" kern="1200" dirty="0">
              <a:solidFill>
                <a:schemeClr val="tx1"/>
              </a:solidFill>
              <a:latin typeface="+mn-lt"/>
              <a:ea typeface="+mn-ea"/>
              <a:cs typeface="+mn-cs"/>
            </a:endParaRPr>
          </a:p>
          <a:p>
            <a:endParaRPr lang="en-US" b="0" i="0" baseline="0" dirty="0"/>
          </a:p>
        </p:txBody>
      </p:sp>
      <p:sp>
        <p:nvSpPr>
          <p:cNvPr id="4" name="Slide Number Placeholder 3"/>
          <p:cNvSpPr>
            <a:spLocks noGrp="1"/>
          </p:cNvSpPr>
          <p:nvPr>
            <p:ph type="sldNum" sz="quarter" idx="10"/>
          </p:nvPr>
        </p:nvSpPr>
        <p:spPr/>
        <p:txBody>
          <a:bodyPr/>
          <a:lstStyle/>
          <a:p>
            <a:fld id="{E0F9B9E7-43CB-4503-BAE5-3C31662B0F2E}" type="slidenum">
              <a:rPr lang="en-US" smtClean="0"/>
              <a:pPr/>
              <a:t>29</a:t>
            </a:fld>
            <a:endParaRPr lang="en-US"/>
          </a:p>
        </p:txBody>
      </p:sp>
    </p:spTree>
    <p:extLst>
      <p:ext uri="{BB962C8B-B14F-4D97-AF65-F5344CB8AC3E}">
        <p14:creationId xmlns:p14="http://schemas.microsoft.com/office/powerpoint/2010/main" val="39472346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latin typeface="+mn-lt"/>
                <a:ea typeface="+mn-ea"/>
                <a:cs typeface="+mn-cs"/>
              </a:rPr>
              <a:t>Difficulty</a:t>
            </a:r>
            <a:r>
              <a:rPr lang="en-US" sz="1200" b="1" i="0" kern="1200" baseline="0" dirty="0">
                <a:solidFill>
                  <a:schemeClr val="tx1"/>
                </a:solidFill>
                <a:latin typeface="+mn-lt"/>
                <a:ea typeface="+mn-ea"/>
                <a:cs typeface="+mn-cs"/>
              </a:rPr>
              <a:t> level:- Expert Compulsory)</a:t>
            </a:r>
            <a:endParaRPr lang="en-IN" dirty="0"/>
          </a:p>
          <a:p>
            <a:endParaRPr lang="en-US" baseline="0" dirty="0"/>
          </a:p>
          <a:p>
            <a:r>
              <a:rPr lang="en-US" baseline="0" dirty="0"/>
              <a:t>Option C</a:t>
            </a:r>
          </a:p>
          <a:p>
            <a:endParaRPr lang="en-US" baseline="0" dirty="0"/>
          </a:p>
          <a:p>
            <a:r>
              <a:rPr lang="en-IN" sz="1200" b="0" i="0" kern="1200" dirty="0">
                <a:solidFill>
                  <a:schemeClr val="tx1"/>
                </a:solidFill>
                <a:effectLst/>
                <a:latin typeface="+mn-lt"/>
                <a:ea typeface="+mn-ea"/>
                <a:cs typeface="+mn-cs"/>
              </a:rPr>
              <a:t>Downstream = (12+x)km/hr</a:t>
            </a:r>
            <a:r>
              <a:rPr lang="en-IN" dirty="0"/>
              <a:t/>
            </a:r>
            <a:br>
              <a:rPr lang="en-IN" dirty="0"/>
            </a:br>
            <a:r>
              <a:rPr lang="en-IN" sz="1200" b="0" i="0" kern="1200" dirty="0">
                <a:solidFill>
                  <a:schemeClr val="tx1"/>
                </a:solidFill>
                <a:effectLst/>
                <a:latin typeface="+mn-lt"/>
                <a:ea typeface="+mn-ea"/>
                <a:cs typeface="+mn-cs"/>
              </a:rPr>
              <a:t>Upstream = (13-x)km/hr</a:t>
            </a:r>
            <a:r>
              <a:rPr lang="en-IN" dirty="0"/>
              <a:t/>
            </a:r>
            <a:br>
              <a:rPr lang="en-IN" dirty="0"/>
            </a:br>
            <a:r>
              <a:rPr lang="en-IN" sz="1200" b="0" i="0" kern="1200" dirty="0">
                <a:solidFill>
                  <a:schemeClr val="tx1"/>
                </a:solidFill>
                <a:effectLst/>
                <a:latin typeface="+mn-lt"/>
                <a:ea typeface="+mn-ea"/>
                <a:cs typeface="+mn-cs"/>
              </a:rPr>
              <a:t>Time = Distance / Relative speed</a:t>
            </a:r>
            <a:r>
              <a:rPr lang="en-IN" dirty="0"/>
              <a:t/>
            </a:r>
            <a:br>
              <a:rPr lang="en-IN" dirty="0"/>
            </a:br>
            <a:r>
              <a:rPr lang="en-IN" sz="1200" b="0" i="0" kern="1200" dirty="0">
                <a:solidFill>
                  <a:schemeClr val="tx1"/>
                </a:solidFill>
                <a:effectLst/>
                <a:latin typeface="+mn-lt"/>
                <a:ea typeface="+mn-ea"/>
                <a:cs typeface="+mn-cs"/>
              </a:rPr>
              <a:t>Relative speed = 12 + x + 13 – x  = 25 km/hr</a:t>
            </a:r>
            <a:r>
              <a:rPr lang="en-IN" dirty="0"/>
              <a:t/>
            </a:r>
            <a:br>
              <a:rPr lang="en-IN" dirty="0"/>
            </a:br>
            <a:r>
              <a:rPr lang="en-IN" sz="1200" b="0" i="0" kern="1200" dirty="0">
                <a:solidFill>
                  <a:schemeClr val="tx1"/>
                </a:solidFill>
                <a:effectLst/>
                <a:latin typeface="+mn-lt"/>
                <a:ea typeface="+mn-ea"/>
                <a:cs typeface="+mn-cs"/>
              </a:rPr>
              <a:t>Time = 200/25 = 8 hours</a:t>
            </a:r>
            <a:endParaRPr lang="en-US" baseline="0" dirty="0"/>
          </a:p>
        </p:txBody>
      </p:sp>
      <p:sp>
        <p:nvSpPr>
          <p:cNvPr id="4" name="Slide Number Placeholder 3"/>
          <p:cNvSpPr>
            <a:spLocks noGrp="1"/>
          </p:cNvSpPr>
          <p:nvPr>
            <p:ph type="sldNum" sz="quarter" idx="10"/>
          </p:nvPr>
        </p:nvSpPr>
        <p:spPr/>
        <p:txBody>
          <a:bodyPr/>
          <a:lstStyle/>
          <a:p>
            <a:fld id="{E0F9B9E7-43CB-4503-BAE5-3C31662B0F2E}" type="slidenum">
              <a:rPr lang="en-US" smtClean="0"/>
              <a:pPr/>
              <a:t>30</a:t>
            </a:fld>
            <a:endParaRPr lang="en-US"/>
          </a:p>
        </p:txBody>
      </p:sp>
    </p:spTree>
    <p:extLst>
      <p:ext uri="{BB962C8B-B14F-4D97-AF65-F5344CB8AC3E}">
        <p14:creationId xmlns:p14="http://schemas.microsoft.com/office/powerpoint/2010/main" val="41947487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latin typeface="+mn-lt"/>
                <a:ea typeface="+mn-ea"/>
                <a:cs typeface="+mn-cs"/>
              </a:rPr>
              <a:t>Difficulty</a:t>
            </a:r>
            <a:r>
              <a:rPr lang="en-US" sz="1200" b="1" i="0" kern="1200" baseline="0" dirty="0">
                <a:solidFill>
                  <a:schemeClr val="tx1"/>
                </a:solidFill>
                <a:latin typeface="+mn-lt"/>
                <a:ea typeface="+mn-ea"/>
                <a:cs typeface="+mn-cs"/>
              </a:rPr>
              <a:t> level:- Expert (optional)</a:t>
            </a:r>
            <a:endParaRPr lang="en-US" dirty="0"/>
          </a:p>
          <a:p>
            <a:r>
              <a:rPr lang="en-US" dirty="0"/>
              <a:t>Option</a:t>
            </a:r>
            <a:r>
              <a:rPr lang="en-US" baseline="0" dirty="0"/>
              <a:t> D</a:t>
            </a:r>
          </a:p>
        </p:txBody>
      </p:sp>
      <p:sp>
        <p:nvSpPr>
          <p:cNvPr id="4" name="Slide Number Placeholder 3"/>
          <p:cNvSpPr>
            <a:spLocks noGrp="1"/>
          </p:cNvSpPr>
          <p:nvPr>
            <p:ph type="sldNum" sz="quarter" idx="10"/>
          </p:nvPr>
        </p:nvSpPr>
        <p:spPr/>
        <p:txBody>
          <a:bodyPr/>
          <a:lstStyle/>
          <a:p>
            <a:fld id="{E0F9B9E7-43CB-4503-BAE5-3C31662B0F2E}" type="slidenum">
              <a:rPr lang="en-US" smtClean="0"/>
              <a:pPr/>
              <a:t>31</a:t>
            </a:fld>
            <a:endParaRPr lang="en-US"/>
          </a:p>
        </p:txBody>
      </p:sp>
    </p:spTree>
    <p:extLst>
      <p:ext uri="{BB962C8B-B14F-4D97-AF65-F5344CB8AC3E}">
        <p14:creationId xmlns:p14="http://schemas.microsoft.com/office/powerpoint/2010/main" val="24584402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latin typeface="+mn-lt"/>
                <a:ea typeface="+mn-ea"/>
                <a:cs typeface="+mn-cs"/>
              </a:rPr>
              <a:t>Difficulty</a:t>
            </a:r>
            <a:r>
              <a:rPr lang="en-US" sz="1200" b="1" i="0" kern="1200" baseline="0" dirty="0">
                <a:solidFill>
                  <a:schemeClr val="tx1"/>
                </a:solidFill>
                <a:latin typeface="+mn-lt"/>
                <a:ea typeface="+mn-ea"/>
                <a:cs typeface="+mn-cs"/>
              </a:rPr>
              <a:t> level:- Moderate (Compulsory)</a:t>
            </a:r>
            <a:endParaRPr lang="en-IN" dirty="0"/>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Option</a:t>
            </a:r>
            <a:r>
              <a:rPr lang="en-US" sz="1200" b="0" i="0" kern="1200" baseline="0" dirty="0">
                <a:solidFill>
                  <a:schemeClr val="tx1"/>
                </a:solidFill>
                <a:effectLst/>
                <a:latin typeface="+mn-lt"/>
                <a:ea typeface="+mn-ea"/>
                <a:cs typeface="+mn-cs"/>
              </a:rPr>
              <a:t> C</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0F9B9E7-43CB-4503-BAE5-3C31662B0F2E}" type="slidenum">
              <a:rPr lang="en-US" smtClean="0"/>
              <a:pPr/>
              <a:t>32</a:t>
            </a:fld>
            <a:endParaRPr lang="en-US"/>
          </a:p>
        </p:txBody>
      </p:sp>
    </p:spTree>
    <p:extLst>
      <p:ext uri="{BB962C8B-B14F-4D97-AF65-F5344CB8AC3E}">
        <p14:creationId xmlns:p14="http://schemas.microsoft.com/office/powerpoint/2010/main" val="32610437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latin typeface="+mn-lt"/>
                <a:ea typeface="+mn-ea"/>
                <a:cs typeface="+mn-cs"/>
              </a:rPr>
              <a:t>Difficulty</a:t>
            </a:r>
            <a:r>
              <a:rPr lang="en-US" sz="1200" b="1" i="0" kern="1200" baseline="0" dirty="0">
                <a:solidFill>
                  <a:schemeClr val="tx1"/>
                </a:solidFill>
                <a:latin typeface="+mn-lt"/>
                <a:ea typeface="+mn-ea"/>
                <a:cs typeface="+mn-cs"/>
              </a:rPr>
              <a:t> level:- Expert (optional)</a:t>
            </a:r>
            <a:endParaRPr lang="en-IN" dirty="0"/>
          </a:p>
          <a:p>
            <a:endParaRPr lang="en-US" dirty="0"/>
          </a:p>
          <a:p>
            <a:r>
              <a:rPr lang="en-US" dirty="0"/>
              <a:t>Option A</a:t>
            </a:r>
          </a:p>
          <a:p>
            <a:endParaRPr lang="en-US" dirty="0"/>
          </a:p>
        </p:txBody>
      </p:sp>
      <p:sp>
        <p:nvSpPr>
          <p:cNvPr id="4" name="Slide Number Placeholder 3"/>
          <p:cNvSpPr>
            <a:spLocks noGrp="1"/>
          </p:cNvSpPr>
          <p:nvPr>
            <p:ph type="sldNum" sz="quarter" idx="10"/>
          </p:nvPr>
        </p:nvSpPr>
        <p:spPr/>
        <p:txBody>
          <a:bodyPr/>
          <a:lstStyle/>
          <a:p>
            <a:fld id="{E0F9B9E7-43CB-4503-BAE5-3C31662B0F2E}" type="slidenum">
              <a:rPr lang="en-US" smtClean="0"/>
              <a:pPr/>
              <a:t>33</a:t>
            </a:fld>
            <a:endParaRPr lang="en-US"/>
          </a:p>
        </p:txBody>
      </p:sp>
    </p:spTree>
    <p:extLst>
      <p:ext uri="{BB962C8B-B14F-4D97-AF65-F5344CB8AC3E}">
        <p14:creationId xmlns:p14="http://schemas.microsoft.com/office/powerpoint/2010/main" val="325918146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34</a:t>
            </a:fld>
            <a:endParaRPr lang="en-US"/>
          </a:p>
        </p:txBody>
      </p:sp>
    </p:spTree>
    <p:extLst>
      <p:ext uri="{BB962C8B-B14F-4D97-AF65-F5344CB8AC3E}">
        <p14:creationId xmlns:p14="http://schemas.microsoft.com/office/powerpoint/2010/main" val="16010377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Difficulty Level : Easy (compulsory)</a:t>
            </a:r>
          </a:p>
          <a:p>
            <a:endParaRPr lang="en-IN" dirty="0"/>
          </a:p>
          <a:p>
            <a:r>
              <a:rPr lang="en-IN" dirty="0"/>
              <a:t>A</a:t>
            </a:r>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7</a:t>
            </a:fld>
            <a:endParaRPr lang="en-US"/>
          </a:p>
        </p:txBody>
      </p:sp>
    </p:spTree>
    <p:extLst>
      <p:ext uri="{BB962C8B-B14F-4D97-AF65-F5344CB8AC3E}">
        <p14:creationId xmlns:p14="http://schemas.microsoft.com/office/powerpoint/2010/main" val="25031087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Difficulty Level : medium (compulsory)</a:t>
            </a:r>
          </a:p>
          <a:p>
            <a:endParaRPr lang="en-IN" dirty="0"/>
          </a:p>
          <a:p>
            <a:r>
              <a:rPr lang="en-IN" dirty="0"/>
              <a:t>D</a:t>
            </a:r>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8</a:t>
            </a:fld>
            <a:endParaRPr lang="en-US"/>
          </a:p>
        </p:txBody>
      </p:sp>
    </p:spTree>
    <p:extLst>
      <p:ext uri="{BB962C8B-B14F-4D97-AF65-F5344CB8AC3E}">
        <p14:creationId xmlns:p14="http://schemas.microsoft.com/office/powerpoint/2010/main" val="25031087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Difficulty Level : medium (compulsory)</a:t>
            </a:r>
          </a:p>
          <a:p>
            <a:endParaRPr lang="en-IN" dirty="0"/>
          </a:p>
          <a:p>
            <a:r>
              <a:rPr lang="en-IN" dirty="0"/>
              <a:t>C</a:t>
            </a:r>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9</a:t>
            </a:fld>
            <a:endParaRPr lang="en-US"/>
          </a:p>
        </p:txBody>
      </p:sp>
    </p:spTree>
    <p:extLst>
      <p:ext uri="{BB962C8B-B14F-4D97-AF65-F5344CB8AC3E}">
        <p14:creationId xmlns:p14="http://schemas.microsoft.com/office/powerpoint/2010/main" val="25031087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Difficulty Level : medium (compulsory)</a:t>
            </a:r>
          </a:p>
          <a:p>
            <a:endParaRPr lang="en-IN" dirty="0"/>
          </a:p>
          <a:p>
            <a:r>
              <a:rPr lang="en-IN" dirty="0"/>
              <a:t>B</a:t>
            </a:r>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10</a:t>
            </a:fld>
            <a:endParaRPr lang="en-US"/>
          </a:p>
        </p:txBody>
      </p:sp>
    </p:spTree>
    <p:extLst>
      <p:ext uri="{BB962C8B-B14F-4D97-AF65-F5344CB8AC3E}">
        <p14:creationId xmlns:p14="http://schemas.microsoft.com/office/powerpoint/2010/main" val="25031087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Difficulty Level : Expert (optional)</a:t>
            </a:r>
          </a:p>
          <a:p>
            <a:endParaRPr lang="en-IN" dirty="0"/>
          </a:p>
          <a:p>
            <a:r>
              <a:rPr lang="en-IN" dirty="0"/>
              <a:t>D</a:t>
            </a:r>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11</a:t>
            </a:fld>
            <a:endParaRPr lang="en-US"/>
          </a:p>
        </p:txBody>
      </p:sp>
    </p:spTree>
    <p:extLst>
      <p:ext uri="{BB962C8B-B14F-4D97-AF65-F5344CB8AC3E}">
        <p14:creationId xmlns:p14="http://schemas.microsoft.com/office/powerpoint/2010/main" val="25031087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Difficulty Level : Expert (compulsory)</a:t>
            </a:r>
          </a:p>
          <a:p>
            <a:endParaRPr lang="en-IN" dirty="0"/>
          </a:p>
          <a:p>
            <a:r>
              <a:rPr lang="en-IN" dirty="0"/>
              <a:t>D</a:t>
            </a:r>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12</a:t>
            </a:fld>
            <a:endParaRPr lang="en-US"/>
          </a:p>
        </p:txBody>
      </p:sp>
    </p:spTree>
    <p:extLst>
      <p:ext uri="{BB962C8B-B14F-4D97-AF65-F5344CB8AC3E}">
        <p14:creationId xmlns:p14="http://schemas.microsoft.com/office/powerpoint/2010/main" val="25031087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Difficulty Level : Expert (compulsory)</a:t>
            </a:r>
          </a:p>
          <a:p>
            <a:endParaRPr lang="en-IN" dirty="0"/>
          </a:p>
          <a:p>
            <a:r>
              <a:rPr lang="en-IN" dirty="0"/>
              <a:t>D</a:t>
            </a:r>
          </a:p>
          <a:p>
            <a:endParaRPr lang="en-IN"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13</a:t>
            </a:fld>
            <a:endParaRPr lang="en-US"/>
          </a:p>
        </p:txBody>
      </p:sp>
    </p:spTree>
    <p:extLst>
      <p:ext uri="{BB962C8B-B14F-4D97-AF65-F5344CB8AC3E}">
        <p14:creationId xmlns:p14="http://schemas.microsoft.com/office/powerpoint/2010/main" val="25031087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05FE08B-56DE-4052-B700-D09D0D938704}" type="datetimeFigureOut">
              <a:rPr lang="en-US" smtClean="0"/>
              <a:pPr/>
              <a:t>3/3/2023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F19CC1-5436-4E7A-9463-E5256CCBBBE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05FE08B-56DE-4052-B700-D09D0D938704}" type="datetimeFigureOut">
              <a:rPr lang="en-US" smtClean="0"/>
              <a:pPr/>
              <a:t>3/3/2023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F19CC1-5436-4E7A-9463-E5256CCBBBE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05FE08B-56DE-4052-B700-D09D0D938704}" type="datetimeFigureOut">
              <a:rPr lang="en-US" smtClean="0"/>
              <a:pPr/>
              <a:t>3/3/2023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F19CC1-5436-4E7A-9463-E5256CCBBBE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05FE08B-56DE-4052-B700-D09D0D938704}" type="datetimeFigureOut">
              <a:rPr lang="en-US" smtClean="0"/>
              <a:pPr/>
              <a:t>3/3/2023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F19CC1-5436-4E7A-9463-E5256CCBBBE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5FE08B-56DE-4052-B700-D09D0D938704}" type="datetimeFigureOut">
              <a:rPr lang="en-US" smtClean="0"/>
              <a:pPr/>
              <a:t>3/3/2023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F19CC1-5436-4E7A-9463-E5256CCBBBE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05FE08B-56DE-4052-B700-D09D0D938704}" type="datetimeFigureOut">
              <a:rPr lang="en-US" smtClean="0"/>
              <a:pPr/>
              <a:t>3/3/2023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F19CC1-5436-4E7A-9463-E5256CCBBBE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05FE08B-56DE-4052-B700-D09D0D938704}" type="datetimeFigureOut">
              <a:rPr lang="en-US" smtClean="0"/>
              <a:pPr/>
              <a:t>3/3/2023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7F19CC1-5436-4E7A-9463-E5256CCBBBE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05FE08B-56DE-4052-B700-D09D0D938704}" type="datetimeFigureOut">
              <a:rPr lang="en-US" smtClean="0"/>
              <a:pPr/>
              <a:t>3/3/2023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7F19CC1-5436-4E7A-9463-E5256CCBBBE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5FE08B-56DE-4052-B700-D09D0D938704}" type="datetimeFigureOut">
              <a:rPr lang="en-US" smtClean="0"/>
              <a:pPr/>
              <a:t>3/3/2023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7F19CC1-5436-4E7A-9463-E5256CCBBBE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05FE08B-56DE-4052-B700-D09D0D938704}" type="datetimeFigureOut">
              <a:rPr lang="en-US" smtClean="0"/>
              <a:pPr/>
              <a:t>3/3/2023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F19CC1-5436-4E7A-9463-E5256CCBBBE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05FE08B-56DE-4052-B700-D09D0D938704}" type="datetimeFigureOut">
              <a:rPr lang="en-US" smtClean="0"/>
              <a:pPr/>
              <a:t>3/3/2023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F19CC1-5436-4E7A-9463-E5256CCBBBE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5FE08B-56DE-4052-B700-D09D0D938704}" type="datetimeFigureOut">
              <a:rPr lang="en-US" smtClean="0"/>
              <a:pPr/>
              <a:t>3/3/2023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F19CC1-5436-4E7A-9463-E5256CCBBBEF}" type="slidenum">
              <a:rPr lang="en-US" smtClean="0"/>
              <a:pPr/>
              <a:t>‹#›</a:t>
            </a:fld>
            <a:endParaRPr lang="en-US"/>
          </a:p>
        </p:txBody>
      </p:sp>
      <p:sp>
        <p:nvSpPr>
          <p:cNvPr id="7" name="Rectangle 6"/>
          <p:cNvSpPr/>
          <p:nvPr userDrawn="1"/>
        </p:nvSpPr>
        <p:spPr>
          <a:xfrm>
            <a:off x="1738148" y="463094"/>
            <a:ext cx="6325914"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IN" sz="2800" b="1" dirty="0">
                <a:solidFill>
                  <a:schemeClr val="bg1"/>
                </a:solidFill>
              </a:rPr>
              <a:t>Races</a:t>
            </a:r>
            <a:endParaRPr lang="en-US" sz="2800" b="1" dirty="0">
              <a:solidFill>
                <a:schemeClr val="bg1"/>
              </a:solidFill>
            </a:endParaRPr>
          </a:p>
        </p:txBody>
      </p:sp>
      <p:pic>
        <p:nvPicPr>
          <p:cNvPr id="8" name="Picture 7" descr="WhatsApp Image 2019-04-08 at 17.27.06.jpeg"/>
          <p:cNvPicPr/>
          <p:nvPr userDrawn="1"/>
        </p:nvPicPr>
        <p:blipFill>
          <a:blip r:embed="rId13" cstate="print">
            <a:clrChange>
              <a:clrFrom>
                <a:srgbClr val="FFFFFF"/>
              </a:clrFrom>
              <a:clrTo>
                <a:srgbClr val="FFFFFF">
                  <a:alpha val="0"/>
                </a:srgbClr>
              </a:clrTo>
            </a:clrChange>
          </a:blip>
          <a:srcRect l="2564" t="9548" r="1603" b="9045"/>
          <a:stretch>
            <a:fillRect/>
          </a:stretch>
        </p:blipFill>
        <p:spPr>
          <a:xfrm>
            <a:off x="144379" y="0"/>
            <a:ext cx="1981200" cy="6096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569494" y="1905008"/>
            <a:ext cx="8422106" cy="3260551"/>
          </a:xfrm>
        </p:spPr>
        <p:txBody>
          <a:bodyPr>
            <a:normAutofit fontScale="90000"/>
          </a:bodyPr>
          <a:lstStyle/>
          <a:p>
            <a:r>
              <a:rPr lang="en-US" b="1" dirty="0">
                <a:solidFill>
                  <a:srgbClr val="C00000"/>
                </a:solidFill>
                <a:latin typeface="Palatino Linotype" pitchFamily="18" charset="0"/>
              </a:rPr>
              <a:t>Linear and Circular </a:t>
            </a:r>
            <a:r>
              <a:rPr lang="en-US" b="1" dirty="0">
                <a:solidFill>
                  <a:srgbClr val="C00000"/>
                </a:solidFill>
                <a:effectLst/>
                <a:latin typeface="Palatino Linotype" pitchFamily="18" charset="0"/>
              </a:rPr>
              <a:t>Races</a:t>
            </a:r>
            <a:br>
              <a:rPr lang="en-US" b="1" dirty="0">
                <a:solidFill>
                  <a:srgbClr val="C00000"/>
                </a:solidFill>
                <a:effectLst/>
                <a:latin typeface="Palatino Linotype" pitchFamily="18" charset="0"/>
              </a:rPr>
            </a:br>
            <a:r>
              <a:rPr lang="en-US" b="1" dirty="0">
                <a:solidFill>
                  <a:srgbClr val="C00000"/>
                </a:solidFill>
                <a:effectLst/>
                <a:latin typeface="Palatino Linotype" pitchFamily="18" charset="0"/>
              </a:rPr>
              <a:t>AND</a:t>
            </a:r>
            <a:br>
              <a:rPr lang="en-US" b="1" dirty="0">
                <a:solidFill>
                  <a:srgbClr val="C00000"/>
                </a:solidFill>
                <a:effectLst/>
                <a:latin typeface="Palatino Linotype" pitchFamily="18" charset="0"/>
              </a:rPr>
            </a:br>
            <a:r>
              <a:rPr lang="en-US" b="1" dirty="0">
                <a:solidFill>
                  <a:srgbClr val="C00000"/>
                </a:solidFill>
                <a:effectLst/>
                <a:latin typeface="Palatino Linotype" pitchFamily="18" charset="0"/>
              </a:rPr>
              <a:t>Boats &amp; Streams</a:t>
            </a:r>
            <a:r>
              <a:rPr lang="en-US" b="1" dirty="0">
                <a:solidFill>
                  <a:srgbClr val="C00000"/>
                </a:solidFill>
                <a:effectLst/>
              </a:rPr>
              <a:t/>
            </a:r>
            <a:br>
              <a:rPr lang="en-US" b="1" dirty="0">
                <a:solidFill>
                  <a:srgbClr val="C00000"/>
                </a:solidFill>
                <a:effectLst/>
              </a:rPr>
            </a:br>
            <a:r>
              <a:rPr lang="en-US" b="1" dirty="0">
                <a:solidFill>
                  <a:srgbClr val="C00000"/>
                </a:solidFill>
                <a:effectLst/>
              </a:rPr>
              <a:t/>
            </a:r>
            <a:br>
              <a:rPr lang="en-US" b="1" dirty="0">
                <a:solidFill>
                  <a:srgbClr val="C00000"/>
                </a:solidFill>
                <a:effectLst/>
              </a:rPr>
            </a:br>
            <a:endParaRPr lang="en-US" dirty="0">
              <a:solidFill>
                <a:srgbClr val="C00000"/>
              </a:solidFill>
              <a:effectLst/>
            </a:endParaRPr>
          </a:p>
        </p:txBody>
      </p:sp>
    </p:spTree>
    <p:extLst>
      <p:ext uri="{BB962C8B-B14F-4D97-AF65-F5344CB8AC3E}">
        <p14:creationId xmlns:p14="http://schemas.microsoft.com/office/powerpoint/2010/main" val="40120297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51520" y="994156"/>
            <a:ext cx="8471375" cy="1200329"/>
          </a:xfrm>
          <a:prstGeom prst="rect">
            <a:avLst/>
          </a:prstGeom>
        </p:spPr>
        <p:txBody>
          <a:bodyPr wrap="square">
            <a:spAutoFit/>
          </a:bodyPr>
          <a:lstStyle/>
          <a:p>
            <a:r>
              <a:rPr lang="en-IN" sz="2400" dirty="0">
                <a:latin typeface="Palatino Linotype" pitchFamily="18" charset="0"/>
              </a:rPr>
              <a:t>6.  In a 1800 m race, the ratio of the speeds of two contestants W and F is 7: 9. W has a start of 330 m. Then, F wins by?</a:t>
            </a:r>
            <a:endParaRPr lang="en-US" sz="2400" dirty="0">
              <a:latin typeface="Palatino Linotype" pitchFamily="18" charset="0"/>
            </a:endParaRPr>
          </a:p>
          <a:p>
            <a:r>
              <a:rPr lang="en-IN" sz="2400" dirty="0">
                <a:latin typeface="Palatino Linotype" pitchFamily="18" charset="0"/>
              </a:rPr>
              <a:t>A.50		B.90</a:t>
            </a:r>
            <a:r>
              <a:rPr lang="en-US" sz="2400" dirty="0">
                <a:latin typeface="Palatino Linotype" pitchFamily="18" charset="0"/>
              </a:rPr>
              <a:t>		</a:t>
            </a:r>
            <a:r>
              <a:rPr lang="en-IN" sz="2400" dirty="0">
                <a:latin typeface="Palatino Linotype" pitchFamily="18" charset="0"/>
              </a:rPr>
              <a:t>C.150</a:t>
            </a:r>
            <a:r>
              <a:rPr lang="en-US" sz="2400" dirty="0">
                <a:latin typeface="Palatino Linotype" pitchFamily="18" charset="0"/>
              </a:rPr>
              <a:t>		</a:t>
            </a:r>
            <a:r>
              <a:rPr lang="en-IN" sz="2400" dirty="0">
                <a:latin typeface="Palatino Linotype" pitchFamily="18" charset="0"/>
              </a:rPr>
              <a:t>D. 200</a:t>
            </a:r>
            <a:endParaRPr lang="en-US" sz="2400" dirty="0">
              <a:latin typeface="Palatino Linotype" pitchFamily="18" charset="0"/>
            </a:endParaRPr>
          </a:p>
        </p:txBody>
      </p:sp>
    </p:spTree>
    <p:extLst>
      <p:ext uri="{BB962C8B-B14F-4D97-AF65-F5344CB8AC3E}">
        <p14:creationId xmlns:p14="http://schemas.microsoft.com/office/powerpoint/2010/main" val="38199755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79512" y="994156"/>
            <a:ext cx="8784976" cy="2800767"/>
          </a:xfrm>
          <a:prstGeom prst="rect">
            <a:avLst/>
          </a:prstGeom>
        </p:spPr>
        <p:txBody>
          <a:bodyPr wrap="square">
            <a:spAutoFit/>
          </a:bodyPr>
          <a:lstStyle/>
          <a:p>
            <a:r>
              <a:rPr lang="en-IN" sz="2400" dirty="0">
                <a:latin typeface="Palatino Linotype" pitchFamily="18" charset="0"/>
              </a:rPr>
              <a:t>7. </a:t>
            </a:r>
            <a:r>
              <a:rPr lang="en-US" sz="2400" dirty="0">
                <a:latin typeface="Palatino Linotype" pitchFamily="18" charset="0"/>
              </a:rPr>
              <a:t>In a 1000m race, the ratio of speeds of two runners X and Y is 4:5.X has a start of 200m. Who wins the race and what is the distance between X and Y at the finish of the race?</a:t>
            </a:r>
          </a:p>
          <a:p>
            <a:r>
              <a:rPr lang="en-US" sz="2400" dirty="0">
                <a:latin typeface="Palatino Linotype" pitchFamily="18" charset="0"/>
              </a:rPr>
              <a:t>A.X, 100m 		B.Y, 200m 		C.X, 200m </a:t>
            </a:r>
          </a:p>
          <a:p>
            <a:pPr marL="514350" indent="-514350"/>
            <a:r>
              <a:rPr lang="en-US" sz="2400" dirty="0">
                <a:latin typeface="Palatino Linotype" pitchFamily="18" charset="0"/>
              </a:rPr>
              <a:t>D. Both finished at the same time</a:t>
            </a:r>
          </a:p>
          <a:p>
            <a:endParaRPr lang="en-IN" sz="2800" dirty="0"/>
          </a:p>
          <a:p>
            <a:endParaRPr lang="en-US" sz="2800" dirty="0"/>
          </a:p>
        </p:txBody>
      </p:sp>
    </p:spTree>
    <p:extLst>
      <p:ext uri="{BB962C8B-B14F-4D97-AF65-F5344CB8AC3E}">
        <p14:creationId xmlns:p14="http://schemas.microsoft.com/office/powerpoint/2010/main" val="38199755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79512" y="994156"/>
            <a:ext cx="8784976" cy="2492990"/>
          </a:xfrm>
          <a:prstGeom prst="rect">
            <a:avLst/>
          </a:prstGeom>
        </p:spPr>
        <p:txBody>
          <a:bodyPr wrap="square">
            <a:spAutoFit/>
          </a:bodyPr>
          <a:lstStyle/>
          <a:p>
            <a:r>
              <a:rPr lang="en-IN" sz="2400" dirty="0">
                <a:latin typeface="Palatino Linotype" pitchFamily="18" charset="0"/>
              </a:rPr>
              <a:t>8.  </a:t>
            </a:r>
            <a:r>
              <a:rPr lang="en-IN" sz="2400" dirty="0" err="1">
                <a:latin typeface="Palatino Linotype" pitchFamily="18" charset="0"/>
              </a:rPr>
              <a:t>Uma</a:t>
            </a:r>
            <a:r>
              <a:rPr lang="en-IN" sz="2400" dirty="0">
                <a:latin typeface="Palatino Linotype" pitchFamily="18" charset="0"/>
              </a:rPr>
              <a:t> and Rita run a 5 kilometre race on a round course of 250 metres. If their speeds be in the ratio 5:4 how often does the winner pass the other?</a:t>
            </a:r>
            <a:endParaRPr lang="en-US" sz="2400" dirty="0">
              <a:latin typeface="Palatino Linotype" pitchFamily="18" charset="0"/>
            </a:endParaRPr>
          </a:p>
          <a:p>
            <a:r>
              <a:rPr lang="en-IN" sz="2400" dirty="0">
                <a:latin typeface="Palatino Linotype" pitchFamily="18" charset="0"/>
              </a:rPr>
              <a:t>A. 1.5Times		B.2.5Times            C.3Times          D.4 times</a:t>
            </a:r>
            <a:endParaRPr lang="en-US" sz="2400" dirty="0">
              <a:latin typeface="Palatino Linotype" pitchFamily="18" charset="0"/>
            </a:endParaRPr>
          </a:p>
          <a:p>
            <a:endParaRPr lang="en-IN" sz="2800" dirty="0"/>
          </a:p>
          <a:p>
            <a:endParaRPr lang="en-US" sz="2800" dirty="0"/>
          </a:p>
        </p:txBody>
      </p:sp>
    </p:spTree>
    <p:extLst>
      <p:ext uri="{BB962C8B-B14F-4D97-AF65-F5344CB8AC3E}">
        <p14:creationId xmlns:p14="http://schemas.microsoft.com/office/powerpoint/2010/main" val="38199755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79512" y="994156"/>
            <a:ext cx="8784976" cy="2862322"/>
          </a:xfrm>
          <a:prstGeom prst="rect">
            <a:avLst/>
          </a:prstGeom>
        </p:spPr>
        <p:txBody>
          <a:bodyPr wrap="square">
            <a:spAutoFit/>
          </a:bodyPr>
          <a:lstStyle/>
          <a:p>
            <a:r>
              <a:rPr lang="en-IN" sz="2400" dirty="0">
                <a:latin typeface="Palatino Linotype" pitchFamily="18" charset="0"/>
              </a:rPr>
              <a:t>9. </a:t>
            </a:r>
            <a:r>
              <a:rPr lang="en-US" sz="2400" dirty="0">
                <a:latin typeface="Palatino Linotype" pitchFamily="18" charset="0"/>
              </a:rPr>
              <a:t>In a 1000m race, P beats Q by 100m. Q beats R by 50m in a 500m race If P beats R by 60 seconds in 2000m race, how long would car Q take to travel a distance of 3000m?</a:t>
            </a:r>
          </a:p>
          <a:p>
            <a:r>
              <a:rPr lang="en-US" sz="2400" dirty="0">
                <a:latin typeface="Palatino Linotype" pitchFamily="18" charset="0"/>
              </a:rPr>
              <a:t>A. 400		    B.416 	        C.456 		D. None</a:t>
            </a:r>
          </a:p>
          <a:p>
            <a:r>
              <a:rPr lang="en-US" sz="2800" dirty="0"/>
              <a:t/>
            </a:r>
            <a:br>
              <a:rPr lang="en-US" sz="2800" dirty="0"/>
            </a:br>
            <a:endParaRPr lang="en-IN" sz="2800" dirty="0"/>
          </a:p>
          <a:p>
            <a:endParaRPr lang="en-US" sz="2800" dirty="0"/>
          </a:p>
        </p:txBody>
      </p:sp>
    </p:spTree>
    <p:extLst>
      <p:ext uri="{BB962C8B-B14F-4D97-AF65-F5344CB8AC3E}">
        <p14:creationId xmlns:p14="http://schemas.microsoft.com/office/powerpoint/2010/main" val="38199755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79512" y="994156"/>
            <a:ext cx="8784976" cy="1938992"/>
          </a:xfrm>
          <a:prstGeom prst="rect">
            <a:avLst/>
          </a:prstGeom>
        </p:spPr>
        <p:txBody>
          <a:bodyPr wrap="square">
            <a:spAutoFit/>
          </a:bodyPr>
          <a:lstStyle/>
          <a:p>
            <a:pPr>
              <a:buNone/>
            </a:pPr>
            <a:r>
              <a:rPr lang="en-US" sz="2400" dirty="0">
                <a:latin typeface="Palatino Linotype" pitchFamily="18" charset="0"/>
                <a:cs typeface="Times New Roman" pitchFamily="18" charset="0"/>
              </a:rPr>
              <a:t>10. While A can make 8 round of a track, B can make 5 rounds of track. If both of them start the race from same point in same directions, then the number of distinct meeting points are</a:t>
            </a:r>
          </a:p>
          <a:p>
            <a:pPr>
              <a:buNone/>
            </a:pPr>
            <a:r>
              <a:rPr lang="en-IN" sz="2400" dirty="0">
                <a:latin typeface="Palatino Linotype" pitchFamily="18" charset="0"/>
                <a:cs typeface="Times New Roman" pitchFamily="18" charset="0"/>
              </a:rPr>
              <a:t>A. 40</a:t>
            </a:r>
            <a:r>
              <a:rPr lang="en-US" sz="2400" dirty="0">
                <a:latin typeface="Palatino Linotype" pitchFamily="18" charset="0"/>
                <a:cs typeface="Times New Roman" pitchFamily="18" charset="0"/>
              </a:rPr>
              <a:t>		   </a:t>
            </a:r>
            <a:r>
              <a:rPr lang="en-IN" sz="2400" dirty="0">
                <a:latin typeface="Palatino Linotype" pitchFamily="18" charset="0"/>
                <a:cs typeface="Times New Roman" pitchFamily="18" charset="0"/>
              </a:rPr>
              <a:t>B. 13</a:t>
            </a:r>
            <a:r>
              <a:rPr lang="en-US" sz="2400" dirty="0">
                <a:latin typeface="Palatino Linotype" pitchFamily="18" charset="0"/>
                <a:cs typeface="Times New Roman" pitchFamily="18" charset="0"/>
              </a:rPr>
              <a:t>		    </a:t>
            </a:r>
            <a:r>
              <a:rPr lang="en-IN" sz="2400" dirty="0">
                <a:latin typeface="Palatino Linotype" pitchFamily="18" charset="0"/>
                <a:cs typeface="Times New Roman" pitchFamily="18" charset="0"/>
              </a:rPr>
              <a:t>C. 3		   D. 5</a:t>
            </a:r>
            <a:endParaRPr lang="en-US" sz="2400" dirty="0">
              <a:latin typeface="Palatino Linotype" pitchFamily="18" charset="0"/>
              <a:cs typeface="Times New Roman" pitchFamily="18" charset="0"/>
            </a:endParaRPr>
          </a:p>
          <a:p>
            <a:pPr lvl="0"/>
            <a:r>
              <a:rPr lang="en-US" sz="2400" dirty="0">
                <a:latin typeface="Palatino Linotype" pitchFamily="18" charset="0"/>
                <a:cs typeface="Times New Roman" pitchFamily="18" charset="0"/>
              </a:rPr>
              <a:t> </a:t>
            </a:r>
          </a:p>
        </p:txBody>
      </p:sp>
    </p:spTree>
    <p:extLst>
      <p:ext uri="{BB962C8B-B14F-4D97-AF65-F5344CB8AC3E}">
        <p14:creationId xmlns:p14="http://schemas.microsoft.com/office/powerpoint/2010/main" val="38199755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79512" y="994156"/>
            <a:ext cx="8784976" cy="1938992"/>
          </a:xfrm>
          <a:prstGeom prst="rect">
            <a:avLst/>
          </a:prstGeom>
        </p:spPr>
        <p:txBody>
          <a:bodyPr wrap="square">
            <a:spAutoFit/>
          </a:bodyPr>
          <a:lstStyle/>
          <a:p>
            <a:r>
              <a:rPr lang="en-IN" sz="2400" dirty="0">
                <a:latin typeface="Palatino Linotype" pitchFamily="18" charset="0"/>
              </a:rPr>
              <a:t>11.</a:t>
            </a:r>
            <a:r>
              <a:rPr lang="en-US" sz="2400" dirty="0">
                <a:latin typeface="Palatino Linotype" pitchFamily="18" charset="0"/>
              </a:rPr>
              <a:t> Three runners participated in a Circular Race, completes the race in 12 sec, 15 sec and 20 sec respectively. if all the three starts at the same time and the same point then find when all will meet at the first time at starting point?</a:t>
            </a:r>
          </a:p>
          <a:p>
            <a:r>
              <a:rPr lang="en-US" sz="2400" dirty="0">
                <a:latin typeface="Palatino Linotype" pitchFamily="18" charset="0"/>
              </a:rPr>
              <a:t>A.120sec           B.80sec             C.60sec           D.160sec</a:t>
            </a:r>
          </a:p>
        </p:txBody>
      </p:sp>
    </p:spTree>
    <p:extLst>
      <p:ext uri="{BB962C8B-B14F-4D97-AF65-F5344CB8AC3E}">
        <p14:creationId xmlns:p14="http://schemas.microsoft.com/office/powerpoint/2010/main" val="38199755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79512" y="994156"/>
            <a:ext cx="8856984" cy="2369880"/>
          </a:xfrm>
          <a:prstGeom prst="rect">
            <a:avLst/>
          </a:prstGeom>
        </p:spPr>
        <p:txBody>
          <a:bodyPr wrap="square">
            <a:spAutoFit/>
          </a:bodyPr>
          <a:lstStyle/>
          <a:p>
            <a:r>
              <a:rPr lang="en-IN" sz="2400" dirty="0">
                <a:latin typeface="Palatino Linotype" pitchFamily="18" charset="0"/>
              </a:rPr>
              <a:t>12</a:t>
            </a:r>
            <a:r>
              <a:rPr lang="en-US" sz="2400" dirty="0">
                <a:latin typeface="Palatino Linotype" pitchFamily="18" charset="0"/>
              </a:rPr>
              <a:t>. </a:t>
            </a:r>
            <a:r>
              <a:rPr lang="en-US" sz="2400" dirty="0" err="1">
                <a:latin typeface="Palatino Linotype" pitchFamily="18" charset="0"/>
              </a:rPr>
              <a:t>Raju</a:t>
            </a:r>
            <a:r>
              <a:rPr lang="en-US" sz="2400" dirty="0">
                <a:latin typeface="Palatino Linotype" pitchFamily="18" charset="0"/>
              </a:rPr>
              <a:t>, </a:t>
            </a:r>
            <a:r>
              <a:rPr lang="en-US" sz="2400" dirty="0" err="1">
                <a:latin typeface="Palatino Linotype" pitchFamily="18" charset="0"/>
              </a:rPr>
              <a:t>Ketan</a:t>
            </a:r>
            <a:r>
              <a:rPr lang="en-US" sz="2400" dirty="0">
                <a:latin typeface="Palatino Linotype" pitchFamily="18" charset="0"/>
              </a:rPr>
              <a:t> and </a:t>
            </a:r>
            <a:r>
              <a:rPr lang="en-US" sz="2400" dirty="0" err="1">
                <a:latin typeface="Palatino Linotype" pitchFamily="18" charset="0"/>
              </a:rPr>
              <a:t>Ritu</a:t>
            </a:r>
            <a:r>
              <a:rPr lang="en-US" sz="2400" dirty="0">
                <a:latin typeface="Palatino Linotype" pitchFamily="18" charset="0"/>
              </a:rPr>
              <a:t> run around a circular track of length 2400 m with respective speeds 9, 18, 27 </a:t>
            </a:r>
            <a:r>
              <a:rPr lang="en-US" sz="2400" dirty="0" err="1">
                <a:latin typeface="Palatino Linotype" pitchFamily="18" charset="0"/>
              </a:rPr>
              <a:t>kmph</a:t>
            </a:r>
            <a:r>
              <a:rPr lang="en-US" sz="2400" dirty="0">
                <a:latin typeface="Palatino Linotype" pitchFamily="18" charset="0"/>
              </a:rPr>
              <a:t>. If they started at the same time from the same point and run in the same direction when will they meet for the first time?</a:t>
            </a:r>
            <a:br>
              <a:rPr lang="en-US" sz="2400" dirty="0">
                <a:latin typeface="Palatino Linotype" pitchFamily="18" charset="0"/>
              </a:rPr>
            </a:br>
            <a:r>
              <a:rPr lang="en-US" sz="2400" dirty="0">
                <a:latin typeface="Palatino Linotype" pitchFamily="18" charset="0"/>
              </a:rPr>
              <a:t>A.360 sec   	B.480 sec 	C.960 sec         </a:t>
            </a:r>
            <a:r>
              <a:rPr lang="en-US" sz="2400" err="1">
                <a:latin typeface="Palatino Linotype" pitchFamily="18" charset="0"/>
              </a:rPr>
              <a:t>D</a:t>
            </a:r>
            <a:r>
              <a:rPr lang="en-US" sz="2400">
                <a:latin typeface="Palatino Linotype" pitchFamily="18" charset="0"/>
              </a:rPr>
              <a:t>. None</a:t>
            </a:r>
            <a:endParaRPr lang="en-IN" sz="2400" dirty="0">
              <a:latin typeface="Palatino Linotype" pitchFamily="18" charset="0"/>
            </a:endParaRPr>
          </a:p>
          <a:p>
            <a:endParaRPr lang="en-US" sz="2800" dirty="0"/>
          </a:p>
        </p:txBody>
      </p:sp>
    </p:spTree>
    <p:extLst>
      <p:ext uri="{BB962C8B-B14F-4D97-AF65-F5344CB8AC3E}">
        <p14:creationId xmlns:p14="http://schemas.microsoft.com/office/powerpoint/2010/main" val="38199755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83779" y="1028176"/>
            <a:ext cx="8489731" cy="4893647"/>
          </a:xfrm>
          <a:prstGeom prst="rect">
            <a:avLst/>
          </a:prstGeom>
        </p:spPr>
        <p:txBody>
          <a:bodyPr wrap="square">
            <a:spAutoFit/>
          </a:bodyPr>
          <a:lstStyle/>
          <a:p>
            <a:r>
              <a:rPr lang="en-US" sz="2400" dirty="0">
                <a:latin typeface="Palatino Linotype" pitchFamily="18" charset="0"/>
              </a:rPr>
              <a:t>13.</a:t>
            </a:r>
            <a:r>
              <a:rPr lang="en-IN" sz="2400" dirty="0">
                <a:latin typeface="Palatino Linotype" pitchFamily="18" charset="0"/>
              </a:rPr>
              <a:t> The speed of B is:</a:t>
            </a:r>
            <a:r>
              <a:rPr lang="en-US" sz="2400" dirty="0">
                <a:latin typeface="Palatino Linotype" pitchFamily="18" charset="0"/>
              </a:rPr>
              <a:t>? </a:t>
            </a:r>
          </a:p>
          <a:p>
            <a:pPr marL="400050" indent="-400050">
              <a:buAutoNum type="romanUcPeriod"/>
            </a:pPr>
            <a:r>
              <a:rPr lang="en-IN" sz="2400" dirty="0">
                <a:latin typeface="Palatino Linotype" pitchFamily="18" charset="0"/>
              </a:rPr>
              <a:t>A and B take part in 720 m race. A runs at 36 </a:t>
            </a:r>
            <a:r>
              <a:rPr lang="en-IN" sz="2400" dirty="0" err="1">
                <a:latin typeface="Palatino Linotype" pitchFamily="18" charset="0"/>
              </a:rPr>
              <a:t>kmph</a:t>
            </a:r>
            <a:r>
              <a:rPr lang="en-IN" sz="2400" dirty="0">
                <a:latin typeface="Palatino Linotype" pitchFamily="18" charset="0"/>
              </a:rPr>
              <a:t> </a:t>
            </a:r>
          </a:p>
          <a:p>
            <a:pPr marL="400050" indent="-400050">
              <a:buAutoNum type="romanUcPeriod"/>
            </a:pPr>
            <a:r>
              <a:rPr lang="en-IN" sz="2400" dirty="0">
                <a:latin typeface="Palatino Linotype" pitchFamily="18" charset="0"/>
              </a:rPr>
              <a:t>A gives B a start of 60 m and still beats him by 8 seconds.</a:t>
            </a:r>
            <a:endParaRPr lang="en-US" sz="2400" dirty="0">
              <a:latin typeface="Palatino Linotype" pitchFamily="18" charset="0"/>
            </a:endParaRPr>
          </a:p>
          <a:p>
            <a:pPr marL="457200" indent="-457200">
              <a:buAutoNum type="alphaUcParenBoth"/>
            </a:pPr>
            <a:r>
              <a:rPr lang="en-US" sz="2400" dirty="0">
                <a:latin typeface="Palatino Linotype" pitchFamily="18" charset="0"/>
              </a:rPr>
              <a:t>If the data in statement I alone is sufficient to answer the question. </a:t>
            </a:r>
          </a:p>
          <a:p>
            <a:pPr marL="457200" indent="-457200"/>
            <a:r>
              <a:rPr lang="en-US" sz="2400" dirty="0">
                <a:latin typeface="Palatino Linotype" pitchFamily="18" charset="0"/>
              </a:rPr>
              <a:t>(B) If the data in statement II alone is sufficient to answer the question. </a:t>
            </a:r>
          </a:p>
          <a:p>
            <a:pPr marL="457200" indent="-457200"/>
            <a:r>
              <a:rPr lang="en-US" sz="2400" dirty="0">
                <a:latin typeface="Palatino Linotype" pitchFamily="18" charset="0"/>
              </a:rPr>
              <a:t>(C) If the data either in statement I alone or statement II alone are sufficient to answer the question. </a:t>
            </a:r>
          </a:p>
          <a:p>
            <a:pPr marL="457200" indent="-457200"/>
            <a:r>
              <a:rPr lang="en-US" sz="2400" dirty="0">
                <a:latin typeface="Palatino Linotype" pitchFamily="18" charset="0"/>
              </a:rPr>
              <a:t>(D) If the data given in both I and II together are not sufficient to answer the question. </a:t>
            </a:r>
          </a:p>
          <a:p>
            <a:pPr marL="457200" indent="-457200"/>
            <a:r>
              <a:rPr lang="en-US" sz="2400" dirty="0">
                <a:latin typeface="Palatino Linotype" pitchFamily="18" charset="0"/>
              </a:rPr>
              <a:t>(E) If the data in both the statements I and II together are necessary to answer the question.</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83779" y="1028176"/>
            <a:ext cx="8489731" cy="4893647"/>
          </a:xfrm>
          <a:prstGeom prst="rect">
            <a:avLst/>
          </a:prstGeom>
        </p:spPr>
        <p:txBody>
          <a:bodyPr wrap="square">
            <a:spAutoFit/>
          </a:bodyPr>
          <a:lstStyle/>
          <a:p>
            <a:r>
              <a:rPr lang="en-US" sz="2400" dirty="0">
                <a:latin typeface="Palatino Linotype" pitchFamily="18" charset="0"/>
              </a:rPr>
              <a:t>14.</a:t>
            </a:r>
            <a:r>
              <a:rPr lang="en-IN" sz="2400" dirty="0">
                <a:latin typeface="Palatino Linotype" pitchFamily="18" charset="0"/>
              </a:rPr>
              <a:t> The speed of B is</a:t>
            </a:r>
            <a:r>
              <a:rPr lang="en-US" sz="2400" dirty="0">
                <a:latin typeface="Palatino Linotype" pitchFamily="18" charset="0"/>
              </a:rPr>
              <a:t>? </a:t>
            </a:r>
          </a:p>
          <a:p>
            <a:pPr marL="400050" indent="-400050">
              <a:buAutoNum type="romanUcPeriod"/>
            </a:pPr>
            <a:r>
              <a:rPr lang="en-IN" sz="2400" dirty="0">
                <a:latin typeface="Palatino Linotype" pitchFamily="18" charset="0"/>
              </a:rPr>
              <a:t>A and B take part in 500 m race</a:t>
            </a:r>
            <a:r>
              <a:rPr lang="en-US" sz="2400" dirty="0">
                <a:latin typeface="Palatino Linotype" pitchFamily="18" charset="0"/>
              </a:rPr>
              <a:t> </a:t>
            </a:r>
          </a:p>
          <a:p>
            <a:pPr marL="400050" indent="-400050">
              <a:buAutoNum type="romanUcPeriod"/>
            </a:pPr>
            <a:r>
              <a:rPr lang="en-IN" sz="2400" dirty="0">
                <a:latin typeface="Palatino Linotype" pitchFamily="18" charset="0"/>
              </a:rPr>
              <a:t>A runs at 10 m/s. A beats B by 5 seconds. </a:t>
            </a:r>
            <a:endParaRPr lang="en-US" sz="2400" dirty="0">
              <a:latin typeface="Palatino Linotype" pitchFamily="18" charset="0"/>
            </a:endParaRPr>
          </a:p>
          <a:p>
            <a:pPr marL="457200" indent="-457200">
              <a:buAutoNum type="alphaUcParenBoth"/>
            </a:pPr>
            <a:r>
              <a:rPr lang="en-US" sz="2400" dirty="0">
                <a:latin typeface="Palatino Linotype" pitchFamily="18" charset="0"/>
              </a:rPr>
              <a:t>If the data in statement I alone is sufficient to answer the question. </a:t>
            </a:r>
          </a:p>
          <a:p>
            <a:pPr marL="457200" indent="-457200"/>
            <a:r>
              <a:rPr lang="en-US" sz="2400" dirty="0">
                <a:latin typeface="Palatino Linotype" pitchFamily="18" charset="0"/>
              </a:rPr>
              <a:t>(B) If the data in statement II alone is sufficient to answer the question. </a:t>
            </a:r>
          </a:p>
          <a:p>
            <a:pPr marL="457200" indent="-457200"/>
            <a:r>
              <a:rPr lang="en-US" sz="2400" dirty="0">
                <a:latin typeface="Palatino Linotype" pitchFamily="18" charset="0"/>
              </a:rPr>
              <a:t>(C) If the data either in statement I alone or statement II alone are sufficient to answer the question. </a:t>
            </a:r>
          </a:p>
          <a:p>
            <a:pPr marL="457200" indent="-457200"/>
            <a:r>
              <a:rPr lang="en-US" sz="2400" dirty="0">
                <a:latin typeface="Palatino Linotype" pitchFamily="18" charset="0"/>
              </a:rPr>
              <a:t>(D) If the data given in both I and II together are not sufficient to answer the question. </a:t>
            </a:r>
          </a:p>
          <a:p>
            <a:pPr marL="457200" indent="-457200"/>
            <a:r>
              <a:rPr lang="en-US" sz="2400" dirty="0">
                <a:latin typeface="Palatino Linotype" pitchFamily="18" charset="0"/>
              </a:rPr>
              <a:t>(E) If the data in both the statements I and II together are necessary to answer the question.</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5577" y="1970838"/>
            <a:ext cx="8007424" cy="2160240"/>
          </a:xfrm>
        </p:spPr>
        <p:txBody>
          <a:bodyPr>
            <a:noAutofit/>
          </a:bodyPr>
          <a:lstStyle/>
          <a:p>
            <a:pPr algn="ctr"/>
            <a:r>
              <a:rPr lang="en-US" sz="4950" b="1" dirty="0">
                <a:solidFill>
                  <a:srgbClr val="C00000"/>
                </a:solidFill>
                <a:latin typeface="Times New Roman" pitchFamily="18" charset="0"/>
                <a:cs typeface="Times New Roman" pitchFamily="18" charset="0"/>
              </a:rPr>
              <a:t>BOATS AND STREAMS</a:t>
            </a:r>
          </a:p>
        </p:txBody>
      </p:sp>
      <p:sp>
        <p:nvSpPr>
          <p:cNvPr id="5" name="Slide Number Placeholder 4"/>
          <p:cNvSpPr>
            <a:spLocks noGrp="1"/>
          </p:cNvSpPr>
          <p:nvPr>
            <p:ph type="sldNum" sz="quarter" idx="11"/>
          </p:nvPr>
        </p:nvSpPr>
        <p:spPr/>
        <p:txBody>
          <a:bodyPr/>
          <a:lstStyle/>
          <a:p>
            <a:fld id="{05BA204F-4364-415F-9D65-FF2DC7C3AD91}" type="slidenum">
              <a:rPr lang="en-US" smtClean="0"/>
              <a:pPr/>
              <a:t>19</a:t>
            </a:fld>
            <a:endParaRPr lang="en-US"/>
          </a:p>
        </p:txBody>
      </p:sp>
    </p:spTree>
    <p:extLst>
      <p:ext uri="{BB962C8B-B14F-4D97-AF65-F5344CB8AC3E}">
        <p14:creationId xmlns:p14="http://schemas.microsoft.com/office/powerpoint/2010/main" val="8838843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8973E457-0A62-4BC7-A7A3-2009D525C35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38976" y="857251"/>
            <a:ext cx="905024" cy="293915"/>
          </a:xfrm>
          <a:prstGeom prst="rect">
            <a:avLst/>
          </a:prstGeom>
        </p:spPr>
      </p:pic>
      <p:grpSp>
        <p:nvGrpSpPr>
          <p:cNvPr id="4" name="Group 3">
            <a:extLst>
              <a:ext uri="{FF2B5EF4-FFF2-40B4-BE49-F238E27FC236}">
                <a16:creationId xmlns="" xmlns:a16="http://schemas.microsoft.com/office/drawing/2014/main" id="{4F8B347D-7F52-43D2-91DF-049347D9F521}"/>
              </a:ext>
            </a:extLst>
          </p:cNvPr>
          <p:cNvGrpSpPr/>
          <p:nvPr/>
        </p:nvGrpSpPr>
        <p:grpSpPr>
          <a:xfrm>
            <a:off x="457200" y="1729708"/>
            <a:ext cx="8229600" cy="912600"/>
            <a:chOff x="0" y="297714"/>
            <a:chExt cx="10972800" cy="1216800"/>
          </a:xfrm>
        </p:grpSpPr>
        <p:sp>
          <p:nvSpPr>
            <p:cNvPr id="5" name="Rectangle: Rounded Corners 4">
              <a:extLst>
                <a:ext uri="{FF2B5EF4-FFF2-40B4-BE49-F238E27FC236}">
                  <a16:creationId xmlns="" xmlns:a16="http://schemas.microsoft.com/office/drawing/2014/main" id="{8F22AD64-FC69-4A83-AE99-EA0CA434D555}"/>
                </a:ext>
              </a:extLst>
            </p:cNvPr>
            <p:cNvSpPr/>
            <p:nvPr/>
          </p:nvSpPr>
          <p:spPr>
            <a:xfrm>
              <a:off x="0" y="297714"/>
              <a:ext cx="10972800" cy="1216800"/>
            </a:xfrm>
            <a:prstGeom prst="roundRect">
              <a:avLst/>
            </a:prstGeom>
            <a:solidFill>
              <a:srgbClr val="C0000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6" name="Rectangle: Rounded Corners 4">
              <a:extLst>
                <a:ext uri="{FF2B5EF4-FFF2-40B4-BE49-F238E27FC236}">
                  <a16:creationId xmlns="" xmlns:a16="http://schemas.microsoft.com/office/drawing/2014/main" id="{E889953C-7B40-4C8A-9543-F4461F9F48D2}"/>
                </a:ext>
              </a:extLst>
            </p:cNvPr>
            <p:cNvSpPr txBox="1"/>
            <p:nvPr/>
          </p:nvSpPr>
          <p:spPr>
            <a:xfrm>
              <a:off x="59399" y="357113"/>
              <a:ext cx="10854002" cy="109800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1435" tIns="51435" rIns="51435" bIns="51435" numCol="1" spcCol="1270" anchor="ctr" anchorCtr="0">
              <a:noAutofit/>
            </a:bodyPr>
            <a:lstStyle/>
            <a:p>
              <a:pPr defTabSz="600075">
                <a:lnSpc>
                  <a:spcPct val="90000"/>
                </a:lnSpc>
                <a:spcBef>
                  <a:spcPct val="0"/>
                </a:spcBef>
                <a:spcAft>
                  <a:spcPct val="35000"/>
                </a:spcAft>
              </a:pPr>
              <a:r>
                <a:rPr lang="en-US" sz="1350" b="1" dirty="0"/>
                <a:t>Linear and </a:t>
              </a:r>
              <a:r>
                <a:rPr lang="en-US" sz="1350" b="1"/>
                <a:t>Circular Races</a:t>
              </a:r>
              <a:endParaRPr lang="en-US" sz="1350" b="1" dirty="0"/>
            </a:p>
          </p:txBody>
        </p:sp>
      </p:grpSp>
      <p:grpSp>
        <p:nvGrpSpPr>
          <p:cNvPr id="7" name="Group 6">
            <a:extLst>
              <a:ext uri="{FF2B5EF4-FFF2-40B4-BE49-F238E27FC236}">
                <a16:creationId xmlns="" xmlns:a16="http://schemas.microsoft.com/office/drawing/2014/main" id="{3BCA04A2-D336-42F4-8230-E1F3B637993F}"/>
              </a:ext>
            </a:extLst>
          </p:cNvPr>
          <p:cNvGrpSpPr/>
          <p:nvPr/>
        </p:nvGrpSpPr>
        <p:grpSpPr>
          <a:xfrm>
            <a:off x="457200" y="2627966"/>
            <a:ext cx="8229600" cy="2933631"/>
            <a:chOff x="0" y="1514514"/>
            <a:chExt cx="10972800" cy="1320623"/>
          </a:xfrm>
        </p:grpSpPr>
        <p:sp>
          <p:nvSpPr>
            <p:cNvPr id="8" name="Rectangle 7">
              <a:extLst>
                <a:ext uri="{FF2B5EF4-FFF2-40B4-BE49-F238E27FC236}">
                  <a16:creationId xmlns="" xmlns:a16="http://schemas.microsoft.com/office/drawing/2014/main" id="{B8399927-F30A-4A71-B388-FB669E51C9ED}"/>
                </a:ext>
              </a:extLst>
            </p:cNvPr>
            <p:cNvSpPr/>
            <p:nvPr/>
          </p:nvSpPr>
          <p:spPr>
            <a:xfrm>
              <a:off x="0" y="1514514"/>
              <a:ext cx="10972800" cy="1210950"/>
            </a:xfrm>
            <a:prstGeom prst="rect">
              <a:avLst/>
            </a:prstGeom>
            <a:ln/>
          </p:spPr>
          <p:style>
            <a:lnRef idx="2">
              <a:schemeClr val="accent4"/>
            </a:lnRef>
            <a:fillRef idx="1">
              <a:schemeClr val="lt1"/>
            </a:fillRef>
            <a:effectRef idx="0">
              <a:schemeClr val="accent4"/>
            </a:effectRef>
            <a:fontRef idx="minor">
              <a:schemeClr val="tx1">
                <a:hueOff val="0"/>
                <a:satOff val="0"/>
                <a:lumOff val="0"/>
                <a:alphaOff val="0"/>
              </a:schemeClr>
            </a:fontRef>
          </p:style>
        </p:sp>
        <p:sp>
          <p:nvSpPr>
            <p:cNvPr id="9" name="TextBox 8">
              <a:extLst>
                <a:ext uri="{FF2B5EF4-FFF2-40B4-BE49-F238E27FC236}">
                  <a16:creationId xmlns="" xmlns:a16="http://schemas.microsoft.com/office/drawing/2014/main" id="{FB4DD572-C818-4C4A-96E4-5D19D6F26744}"/>
                </a:ext>
              </a:extLst>
            </p:cNvPr>
            <p:cNvSpPr txBox="1"/>
            <p:nvPr/>
          </p:nvSpPr>
          <p:spPr>
            <a:xfrm>
              <a:off x="0" y="1624187"/>
              <a:ext cx="10972800" cy="121095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261290" tIns="15240" rIns="85344" bIns="15240" numCol="1" spcCol="1270" anchor="t" anchorCtr="0">
              <a:noAutofit/>
            </a:bodyPr>
            <a:lstStyle/>
            <a:p>
              <a:pPr marL="128588" lvl="1" indent="-128588" defTabSz="533400">
                <a:lnSpc>
                  <a:spcPct val="90000"/>
                </a:lnSpc>
                <a:spcBef>
                  <a:spcPct val="0"/>
                </a:spcBef>
                <a:spcAft>
                  <a:spcPct val="20000"/>
                </a:spcAft>
                <a:buChar char="•"/>
              </a:pPr>
              <a:r>
                <a:rPr lang="en-US" sz="1600" dirty="0">
                  <a:solidFill>
                    <a:srgbClr val="000000"/>
                  </a:solidFill>
                </a:rPr>
                <a:t>Introduction</a:t>
              </a:r>
            </a:p>
            <a:p>
              <a:pPr marL="128588" lvl="1" indent="-128588" defTabSz="533400">
                <a:lnSpc>
                  <a:spcPct val="90000"/>
                </a:lnSpc>
                <a:spcBef>
                  <a:spcPct val="0"/>
                </a:spcBef>
                <a:spcAft>
                  <a:spcPct val="20000"/>
                </a:spcAft>
                <a:buChar char="•"/>
              </a:pPr>
              <a:r>
                <a:rPr lang="en-US" sz="1600" dirty="0"/>
                <a:t>Problems with races on linear tracks: head start and dead heat finish, head start and early finish, head start and late finish </a:t>
              </a:r>
            </a:p>
            <a:p>
              <a:pPr marL="128588" lvl="1" indent="-128588" defTabSz="533400">
                <a:lnSpc>
                  <a:spcPct val="90000"/>
                </a:lnSpc>
                <a:spcBef>
                  <a:spcPct val="0"/>
                </a:spcBef>
                <a:spcAft>
                  <a:spcPct val="20000"/>
                </a:spcAft>
                <a:buChar char="•"/>
              </a:pPr>
              <a:r>
                <a:rPr lang="en-US" sz="1600" dirty="0"/>
                <a:t>Problems on circular track: first meeting point, meeting at starting point and number of meetings </a:t>
              </a:r>
            </a:p>
            <a:p>
              <a:pPr marL="128588" lvl="1" indent="-128588" defTabSz="533400">
                <a:lnSpc>
                  <a:spcPct val="90000"/>
                </a:lnSpc>
                <a:spcBef>
                  <a:spcPct val="0"/>
                </a:spcBef>
                <a:spcAft>
                  <a:spcPct val="20000"/>
                </a:spcAft>
                <a:buChar char="•"/>
              </a:pPr>
              <a:r>
                <a:rPr lang="en-US" sz="1600" dirty="0">
                  <a:solidFill>
                    <a:srgbClr val="000000"/>
                  </a:solidFill>
                </a:rPr>
                <a:t>Data Sufficiency</a:t>
              </a:r>
            </a:p>
          </p:txBody>
        </p:sp>
      </p:grpSp>
    </p:spTree>
    <p:extLst>
      <p:ext uri="{BB962C8B-B14F-4D97-AF65-F5344CB8AC3E}">
        <p14:creationId xmlns:p14="http://schemas.microsoft.com/office/powerpoint/2010/main" val="31714594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8973E457-0A62-4BC7-A7A3-2009D525C35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38976" y="857251"/>
            <a:ext cx="905024" cy="293915"/>
          </a:xfrm>
          <a:prstGeom prst="rect">
            <a:avLst/>
          </a:prstGeom>
        </p:spPr>
      </p:pic>
      <p:grpSp>
        <p:nvGrpSpPr>
          <p:cNvPr id="4" name="Group 3">
            <a:extLst>
              <a:ext uri="{FF2B5EF4-FFF2-40B4-BE49-F238E27FC236}">
                <a16:creationId xmlns="" xmlns:a16="http://schemas.microsoft.com/office/drawing/2014/main" id="{4F8B347D-7F52-43D2-91DF-049347D9F521}"/>
              </a:ext>
            </a:extLst>
          </p:cNvPr>
          <p:cNvGrpSpPr/>
          <p:nvPr/>
        </p:nvGrpSpPr>
        <p:grpSpPr>
          <a:xfrm>
            <a:off x="457200" y="1729708"/>
            <a:ext cx="8229600" cy="912600"/>
            <a:chOff x="0" y="297714"/>
            <a:chExt cx="10972800" cy="1216800"/>
          </a:xfrm>
        </p:grpSpPr>
        <p:sp>
          <p:nvSpPr>
            <p:cNvPr id="5" name="Rectangle: Rounded Corners 4">
              <a:extLst>
                <a:ext uri="{FF2B5EF4-FFF2-40B4-BE49-F238E27FC236}">
                  <a16:creationId xmlns="" xmlns:a16="http://schemas.microsoft.com/office/drawing/2014/main" id="{8F22AD64-FC69-4A83-AE99-EA0CA434D555}"/>
                </a:ext>
              </a:extLst>
            </p:cNvPr>
            <p:cNvSpPr/>
            <p:nvPr/>
          </p:nvSpPr>
          <p:spPr>
            <a:xfrm>
              <a:off x="0" y="297714"/>
              <a:ext cx="10972800" cy="1216800"/>
            </a:xfrm>
            <a:prstGeom prst="roundRect">
              <a:avLst/>
            </a:prstGeom>
            <a:solidFill>
              <a:srgbClr val="C0000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6" name="Rectangle: Rounded Corners 4">
              <a:extLst>
                <a:ext uri="{FF2B5EF4-FFF2-40B4-BE49-F238E27FC236}">
                  <a16:creationId xmlns="" xmlns:a16="http://schemas.microsoft.com/office/drawing/2014/main" id="{E889953C-7B40-4C8A-9543-F4461F9F48D2}"/>
                </a:ext>
              </a:extLst>
            </p:cNvPr>
            <p:cNvSpPr txBox="1"/>
            <p:nvPr/>
          </p:nvSpPr>
          <p:spPr>
            <a:xfrm>
              <a:off x="59399" y="357113"/>
              <a:ext cx="10854002" cy="109800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1435" tIns="51435" rIns="51435" bIns="51435" numCol="1" spcCol="1270" anchor="ctr" anchorCtr="0">
              <a:noAutofit/>
            </a:bodyPr>
            <a:lstStyle/>
            <a:p>
              <a:pPr defTabSz="600075">
                <a:lnSpc>
                  <a:spcPct val="90000"/>
                </a:lnSpc>
                <a:spcBef>
                  <a:spcPct val="0"/>
                </a:spcBef>
                <a:spcAft>
                  <a:spcPct val="35000"/>
                </a:spcAft>
              </a:pPr>
              <a:r>
                <a:rPr lang="en-US" sz="1350" b="1" dirty="0"/>
                <a:t>Boats and Streams</a:t>
              </a:r>
            </a:p>
          </p:txBody>
        </p:sp>
      </p:grpSp>
      <p:grpSp>
        <p:nvGrpSpPr>
          <p:cNvPr id="7" name="Group 6">
            <a:extLst>
              <a:ext uri="{FF2B5EF4-FFF2-40B4-BE49-F238E27FC236}">
                <a16:creationId xmlns="" xmlns:a16="http://schemas.microsoft.com/office/drawing/2014/main" id="{3BCA04A2-D336-42F4-8230-E1F3B637993F}"/>
              </a:ext>
            </a:extLst>
          </p:cNvPr>
          <p:cNvGrpSpPr/>
          <p:nvPr/>
        </p:nvGrpSpPr>
        <p:grpSpPr>
          <a:xfrm>
            <a:off x="685800" y="2627967"/>
            <a:ext cx="8229600" cy="3010834"/>
            <a:chOff x="0" y="1514514"/>
            <a:chExt cx="10972800" cy="1355377"/>
          </a:xfrm>
        </p:grpSpPr>
        <p:sp>
          <p:nvSpPr>
            <p:cNvPr id="8" name="Rectangle 7">
              <a:extLst>
                <a:ext uri="{FF2B5EF4-FFF2-40B4-BE49-F238E27FC236}">
                  <a16:creationId xmlns="" xmlns:a16="http://schemas.microsoft.com/office/drawing/2014/main" id="{B8399927-F30A-4A71-B388-FB669E51C9ED}"/>
                </a:ext>
              </a:extLst>
            </p:cNvPr>
            <p:cNvSpPr/>
            <p:nvPr/>
          </p:nvSpPr>
          <p:spPr>
            <a:xfrm>
              <a:off x="0" y="1514514"/>
              <a:ext cx="10972800" cy="1210950"/>
            </a:xfrm>
            <a:prstGeom prst="rect">
              <a:avLst/>
            </a:prstGeom>
            <a:ln/>
          </p:spPr>
          <p:style>
            <a:lnRef idx="2">
              <a:schemeClr val="accent4"/>
            </a:lnRef>
            <a:fillRef idx="1">
              <a:schemeClr val="lt1"/>
            </a:fillRef>
            <a:effectRef idx="0">
              <a:schemeClr val="accent4"/>
            </a:effectRef>
            <a:fontRef idx="minor">
              <a:schemeClr val="tx1">
                <a:hueOff val="0"/>
                <a:satOff val="0"/>
                <a:lumOff val="0"/>
                <a:alphaOff val="0"/>
              </a:schemeClr>
            </a:fontRef>
          </p:style>
        </p:sp>
        <p:sp>
          <p:nvSpPr>
            <p:cNvPr id="9" name="TextBox 8">
              <a:extLst>
                <a:ext uri="{FF2B5EF4-FFF2-40B4-BE49-F238E27FC236}">
                  <a16:creationId xmlns="" xmlns:a16="http://schemas.microsoft.com/office/drawing/2014/main" id="{FB4DD572-C818-4C4A-96E4-5D19D6F26744}"/>
                </a:ext>
              </a:extLst>
            </p:cNvPr>
            <p:cNvSpPr txBox="1"/>
            <p:nvPr/>
          </p:nvSpPr>
          <p:spPr>
            <a:xfrm>
              <a:off x="0" y="1658941"/>
              <a:ext cx="10972800" cy="121095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261290" tIns="15240" rIns="85344" bIns="15240" numCol="1" spcCol="1270" anchor="t" anchorCtr="0">
              <a:noAutofit/>
            </a:bodyPr>
            <a:lstStyle/>
            <a:p>
              <a:pPr marL="128588" lvl="1" indent="-128588" defTabSz="533400">
                <a:lnSpc>
                  <a:spcPct val="90000"/>
                </a:lnSpc>
                <a:spcBef>
                  <a:spcPct val="0"/>
                </a:spcBef>
                <a:spcAft>
                  <a:spcPct val="20000"/>
                </a:spcAft>
                <a:buChar char="•"/>
              </a:pPr>
              <a:r>
                <a:rPr lang="en-US" sz="1600" dirty="0">
                  <a:solidFill>
                    <a:srgbClr val="000000"/>
                  </a:solidFill>
                </a:rPr>
                <a:t>Introduction</a:t>
              </a:r>
            </a:p>
            <a:p>
              <a:pPr marL="128588" lvl="1" indent="-128588" defTabSz="533400">
                <a:lnSpc>
                  <a:spcPct val="90000"/>
                </a:lnSpc>
                <a:spcBef>
                  <a:spcPct val="0"/>
                </a:spcBef>
                <a:spcAft>
                  <a:spcPct val="20000"/>
                </a:spcAft>
                <a:buChar char="•"/>
              </a:pPr>
              <a:r>
                <a:rPr lang="en-US" sz="1600" dirty="0"/>
                <a:t>Time taken by a swimmer/boat to travel upstream and downstream</a:t>
              </a:r>
            </a:p>
            <a:p>
              <a:pPr marL="128588" lvl="1" indent="-128588" defTabSz="533400">
                <a:lnSpc>
                  <a:spcPct val="90000"/>
                </a:lnSpc>
                <a:spcBef>
                  <a:spcPct val="0"/>
                </a:spcBef>
                <a:spcAft>
                  <a:spcPct val="20000"/>
                </a:spcAft>
                <a:buFontTx/>
                <a:buChar char="•"/>
              </a:pPr>
              <a:r>
                <a:rPr lang="en-US" sz="1600" dirty="0"/>
                <a:t>DI and </a:t>
              </a:r>
              <a:r>
                <a:rPr lang="en-US" sz="1600" dirty="0">
                  <a:solidFill>
                    <a:srgbClr val="000000"/>
                  </a:solidFill>
                </a:rPr>
                <a:t>Data Sufficiency</a:t>
              </a:r>
              <a:r>
                <a:rPr lang="en-US" sz="1600" dirty="0"/>
                <a:t> </a:t>
              </a:r>
              <a:endParaRPr lang="en-US" sz="1600" dirty="0">
                <a:solidFill>
                  <a:srgbClr val="000000"/>
                </a:solidFill>
              </a:endParaRPr>
            </a:p>
          </p:txBody>
        </p:sp>
      </p:grpSp>
    </p:spTree>
    <p:extLst>
      <p:ext uri="{BB962C8B-B14F-4D97-AF65-F5344CB8AC3E}">
        <p14:creationId xmlns:p14="http://schemas.microsoft.com/office/powerpoint/2010/main" val="264299304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57200" y="1524000"/>
            <a:ext cx="8229600" cy="2308324"/>
          </a:xfrm>
          <a:prstGeom prst="rect">
            <a:avLst/>
          </a:prstGeom>
        </p:spPr>
        <p:txBody>
          <a:bodyPr wrap="square">
            <a:spAutoFit/>
          </a:bodyPr>
          <a:lstStyle/>
          <a:p>
            <a:pPr algn="just"/>
            <a:r>
              <a:rPr lang="en-US" dirty="0">
                <a:solidFill>
                  <a:srgbClr val="610B38"/>
                </a:solidFill>
              </a:rPr>
              <a:t>General terms:</a:t>
            </a:r>
          </a:p>
          <a:p>
            <a:pPr algn="just"/>
            <a:r>
              <a:rPr lang="en-US" dirty="0">
                <a:solidFill>
                  <a:srgbClr val="333333"/>
                </a:solidFill>
              </a:rPr>
              <a:t>1) </a:t>
            </a:r>
            <a:r>
              <a:rPr lang="en-US" b="1" dirty="0">
                <a:solidFill>
                  <a:srgbClr val="333333"/>
                </a:solidFill>
              </a:rPr>
              <a:t>Still water:</a:t>
            </a:r>
            <a:r>
              <a:rPr lang="en-US" dirty="0">
                <a:solidFill>
                  <a:srgbClr val="333333"/>
                </a:solidFill>
              </a:rPr>
              <a:t> The water of a river or any other water body which is not flowing is known as still water.</a:t>
            </a:r>
          </a:p>
          <a:p>
            <a:pPr algn="just"/>
            <a:r>
              <a:rPr lang="en-US" dirty="0">
                <a:solidFill>
                  <a:srgbClr val="333333"/>
                </a:solidFill>
              </a:rPr>
              <a:t>2) </a:t>
            </a:r>
            <a:r>
              <a:rPr lang="en-US" b="1" dirty="0">
                <a:solidFill>
                  <a:srgbClr val="333333"/>
                </a:solidFill>
              </a:rPr>
              <a:t>Stream:</a:t>
            </a:r>
            <a:r>
              <a:rPr lang="en-US" dirty="0">
                <a:solidFill>
                  <a:srgbClr val="333333"/>
                </a:solidFill>
              </a:rPr>
              <a:t> It is the flowing water of a river which is moving at a certain speed.</a:t>
            </a:r>
          </a:p>
          <a:p>
            <a:pPr algn="just"/>
            <a:r>
              <a:rPr lang="en-US" dirty="0">
                <a:solidFill>
                  <a:srgbClr val="333333"/>
                </a:solidFill>
              </a:rPr>
              <a:t>3) </a:t>
            </a:r>
            <a:r>
              <a:rPr lang="en-US" b="1" dirty="0">
                <a:solidFill>
                  <a:srgbClr val="333333"/>
                </a:solidFill>
              </a:rPr>
              <a:t>Upstream:</a:t>
            </a:r>
            <a:r>
              <a:rPr lang="en-US" dirty="0">
                <a:solidFill>
                  <a:srgbClr val="333333"/>
                </a:solidFill>
              </a:rPr>
              <a:t> The boat or a swimmer moving against the stream is known as moving upstream i.e. against the flow of water.</a:t>
            </a:r>
          </a:p>
          <a:p>
            <a:pPr algn="just"/>
            <a:r>
              <a:rPr lang="en-US" dirty="0">
                <a:solidFill>
                  <a:srgbClr val="333333"/>
                </a:solidFill>
              </a:rPr>
              <a:t>4) </a:t>
            </a:r>
            <a:r>
              <a:rPr lang="en-US" b="1" dirty="0">
                <a:solidFill>
                  <a:srgbClr val="333333"/>
                </a:solidFill>
              </a:rPr>
              <a:t>Downstream:</a:t>
            </a:r>
            <a:r>
              <a:rPr lang="en-US" dirty="0">
                <a:solidFill>
                  <a:srgbClr val="333333"/>
                </a:solidFill>
              </a:rPr>
              <a:t> The boat or a swimmer moving along the stream is known as moving downstream i.e. along the flow of water.</a:t>
            </a:r>
            <a:endParaRPr lang="en-US" b="0" i="0" dirty="0">
              <a:solidFill>
                <a:srgbClr val="333333"/>
              </a:solidFill>
              <a:effectLst/>
            </a:endParaRPr>
          </a:p>
        </p:txBody>
      </p:sp>
      <p:sp>
        <p:nvSpPr>
          <p:cNvPr id="4" name="Rectangle 3"/>
          <p:cNvSpPr/>
          <p:nvPr/>
        </p:nvSpPr>
        <p:spPr>
          <a:xfrm>
            <a:off x="431800" y="1228396"/>
            <a:ext cx="8434552" cy="295604"/>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IN" sz="2100" b="1" dirty="0">
                <a:solidFill>
                  <a:schemeClr val="bg1"/>
                </a:solidFill>
                <a:latin typeface="Times New Roman" panose="02020603050405020304" pitchFamily="18" charset="0"/>
                <a:cs typeface="Times New Roman" panose="02020603050405020304" pitchFamily="18" charset="0"/>
              </a:rPr>
              <a:t>Boats and Streams</a:t>
            </a:r>
            <a:endParaRPr lang="en-US" sz="2100" b="1" dirty="0">
              <a:solidFill>
                <a:schemeClr val="bg1"/>
              </a:solidFill>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4601" y="3793188"/>
            <a:ext cx="3810000" cy="2882240"/>
          </a:xfrm>
          <a:prstGeom prst="rect">
            <a:avLst/>
          </a:prstGeom>
        </p:spPr>
      </p:pic>
    </p:spTree>
    <p:extLst>
      <p:ext uri="{BB962C8B-B14F-4D97-AF65-F5344CB8AC3E}">
        <p14:creationId xmlns:p14="http://schemas.microsoft.com/office/powerpoint/2010/main" val="75102965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31800" y="1228396"/>
            <a:ext cx="8434552" cy="295604"/>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IN" sz="2100" b="1" dirty="0">
                <a:solidFill>
                  <a:schemeClr val="bg1"/>
                </a:solidFill>
                <a:latin typeface="Times New Roman" panose="02020603050405020304" pitchFamily="18" charset="0"/>
                <a:cs typeface="Times New Roman" panose="02020603050405020304" pitchFamily="18" charset="0"/>
              </a:rPr>
              <a:t>Boats and Streams</a:t>
            </a:r>
            <a:endParaRPr lang="en-US" sz="2100" b="1" dirty="0">
              <a:solidFill>
                <a:schemeClr val="bg1"/>
              </a:solidFill>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8112" y="1981196"/>
            <a:ext cx="2438400" cy="3505203"/>
          </a:xfrm>
          <a:prstGeom prst="rect">
            <a:avLst/>
          </a:prstGeom>
        </p:spPr>
      </p:pic>
      <p:graphicFrame>
        <p:nvGraphicFramePr>
          <p:cNvPr id="9" name="Table 8"/>
          <p:cNvGraphicFramePr>
            <a:graphicFrameLocks noGrp="1"/>
          </p:cNvGraphicFramePr>
          <p:nvPr>
            <p:extLst>
              <p:ext uri="{D42A27DB-BD31-4B8C-83A1-F6EECF244321}">
                <p14:modId xmlns:p14="http://schemas.microsoft.com/office/powerpoint/2010/main" val="895589304"/>
              </p:ext>
            </p:extLst>
          </p:nvPr>
        </p:nvGraphicFramePr>
        <p:xfrm>
          <a:off x="533400" y="1981197"/>
          <a:ext cx="5638800" cy="3505202"/>
        </p:xfrm>
        <a:graphic>
          <a:graphicData uri="http://schemas.openxmlformats.org/drawingml/2006/table">
            <a:tbl>
              <a:tblPr/>
              <a:tblGrid>
                <a:gridCol w="2819400">
                  <a:extLst>
                    <a:ext uri="{9D8B030D-6E8A-4147-A177-3AD203B41FA5}">
                      <a16:colId xmlns="" xmlns:a16="http://schemas.microsoft.com/office/drawing/2014/main" val="1905962200"/>
                    </a:ext>
                  </a:extLst>
                </a:gridCol>
                <a:gridCol w="2819400">
                  <a:extLst>
                    <a:ext uri="{9D8B030D-6E8A-4147-A177-3AD203B41FA5}">
                      <a16:colId xmlns="" xmlns:a16="http://schemas.microsoft.com/office/drawing/2014/main" val="2062424653"/>
                    </a:ext>
                  </a:extLst>
                </a:gridCol>
              </a:tblGrid>
              <a:tr h="637309">
                <a:tc>
                  <a:txBody>
                    <a:bodyPr/>
                    <a:lstStyle/>
                    <a:p>
                      <a:pPr fontAlgn="t"/>
                      <a:r>
                        <a:rPr lang="en-IN">
                          <a:effectLst/>
                        </a:rPr>
                        <a:t>Upstream</a:t>
                      </a:r>
                    </a:p>
                  </a:txBody>
                  <a:tcPr>
                    <a:lnL>
                      <a:noFill/>
                    </a:lnL>
                    <a:lnR>
                      <a:noFill/>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E9FBE5"/>
                    </a:solidFill>
                  </a:tcPr>
                </a:tc>
                <a:tc>
                  <a:txBody>
                    <a:bodyPr/>
                    <a:lstStyle/>
                    <a:p>
                      <a:pPr fontAlgn="t"/>
                      <a:r>
                        <a:rPr lang="en-IN" b="1">
                          <a:effectLst/>
                        </a:rPr>
                        <a:t>(u−v) km/hr</a:t>
                      </a:r>
                      <a:endParaRPr lang="en-IN">
                        <a:effectLst/>
                      </a:endParaRPr>
                    </a:p>
                  </a:txBody>
                  <a:tcPr>
                    <a:lnL>
                      <a:noFill/>
                    </a:lnL>
                    <a:lnR>
                      <a:noFill/>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E9FBE5"/>
                    </a:solidFill>
                  </a:tcPr>
                </a:tc>
                <a:extLst>
                  <a:ext uri="{0D108BD9-81ED-4DB2-BD59-A6C34878D82A}">
                    <a16:rowId xmlns="" xmlns:a16="http://schemas.microsoft.com/office/drawing/2014/main" val="4001416082"/>
                  </a:ext>
                </a:extLst>
              </a:tr>
              <a:tr h="637309">
                <a:tc>
                  <a:txBody>
                    <a:bodyPr/>
                    <a:lstStyle/>
                    <a:p>
                      <a:pPr fontAlgn="t"/>
                      <a:r>
                        <a:rPr lang="en-IN">
                          <a:effectLst/>
                        </a:rPr>
                        <a:t>Downstream</a:t>
                      </a:r>
                    </a:p>
                  </a:txBody>
                  <a:tcPr>
                    <a:lnL>
                      <a:noFill/>
                    </a:lnL>
                    <a:lnR>
                      <a:noFill/>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E9FBE5"/>
                    </a:solidFill>
                  </a:tcPr>
                </a:tc>
                <a:tc>
                  <a:txBody>
                    <a:bodyPr/>
                    <a:lstStyle/>
                    <a:p>
                      <a:pPr fontAlgn="t"/>
                      <a:r>
                        <a:rPr lang="en-IN" b="1">
                          <a:effectLst/>
                        </a:rPr>
                        <a:t>(u+v)Km/hr</a:t>
                      </a:r>
                      <a:endParaRPr lang="en-IN">
                        <a:effectLst/>
                      </a:endParaRPr>
                    </a:p>
                  </a:txBody>
                  <a:tcPr>
                    <a:lnL>
                      <a:noFill/>
                    </a:lnL>
                    <a:lnR>
                      <a:noFill/>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E9FBE5"/>
                    </a:solidFill>
                  </a:tcPr>
                </a:tc>
                <a:extLst>
                  <a:ext uri="{0D108BD9-81ED-4DB2-BD59-A6C34878D82A}">
                    <a16:rowId xmlns="" xmlns:a16="http://schemas.microsoft.com/office/drawing/2014/main" val="2857560444"/>
                  </a:ext>
                </a:extLst>
              </a:tr>
              <a:tr h="1115292">
                <a:tc>
                  <a:txBody>
                    <a:bodyPr/>
                    <a:lstStyle/>
                    <a:p>
                      <a:pPr fontAlgn="t"/>
                      <a:r>
                        <a:rPr lang="en-US">
                          <a:effectLst/>
                        </a:rPr>
                        <a:t>Speed of Boat in Still Water</a:t>
                      </a:r>
                    </a:p>
                  </a:txBody>
                  <a:tcPr>
                    <a:lnL>
                      <a:noFill/>
                    </a:lnL>
                    <a:lnR>
                      <a:noFill/>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E9FBE5"/>
                    </a:solidFill>
                  </a:tcPr>
                </a:tc>
                <a:tc>
                  <a:txBody>
                    <a:bodyPr/>
                    <a:lstStyle/>
                    <a:p>
                      <a:pPr fontAlgn="t"/>
                      <a:r>
                        <a:rPr lang="en-IN" b="1">
                          <a:effectLst/>
                        </a:rPr>
                        <a:t>½ (Downstream Speed + Upstream Speed)</a:t>
                      </a:r>
                      <a:endParaRPr lang="en-IN">
                        <a:effectLst/>
                      </a:endParaRPr>
                    </a:p>
                  </a:txBody>
                  <a:tcPr>
                    <a:lnL>
                      <a:noFill/>
                    </a:lnL>
                    <a:lnR>
                      <a:noFill/>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E9FBE5"/>
                    </a:solidFill>
                  </a:tcPr>
                </a:tc>
                <a:extLst>
                  <a:ext uri="{0D108BD9-81ED-4DB2-BD59-A6C34878D82A}">
                    <a16:rowId xmlns="" xmlns:a16="http://schemas.microsoft.com/office/drawing/2014/main" val="1424849609"/>
                  </a:ext>
                </a:extLst>
              </a:tr>
              <a:tr h="1115292">
                <a:tc>
                  <a:txBody>
                    <a:bodyPr/>
                    <a:lstStyle/>
                    <a:p>
                      <a:pPr fontAlgn="t"/>
                      <a:r>
                        <a:rPr lang="en-IN">
                          <a:effectLst/>
                        </a:rPr>
                        <a:t>Speed of Stream </a:t>
                      </a:r>
                    </a:p>
                  </a:txBody>
                  <a:tcPr>
                    <a:lnL>
                      <a:noFill/>
                    </a:lnL>
                    <a:lnR>
                      <a:noFill/>
                    </a:lnR>
                    <a:lnT w="7620" cap="flat" cmpd="sng" algn="ctr">
                      <a:solidFill>
                        <a:srgbClr val="DEE2E6"/>
                      </a:solidFill>
                      <a:prstDash val="solid"/>
                      <a:round/>
                      <a:headEnd type="none" w="med" len="med"/>
                      <a:tailEnd type="none" w="med" len="med"/>
                    </a:lnT>
                    <a:lnB>
                      <a:noFill/>
                    </a:lnB>
                    <a:solidFill>
                      <a:srgbClr val="E9FBE5"/>
                    </a:solidFill>
                  </a:tcPr>
                </a:tc>
                <a:tc>
                  <a:txBody>
                    <a:bodyPr/>
                    <a:lstStyle/>
                    <a:p>
                      <a:pPr fontAlgn="t"/>
                      <a:r>
                        <a:rPr lang="en-IN" b="1" dirty="0">
                          <a:effectLst/>
                        </a:rPr>
                        <a:t>½ (Downstream Speed – Upstream Speed)</a:t>
                      </a:r>
                      <a:endParaRPr lang="en-IN" dirty="0">
                        <a:effectLst/>
                      </a:endParaRPr>
                    </a:p>
                  </a:txBody>
                  <a:tcPr>
                    <a:lnL>
                      <a:noFill/>
                    </a:lnL>
                    <a:lnR>
                      <a:noFill/>
                    </a:lnR>
                    <a:lnT w="7620" cap="flat" cmpd="sng" algn="ctr">
                      <a:solidFill>
                        <a:srgbClr val="DEE2E6"/>
                      </a:solidFill>
                      <a:prstDash val="solid"/>
                      <a:round/>
                      <a:headEnd type="none" w="med" len="med"/>
                      <a:tailEnd type="none" w="med" len="med"/>
                    </a:lnT>
                    <a:lnB>
                      <a:noFill/>
                    </a:lnB>
                    <a:solidFill>
                      <a:srgbClr val="E9FBE5"/>
                    </a:solidFill>
                  </a:tcPr>
                </a:tc>
                <a:extLst>
                  <a:ext uri="{0D108BD9-81ED-4DB2-BD59-A6C34878D82A}">
                    <a16:rowId xmlns="" xmlns:a16="http://schemas.microsoft.com/office/drawing/2014/main" val="4236660011"/>
                  </a:ext>
                </a:extLst>
              </a:tr>
            </a:tbl>
          </a:graphicData>
        </a:graphic>
      </p:graphicFrame>
    </p:spTree>
    <p:extLst>
      <p:ext uri="{BB962C8B-B14F-4D97-AF65-F5344CB8AC3E}">
        <p14:creationId xmlns:p14="http://schemas.microsoft.com/office/powerpoint/2010/main" val="334061851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1485901"/>
            <a:ext cx="8686800" cy="992579"/>
          </a:xfrm>
          <a:prstGeom prst="rect">
            <a:avLst/>
          </a:prstGeom>
        </p:spPr>
        <p:txBody>
          <a:bodyPr wrap="square">
            <a:spAutoFit/>
          </a:bodyPr>
          <a:lstStyle/>
          <a:p>
            <a:endParaRPr lang="en-US" sz="1950" dirty="0">
              <a:solidFill>
                <a:schemeClr val="tx1">
                  <a:lumMod val="95000"/>
                  <a:lumOff val="5000"/>
                </a:schemeClr>
              </a:solidFill>
              <a:latin typeface="Times New Roman" panose="02020603050405020304" pitchFamily="18" charset="0"/>
              <a:cs typeface="Times New Roman" pitchFamily="18" charset="0"/>
            </a:endParaRPr>
          </a:p>
          <a:p>
            <a:endParaRPr lang="en-US" sz="1950" dirty="0">
              <a:solidFill>
                <a:schemeClr val="tx1">
                  <a:lumMod val="95000"/>
                  <a:lumOff val="5000"/>
                </a:schemeClr>
              </a:solidFill>
              <a:latin typeface="Times New Roman" panose="02020603050405020304" pitchFamily="18" charset="0"/>
              <a:cs typeface="Times New Roman" pitchFamily="18" charset="0"/>
            </a:endParaRPr>
          </a:p>
          <a:p>
            <a:endParaRPr lang="en-US" sz="1950" dirty="0">
              <a:solidFill>
                <a:schemeClr val="tx1">
                  <a:lumMod val="95000"/>
                  <a:lumOff val="5000"/>
                </a:schemeClr>
              </a:solidFill>
              <a:latin typeface="Times New Roman" panose="02020603050405020304" pitchFamily="18" charset="0"/>
              <a:cs typeface="Times New Roman" pitchFamily="18" charset="0"/>
            </a:endParaRPr>
          </a:p>
        </p:txBody>
      </p:sp>
      <p:graphicFrame>
        <p:nvGraphicFramePr>
          <p:cNvPr id="5" name="Diagram 4"/>
          <p:cNvGraphicFramePr/>
          <p:nvPr/>
        </p:nvGraphicFramePr>
        <p:xfrm>
          <a:off x="1942415" y="5543550"/>
          <a:ext cx="5716488" cy="228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 name="Diagram 5"/>
          <p:cNvGraphicFramePr/>
          <p:nvPr/>
        </p:nvGraphicFramePr>
        <p:xfrm>
          <a:off x="1942415" y="5600700"/>
          <a:ext cx="5716488" cy="2286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3" name="Slide Number Placeholder 2"/>
          <p:cNvSpPr>
            <a:spLocks noGrp="1"/>
          </p:cNvSpPr>
          <p:nvPr>
            <p:ph type="sldNum" sz="quarter" idx="12"/>
          </p:nvPr>
        </p:nvSpPr>
        <p:spPr/>
        <p:txBody>
          <a:bodyPr/>
          <a:lstStyle/>
          <a:p>
            <a:fld id="{05BA204F-4364-415F-9D65-FF2DC7C3AD91}" type="slidenum">
              <a:rPr lang="en-US" smtClean="0">
                <a:latin typeface="Times New Roman" panose="02020603050405020304" pitchFamily="18" charset="0"/>
                <a:cs typeface="Times New Roman" panose="02020603050405020304" pitchFamily="18" charset="0"/>
              </a:rPr>
              <a:pPr/>
              <a:t>23</a:t>
            </a:fld>
            <a:endParaRPr lang="en-US">
              <a:latin typeface="Times New Roman" panose="02020603050405020304" pitchFamily="18" charset="0"/>
              <a:cs typeface="Times New Roman" panose="02020603050405020304" pitchFamily="18" charset="0"/>
            </a:endParaRPr>
          </a:p>
        </p:txBody>
      </p:sp>
      <p:sp>
        <p:nvSpPr>
          <p:cNvPr id="7" name="Rectangle 6"/>
          <p:cNvSpPr/>
          <p:nvPr/>
        </p:nvSpPr>
        <p:spPr>
          <a:xfrm>
            <a:off x="285720" y="1700808"/>
            <a:ext cx="8572560" cy="1708160"/>
          </a:xfrm>
          <a:prstGeom prst="rect">
            <a:avLst/>
          </a:prstGeom>
        </p:spPr>
        <p:txBody>
          <a:bodyPr wrap="square">
            <a:spAutoFit/>
          </a:bodyPr>
          <a:lstStyle/>
          <a:p>
            <a:pPr fontAlgn="t"/>
            <a:r>
              <a:rPr lang="en-IN" sz="2100" dirty="0">
                <a:latin typeface="Times New Roman" panose="02020603050405020304" pitchFamily="18" charset="0"/>
                <a:cs typeface="Times New Roman" panose="02020603050405020304" pitchFamily="18" charset="0"/>
              </a:rPr>
              <a:t>1. If the speed of a boat in still water is 15 km/h and the rate of stream is 8 km/h, then find the upstream and downstream speed of the boat?</a:t>
            </a:r>
          </a:p>
          <a:p>
            <a:pPr fontAlgn="t"/>
            <a:endParaRPr lang="en-US" sz="2100" dirty="0">
              <a:latin typeface="Times New Roman" panose="02020603050405020304" pitchFamily="18" charset="0"/>
              <a:cs typeface="Times New Roman" panose="02020603050405020304" pitchFamily="18" charset="0"/>
            </a:endParaRPr>
          </a:p>
          <a:p>
            <a:pPr fontAlgn="t"/>
            <a:r>
              <a:rPr lang="en-IN" sz="2100" dirty="0">
                <a:latin typeface="Times New Roman" panose="02020603050405020304" pitchFamily="18" charset="0"/>
                <a:cs typeface="Times New Roman" panose="02020603050405020304" pitchFamily="18" charset="0"/>
              </a:rPr>
              <a:t>A]23, 7                                      B]12.5, 3.5           </a:t>
            </a:r>
          </a:p>
          <a:p>
            <a:pPr fontAlgn="t"/>
            <a:r>
              <a:rPr lang="en-IN" sz="2100" dirty="0">
                <a:latin typeface="Times New Roman" panose="02020603050405020304" pitchFamily="18" charset="0"/>
                <a:cs typeface="Times New Roman" panose="02020603050405020304" pitchFamily="18" charset="0"/>
              </a:rPr>
              <a:t>C]7, 23                                      D]3.5, 12.5</a:t>
            </a:r>
          </a:p>
        </p:txBody>
      </p:sp>
      <p:sp>
        <p:nvSpPr>
          <p:cNvPr id="8" name="Rectangle 7"/>
          <p:cNvSpPr/>
          <p:nvPr/>
        </p:nvSpPr>
        <p:spPr>
          <a:xfrm>
            <a:off x="428597" y="1393017"/>
            <a:ext cx="8434552" cy="295604"/>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IN" sz="2100" b="1" dirty="0">
                <a:solidFill>
                  <a:schemeClr val="bg1"/>
                </a:solidFill>
                <a:latin typeface="Times New Roman" panose="02020603050405020304" pitchFamily="18" charset="0"/>
                <a:cs typeface="Times New Roman" panose="02020603050405020304" pitchFamily="18" charset="0"/>
              </a:rPr>
              <a:t>Boats and Streams</a:t>
            </a:r>
            <a:endParaRPr lang="en-US" sz="21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9571319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700808"/>
            <a:ext cx="8382000" cy="2031325"/>
          </a:xfrm>
          <a:prstGeom prst="rect">
            <a:avLst/>
          </a:prstGeom>
          <a:noFill/>
        </p:spPr>
        <p:txBody>
          <a:bodyPr wrap="square" rtlCol="0">
            <a:spAutoFit/>
          </a:bodyPr>
          <a:lstStyle/>
          <a:p>
            <a:pPr fontAlgn="t"/>
            <a:r>
              <a:rPr lang="en-IN" sz="2100" dirty="0">
                <a:latin typeface="Times New Roman" pitchFamily="18" charset="0"/>
                <a:cs typeface="Times New Roman" pitchFamily="18" charset="0"/>
              </a:rPr>
              <a:t>2. Ravi can row upstream at 9 km/h and downstream at 15 km/h. Find the Ravi’s speed in still water?</a:t>
            </a:r>
          </a:p>
          <a:p>
            <a:pPr fontAlgn="t"/>
            <a:endParaRPr lang="en-IN" sz="2100" dirty="0">
              <a:latin typeface="Times New Roman" pitchFamily="18" charset="0"/>
              <a:cs typeface="Times New Roman" pitchFamily="18" charset="0"/>
            </a:endParaRPr>
          </a:p>
          <a:p>
            <a:pPr fontAlgn="t"/>
            <a:r>
              <a:rPr lang="en-IN" sz="2100" dirty="0">
                <a:latin typeface="Times New Roman" pitchFamily="18" charset="0"/>
                <a:cs typeface="Times New Roman" pitchFamily="18" charset="0"/>
              </a:rPr>
              <a:t>A]12                                         B]11         </a:t>
            </a:r>
          </a:p>
          <a:p>
            <a:pPr fontAlgn="t"/>
            <a:r>
              <a:rPr lang="en-IN" sz="2100" dirty="0">
                <a:latin typeface="Times New Roman" pitchFamily="18" charset="0"/>
                <a:cs typeface="Times New Roman" pitchFamily="18" charset="0"/>
              </a:rPr>
              <a:t>C]13                                         D]14</a:t>
            </a:r>
          </a:p>
          <a:p>
            <a:endParaRPr lang="en-US" sz="21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05BA204F-4364-415F-9D65-FF2DC7C3AD91}" type="slidenum">
              <a:rPr lang="en-US" sz="2100"/>
              <a:pPr/>
              <a:t>24</a:t>
            </a:fld>
            <a:endParaRPr lang="en-US" sz="2100"/>
          </a:p>
        </p:txBody>
      </p:sp>
      <p:sp>
        <p:nvSpPr>
          <p:cNvPr id="5" name="Rectangle 4"/>
          <p:cNvSpPr/>
          <p:nvPr/>
        </p:nvSpPr>
        <p:spPr>
          <a:xfrm>
            <a:off x="428597" y="1393017"/>
            <a:ext cx="8434552" cy="295604"/>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IN" sz="2100" b="1" dirty="0">
                <a:solidFill>
                  <a:schemeClr val="bg1"/>
                </a:solidFill>
              </a:rPr>
              <a:t>Boats and Streams</a:t>
            </a:r>
            <a:endParaRPr lang="en-US" sz="2100" b="1" dirty="0">
              <a:solidFill>
                <a:schemeClr val="bg1"/>
              </a:solidFill>
            </a:endParaRPr>
          </a:p>
        </p:txBody>
      </p:sp>
    </p:spTree>
    <p:extLst>
      <p:ext uri="{BB962C8B-B14F-4D97-AF65-F5344CB8AC3E}">
        <p14:creationId xmlns:p14="http://schemas.microsoft.com/office/powerpoint/2010/main" val="168857275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28597" y="1393017"/>
            <a:ext cx="8434552" cy="295604"/>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IN" sz="2100" b="1" dirty="0">
                <a:solidFill>
                  <a:schemeClr val="bg1"/>
                </a:solidFill>
              </a:rPr>
              <a:t>Boats and Streams</a:t>
            </a:r>
            <a:endParaRPr lang="en-US" sz="2100" b="1" dirty="0">
              <a:solidFill>
                <a:schemeClr val="bg1"/>
              </a:solidFill>
            </a:endParaRPr>
          </a:p>
        </p:txBody>
      </p:sp>
      <p:sp>
        <p:nvSpPr>
          <p:cNvPr id="5" name="Rectangle 4"/>
          <p:cNvSpPr/>
          <p:nvPr/>
        </p:nvSpPr>
        <p:spPr>
          <a:xfrm>
            <a:off x="294954" y="1703810"/>
            <a:ext cx="8501122" cy="2677656"/>
          </a:xfrm>
          <a:prstGeom prst="rect">
            <a:avLst/>
          </a:prstGeom>
        </p:spPr>
        <p:txBody>
          <a:bodyPr wrap="square">
            <a:spAutoFit/>
          </a:bodyPr>
          <a:lstStyle/>
          <a:p>
            <a:r>
              <a:rPr lang="en-IN" sz="2100" dirty="0">
                <a:latin typeface="Times New Roman" panose="02020603050405020304" pitchFamily="18" charset="0"/>
                <a:cs typeface="Times New Roman" panose="02020603050405020304" pitchFamily="18" charset="0"/>
              </a:rPr>
              <a:t>3. A man can row upstream 18 km and 36 km downstream each in 6 hrs. The speed (in kmph) of the  current is?</a:t>
            </a:r>
          </a:p>
          <a:p>
            <a:endParaRPr lang="en-IN" sz="2100" dirty="0">
              <a:latin typeface="Times New Roman" panose="02020603050405020304" pitchFamily="18" charset="0"/>
              <a:cs typeface="Times New Roman" panose="02020603050405020304" pitchFamily="18" charset="0"/>
            </a:endParaRPr>
          </a:p>
          <a:p>
            <a:r>
              <a:rPr lang="en-IN" sz="2100" dirty="0">
                <a:latin typeface="Times New Roman" panose="02020603050405020304" pitchFamily="18" charset="0"/>
                <a:cs typeface="Times New Roman" panose="02020603050405020304" pitchFamily="18" charset="0"/>
              </a:rPr>
              <a:t>A]2                                      B]1.5</a:t>
            </a:r>
          </a:p>
          <a:p>
            <a:r>
              <a:rPr lang="en-IN" sz="2100" dirty="0">
                <a:latin typeface="Times New Roman" panose="02020603050405020304" pitchFamily="18" charset="0"/>
                <a:cs typeface="Times New Roman" panose="02020603050405020304" pitchFamily="18" charset="0"/>
              </a:rPr>
              <a:t>C]3                                      D]4</a:t>
            </a:r>
          </a:p>
          <a:p>
            <a:endParaRPr lang="en-IN" sz="2100" dirty="0">
              <a:latin typeface="Times New Roman" panose="02020603050405020304" pitchFamily="18" charset="0"/>
              <a:cs typeface="Times New Roman" panose="02020603050405020304" pitchFamily="18" charset="0"/>
            </a:endParaRPr>
          </a:p>
          <a:p>
            <a:endParaRPr lang="en-IN" sz="2100" dirty="0">
              <a:latin typeface="Times New Roman" panose="02020603050405020304" pitchFamily="18" charset="0"/>
              <a:cs typeface="Times New Roman" panose="02020603050405020304" pitchFamily="18" charset="0"/>
            </a:endParaRPr>
          </a:p>
          <a:p>
            <a:endParaRPr lang="en-US"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7000674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5BA204F-4364-415F-9D65-FF2DC7C3AD91}" type="slidenum">
              <a:rPr lang="en-US" smtClean="0"/>
              <a:pPr/>
              <a:t>26</a:t>
            </a:fld>
            <a:endParaRPr lang="en-US"/>
          </a:p>
        </p:txBody>
      </p:sp>
      <p:sp>
        <p:nvSpPr>
          <p:cNvPr id="4" name="Rectangle 3"/>
          <p:cNvSpPr/>
          <p:nvPr/>
        </p:nvSpPr>
        <p:spPr>
          <a:xfrm>
            <a:off x="428597" y="1393017"/>
            <a:ext cx="8434552" cy="295604"/>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IN" sz="2100" b="1" dirty="0">
                <a:solidFill>
                  <a:schemeClr val="bg1"/>
                </a:solidFill>
              </a:rPr>
              <a:t>Boats and Streams</a:t>
            </a:r>
            <a:endParaRPr lang="en-US" sz="2100" b="1" dirty="0">
              <a:solidFill>
                <a:schemeClr val="bg1"/>
              </a:solidFill>
            </a:endParaRPr>
          </a:p>
        </p:txBody>
      </p:sp>
      <p:sp>
        <p:nvSpPr>
          <p:cNvPr id="5" name="Rectangle 4"/>
          <p:cNvSpPr/>
          <p:nvPr/>
        </p:nvSpPr>
        <p:spPr>
          <a:xfrm>
            <a:off x="285720" y="1754814"/>
            <a:ext cx="8572560" cy="2354491"/>
          </a:xfrm>
          <a:prstGeom prst="rect">
            <a:avLst/>
          </a:prstGeom>
        </p:spPr>
        <p:txBody>
          <a:bodyPr wrap="square">
            <a:spAutoFit/>
          </a:bodyPr>
          <a:lstStyle/>
          <a:p>
            <a:r>
              <a:rPr lang="en-US" sz="2100" dirty="0">
                <a:latin typeface="Times New Roman" panose="02020603050405020304" pitchFamily="18" charset="0"/>
                <a:cs typeface="Times New Roman" panose="02020603050405020304" pitchFamily="18" charset="0"/>
              </a:rPr>
              <a:t>4. </a:t>
            </a:r>
            <a:r>
              <a:rPr lang="en-IN" sz="2100" dirty="0">
                <a:latin typeface="Times New Roman" panose="02020603050405020304" pitchFamily="18" charset="0"/>
                <a:cs typeface="Times New Roman" panose="02020603050405020304" pitchFamily="18" charset="0"/>
              </a:rPr>
              <a:t>There are 3 points P, Q and R in a straight line, such that point Q is equidistant from points P and R. A man can swim from point P to R downstream in 48 hours and from Q to P upstream in 32 hours. Find the ratio of speed of man in still water to speed of stream</a:t>
            </a:r>
            <a:r>
              <a:rPr lang="en-US" sz="2100" dirty="0">
                <a:latin typeface="Times New Roman" panose="02020603050405020304" pitchFamily="18" charset="0"/>
                <a:cs typeface="Times New Roman" panose="02020603050405020304" pitchFamily="18" charset="0"/>
              </a:rPr>
              <a:t>:</a:t>
            </a:r>
          </a:p>
          <a:p>
            <a:endParaRPr lang="en-US" sz="2100" dirty="0">
              <a:latin typeface="Times New Roman" panose="02020603050405020304" pitchFamily="18" charset="0"/>
              <a:cs typeface="Times New Roman" panose="02020603050405020304" pitchFamily="18" charset="0"/>
            </a:endParaRPr>
          </a:p>
          <a:p>
            <a:r>
              <a:rPr lang="en-US" sz="2100" dirty="0">
                <a:latin typeface="Times New Roman" panose="02020603050405020304" pitchFamily="18" charset="0"/>
                <a:cs typeface="Times New Roman" panose="02020603050405020304" pitchFamily="18" charset="0"/>
              </a:rPr>
              <a:t>A]1:7                                        B] 7:1</a:t>
            </a:r>
          </a:p>
          <a:p>
            <a:r>
              <a:rPr lang="en-US" sz="2100" dirty="0">
                <a:latin typeface="Times New Roman" panose="02020603050405020304" pitchFamily="18" charset="0"/>
                <a:cs typeface="Times New Roman" panose="02020603050405020304" pitchFamily="18" charset="0"/>
              </a:rPr>
              <a:t>C]5:2                                        D] 2:5</a:t>
            </a:r>
          </a:p>
        </p:txBody>
      </p:sp>
    </p:spTree>
    <p:extLst>
      <p:ext uri="{BB962C8B-B14F-4D97-AF65-F5344CB8AC3E}">
        <p14:creationId xmlns:p14="http://schemas.microsoft.com/office/powerpoint/2010/main" val="173500885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5BA204F-4364-415F-9D65-FF2DC7C3AD91}" type="slidenum">
              <a:rPr lang="en-US" smtClean="0"/>
              <a:pPr/>
              <a:t>27</a:t>
            </a:fld>
            <a:endParaRPr lang="en-US"/>
          </a:p>
        </p:txBody>
      </p:sp>
      <p:sp>
        <p:nvSpPr>
          <p:cNvPr id="5" name="Rectangle 4"/>
          <p:cNvSpPr/>
          <p:nvPr/>
        </p:nvSpPr>
        <p:spPr>
          <a:xfrm>
            <a:off x="428597" y="1393017"/>
            <a:ext cx="8434552" cy="295604"/>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IN" sz="2100" b="1" dirty="0">
                <a:solidFill>
                  <a:schemeClr val="bg1"/>
                </a:solidFill>
              </a:rPr>
              <a:t>Boats and Streams</a:t>
            </a:r>
            <a:endParaRPr lang="en-US" sz="2100" b="1" dirty="0">
              <a:solidFill>
                <a:schemeClr val="bg1"/>
              </a:solidFill>
            </a:endParaRPr>
          </a:p>
        </p:txBody>
      </p:sp>
      <p:sp>
        <p:nvSpPr>
          <p:cNvPr id="6" name="Rectangle 5"/>
          <p:cNvSpPr/>
          <p:nvPr/>
        </p:nvSpPr>
        <p:spPr>
          <a:xfrm>
            <a:off x="357158" y="1700809"/>
            <a:ext cx="8572560" cy="2677656"/>
          </a:xfrm>
          <a:prstGeom prst="rect">
            <a:avLst/>
          </a:prstGeom>
        </p:spPr>
        <p:txBody>
          <a:bodyPr wrap="square">
            <a:spAutoFit/>
          </a:bodyPr>
          <a:lstStyle/>
          <a:p>
            <a:r>
              <a:rPr lang="en-IN" sz="2100" dirty="0">
                <a:latin typeface="Times New Roman" panose="02020603050405020304" pitchFamily="18" charset="0"/>
                <a:cs typeface="Times New Roman" panose="02020603050405020304" pitchFamily="18" charset="0"/>
              </a:rPr>
              <a:t>5. A boat travels from point A to B, a distance of 12 km. From A it travels 4 km downstream in 15 minutes and the remaining 8 km upstream to reach B. If the downstream speed is four times as high as the upstream speed, what is the average speed of the boat for the journey from A to B?</a:t>
            </a:r>
          </a:p>
          <a:p>
            <a:endParaRPr lang="en-IN" sz="2100" dirty="0">
              <a:latin typeface="Times New Roman" panose="02020603050405020304" pitchFamily="18" charset="0"/>
              <a:cs typeface="Times New Roman" panose="02020603050405020304" pitchFamily="18" charset="0"/>
            </a:endParaRPr>
          </a:p>
          <a:p>
            <a:r>
              <a:rPr lang="en-IN" sz="2100" dirty="0">
                <a:latin typeface="Times New Roman" panose="02020603050405020304" pitchFamily="18" charset="0"/>
                <a:cs typeface="Times New Roman" panose="02020603050405020304" pitchFamily="18" charset="0"/>
              </a:rPr>
              <a:t>A] 5.33 km/hr			B] 3.33 km/hr</a:t>
            </a:r>
          </a:p>
          <a:p>
            <a:r>
              <a:rPr lang="en-IN" sz="2100" dirty="0">
                <a:latin typeface="Times New Roman" panose="02020603050405020304" pitchFamily="18" charset="0"/>
                <a:cs typeface="Times New Roman" panose="02020603050405020304" pitchFamily="18" charset="0"/>
              </a:rPr>
              <a:t>C] 7.33 km/hr			D] 9.33 km/hr</a:t>
            </a:r>
          </a:p>
          <a:p>
            <a:endParaRPr lang="en-IN"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2425402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5BA204F-4364-415F-9D65-FF2DC7C3AD91}" type="slidenum">
              <a:rPr lang="en-US" smtClean="0"/>
              <a:pPr/>
              <a:t>28</a:t>
            </a:fld>
            <a:endParaRPr lang="en-US"/>
          </a:p>
        </p:txBody>
      </p:sp>
      <p:sp>
        <p:nvSpPr>
          <p:cNvPr id="5" name="Rectangle 4"/>
          <p:cNvSpPr/>
          <p:nvPr/>
        </p:nvSpPr>
        <p:spPr>
          <a:xfrm>
            <a:off x="428597" y="1393017"/>
            <a:ext cx="8434552" cy="295604"/>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IN" sz="2100" b="1" dirty="0">
                <a:solidFill>
                  <a:schemeClr val="bg1"/>
                </a:solidFill>
              </a:rPr>
              <a:t>Boats and Streams</a:t>
            </a:r>
            <a:endParaRPr lang="en-US" sz="2100" b="1" dirty="0">
              <a:solidFill>
                <a:schemeClr val="bg1"/>
              </a:solidFill>
            </a:endParaRPr>
          </a:p>
        </p:txBody>
      </p:sp>
      <p:sp>
        <p:nvSpPr>
          <p:cNvPr id="6" name="Rectangle 5"/>
          <p:cNvSpPr/>
          <p:nvPr/>
        </p:nvSpPr>
        <p:spPr>
          <a:xfrm>
            <a:off x="500034" y="1700808"/>
            <a:ext cx="8072494" cy="2354491"/>
          </a:xfrm>
          <a:prstGeom prst="rect">
            <a:avLst/>
          </a:prstGeom>
        </p:spPr>
        <p:txBody>
          <a:bodyPr wrap="square">
            <a:spAutoFit/>
          </a:bodyPr>
          <a:lstStyle/>
          <a:p>
            <a:pPr algn="just"/>
            <a:r>
              <a:rPr lang="en-US" sz="2100" dirty="0">
                <a:latin typeface="Times New Roman" panose="02020603050405020304" pitchFamily="18" charset="0"/>
                <a:cs typeface="Times New Roman" panose="02020603050405020304" pitchFamily="18" charset="0"/>
              </a:rPr>
              <a:t>6. </a:t>
            </a:r>
            <a:r>
              <a:rPr lang="en-IN" sz="2100" dirty="0">
                <a:latin typeface="Times New Roman" panose="02020603050405020304" pitchFamily="18" charset="0"/>
                <a:cs typeface="Times New Roman" panose="02020603050405020304" pitchFamily="18" charset="0"/>
              </a:rPr>
              <a:t>A boat takes 76 hours for travelling downstream from point A to point B and coming back to point C midway between A and B. If the velocity of the stream is 4 kmph and the speed of the boat in still water is 14 kmph, what is the distance between A and B?</a:t>
            </a:r>
          </a:p>
          <a:p>
            <a:endParaRPr lang="en-US" sz="2100" dirty="0">
              <a:latin typeface="Times New Roman" panose="02020603050405020304" pitchFamily="18" charset="0"/>
              <a:cs typeface="Times New Roman" panose="02020603050405020304" pitchFamily="18" charset="0"/>
            </a:endParaRPr>
          </a:p>
          <a:p>
            <a:r>
              <a:rPr lang="en-IN" sz="2100" dirty="0">
                <a:latin typeface="Times New Roman" panose="02020603050405020304" pitchFamily="18" charset="0"/>
                <a:cs typeface="Times New Roman" panose="02020603050405020304" pitchFamily="18" charset="0"/>
              </a:rPr>
              <a:t>A]620                                           B]520  </a:t>
            </a:r>
          </a:p>
          <a:p>
            <a:r>
              <a:rPr lang="en-IN" sz="2100" dirty="0">
                <a:latin typeface="Times New Roman" panose="02020603050405020304" pitchFamily="18" charset="0"/>
                <a:cs typeface="Times New Roman" panose="02020603050405020304" pitchFamily="18" charset="0"/>
              </a:rPr>
              <a:t>C] 720                                          D] 810</a:t>
            </a:r>
            <a:endParaRPr lang="en-US"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609028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5BA204F-4364-415F-9D65-FF2DC7C3AD91}" type="slidenum">
              <a:rPr lang="en-US" smtClean="0"/>
              <a:pPr/>
              <a:t>29</a:t>
            </a:fld>
            <a:endParaRPr lang="en-US"/>
          </a:p>
        </p:txBody>
      </p:sp>
      <p:sp>
        <p:nvSpPr>
          <p:cNvPr id="4" name="Rectangle 3"/>
          <p:cNvSpPr/>
          <p:nvPr/>
        </p:nvSpPr>
        <p:spPr>
          <a:xfrm>
            <a:off x="428597" y="1393017"/>
            <a:ext cx="8434552" cy="295604"/>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IN" sz="2100" b="1" dirty="0">
                <a:solidFill>
                  <a:schemeClr val="bg1"/>
                </a:solidFill>
              </a:rPr>
              <a:t>Boats and Streams</a:t>
            </a:r>
            <a:endParaRPr lang="en-US" sz="2100" b="1" dirty="0">
              <a:solidFill>
                <a:schemeClr val="bg1"/>
              </a:solidFill>
            </a:endParaRPr>
          </a:p>
        </p:txBody>
      </p:sp>
      <p:sp>
        <p:nvSpPr>
          <p:cNvPr id="5" name="Rectangle 4"/>
          <p:cNvSpPr/>
          <p:nvPr/>
        </p:nvSpPr>
        <p:spPr>
          <a:xfrm>
            <a:off x="357159" y="1700808"/>
            <a:ext cx="8501122" cy="2354491"/>
          </a:xfrm>
          <a:prstGeom prst="rect">
            <a:avLst/>
          </a:prstGeom>
        </p:spPr>
        <p:txBody>
          <a:bodyPr wrap="square">
            <a:spAutoFit/>
          </a:bodyPr>
          <a:lstStyle/>
          <a:p>
            <a:pPr fontAlgn="base"/>
            <a:r>
              <a:rPr lang="en-IN" sz="2100" dirty="0">
                <a:latin typeface="Times New Roman" panose="02020603050405020304" pitchFamily="18" charset="0"/>
                <a:cs typeface="Times New Roman" panose="02020603050405020304" pitchFamily="18" charset="0"/>
              </a:rPr>
              <a:t>7. A boat takes 5 hours for travelling downstream from point A to point B and coming back to point C at 2/3rd of total distance between A and B from point B. If the velocity of the stream is 3 kmph and the speed of the boat in still water is 9 kmph, what is the distance between A and B? </a:t>
            </a:r>
          </a:p>
          <a:p>
            <a:pPr fontAlgn="base"/>
            <a:endParaRPr lang="en-IN" sz="2100" dirty="0">
              <a:latin typeface="Times New Roman" panose="02020603050405020304" pitchFamily="18" charset="0"/>
              <a:cs typeface="Times New Roman" panose="02020603050405020304" pitchFamily="18" charset="0"/>
            </a:endParaRPr>
          </a:p>
          <a:p>
            <a:pPr fontAlgn="base"/>
            <a:r>
              <a:rPr lang="en-IN" sz="2100" dirty="0">
                <a:latin typeface="Times New Roman" panose="02020603050405020304" pitchFamily="18" charset="0"/>
                <a:cs typeface="Times New Roman" panose="02020603050405020304" pitchFamily="18" charset="0"/>
              </a:rPr>
              <a:t>A] 25.7 km                            B] 24 km</a:t>
            </a:r>
          </a:p>
          <a:p>
            <a:pPr fontAlgn="base"/>
            <a:r>
              <a:rPr lang="en-IN" sz="2100" dirty="0">
                <a:latin typeface="Times New Roman" panose="02020603050405020304" pitchFamily="18" charset="0"/>
                <a:cs typeface="Times New Roman" panose="02020603050405020304" pitchFamily="18" charset="0"/>
              </a:rPr>
              <a:t>C] 16.4 km                            D] None</a:t>
            </a:r>
          </a:p>
        </p:txBody>
      </p:sp>
    </p:spTree>
    <p:extLst>
      <p:ext uri="{BB962C8B-B14F-4D97-AF65-F5344CB8AC3E}">
        <p14:creationId xmlns:p14="http://schemas.microsoft.com/office/powerpoint/2010/main" val="42010058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70ECB414-8CD2-4CB7-B03F-CE651E18C60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32145" y="32657"/>
            <a:ext cx="1211855" cy="524748"/>
          </a:xfrm>
          <a:prstGeom prst="rect">
            <a:avLst/>
          </a:prstGeom>
        </p:spPr>
      </p:pic>
      <p:graphicFrame>
        <p:nvGraphicFramePr>
          <p:cNvPr id="2" name="Table 1"/>
          <p:cNvGraphicFramePr>
            <a:graphicFrameLocks noGrp="1"/>
          </p:cNvGraphicFramePr>
          <p:nvPr>
            <p:extLst>
              <p:ext uri="{D42A27DB-BD31-4B8C-83A1-F6EECF244321}">
                <p14:modId xmlns:p14="http://schemas.microsoft.com/office/powerpoint/2010/main" val="2431434024"/>
              </p:ext>
            </p:extLst>
          </p:nvPr>
        </p:nvGraphicFramePr>
        <p:xfrm>
          <a:off x="335698" y="2031998"/>
          <a:ext cx="8391526" cy="4305221"/>
        </p:xfrm>
        <a:graphic>
          <a:graphicData uri="http://schemas.openxmlformats.org/drawingml/2006/table">
            <a:tbl>
              <a:tblPr/>
              <a:tblGrid>
                <a:gridCol w="2566673">
                  <a:extLst>
                    <a:ext uri="{9D8B030D-6E8A-4147-A177-3AD203B41FA5}">
                      <a16:colId xmlns="" xmlns:a16="http://schemas.microsoft.com/office/drawing/2014/main" val="20000"/>
                    </a:ext>
                  </a:extLst>
                </a:gridCol>
                <a:gridCol w="5824853">
                  <a:extLst>
                    <a:ext uri="{9D8B030D-6E8A-4147-A177-3AD203B41FA5}">
                      <a16:colId xmlns="" xmlns:a16="http://schemas.microsoft.com/office/drawing/2014/main" val="20001"/>
                    </a:ext>
                  </a:extLst>
                </a:gridCol>
              </a:tblGrid>
              <a:tr h="472647">
                <a:tc>
                  <a:txBody>
                    <a:bodyPr/>
                    <a:lstStyle/>
                    <a:p>
                      <a:pPr algn="ctr"/>
                      <a:r>
                        <a:rPr lang="en-IN" sz="1500" dirty="0">
                          <a:effectLst/>
                        </a:rPr>
                        <a:t>Expression</a:t>
                      </a:r>
                    </a:p>
                  </a:txBody>
                  <a:tcPr marL="30548" marR="30548" marT="40731" marB="40731" anchor="ctr">
                    <a:lnL w="19050" cap="flat" cmpd="sng" algn="ctr">
                      <a:solidFill>
                        <a:srgbClr val="CCCCCC"/>
                      </a:solidFill>
                      <a:prstDash val="solid"/>
                      <a:round/>
                      <a:headEnd type="none" w="med" len="med"/>
                      <a:tailEnd type="none" w="med" len="med"/>
                    </a:lnL>
                    <a:lnR w="19050" cap="flat" cmpd="sng" algn="ctr">
                      <a:solidFill>
                        <a:srgbClr val="CCCCCC"/>
                      </a:solidFill>
                      <a:prstDash val="solid"/>
                      <a:round/>
                      <a:headEnd type="none" w="med" len="med"/>
                      <a:tailEnd type="none" w="med" len="med"/>
                    </a:lnR>
                    <a:lnT w="19050" cap="flat" cmpd="sng" algn="ctr">
                      <a:solidFill>
                        <a:srgbClr val="CCCCCC"/>
                      </a:solidFill>
                      <a:prstDash val="solid"/>
                      <a:round/>
                      <a:headEnd type="none" w="med" len="med"/>
                      <a:tailEnd type="none" w="med" len="med"/>
                    </a:lnT>
                    <a:lnB w="19050" cap="flat" cmpd="sng" algn="ctr">
                      <a:solidFill>
                        <a:srgbClr val="CCCCCC"/>
                      </a:solidFill>
                      <a:prstDash val="solid"/>
                      <a:round/>
                      <a:headEnd type="none" w="med" len="med"/>
                      <a:tailEnd type="none" w="med" len="med"/>
                    </a:lnB>
                    <a:solidFill>
                      <a:srgbClr val="FFFFFF"/>
                    </a:solidFill>
                  </a:tcPr>
                </a:tc>
                <a:tc>
                  <a:txBody>
                    <a:bodyPr/>
                    <a:lstStyle/>
                    <a:p>
                      <a:pPr algn="ctr"/>
                      <a:r>
                        <a:rPr lang="en-IN" sz="1500" dirty="0">
                          <a:effectLst/>
                        </a:rPr>
                        <a:t>Meaning</a:t>
                      </a:r>
                    </a:p>
                  </a:txBody>
                  <a:tcPr marL="30548" marR="30548" marT="40731" marB="40731" anchor="ctr">
                    <a:lnL w="19050" cap="flat" cmpd="sng" algn="ctr">
                      <a:solidFill>
                        <a:srgbClr val="CCCCCC"/>
                      </a:solidFill>
                      <a:prstDash val="solid"/>
                      <a:round/>
                      <a:headEnd type="none" w="med" len="med"/>
                      <a:tailEnd type="none" w="med" len="med"/>
                    </a:lnL>
                    <a:lnR w="19050" cap="flat" cmpd="sng" algn="ctr">
                      <a:solidFill>
                        <a:srgbClr val="CCCCCC"/>
                      </a:solidFill>
                      <a:prstDash val="solid"/>
                      <a:round/>
                      <a:headEnd type="none" w="med" len="med"/>
                      <a:tailEnd type="none" w="med" len="med"/>
                    </a:lnR>
                    <a:lnT w="19050" cap="flat" cmpd="sng" algn="ctr">
                      <a:solidFill>
                        <a:srgbClr val="CCCCCC"/>
                      </a:solidFill>
                      <a:prstDash val="solid"/>
                      <a:round/>
                      <a:headEnd type="none" w="med" len="med"/>
                      <a:tailEnd type="none" w="med" len="med"/>
                    </a:lnT>
                    <a:lnB w="19050" cap="flat" cmpd="sng" algn="ctr">
                      <a:solidFill>
                        <a:srgbClr val="CCCCCC"/>
                      </a:solidFill>
                      <a:prstDash val="solid"/>
                      <a:round/>
                      <a:headEnd type="none" w="med" len="med"/>
                      <a:tailEnd type="none" w="med" len="med"/>
                    </a:lnB>
                    <a:solidFill>
                      <a:srgbClr val="FFFFFF"/>
                    </a:solidFill>
                  </a:tcPr>
                </a:tc>
                <a:extLst>
                  <a:ext uri="{0D108BD9-81ED-4DB2-BD59-A6C34878D82A}">
                    <a16:rowId xmlns="" xmlns:a16="http://schemas.microsoft.com/office/drawing/2014/main" val="10000"/>
                  </a:ext>
                </a:extLst>
              </a:tr>
              <a:tr h="823478">
                <a:tc>
                  <a:txBody>
                    <a:bodyPr/>
                    <a:lstStyle/>
                    <a:p>
                      <a:pPr algn="ctr"/>
                      <a:r>
                        <a:rPr lang="en-US" sz="1500" dirty="0">
                          <a:effectLst/>
                        </a:rPr>
                        <a:t>Head-Start / A gives B start of x meters</a:t>
                      </a:r>
                    </a:p>
                  </a:txBody>
                  <a:tcPr marL="30548" marR="30548" marT="40731" marB="40731" anchor="ctr">
                    <a:lnL w="19050" cap="flat" cmpd="sng" algn="ctr">
                      <a:solidFill>
                        <a:srgbClr val="CCCCCC"/>
                      </a:solidFill>
                      <a:prstDash val="solid"/>
                      <a:round/>
                      <a:headEnd type="none" w="med" len="med"/>
                      <a:tailEnd type="none" w="med" len="med"/>
                    </a:lnL>
                    <a:lnR w="19050" cap="flat" cmpd="sng" algn="ctr">
                      <a:solidFill>
                        <a:srgbClr val="CCCCCC"/>
                      </a:solidFill>
                      <a:prstDash val="solid"/>
                      <a:round/>
                      <a:headEnd type="none" w="med" len="med"/>
                      <a:tailEnd type="none" w="med" len="med"/>
                    </a:lnR>
                    <a:lnT w="19050" cap="flat" cmpd="sng" algn="ctr">
                      <a:solidFill>
                        <a:srgbClr val="CCCCCC"/>
                      </a:solidFill>
                      <a:prstDash val="solid"/>
                      <a:round/>
                      <a:headEnd type="none" w="med" len="med"/>
                      <a:tailEnd type="none" w="med" len="med"/>
                    </a:lnT>
                    <a:lnB w="19050" cap="flat" cmpd="sng" algn="ctr">
                      <a:solidFill>
                        <a:srgbClr val="CCCCCC"/>
                      </a:solidFill>
                      <a:prstDash val="solid"/>
                      <a:round/>
                      <a:headEnd type="none" w="med" len="med"/>
                      <a:tailEnd type="none" w="med" len="med"/>
                    </a:lnB>
                    <a:solidFill>
                      <a:srgbClr val="FFFFFF"/>
                    </a:solidFill>
                  </a:tcPr>
                </a:tc>
                <a:tc>
                  <a:txBody>
                    <a:bodyPr/>
                    <a:lstStyle/>
                    <a:p>
                      <a:pPr algn="ctr"/>
                      <a:r>
                        <a:rPr lang="en-US" sz="1500" dirty="0">
                          <a:effectLst/>
                        </a:rPr>
                        <a:t>When a racer gets a start x meters ahead of the starting point it’s called head-start of x meters. Here A gives B a head-start of x meters.</a:t>
                      </a:r>
                    </a:p>
                  </a:txBody>
                  <a:tcPr marL="30548" marR="30548" marT="40731" marB="40731" anchor="ctr">
                    <a:lnL w="19050" cap="flat" cmpd="sng" algn="ctr">
                      <a:solidFill>
                        <a:srgbClr val="CCCCCC"/>
                      </a:solidFill>
                      <a:prstDash val="solid"/>
                      <a:round/>
                      <a:headEnd type="none" w="med" len="med"/>
                      <a:tailEnd type="none" w="med" len="med"/>
                    </a:lnL>
                    <a:lnR w="19050" cap="flat" cmpd="sng" algn="ctr">
                      <a:solidFill>
                        <a:srgbClr val="CCCCCC"/>
                      </a:solidFill>
                      <a:prstDash val="solid"/>
                      <a:round/>
                      <a:headEnd type="none" w="med" len="med"/>
                      <a:tailEnd type="none" w="med" len="med"/>
                    </a:lnR>
                    <a:lnT w="19050" cap="flat" cmpd="sng" algn="ctr">
                      <a:solidFill>
                        <a:srgbClr val="CCCCCC"/>
                      </a:solidFill>
                      <a:prstDash val="solid"/>
                      <a:round/>
                      <a:headEnd type="none" w="med" len="med"/>
                      <a:tailEnd type="none" w="med" len="med"/>
                    </a:lnT>
                    <a:lnB w="19050" cap="flat" cmpd="sng" algn="ctr">
                      <a:solidFill>
                        <a:srgbClr val="CCCCCC"/>
                      </a:solidFill>
                      <a:prstDash val="solid"/>
                      <a:round/>
                      <a:headEnd type="none" w="med" len="med"/>
                      <a:tailEnd type="none" w="med" len="med"/>
                    </a:lnB>
                    <a:solidFill>
                      <a:srgbClr val="FFFFFF"/>
                    </a:solidFill>
                  </a:tcPr>
                </a:tc>
                <a:extLst>
                  <a:ext uri="{0D108BD9-81ED-4DB2-BD59-A6C34878D82A}">
                    <a16:rowId xmlns="" xmlns:a16="http://schemas.microsoft.com/office/drawing/2014/main" val="10001"/>
                  </a:ext>
                </a:extLst>
              </a:tr>
              <a:tr h="823478">
                <a:tc>
                  <a:txBody>
                    <a:bodyPr/>
                    <a:lstStyle/>
                    <a:p>
                      <a:pPr algn="ctr"/>
                      <a:r>
                        <a:rPr lang="en-US" sz="1500" dirty="0">
                          <a:effectLst/>
                        </a:rPr>
                        <a:t>Head-Start/ A can give B a start of t minutes</a:t>
                      </a:r>
                    </a:p>
                  </a:txBody>
                  <a:tcPr marL="30548" marR="30548" marT="40731" marB="40731" anchor="ctr">
                    <a:lnL w="19050" cap="flat" cmpd="sng" algn="ctr">
                      <a:solidFill>
                        <a:srgbClr val="CCCCCC"/>
                      </a:solidFill>
                      <a:prstDash val="solid"/>
                      <a:round/>
                      <a:headEnd type="none" w="med" len="med"/>
                      <a:tailEnd type="none" w="med" len="med"/>
                    </a:lnL>
                    <a:lnR w="19050" cap="flat" cmpd="sng" algn="ctr">
                      <a:solidFill>
                        <a:srgbClr val="CCCCCC"/>
                      </a:solidFill>
                      <a:prstDash val="solid"/>
                      <a:round/>
                      <a:headEnd type="none" w="med" len="med"/>
                      <a:tailEnd type="none" w="med" len="med"/>
                    </a:lnR>
                    <a:lnT w="19050" cap="flat" cmpd="sng" algn="ctr">
                      <a:solidFill>
                        <a:srgbClr val="CCCCCC"/>
                      </a:solidFill>
                      <a:prstDash val="solid"/>
                      <a:round/>
                      <a:headEnd type="none" w="med" len="med"/>
                      <a:tailEnd type="none" w="med" len="med"/>
                    </a:lnT>
                    <a:lnB w="19050" cap="flat" cmpd="sng" algn="ctr">
                      <a:solidFill>
                        <a:srgbClr val="CCCCCC"/>
                      </a:solidFill>
                      <a:prstDash val="solid"/>
                      <a:round/>
                      <a:headEnd type="none" w="med" len="med"/>
                      <a:tailEnd type="none" w="med" len="med"/>
                    </a:lnB>
                    <a:solidFill>
                      <a:srgbClr val="FFFFFF"/>
                    </a:solidFill>
                  </a:tcPr>
                </a:tc>
                <a:tc>
                  <a:txBody>
                    <a:bodyPr/>
                    <a:lstStyle/>
                    <a:p>
                      <a:pPr algn="ctr"/>
                      <a:r>
                        <a:rPr lang="en-US" sz="1500" dirty="0">
                          <a:effectLst/>
                        </a:rPr>
                        <a:t>When a contestant gets a start by t seconds earlier than other ones, it’s called head-start of t seconds. Here A gives B a head-start of t seconds.</a:t>
                      </a:r>
                    </a:p>
                  </a:txBody>
                  <a:tcPr marL="30548" marR="30548" marT="40731" marB="40731" anchor="ctr">
                    <a:lnL w="19050" cap="flat" cmpd="sng" algn="ctr">
                      <a:solidFill>
                        <a:srgbClr val="CCCCCC"/>
                      </a:solidFill>
                      <a:prstDash val="solid"/>
                      <a:round/>
                      <a:headEnd type="none" w="med" len="med"/>
                      <a:tailEnd type="none" w="med" len="med"/>
                    </a:lnL>
                    <a:lnR w="19050" cap="flat" cmpd="sng" algn="ctr">
                      <a:solidFill>
                        <a:srgbClr val="CCCCCC"/>
                      </a:solidFill>
                      <a:prstDash val="solid"/>
                      <a:round/>
                      <a:headEnd type="none" w="med" len="med"/>
                      <a:tailEnd type="none" w="med" len="med"/>
                    </a:lnR>
                    <a:lnT w="19050" cap="flat" cmpd="sng" algn="ctr">
                      <a:solidFill>
                        <a:srgbClr val="CCCCCC"/>
                      </a:solidFill>
                      <a:prstDash val="solid"/>
                      <a:round/>
                      <a:headEnd type="none" w="med" len="med"/>
                      <a:tailEnd type="none" w="med" len="med"/>
                    </a:lnT>
                    <a:lnB w="19050" cap="flat" cmpd="sng" algn="ctr">
                      <a:solidFill>
                        <a:srgbClr val="CCCCCC"/>
                      </a:solidFill>
                      <a:prstDash val="solid"/>
                      <a:round/>
                      <a:headEnd type="none" w="med" len="med"/>
                      <a:tailEnd type="none" w="med" len="med"/>
                    </a:lnB>
                    <a:solidFill>
                      <a:srgbClr val="FFFFFF"/>
                    </a:solidFill>
                  </a:tcPr>
                </a:tc>
                <a:extLst>
                  <a:ext uri="{0D108BD9-81ED-4DB2-BD59-A6C34878D82A}">
                    <a16:rowId xmlns="" xmlns:a16="http://schemas.microsoft.com/office/drawing/2014/main" val="10002"/>
                  </a:ext>
                </a:extLst>
              </a:tr>
              <a:tr h="823478">
                <a:tc>
                  <a:txBody>
                    <a:bodyPr/>
                    <a:lstStyle/>
                    <a:p>
                      <a:pPr algn="ctr"/>
                      <a:r>
                        <a:rPr lang="en-US" sz="1500" dirty="0">
                          <a:effectLst/>
                        </a:rPr>
                        <a:t>A beats B by x meters</a:t>
                      </a:r>
                    </a:p>
                  </a:txBody>
                  <a:tcPr marL="30548" marR="30548" marT="40731" marB="40731" anchor="ctr">
                    <a:lnL w="19050" cap="flat" cmpd="sng" algn="ctr">
                      <a:solidFill>
                        <a:srgbClr val="CCCCCC"/>
                      </a:solidFill>
                      <a:prstDash val="solid"/>
                      <a:round/>
                      <a:headEnd type="none" w="med" len="med"/>
                      <a:tailEnd type="none" w="med" len="med"/>
                    </a:lnL>
                    <a:lnR w="19050" cap="flat" cmpd="sng" algn="ctr">
                      <a:solidFill>
                        <a:srgbClr val="CCCCCC"/>
                      </a:solidFill>
                      <a:prstDash val="solid"/>
                      <a:round/>
                      <a:headEnd type="none" w="med" len="med"/>
                      <a:tailEnd type="none" w="med" len="med"/>
                    </a:lnR>
                    <a:lnT w="19050" cap="flat" cmpd="sng" algn="ctr">
                      <a:solidFill>
                        <a:srgbClr val="CCCCCC"/>
                      </a:solidFill>
                      <a:prstDash val="solid"/>
                      <a:round/>
                      <a:headEnd type="none" w="med" len="med"/>
                      <a:tailEnd type="none" w="med" len="med"/>
                    </a:lnT>
                    <a:lnB w="19050" cap="flat" cmpd="sng" algn="ctr">
                      <a:solidFill>
                        <a:srgbClr val="CCCCCC"/>
                      </a:solidFill>
                      <a:prstDash val="solid"/>
                      <a:round/>
                      <a:headEnd type="none" w="med" len="med"/>
                      <a:tailEnd type="none" w="med" len="med"/>
                    </a:lnB>
                    <a:solidFill>
                      <a:srgbClr val="FFFFFF"/>
                    </a:solidFill>
                  </a:tcPr>
                </a:tc>
                <a:tc>
                  <a:txBody>
                    <a:bodyPr/>
                    <a:lstStyle/>
                    <a:p>
                      <a:pPr algn="ctr"/>
                      <a:r>
                        <a:rPr lang="en-US" sz="1500" dirty="0">
                          <a:effectLst/>
                        </a:rPr>
                        <a:t>When A reaches the winning point before B and is x meters away from B. Then A beats B by x meters.</a:t>
                      </a:r>
                    </a:p>
                  </a:txBody>
                  <a:tcPr marL="30548" marR="30548" marT="40731" marB="40731" anchor="ctr">
                    <a:lnL w="19050" cap="flat" cmpd="sng" algn="ctr">
                      <a:solidFill>
                        <a:srgbClr val="CCCCCC"/>
                      </a:solidFill>
                      <a:prstDash val="solid"/>
                      <a:round/>
                      <a:headEnd type="none" w="med" len="med"/>
                      <a:tailEnd type="none" w="med" len="med"/>
                    </a:lnL>
                    <a:lnR w="19050" cap="flat" cmpd="sng" algn="ctr">
                      <a:solidFill>
                        <a:srgbClr val="CCCCCC"/>
                      </a:solidFill>
                      <a:prstDash val="solid"/>
                      <a:round/>
                      <a:headEnd type="none" w="med" len="med"/>
                      <a:tailEnd type="none" w="med" len="med"/>
                    </a:lnR>
                    <a:lnT w="19050" cap="flat" cmpd="sng" algn="ctr">
                      <a:solidFill>
                        <a:srgbClr val="CCCCCC"/>
                      </a:solidFill>
                      <a:prstDash val="solid"/>
                      <a:round/>
                      <a:headEnd type="none" w="med" len="med"/>
                      <a:tailEnd type="none" w="med" len="med"/>
                    </a:lnT>
                    <a:lnB w="19050" cap="flat" cmpd="sng" algn="ctr">
                      <a:solidFill>
                        <a:srgbClr val="CCCCCC"/>
                      </a:solidFill>
                      <a:prstDash val="solid"/>
                      <a:round/>
                      <a:headEnd type="none" w="med" len="med"/>
                      <a:tailEnd type="none" w="med" len="med"/>
                    </a:lnB>
                    <a:solidFill>
                      <a:srgbClr val="FFFFFF"/>
                    </a:solidFill>
                  </a:tcPr>
                </a:tc>
                <a:extLst>
                  <a:ext uri="{0D108BD9-81ED-4DB2-BD59-A6C34878D82A}">
                    <a16:rowId xmlns="" xmlns:a16="http://schemas.microsoft.com/office/drawing/2014/main" val="10003"/>
                  </a:ext>
                </a:extLst>
              </a:tr>
              <a:tr h="472647">
                <a:tc>
                  <a:txBody>
                    <a:bodyPr/>
                    <a:lstStyle/>
                    <a:p>
                      <a:pPr algn="ctr"/>
                      <a:r>
                        <a:rPr lang="en-US" sz="1500" dirty="0">
                          <a:effectLst/>
                        </a:rPr>
                        <a:t>A beats B by t seconds</a:t>
                      </a:r>
                    </a:p>
                  </a:txBody>
                  <a:tcPr marL="30548" marR="30548" marT="40731" marB="40731" anchor="ctr">
                    <a:lnL w="19050" cap="flat" cmpd="sng" algn="ctr">
                      <a:solidFill>
                        <a:srgbClr val="CCCCCC"/>
                      </a:solidFill>
                      <a:prstDash val="solid"/>
                      <a:round/>
                      <a:headEnd type="none" w="med" len="med"/>
                      <a:tailEnd type="none" w="med" len="med"/>
                    </a:lnL>
                    <a:lnR w="19050" cap="flat" cmpd="sng" algn="ctr">
                      <a:solidFill>
                        <a:srgbClr val="CCCCCC"/>
                      </a:solidFill>
                      <a:prstDash val="solid"/>
                      <a:round/>
                      <a:headEnd type="none" w="med" len="med"/>
                      <a:tailEnd type="none" w="med" len="med"/>
                    </a:lnR>
                    <a:lnT w="19050" cap="flat" cmpd="sng" algn="ctr">
                      <a:solidFill>
                        <a:srgbClr val="CCCCCC"/>
                      </a:solidFill>
                      <a:prstDash val="solid"/>
                      <a:round/>
                      <a:headEnd type="none" w="med" len="med"/>
                      <a:tailEnd type="none" w="med" len="med"/>
                    </a:lnT>
                    <a:lnB w="19050" cap="flat" cmpd="sng" algn="ctr">
                      <a:solidFill>
                        <a:srgbClr val="CCCCCC"/>
                      </a:solidFill>
                      <a:prstDash val="solid"/>
                      <a:round/>
                      <a:headEnd type="none" w="med" len="med"/>
                      <a:tailEnd type="none" w="med" len="med"/>
                    </a:lnB>
                    <a:solidFill>
                      <a:srgbClr val="FFFFFF"/>
                    </a:solidFill>
                  </a:tcPr>
                </a:tc>
                <a:tc>
                  <a:txBody>
                    <a:bodyPr/>
                    <a:lstStyle/>
                    <a:p>
                      <a:pPr algn="ctr"/>
                      <a:r>
                        <a:rPr lang="en-US" sz="1500" dirty="0">
                          <a:effectLst/>
                        </a:rPr>
                        <a:t>When A reaches the winning point t seconds before B. Then A beats B by t meters.</a:t>
                      </a:r>
                    </a:p>
                  </a:txBody>
                  <a:tcPr marL="30548" marR="30548" marT="40731" marB="40731" anchor="ctr">
                    <a:lnL w="19050" cap="flat" cmpd="sng" algn="ctr">
                      <a:solidFill>
                        <a:srgbClr val="CCCCCC"/>
                      </a:solidFill>
                      <a:prstDash val="solid"/>
                      <a:round/>
                      <a:headEnd type="none" w="med" len="med"/>
                      <a:tailEnd type="none" w="med" len="med"/>
                    </a:lnL>
                    <a:lnR w="19050" cap="flat" cmpd="sng" algn="ctr">
                      <a:solidFill>
                        <a:srgbClr val="CCCCCC"/>
                      </a:solidFill>
                      <a:prstDash val="solid"/>
                      <a:round/>
                      <a:headEnd type="none" w="med" len="med"/>
                      <a:tailEnd type="none" w="med" len="med"/>
                    </a:lnR>
                    <a:lnT w="19050" cap="flat" cmpd="sng" algn="ctr">
                      <a:solidFill>
                        <a:srgbClr val="CCCCCC"/>
                      </a:solidFill>
                      <a:prstDash val="solid"/>
                      <a:round/>
                      <a:headEnd type="none" w="med" len="med"/>
                      <a:tailEnd type="none" w="med" len="med"/>
                    </a:lnT>
                    <a:lnB w="19050" cap="flat" cmpd="sng" algn="ctr">
                      <a:solidFill>
                        <a:srgbClr val="CCCCCC"/>
                      </a:solidFill>
                      <a:prstDash val="solid"/>
                      <a:round/>
                      <a:headEnd type="none" w="med" len="med"/>
                      <a:tailEnd type="none" w="med" len="med"/>
                    </a:lnB>
                    <a:solidFill>
                      <a:srgbClr val="FFFFFF"/>
                    </a:solidFill>
                  </a:tcPr>
                </a:tc>
                <a:extLst>
                  <a:ext uri="{0D108BD9-81ED-4DB2-BD59-A6C34878D82A}">
                    <a16:rowId xmlns="" xmlns:a16="http://schemas.microsoft.com/office/drawing/2014/main" val="10004"/>
                  </a:ext>
                </a:extLst>
              </a:tr>
              <a:tr h="823478">
                <a:tc>
                  <a:txBody>
                    <a:bodyPr/>
                    <a:lstStyle/>
                    <a:p>
                      <a:pPr algn="ctr"/>
                      <a:r>
                        <a:rPr lang="en-IN" sz="1500" dirty="0">
                          <a:effectLst/>
                        </a:rPr>
                        <a:t>Dead Heat</a:t>
                      </a:r>
                    </a:p>
                  </a:txBody>
                  <a:tcPr marL="30548" marR="30548" marT="40731" marB="40731" anchor="ctr">
                    <a:lnL w="19050" cap="flat" cmpd="sng" algn="ctr">
                      <a:solidFill>
                        <a:srgbClr val="CCCCCC"/>
                      </a:solidFill>
                      <a:prstDash val="solid"/>
                      <a:round/>
                      <a:headEnd type="none" w="med" len="med"/>
                      <a:tailEnd type="none" w="med" len="med"/>
                    </a:lnL>
                    <a:lnR w="19050" cap="flat" cmpd="sng" algn="ctr">
                      <a:solidFill>
                        <a:srgbClr val="CCCCCC"/>
                      </a:solidFill>
                      <a:prstDash val="solid"/>
                      <a:round/>
                      <a:headEnd type="none" w="med" len="med"/>
                      <a:tailEnd type="none" w="med" len="med"/>
                    </a:lnR>
                    <a:lnT w="19050" cap="flat" cmpd="sng" algn="ctr">
                      <a:solidFill>
                        <a:srgbClr val="CCCCCC"/>
                      </a:solidFill>
                      <a:prstDash val="solid"/>
                      <a:round/>
                      <a:headEnd type="none" w="med" len="med"/>
                      <a:tailEnd type="none" w="med" len="med"/>
                    </a:lnT>
                    <a:lnB w="19050" cap="flat" cmpd="sng" algn="ctr">
                      <a:solidFill>
                        <a:srgbClr val="CCCCCC"/>
                      </a:solidFill>
                      <a:prstDash val="solid"/>
                      <a:round/>
                      <a:headEnd type="none" w="med" len="med"/>
                      <a:tailEnd type="none" w="med" len="med"/>
                    </a:lnB>
                    <a:solidFill>
                      <a:srgbClr val="FFFFFF"/>
                    </a:solidFill>
                  </a:tcPr>
                </a:tc>
                <a:tc>
                  <a:txBody>
                    <a:bodyPr/>
                    <a:lstStyle/>
                    <a:p>
                      <a:pPr algn="ctr"/>
                      <a:r>
                        <a:rPr lang="en-US" sz="1500" dirty="0">
                          <a:effectLst/>
                        </a:rPr>
                        <a:t>A dead heat is a situation of tie. When all the participants reach the winning point at the same point.</a:t>
                      </a:r>
                    </a:p>
                  </a:txBody>
                  <a:tcPr marL="30548" marR="30548" marT="40731" marB="40731" anchor="ctr">
                    <a:lnL w="19050" cap="flat" cmpd="sng" algn="ctr">
                      <a:solidFill>
                        <a:srgbClr val="CCCCCC"/>
                      </a:solidFill>
                      <a:prstDash val="solid"/>
                      <a:round/>
                      <a:headEnd type="none" w="med" len="med"/>
                      <a:tailEnd type="none" w="med" len="med"/>
                    </a:lnL>
                    <a:lnR w="19050" cap="flat" cmpd="sng" algn="ctr">
                      <a:solidFill>
                        <a:srgbClr val="CCCCCC"/>
                      </a:solidFill>
                      <a:prstDash val="solid"/>
                      <a:round/>
                      <a:headEnd type="none" w="med" len="med"/>
                      <a:tailEnd type="none" w="med" len="med"/>
                    </a:lnR>
                    <a:lnT w="19050" cap="flat" cmpd="sng" algn="ctr">
                      <a:solidFill>
                        <a:srgbClr val="CCCCCC"/>
                      </a:solidFill>
                      <a:prstDash val="solid"/>
                      <a:round/>
                      <a:headEnd type="none" w="med" len="med"/>
                      <a:tailEnd type="none" w="med" len="med"/>
                    </a:lnT>
                    <a:lnB w="19050" cap="flat" cmpd="sng" algn="ctr">
                      <a:solidFill>
                        <a:srgbClr val="CCCCCC"/>
                      </a:solidFill>
                      <a:prstDash val="solid"/>
                      <a:round/>
                      <a:headEnd type="none" w="med" len="med"/>
                      <a:tailEnd type="none" w="med" len="med"/>
                    </a:lnB>
                    <a:solidFill>
                      <a:srgbClr val="FFFFFF"/>
                    </a:solidFill>
                  </a:tcPr>
                </a:tc>
                <a:extLst>
                  <a:ext uri="{0D108BD9-81ED-4DB2-BD59-A6C34878D82A}">
                    <a16:rowId xmlns="" xmlns:a16="http://schemas.microsoft.com/office/drawing/2014/main" val="10005"/>
                  </a:ext>
                </a:extLst>
              </a:tr>
            </a:tbl>
          </a:graphicData>
        </a:graphic>
      </p:graphicFrame>
      <p:sp>
        <p:nvSpPr>
          <p:cNvPr id="7" name="Rectangle 6"/>
          <p:cNvSpPr/>
          <p:nvPr/>
        </p:nvSpPr>
        <p:spPr>
          <a:xfrm>
            <a:off x="312827" y="1134376"/>
            <a:ext cx="4267515" cy="369332"/>
          </a:xfrm>
          <a:prstGeom prst="rect">
            <a:avLst/>
          </a:prstGeom>
        </p:spPr>
        <p:txBody>
          <a:bodyPr wrap="none">
            <a:spAutoFit/>
          </a:bodyPr>
          <a:lstStyle/>
          <a:p>
            <a:r>
              <a:rPr lang="en-US" b="1" dirty="0"/>
              <a:t>Commonly used expressions in linear races</a:t>
            </a:r>
            <a:endParaRPr lang="en-IN" dirty="0"/>
          </a:p>
        </p:txBody>
      </p:sp>
      <p:sp>
        <p:nvSpPr>
          <p:cNvPr id="8" name="Rectangle 7"/>
          <p:cNvSpPr/>
          <p:nvPr/>
        </p:nvSpPr>
        <p:spPr>
          <a:xfrm>
            <a:off x="312828" y="557405"/>
            <a:ext cx="6745198" cy="707886"/>
          </a:xfrm>
          <a:prstGeom prst="rect">
            <a:avLst/>
          </a:prstGeom>
        </p:spPr>
        <p:txBody>
          <a:bodyPr wrap="square">
            <a:spAutoFit/>
          </a:bodyPr>
          <a:lstStyle/>
          <a:p>
            <a:r>
              <a:rPr lang="en-IN" sz="2000" b="1" dirty="0"/>
              <a:t>                                                               </a:t>
            </a:r>
          </a:p>
          <a:p>
            <a:r>
              <a:rPr lang="en-IN" sz="2000" b="1" u="sng" dirty="0"/>
              <a:t> </a:t>
            </a:r>
            <a:r>
              <a:rPr lang="en-IN" sz="2000" b="1" dirty="0"/>
              <a:t>                                                         </a:t>
            </a:r>
            <a:r>
              <a:rPr lang="en-IN" sz="2000" b="1" u="sng" dirty="0"/>
              <a:t> LINEAR</a:t>
            </a:r>
            <a:r>
              <a:rPr lang="en-IN" sz="2000" b="1" dirty="0"/>
              <a:t>   </a:t>
            </a:r>
            <a:r>
              <a:rPr lang="en-IN" sz="2000" b="1" u="sng" dirty="0"/>
              <a:t>RACES</a:t>
            </a:r>
          </a:p>
        </p:txBody>
      </p:sp>
    </p:spTree>
    <p:extLst>
      <p:ext uri="{BB962C8B-B14F-4D97-AF65-F5344CB8AC3E}">
        <p14:creationId xmlns:p14="http://schemas.microsoft.com/office/powerpoint/2010/main" val="53961891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5BA204F-4364-415F-9D65-FF2DC7C3AD91}" type="slidenum">
              <a:rPr lang="en-US" smtClean="0"/>
              <a:pPr/>
              <a:t>30</a:t>
            </a:fld>
            <a:endParaRPr lang="en-US"/>
          </a:p>
        </p:txBody>
      </p:sp>
      <p:sp>
        <p:nvSpPr>
          <p:cNvPr id="5" name="Rectangle 4"/>
          <p:cNvSpPr/>
          <p:nvPr/>
        </p:nvSpPr>
        <p:spPr>
          <a:xfrm>
            <a:off x="428597" y="1393017"/>
            <a:ext cx="8434552" cy="295604"/>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IN" sz="2100" b="1" dirty="0">
                <a:solidFill>
                  <a:schemeClr val="bg1"/>
                </a:solidFill>
              </a:rPr>
              <a:t>Boats and Streams</a:t>
            </a:r>
            <a:endParaRPr lang="en-US" sz="2100" b="1" dirty="0">
              <a:solidFill>
                <a:schemeClr val="bg1"/>
              </a:solidFill>
            </a:endParaRPr>
          </a:p>
        </p:txBody>
      </p:sp>
      <p:sp>
        <p:nvSpPr>
          <p:cNvPr id="6" name="Rectangle 5"/>
          <p:cNvSpPr/>
          <p:nvPr/>
        </p:nvSpPr>
        <p:spPr>
          <a:xfrm>
            <a:off x="571473" y="1808820"/>
            <a:ext cx="8286808" cy="3000821"/>
          </a:xfrm>
          <a:prstGeom prst="rect">
            <a:avLst/>
          </a:prstGeom>
        </p:spPr>
        <p:txBody>
          <a:bodyPr wrap="square">
            <a:spAutoFit/>
          </a:bodyPr>
          <a:lstStyle/>
          <a:p>
            <a:pPr algn="just"/>
            <a:r>
              <a:rPr lang="en-IN" sz="2100" dirty="0">
                <a:latin typeface="Times New Roman" panose="02020603050405020304" pitchFamily="18" charset="0"/>
                <a:cs typeface="Times New Roman" panose="02020603050405020304" pitchFamily="18" charset="0"/>
              </a:rPr>
              <a:t>8. There are two places A and B which are separated by a distance of 200km. Two boats starts form both the places at the same time towards each other. If one boat is going downstream then the other one is going upstream, if the speed of boat1 and boat2 is 12km/hr. and 13km/hr. respectively. Find at how much time will they meet each other.</a:t>
            </a:r>
          </a:p>
          <a:p>
            <a:endParaRPr lang="en-IN" sz="2100" dirty="0">
              <a:latin typeface="Times New Roman" panose="02020603050405020304" pitchFamily="18" charset="0"/>
              <a:cs typeface="Times New Roman" panose="02020603050405020304" pitchFamily="18" charset="0"/>
            </a:endParaRPr>
          </a:p>
          <a:p>
            <a:r>
              <a:rPr lang="de-DE" sz="2100" dirty="0">
                <a:latin typeface="Times New Roman" panose="02020603050405020304" pitchFamily="18" charset="0"/>
                <a:cs typeface="Times New Roman" panose="02020603050405020304" pitchFamily="18" charset="0"/>
              </a:rPr>
              <a:t>A] 10hrs.			B] 4 hrs.</a:t>
            </a:r>
            <a:br>
              <a:rPr lang="de-DE" sz="2100" dirty="0">
                <a:latin typeface="Times New Roman" panose="02020603050405020304" pitchFamily="18" charset="0"/>
                <a:cs typeface="Times New Roman" panose="02020603050405020304" pitchFamily="18" charset="0"/>
              </a:rPr>
            </a:br>
            <a:r>
              <a:rPr lang="de-DE" sz="2100" dirty="0">
                <a:latin typeface="Times New Roman" panose="02020603050405020304" pitchFamily="18" charset="0"/>
                <a:cs typeface="Times New Roman" panose="02020603050405020304" pitchFamily="18" charset="0"/>
              </a:rPr>
              <a:t>C] 8hrs.				D] 6hrs.</a:t>
            </a:r>
            <a:br>
              <a:rPr lang="de-DE" sz="2100" dirty="0">
                <a:latin typeface="Times New Roman" panose="02020603050405020304" pitchFamily="18" charset="0"/>
                <a:cs typeface="Times New Roman" panose="02020603050405020304" pitchFamily="18" charset="0"/>
              </a:rPr>
            </a:br>
            <a:endParaRPr lang="en-US"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7251909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5BA204F-4364-415F-9D65-FF2DC7C3AD91}" type="slidenum">
              <a:rPr lang="en-US" smtClean="0"/>
              <a:pPr/>
              <a:t>31</a:t>
            </a:fld>
            <a:endParaRPr lang="en-US"/>
          </a:p>
        </p:txBody>
      </p:sp>
      <p:sp>
        <p:nvSpPr>
          <p:cNvPr id="5" name="Rectangle 4"/>
          <p:cNvSpPr/>
          <p:nvPr/>
        </p:nvSpPr>
        <p:spPr>
          <a:xfrm>
            <a:off x="428597" y="1393017"/>
            <a:ext cx="8434552" cy="295604"/>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IN" sz="2100" b="1" dirty="0">
                <a:solidFill>
                  <a:schemeClr val="bg1"/>
                </a:solidFill>
              </a:rPr>
              <a:t>Boats and Streams</a:t>
            </a:r>
            <a:endParaRPr lang="en-US" sz="2100" b="1" dirty="0">
              <a:solidFill>
                <a:schemeClr val="bg1"/>
              </a:solidFill>
            </a:endParaRPr>
          </a:p>
        </p:txBody>
      </p:sp>
      <p:sp>
        <p:nvSpPr>
          <p:cNvPr id="6" name="Rectangle 5"/>
          <p:cNvSpPr/>
          <p:nvPr/>
        </p:nvSpPr>
        <p:spPr>
          <a:xfrm>
            <a:off x="500034" y="1700809"/>
            <a:ext cx="8072494" cy="2677656"/>
          </a:xfrm>
          <a:prstGeom prst="rect">
            <a:avLst/>
          </a:prstGeom>
        </p:spPr>
        <p:txBody>
          <a:bodyPr wrap="square">
            <a:spAutoFit/>
          </a:bodyPr>
          <a:lstStyle/>
          <a:p>
            <a:r>
              <a:rPr lang="en-US" sz="2100" dirty="0">
                <a:latin typeface="Times New Roman" panose="02020603050405020304" pitchFamily="18" charset="0"/>
                <a:cs typeface="Times New Roman" panose="02020603050405020304" pitchFamily="18" charset="0"/>
              </a:rPr>
              <a:t>9.</a:t>
            </a:r>
            <a:r>
              <a:rPr lang="en-IN" sz="2100" dirty="0">
                <a:latin typeface="Times New Roman" panose="02020603050405020304" pitchFamily="18" charset="0"/>
                <a:cs typeface="Times New Roman" panose="02020603050405020304" pitchFamily="18" charset="0"/>
              </a:rPr>
              <a:t> A man travels by a motor boat down a river to his office and back. With the speed of the river unchanged, if he doubles the speed of his motor boat, then his total travel time gets reduced by 50%. The ratio of the original speed of the motor boat to the speed of the river is:</a:t>
            </a:r>
          </a:p>
          <a:p>
            <a:endParaRPr lang="en-IN" sz="2100" dirty="0">
              <a:latin typeface="Times New Roman" panose="02020603050405020304" pitchFamily="18" charset="0"/>
              <a:cs typeface="Times New Roman" panose="02020603050405020304" pitchFamily="18" charset="0"/>
            </a:endParaRPr>
          </a:p>
          <a:p>
            <a:r>
              <a:rPr lang="en-IN" sz="2100" dirty="0">
                <a:latin typeface="Times New Roman" panose="02020603050405020304" pitchFamily="18" charset="0"/>
                <a:cs typeface="Times New Roman" panose="02020603050405020304" pitchFamily="18" charset="0"/>
              </a:rPr>
              <a:t>A] √6 : √2			  B] 3:2</a:t>
            </a:r>
          </a:p>
          <a:p>
            <a:r>
              <a:rPr lang="en-IN" sz="2100" dirty="0">
                <a:latin typeface="Times New Roman" panose="02020603050405020304" pitchFamily="18" charset="0"/>
                <a:cs typeface="Times New Roman" panose="02020603050405020304" pitchFamily="18" charset="0"/>
              </a:rPr>
              <a:t>C] √7: √2			  D] None of these</a:t>
            </a:r>
          </a:p>
          <a:p>
            <a:r>
              <a:rPr lang="en-US" sz="21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54425057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5BA204F-4364-415F-9D65-FF2DC7C3AD91}" type="slidenum">
              <a:rPr lang="en-US" smtClean="0"/>
              <a:pPr/>
              <a:t>32</a:t>
            </a:fld>
            <a:endParaRPr lang="en-US"/>
          </a:p>
        </p:txBody>
      </p:sp>
      <p:sp>
        <p:nvSpPr>
          <p:cNvPr id="5" name="Rectangle 4"/>
          <p:cNvSpPr/>
          <p:nvPr/>
        </p:nvSpPr>
        <p:spPr>
          <a:xfrm>
            <a:off x="428597" y="1393017"/>
            <a:ext cx="8434552" cy="295604"/>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IN" sz="2100" b="1" dirty="0">
                <a:solidFill>
                  <a:schemeClr val="bg1"/>
                </a:solidFill>
              </a:rPr>
              <a:t>Data Sufficiency: Boats and Streams</a:t>
            </a:r>
            <a:endParaRPr lang="en-US" sz="2100" b="1" dirty="0">
              <a:solidFill>
                <a:schemeClr val="bg1"/>
              </a:solidFill>
            </a:endParaRPr>
          </a:p>
        </p:txBody>
      </p:sp>
      <p:sp>
        <p:nvSpPr>
          <p:cNvPr id="6" name="Rectangle 5"/>
          <p:cNvSpPr/>
          <p:nvPr/>
        </p:nvSpPr>
        <p:spPr>
          <a:xfrm>
            <a:off x="428597" y="2009382"/>
            <a:ext cx="8072494" cy="3724096"/>
          </a:xfrm>
          <a:prstGeom prst="rect">
            <a:avLst/>
          </a:prstGeom>
        </p:spPr>
        <p:txBody>
          <a:bodyPr wrap="square">
            <a:spAutoFit/>
          </a:bodyPr>
          <a:lstStyle/>
          <a:p>
            <a:r>
              <a:rPr lang="en-US" sz="2000" dirty="0">
                <a:latin typeface="Times New Roman" panose="02020603050405020304" pitchFamily="18" charset="0"/>
                <a:cs typeface="Times New Roman" panose="02020603050405020304" pitchFamily="18" charset="0"/>
              </a:rPr>
              <a:t>10.  What is the speed of the stream, if the ratio of the speed of the boat to stream is 3: 1?</a:t>
            </a:r>
            <a:endParaRPr lang="en-IN"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I: A boat covers 30 km in 6 hours upstream.</a:t>
            </a:r>
            <a:endParaRPr lang="en-IN"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II: The boat covers 30 km in 3 hours downstream.</a:t>
            </a:r>
          </a:p>
          <a:p>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A. I alone sufficient while II alone not sufficient to answer</a:t>
            </a:r>
          </a:p>
          <a:p>
            <a:r>
              <a:rPr lang="en-IN" sz="2000" dirty="0">
                <a:latin typeface="Times New Roman" panose="02020603050405020304" pitchFamily="18" charset="0"/>
                <a:cs typeface="Times New Roman" panose="02020603050405020304" pitchFamily="18" charset="0"/>
              </a:rPr>
              <a:t>B. II alone sufficient while I alone not sufficient to answer</a:t>
            </a:r>
          </a:p>
          <a:p>
            <a:r>
              <a:rPr lang="en-IN" sz="2000" dirty="0">
                <a:latin typeface="Times New Roman" panose="02020603050405020304" pitchFamily="18" charset="0"/>
                <a:cs typeface="Times New Roman" panose="02020603050405020304" pitchFamily="18" charset="0"/>
              </a:rPr>
              <a:t>C. Either I or II alone sufficient to answer</a:t>
            </a:r>
          </a:p>
          <a:p>
            <a:r>
              <a:rPr lang="en-IN" sz="2000" dirty="0">
                <a:latin typeface="Times New Roman" panose="02020603050405020304" pitchFamily="18" charset="0"/>
                <a:cs typeface="Times New Roman" panose="02020603050405020304" pitchFamily="18" charset="0"/>
              </a:rPr>
              <a:t>D. Both I and II are not sufficient to answer</a:t>
            </a:r>
          </a:p>
          <a:p>
            <a:r>
              <a:rPr lang="en-IN" sz="2000" dirty="0">
                <a:latin typeface="Times New Roman" panose="02020603050405020304" pitchFamily="18" charset="0"/>
                <a:cs typeface="Times New Roman" panose="02020603050405020304" pitchFamily="18" charset="0"/>
              </a:rPr>
              <a:t>E. Both I and II are necessary to answer</a:t>
            </a:r>
          </a:p>
          <a:p>
            <a:r>
              <a:rPr lang="en-IN" dirty="0">
                <a:latin typeface="Times New Roman" panose="02020603050405020304" pitchFamily="18" charset="0"/>
                <a:cs typeface="Times New Roman" panose="02020603050405020304" pitchFamily="18" charset="0"/>
              </a:rPr>
              <a:t> </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8092449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5BA204F-4364-415F-9D65-FF2DC7C3AD91}" type="slidenum">
              <a:rPr lang="en-US" smtClean="0"/>
              <a:pPr/>
              <a:t>33</a:t>
            </a:fld>
            <a:endParaRPr lang="en-US"/>
          </a:p>
        </p:txBody>
      </p:sp>
      <p:sp>
        <p:nvSpPr>
          <p:cNvPr id="5" name="Rectangle 4"/>
          <p:cNvSpPr/>
          <p:nvPr/>
        </p:nvSpPr>
        <p:spPr>
          <a:xfrm>
            <a:off x="428597" y="1393017"/>
            <a:ext cx="8434552" cy="295604"/>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IN" sz="2100" b="1" dirty="0">
                <a:solidFill>
                  <a:schemeClr val="bg1"/>
                </a:solidFill>
              </a:rPr>
              <a:t>Data Sufficiency: Boats and Streams</a:t>
            </a:r>
            <a:endParaRPr lang="en-US" sz="2100" b="1" dirty="0">
              <a:solidFill>
                <a:schemeClr val="bg1"/>
              </a:solidFill>
            </a:endParaRPr>
          </a:p>
        </p:txBody>
      </p:sp>
      <p:sp>
        <p:nvSpPr>
          <p:cNvPr id="6" name="Rectangle 5"/>
          <p:cNvSpPr/>
          <p:nvPr/>
        </p:nvSpPr>
        <p:spPr>
          <a:xfrm>
            <a:off x="500034" y="1982380"/>
            <a:ext cx="8072494" cy="3170099"/>
          </a:xfrm>
          <a:prstGeom prst="rect">
            <a:avLst/>
          </a:prstGeom>
        </p:spPr>
        <p:txBody>
          <a:bodyPr wrap="square">
            <a:spAutoFit/>
          </a:bodyPr>
          <a:lstStyle/>
          <a:p>
            <a:r>
              <a:rPr lang="en-US" sz="2000" dirty="0">
                <a:latin typeface="Times New Roman" panose="02020603050405020304" pitchFamily="18" charset="0"/>
                <a:cs typeface="Times New Roman" panose="02020603050405020304" pitchFamily="18" charset="0"/>
              </a:rPr>
              <a:t>11. What is the speed of the stream?</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I) The boat covers 45 </a:t>
            </a:r>
            <a:r>
              <a:rPr lang="en-US" sz="2000" dirty="0" err="1">
                <a:latin typeface="Times New Roman" panose="02020603050405020304" pitchFamily="18" charset="0"/>
                <a:cs typeface="Times New Roman" panose="02020603050405020304" pitchFamily="18" charset="0"/>
              </a:rPr>
              <a:t>kms</a:t>
            </a:r>
            <a:r>
              <a:rPr lang="en-US" sz="2000" dirty="0">
                <a:latin typeface="Times New Roman" panose="02020603050405020304" pitchFamily="18" charset="0"/>
                <a:cs typeface="Times New Roman" panose="02020603050405020304" pitchFamily="18" charset="0"/>
              </a:rPr>
              <a:t> in 5 hours moving downstream.</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II) The boat covers 42 </a:t>
            </a:r>
            <a:r>
              <a:rPr lang="en-US" sz="2000" dirty="0" err="1">
                <a:latin typeface="Times New Roman" panose="02020603050405020304" pitchFamily="18" charset="0"/>
                <a:cs typeface="Times New Roman" panose="02020603050405020304" pitchFamily="18" charset="0"/>
              </a:rPr>
              <a:t>kms</a:t>
            </a:r>
            <a:r>
              <a:rPr lang="en-US" sz="2000" dirty="0">
                <a:latin typeface="Times New Roman" panose="02020603050405020304" pitchFamily="18" charset="0"/>
                <a:cs typeface="Times New Roman" panose="02020603050405020304" pitchFamily="18" charset="0"/>
              </a:rPr>
              <a:t> in 7 hours moving upstream.</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III) The ratio of the speeds of the stream and the boat is 1:5 respectively.</a:t>
            </a:r>
            <a:endParaRPr lang="en-IN"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a:p>
            <a:pPr lvl="0"/>
            <a:r>
              <a:rPr lang="en-US" sz="2000" dirty="0">
                <a:latin typeface="Times New Roman" panose="02020603050405020304" pitchFamily="18" charset="0"/>
                <a:cs typeface="Times New Roman" panose="02020603050405020304" pitchFamily="18" charset="0"/>
              </a:rPr>
              <a:t>A. Any two of the three</a:t>
            </a:r>
            <a:endParaRPr lang="en-IN" sz="2000" dirty="0">
              <a:latin typeface="Times New Roman" panose="02020603050405020304" pitchFamily="18" charset="0"/>
              <a:cs typeface="Times New Roman" panose="02020603050405020304" pitchFamily="18" charset="0"/>
            </a:endParaRPr>
          </a:p>
          <a:p>
            <a:pPr lvl="0"/>
            <a:r>
              <a:rPr lang="en-US" sz="2000" dirty="0">
                <a:latin typeface="Times New Roman" panose="02020603050405020304" pitchFamily="18" charset="0"/>
                <a:cs typeface="Times New Roman" panose="02020603050405020304" pitchFamily="18" charset="0"/>
              </a:rPr>
              <a:t>B.1 and 2 only</a:t>
            </a:r>
            <a:endParaRPr lang="en-IN" sz="2000" dirty="0">
              <a:latin typeface="Times New Roman" panose="02020603050405020304" pitchFamily="18" charset="0"/>
              <a:cs typeface="Times New Roman" panose="02020603050405020304" pitchFamily="18" charset="0"/>
            </a:endParaRPr>
          </a:p>
          <a:p>
            <a:pPr lvl="0"/>
            <a:r>
              <a:rPr lang="en-US" sz="2000" dirty="0">
                <a:latin typeface="Times New Roman" panose="02020603050405020304" pitchFamily="18" charset="0"/>
                <a:cs typeface="Times New Roman" panose="02020603050405020304" pitchFamily="18" charset="0"/>
              </a:rPr>
              <a:t>C. 2 and 3 only</a:t>
            </a:r>
            <a:endParaRPr lang="en-IN" sz="2000" dirty="0">
              <a:latin typeface="Times New Roman" panose="02020603050405020304" pitchFamily="18" charset="0"/>
              <a:cs typeface="Times New Roman" panose="02020603050405020304" pitchFamily="18" charset="0"/>
            </a:endParaRPr>
          </a:p>
          <a:p>
            <a:pPr lvl="0"/>
            <a:r>
              <a:rPr lang="en-US" sz="2000" dirty="0">
                <a:latin typeface="Times New Roman" panose="02020603050405020304" pitchFamily="18" charset="0"/>
                <a:cs typeface="Times New Roman" panose="02020603050405020304" pitchFamily="18" charset="0"/>
              </a:rPr>
              <a:t>D. 1 and 3 only</a:t>
            </a:r>
            <a:endParaRPr lang="en-IN" sz="2000" dirty="0">
              <a:latin typeface="Times New Roman" panose="02020603050405020304" pitchFamily="18" charset="0"/>
              <a:cs typeface="Times New Roman" panose="02020603050405020304" pitchFamily="18" charset="0"/>
            </a:endParaRPr>
          </a:p>
          <a:p>
            <a:pPr lvl="0"/>
            <a:r>
              <a:rPr lang="en-US" sz="2000" dirty="0">
                <a:latin typeface="Times New Roman" panose="02020603050405020304" pitchFamily="18" charset="0"/>
                <a:cs typeface="Times New Roman" panose="02020603050405020304" pitchFamily="18" charset="0"/>
              </a:rPr>
              <a:t>E. All 1, 2 and 3</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9722517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83779" y="1028176"/>
            <a:ext cx="8489731" cy="3170099"/>
          </a:xfrm>
          <a:prstGeom prst="rect">
            <a:avLst/>
          </a:prstGeom>
        </p:spPr>
        <p:txBody>
          <a:bodyPr wrap="square">
            <a:spAutoFit/>
          </a:bodyPr>
          <a:lstStyle/>
          <a:p>
            <a:pPr algn="ctr"/>
            <a:endParaRPr lang="en-US" sz="6000" dirty="0">
              <a:latin typeface="AR BLANCA" panose="02000000000000000000" pitchFamily="2" charset="0"/>
            </a:endParaRPr>
          </a:p>
          <a:p>
            <a:pPr algn="ctr"/>
            <a:endParaRPr lang="en-US" sz="6000" dirty="0">
              <a:latin typeface="AR BLANCA" panose="02000000000000000000" pitchFamily="2" charset="0"/>
            </a:endParaRPr>
          </a:p>
          <a:p>
            <a:pPr algn="ctr"/>
            <a:r>
              <a:rPr lang="en-US" sz="8000" dirty="0">
                <a:latin typeface="Palatino Linotype" pitchFamily="18" charset="0"/>
              </a:rPr>
              <a:t>Any Doubts</a:t>
            </a:r>
          </a:p>
        </p:txBody>
      </p:sp>
    </p:spTree>
    <p:extLst>
      <p:ext uri="{BB962C8B-B14F-4D97-AF65-F5344CB8AC3E}">
        <p14:creationId xmlns:p14="http://schemas.microsoft.com/office/powerpoint/2010/main" val="41079421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572370" y="1052736"/>
            <a:ext cx="4768486" cy="584775"/>
          </a:xfrm>
          <a:prstGeom prst="rect">
            <a:avLst/>
          </a:prstGeom>
        </p:spPr>
        <p:txBody>
          <a:bodyPr wrap="none">
            <a:spAutoFit/>
          </a:bodyPr>
          <a:lstStyle/>
          <a:p>
            <a:pPr algn="ctr"/>
            <a:r>
              <a:rPr lang="en-US" sz="3200" u="sng" dirty="0"/>
              <a:t>CIRCULAR  RACE  CONCEPT </a:t>
            </a:r>
            <a:endParaRPr lang="en-IN" sz="3200" u="sng"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638" y="2132856"/>
            <a:ext cx="8086725" cy="45727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921429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79512" y="994156"/>
            <a:ext cx="8543383" cy="1569660"/>
          </a:xfrm>
          <a:prstGeom prst="rect">
            <a:avLst/>
          </a:prstGeom>
        </p:spPr>
        <p:txBody>
          <a:bodyPr wrap="square">
            <a:spAutoFit/>
          </a:bodyPr>
          <a:lstStyle/>
          <a:p>
            <a:pPr>
              <a:buNone/>
            </a:pPr>
            <a:r>
              <a:rPr lang="en-US" sz="2400" dirty="0">
                <a:latin typeface="Palatino Linotype" pitchFamily="18" charset="0"/>
                <a:cs typeface="Times New Roman" pitchFamily="18" charset="0"/>
              </a:rPr>
              <a:t>1</a:t>
            </a:r>
            <a:r>
              <a:rPr lang="en-IN" sz="2400" dirty="0">
                <a:latin typeface="Palatino Linotype" pitchFamily="18" charset="0"/>
                <a:cs typeface="Times New Roman" pitchFamily="18" charset="0"/>
              </a:rPr>
              <a:t>. In a race of 1500m, H beats Q by 195 m or 15 seconds. Find Q’s speed</a:t>
            </a:r>
            <a:endParaRPr lang="en-US" sz="2400" dirty="0">
              <a:latin typeface="Palatino Linotype" pitchFamily="18" charset="0"/>
              <a:cs typeface="Times New Roman" pitchFamily="18" charset="0"/>
            </a:endParaRPr>
          </a:p>
          <a:p>
            <a:pPr>
              <a:buNone/>
            </a:pPr>
            <a:r>
              <a:rPr lang="en-IN" sz="2400" dirty="0">
                <a:latin typeface="Palatino Linotype" pitchFamily="18" charset="0"/>
                <a:cs typeface="Times New Roman" pitchFamily="18" charset="0"/>
              </a:rPr>
              <a:t>A. 5</a:t>
            </a:r>
            <a:r>
              <a:rPr lang="en-US" sz="2400" dirty="0">
                <a:latin typeface="Palatino Linotype" pitchFamily="18" charset="0"/>
                <a:cs typeface="Times New Roman" pitchFamily="18" charset="0"/>
              </a:rPr>
              <a:t>		   </a:t>
            </a:r>
            <a:r>
              <a:rPr lang="en-IN" sz="2400" dirty="0">
                <a:latin typeface="Palatino Linotype" pitchFamily="18" charset="0"/>
                <a:cs typeface="Times New Roman" pitchFamily="18" charset="0"/>
              </a:rPr>
              <a:t>B. 10</a:t>
            </a:r>
            <a:r>
              <a:rPr lang="en-US" sz="2400" dirty="0">
                <a:latin typeface="Palatino Linotype" pitchFamily="18" charset="0"/>
                <a:cs typeface="Times New Roman" pitchFamily="18" charset="0"/>
              </a:rPr>
              <a:t>	           	        </a:t>
            </a:r>
            <a:r>
              <a:rPr lang="en-IN" sz="2400" dirty="0">
                <a:latin typeface="Palatino Linotype" pitchFamily="18" charset="0"/>
                <a:cs typeface="Times New Roman" pitchFamily="18" charset="0"/>
              </a:rPr>
              <a:t>C. 13		  D. 20</a:t>
            </a:r>
            <a:endParaRPr lang="en-US" sz="2400" dirty="0">
              <a:latin typeface="Palatino Linotype" pitchFamily="18" charset="0"/>
              <a:cs typeface="Times New Roman" pitchFamily="18" charset="0"/>
            </a:endParaRPr>
          </a:p>
          <a:p>
            <a:pPr lvl="0"/>
            <a:r>
              <a:rPr lang="en-US" sz="2400" dirty="0">
                <a:latin typeface="Palatino Linotype" pitchFamily="18" charset="0"/>
                <a:cs typeface="Times New Roman" pitchFamily="18" charset="0"/>
              </a:rPr>
              <a:t> </a:t>
            </a:r>
          </a:p>
        </p:txBody>
      </p:sp>
    </p:spTree>
    <p:extLst>
      <p:ext uri="{BB962C8B-B14F-4D97-AF65-F5344CB8AC3E}">
        <p14:creationId xmlns:p14="http://schemas.microsoft.com/office/powerpoint/2010/main" val="38199755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7504" y="994156"/>
            <a:ext cx="8856984" cy="2062103"/>
          </a:xfrm>
          <a:prstGeom prst="rect">
            <a:avLst/>
          </a:prstGeom>
        </p:spPr>
        <p:txBody>
          <a:bodyPr wrap="square">
            <a:spAutoFit/>
          </a:bodyPr>
          <a:lstStyle/>
          <a:p>
            <a:r>
              <a:rPr lang="en-IN" sz="2400" dirty="0">
                <a:latin typeface="Palatino Linotype" pitchFamily="18" charset="0"/>
              </a:rPr>
              <a:t>2. In a 400 m race, A can give B 30 m and C 50 m start . In the same race B can give to C a start of(approx)</a:t>
            </a:r>
          </a:p>
          <a:p>
            <a:r>
              <a:rPr lang="en-IN" sz="2400" dirty="0">
                <a:latin typeface="Palatino Linotype" pitchFamily="18" charset="0"/>
              </a:rPr>
              <a:t>A.21m  	   B.28m</a:t>
            </a:r>
            <a:r>
              <a:rPr lang="en-US" sz="2400" dirty="0">
                <a:latin typeface="Palatino Linotype" pitchFamily="18" charset="0"/>
              </a:rPr>
              <a:t>	    C</a:t>
            </a:r>
            <a:r>
              <a:rPr lang="en-IN" sz="2400" dirty="0">
                <a:latin typeface="Palatino Linotype" pitchFamily="18" charset="0"/>
              </a:rPr>
              <a:t>.30m	            D.40m</a:t>
            </a:r>
          </a:p>
          <a:p>
            <a:endParaRPr lang="en-IN" sz="2800" dirty="0"/>
          </a:p>
          <a:p>
            <a:endParaRPr lang="en-US" sz="2800" dirty="0"/>
          </a:p>
        </p:txBody>
      </p:sp>
    </p:spTree>
    <p:extLst>
      <p:ext uri="{BB962C8B-B14F-4D97-AF65-F5344CB8AC3E}">
        <p14:creationId xmlns:p14="http://schemas.microsoft.com/office/powerpoint/2010/main" val="38199755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79512" y="994156"/>
            <a:ext cx="8543383" cy="2369880"/>
          </a:xfrm>
          <a:prstGeom prst="rect">
            <a:avLst/>
          </a:prstGeom>
        </p:spPr>
        <p:txBody>
          <a:bodyPr wrap="square">
            <a:spAutoFit/>
          </a:bodyPr>
          <a:lstStyle/>
          <a:p>
            <a:r>
              <a:rPr lang="en-IN" sz="2400" dirty="0">
                <a:latin typeface="Palatino Linotype" pitchFamily="18" charset="0"/>
              </a:rPr>
              <a:t>3. A and B take part in 500 m race. A runs at 10 m/s. A beats B by 5 seconds. The speed of B is:</a:t>
            </a:r>
          </a:p>
          <a:p>
            <a:r>
              <a:rPr lang="en-IN" sz="2400" dirty="0">
                <a:latin typeface="Palatino Linotype" pitchFamily="18" charset="0"/>
                <a:cs typeface="Times New Roman" pitchFamily="18" charset="0"/>
              </a:rPr>
              <a:t>A. 9.09 m/s</a:t>
            </a:r>
            <a:r>
              <a:rPr lang="en-US" sz="2400" dirty="0">
                <a:latin typeface="Palatino Linotype" pitchFamily="18" charset="0"/>
                <a:cs typeface="Times New Roman" pitchFamily="18" charset="0"/>
              </a:rPr>
              <a:t>		</a:t>
            </a:r>
            <a:r>
              <a:rPr lang="en-IN" sz="2400" dirty="0">
                <a:latin typeface="Palatino Linotype" pitchFamily="18" charset="0"/>
                <a:cs typeface="Times New Roman" pitchFamily="18" charset="0"/>
              </a:rPr>
              <a:t>B.11 m/s</a:t>
            </a:r>
            <a:r>
              <a:rPr lang="en-US" sz="2400" dirty="0">
                <a:latin typeface="Palatino Linotype" pitchFamily="18" charset="0"/>
                <a:cs typeface="Times New Roman" pitchFamily="18" charset="0"/>
              </a:rPr>
              <a:t>	  </a:t>
            </a:r>
            <a:r>
              <a:rPr lang="en-IN" sz="2400" dirty="0">
                <a:latin typeface="Palatino Linotype" pitchFamily="18" charset="0"/>
                <a:cs typeface="Times New Roman" pitchFamily="18" charset="0"/>
              </a:rPr>
              <a:t>C.12.12m/s	   D.1.8m/s</a:t>
            </a:r>
            <a:endParaRPr lang="en-US" sz="2400" dirty="0">
              <a:latin typeface="Palatino Linotype" pitchFamily="18" charset="0"/>
              <a:cs typeface="Times New Roman" pitchFamily="18" charset="0"/>
            </a:endParaRPr>
          </a:p>
          <a:p>
            <a:endParaRPr lang="en-IN" sz="2400" dirty="0">
              <a:latin typeface="Palatino Linotype" pitchFamily="18" charset="0"/>
            </a:endParaRPr>
          </a:p>
          <a:p>
            <a:endParaRPr lang="en-IN" sz="2400" dirty="0">
              <a:latin typeface="Palatino Linotype" pitchFamily="18" charset="0"/>
            </a:endParaRPr>
          </a:p>
          <a:p>
            <a:endParaRPr lang="en-US" sz="2800" dirty="0"/>
          </a:p>
        </p:txBody>
      </p:sp>
    </p:spTree>
    <p:extLst>
      <p:ext uri="{BB962C8B-B14F-4D97-AF65-F5344CB8AC3E}">
        <p14:creationId xmlns:p14="http://schemas.microsoft.com/office/powerpoint/2010/main" val="38199755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51520" y="994156"/>
            <a:ext cx="8471375" cy="2000548"/>
          </a:xfrm>
          <a:prstGeom prst="rect">
            <a:avLst/>
          </a:prstGeom>
        </p:spPr>
        <p:txBody>
          <a:bodyPr wrap="square">
            <a:spAutoFit/>
          </a:bodyPr>
          <a:lstStyle/>
          <a:p>
            <a:r>
              <a:rPr lang="en-IN" sz="2400" dirty="0">
                <a:latin typeface="Palatino Linotype" pitchFamily="18" charset="0"/>
              </a:rPr>
              <a:t>4. A runs 3 times as fast as B. If A gives B a start of 45 m, how far must the winning post be so that A win by 15 meter?</a:t>
            </a:r>
          </a:p>
          <a:p>
            <a:r>
              <a:rPr lang="en-IN" sz="2400" dirty="0">
                <a:latin typeface="Palatino Linotype" pitchFamily="18" charset="0"/>
              </a:rPr>
              <a:t>A.80m		      B.120m</a:t>
            </a:r>
            <a:r>
              <a:rPr lang="en-US" sz="2400" dirty="0">
                <a:latin typeface="Palatino Linotype" pitchFamily="18" charset="0"/>
              </a:rPr>
              <a:t>	           </a:t>
            </a:r>
            <a:r>
              <a:rPr lang="en-IN" sz="2400" dirty="0">
                <a:latin typeface="Palatino Linotype" pitchFamily="18" charset="0"/>
              </a:rPr>
              <a:t>C.135m           	  D. None</a:t>
            </a:r>
          </a:p>
          <a:p>
            <a:endParaRPr lang="en-IN" sz="2400" dirty="0">
              <a:latin typeface="Palatino Linotype" pitchFamily="18" charset="0"/>
            </a:endParaRPr>
          </a:p>
          <a:p>
            <a:endParaRPr lang="en-US" sz="2800" dirty="0"/>
          </a:p>
        </p:txBody>
      </p:sp>
    </p:spTree>
    <p:extLst>
      <p:ext uri="{BB962C8B-B14F-4D97-AF65-F5344CB8AC3E}">
        <p14:creationId xmlns:p14="http://schemas.microsoft.com/office/powerpoint/2010/main" val="38199755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79512" y="994156"/>
            <a:ext cx="8543383" cy="1569660"/>
          </a:xfrm>
          <a:prstGeom prst="rect">
            <a:avLst/>
          </a:prstGeom>
        </p:spPr>
        <p:txBody>
          <a:bodyPr wrap="square">
            <a:spAutoFit/>
          </a:bodyPr>
          <a:lstStyle/>
          <a:p>
            <a:pPr>
              <a:buNone/>
            </a:pPr>
            <a:r>
              <a:rPr lang="en-US" sz="2400" dirty="0">
                <a:latin typeface="Palatino Linotype" pitchFamily="18" charset="0"/>
                <a:cs typeface="Times New Roman" pitchFamily="18" charset="0"/>
              </a:rPr>
              <a:t>5. In 720 meters race J got a head start of 30 meters. If S beats J by 50 meters find the ratio of the speeds of S and J?</a:t>
            </a:r>
          </a:p>
          <a:p>
            <a:pPr>
              <a:buNone/>
            </a:pPr>
            <a:r>
              <a:rPr lang="en-IN" sz="2400" dirty="0">
                <a:latin typeface="Palatino Linotype" pitchFamily="18" charset="0"/>
                <a:cs typeface="Times New Roman" pitchFamily="18" charset="0"/>
              </a:rPr>
              <a:t>A. 4:9</a:t>
            </a:r>
            <a:r>
              <a:rPr lang="en-US" sz="2400" dirty="0">
                <a:latin typeface="Palatino Linotype" pitchFamily="18" charset="0"/>
                <a:cs typeface="Times New Roman" pitchFamily="18" charset="0"/>
              </a:rPr>
              <a:t>	                 </a:t>
            </a:r>
            <a:r>
              <a:rPr lang="en-IN" sz="2400" dirty="0">
                <a:latin typeface="Palatino Linotype" pitchFamily="18" charset="0"/>
                <a:cs typeface="Times New Roman" pitchFamily="18" charset="0"/>
              </a:rPr>
              <a:t>B. 9:4</a:t>
            </a:r>
            <a:r>
              <a:rPr lang="en-US" sz="2400" dirty="0">
                <a:latin typeface="Palatino Linotype" pitchFamily="18" charset="0"/>
                <a:cs typeface="Times New Roman" pitchFamily="18" charset="0"/>
              </a:rPr>
              <a:t>	      </a:t>
            </a:r>
            <a:r>
              <a:rPr lang="en-IN" sz="2400" dirty="0">
                <a:latin typeface="Palatino Linotype" pitchFamily="18" charset="0"/>
                <a:cs typeface="Times New Roman" pitchFamily="18" charset="0"/>
              </a:rPr>
              <a:t>C. 9:8	     D. 2:3</a:t>
            </a:r>
            <a:endParaRPr lang="en-US" sz="2400" dirty="0">
              <a:latin typeface="Palatino Linotype" pitchFamily="18" charset="0"/>
              <a:cs typeface="Times New Roman" pitchFamily="18" charset="0"/>
            </a:endParaRPr>
          </a:p>
          <a:p>
            <a:pPr lvl="0"/>
            <a:r>
              <a:rPr lang="en-US" sz="2400" dirty="0">
                <a:latin typeface="Palatino Linotype" pitchFamily="18" charset="0"/>
                <a:cs typeface="Times New Roman" pitchFamily="18" charset="0"/>
              </a:rPr>
              <a:t> </a:t>
            </a:r>
          </a:p>
        </p:txBody>
      </p:sp>
    </p:spTree>
    <p:extLst>
      <p:ext uri="{BB962C8B-B14F-4D97-AF65-F5344CB8AC3E}">
        <p14:creationId xmlns:p14="http://schemas.microsoft.com/office/powerpoint/2010/main" val="381997556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1094</TotalTime>
  <Words>2025</Words>
  <Application>Microsoft Office PowerPoint</Application>
  <PresentationFormat>On-screen Show (4:3)</PresentationFormat>
  <Paragraphs>293</Paragraphs>
  <Slides>34</Slides>
  <Notes>27</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Office Theme</vt:lpstr>
      <vt:lpstr>Linear and Circular Races AND Boats &amp; Streams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BOATS AND STREAMS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and Circular Races  </dc:title>
  <dc:creator>Tarun</dc:creator>
  <cp:lastModifiedBy>DELL</cp:lastModifiedBy>
  <cp:revision>151</cp:revision>
  <dcterms:created xsi:type="dcterms:W3CDTF">2020-11-24T18:42:37Z</dcterms:created>
  <dcterms:modified xsi:type="dcterms:W3CDTF">2023-03-03T08:45:35Z</dcterms:modified>
</cp:coreProperties>
</file>