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5"/>
  </p:notesMasterIdLst>
  <p:sldIdLst>
    <p:sldId id="380" r:id="rId2"/>
    <p:sldId id="513" r:id="rId3"/>
    <p:sldId id="553" r:id="rId4"/>
    <p:sldId id="556" r:id="rId5"/>
    <p:sldId id="555" r:id="rId6"/>
    <p:sldId id="509" r:id="rId7"/>
    <p:sldId id="512" r:id="rId8"/>
    <p:sldId id="457" r:id="rId9"/>
    <p:sldId id="493" r:id="rId10"/>
    <p:sldId id="501" r:id="rId11"/>
    <p:sldId id="463" r:id="rId12"/>
    <p:sldId id="497" r:id="rId13"/>
    <p:sldId id="453" r:id="rId14"/>
    <p:sldId id="451" r:id="rId15"/>
    <p:sldId id="502" r:id="rId16"/>
    <p:sldId id="474" r:id="rId17"/>
    <p:sldId id="471" r:id="rId18"/>
    <p:sldId id="507" r:id="rId19"/>
    <p:sldId id="505" r:id="rId20"/>
    <p:sldId id="506" r:id="rId21"/>
    <p:sldId id="515" r:id="rId22"/>
    <p:sldId id="567" r:id="rId23"/>
    <p:sldId id="568" r:id="rId24"/>
    <p:sldId id="554" r:id="rId25"/>
    <p:sldId id="516" r:id="rId26"/>
    <p:sldId id="517" r:id="rId27"/>
    <p:sldId id="518" r:id="rId28"/>
    <p:sldId id="519" r:id="rId29"/>
    <p:sldId id="520" r:id="rId30"/>
    <p:sldId id="521" r:id="rId31"/>
    <p:sldId id="522" r:id="rId32"/>
    <p:sldId id="523" r:id="rId33"/>
    <p:sldId id="524" r:id="rId34"/>
    <p:sldId id="525" r:id="rId35"/>
    <p:sldId id="526" r:id="rId36"/>
    <p:sldId id="527" r:id="rId37"/>
    <p:sldId id="529" r:id="rId38"/>
    <p:sldId id="562" r:id="rId39"/>
    <p:sldId id="563" r:id="rId40"/>
    <p:sldId id="545" r:id="rId41"/>
    <p:sldId id="546" r:id="rId42"/>
    <p:sldId id="547" r:id="rId43"/>
    <p:sldId id="33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97" autoAdjust="0"/>
    <p:restoredTop sz="87814" autoAdjust="0"/>
  </p:normalViewPr>
  <p:slideViewPr>
    <p:cSldViewPr snapToGrid="0">
      <p:cViewPr varScale="1">
        <p:scale>
          <a:sx n="64" d="100"/>
          <a:sy n="64" d="100"/>
        </p:scale>
        <p:origin x="1230" y="60"/>
      </p:cViewPr>
      <p:guideLst>
        <p:guide orient="horz" pos="2160"/>
        <p:guide pos="3840"/>
      </p:guideLst>
    </p:cSldViewPr>
  </p:slideViewPr>
  <p:notesTextViewPr>
    <p:cViewPr>
      <p:scale>
        <a:sx n="1" d="1"/>
        <a:sy n="1" d="1"/>
      </p:scale>
      <p:origin x="0" y="-14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a:t>
            </a:fld>
            <a:endParaRPr lang="en-US"/>
          </a:p>
        </p:txBody>
      </p:sp>
    </p:spTree>
    <p:extLst>
      <p:ext uri="{BB962C8B-B14F-4D97-AF65-F5344CB8AC3E}">
        <p14:creationId xmlns:p14="http://schemas.microsoft.com/office/powerpoint/2010/main" val="2028355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medium(Optional)</a:t>
            </a:r>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3965968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medium(Compulsory)</a:t>
            </a:r>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1882908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Expert(Compulsory)</a:t>
            </a:r>
          </a:p>
          <a:p>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1853977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expert</a:t>
            </a:r>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3122672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medium</a:t>
            </a:r>
          </a:p>
          <a:p>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2576032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medium(Compulsory)</a:t>
            </a:r>
          </a:p>
          <a:p>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3565699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Expert(Compulsory)</a:t>
            </a:r>
          </a:p>
          <a:p>
            <a:endParaRPr lang="en-US" dirty="0"/>
          </a:p>
          <a:p>
            <a:r>
              <a:rPr lang="en-US" dirty="0"/>
              <a:t>Option 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2500088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Easy(Compulsory)</a:t>
            </a:r>
          </a:p>
          <a:p>
            <a:endParaRPr lang="en-US" dirty="0"/>
          </a:p>
          <a:p>
            <a:r>
              <a:rPr lang="en-US" dirty="0"/>
              <a:t>Option 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2036134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medium(Compulsory)</a:t>
            </a:r>
          </a:p>
          <a:p>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val="203613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Expert(Optional)</a:t>
            </a:r>
          </a:p>
          <a:p>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val="203613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2456092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val="1184766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val="3549095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val="2646478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Easy (Compulsory)</a:t>
            </a:r>
            <a:endParaRPr lang="en-IN" dirty="0"/>
          </a:p>
          <a:p>
            <a:r>
              <a:rPr lang="en-IN" dirty="0"/>
              <a:t>Answer : D</a:t>
            </a:r>
          </a:p>
          <a:p>
            <a:r>
              <a:rPr lang="en-US" sz="1200" b="0" i="0" kern="1200" dirty="0">
                <a:solidFill>
                  <a:schemeClr val="tx1"/>
                </a:solidFill>
                <a:latin typeface="+mn-lt"/>
                <a:ea typeface="+mn-ea"/>
                <a:cs typeface="+mn-cs"/>
              </a:rPr>
              <a:t>Let the length of the train be x meters and its speed by y m/sec.</a:t>
            </a:r>
          </a:p>
          <a:p>
            <a:r>
              <a:rPr lang="en-US" sz="1200" b="0" i="0" kern="1200" dirty="0">
                <a:solidFill>
                  <a:schemeClr val="tx1"/>
                </a:solidFill>
                <a:latin typeface="+mn-lt"/>
                <a:ea typeface="+mn-ea"/>
                <a:cs typeface="+mn-cs"/>
              </a:rPr>
              <a:t>Then, x/y = 8 =&gt; x = 8y</a:t>
            </a:r>
          </a:p>
          <a:p>
            <a:r>
              <a:rPr lang="en-US" sz="1200" b="0" i="0" kern="1200" dirty="0">
                <a:solidFill>
                  <a:schemeClr val="tx1"/>
                </a:solidFill>
                <a:latin typeface="+mn-lt"/>
                <a:ea typeface="+mn-ea"/>
                <a:cs typeface="+mn-cs"/>
              </a:rPr>
              <a:t>Now, (x+360)/20 = y</a:t>
            </a:r>
          </a:p>
          <a:p>
            <a:r>
              <a:rPr lang="en-US" sz="1200" b="0" i="0" kern="1200" dirty="0">
                <a:solidFill>
                  <a:schemeClr val="tx1"/>
                </a:solidFill>
                <a:latin typeface="+mn-lt"/>
                <a:ea typeface="+mn-ea"/>
                <a:cs typeface="+mn-cs"/>
              </a:rPr>
              <a:t>8y + 360 = 20y</a:t>
            </a:r>
          </a:p>
          <a:p>
            <a:r>
              <a:rPr lang="en-US" sz="1200" b="0" i="0" kern="1200" dirty="0">
                <a:solidFill>
                  <a:schemeClr val="tx1"/>
                </a:solidFill>
                <a:latin typeface="+mn-lt"/>
                <a:ea typeface="+mn-ea"/>
                <a:cs typeface="+mn-cs"/>
              </a:rPr>
              <a:t>y = 30</a:t>
            </a:r>
          </a:p>
          <a:p>
            <a:r>
              <a:rPr lang="en-US" sz="1200" b="0" i="0" kern="1200" dirty="0">
                <a:solidFill>
                  <a:schemeClr val="tx1"/>
                </a:solidFill>
                <a:latin typeface="+mn-lt"/>
                <a:ea typeface="+mn-ea"/>
                <a:cs typeface="+mn-cs"/>
              </a:rPr>
              <a:t>Speed = 30 m/sec = (30*18/5) km/</a:t>
            </a:r>
            <a:r>
              <a:rPr lang="en-US" sz="1200" b="0" i="0" kern="1200" dirty="0" err="1">
                <a:solidFill>
                  <a:schemeClr val="tx1"/>
                </a:solidFill>
                <a:latin typeface="+mn-lt"/>
                <a:ea typeface="+mn-ea"/>
                <a:cs typeface="+mn-cs"/>
              </a:rPr>
              <a:t>hr</a:t>
            </a:r>
            <a:r>
              <a:rPr lang="en-US" sz="1200" b="0" i="0" kern="1200" dirty="0">
                <a:solidFill>
                  <a:schemeClr val="tx1"/>
                </a:solidFill>
                <a:latin typeface="+mn-lt"/>
                <a:ea typeface="+mn-ea"/>
                <a:cs typeface="+mn-cs"/>
              </a:rPr>
              <a:t> = 108 km/hr.</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val="282260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Easy (Optional)</a:t>
            </a:r>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B) 3.2 min</a:t>
            </a:r>
            <a:br>
              <a:rPr lang="en-US" dirty="0"/>
            </a:br>
            <a:br>
              <a:rPr lang="en-US" dirty="0"/>
            </a:br>
            <a:r>
              <a:rPr lang="en-US" sz="1200" b="1" i="0" kern="1200" dirty="0">
                <a:solidFill>
                  <a:schemeClr val="tx1"/>
                </a:solidFill>
                <a:latin typeface="+mn-lt"/>
                <a:ea typeface="+mn-ea"/>
                <a:cs typeface="+mn-cs"/>
              </a:rPr>
              <a:t>Explanation:</a:t>
            </a:r>
            <a:br>
              <a:rPr lang="en-US" dirty="0"/>
            </a:br>
            <a:r>
              <a:rPr lang="en-US" sz="1200" b="0" i="0" kern="1200" dirty="0">
                <a:solidFill>
                  <a:schemeClr val="tx1"/>
                </a:solidFill>
                <a:latin typeface="+mn-lt"/>
                <a:ea typeface="+mn-ea"/>
                <a:cs typeface="+mn-cs"/>
              </a:rPr>
              <a:t>Total distance covered =</a:t>
            </a:r>
            <a:r>
              <a:rPr lang="en-US" sz="1200" b="0" i="0" u="none" strike="noStrike" kern="1200" dirty="0">
                <a:solidFill>
                  <a:schemeClr val="tx1"/>
                </a:solidFill>
                <a:latin typeface="+mn-lt"/>
                <a:ea typeface="+mn-ea"/>
                <a:cs typeface="+mn-cs"/>
              </a:rPr>
              <a:t>(7/2+1/2)</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4 </a:t>
            </a:r>
            <a:r>
              <a:rPr lang="en-US" sz="1200" b="0" i="0" kern="1200" dirty="0">
                <a:solidFill>
                  <a:schemeClr val="tx1"/>
                </a:solidFill>
                <a:latin typeface="+mn-lt"/>
                <a:ea typeface="+mn-ea"/>
                <a:cs typeface="+mn-cs"/>
              </a:rPr>
              <a:t>miles  </a:t>
            </a:r>
          </a:p>
          <a:p>
            <a:r>
              <a:rPr lang="en-US" sz="1200" b="0" i="0" kern="1200" dirty="0">
                <a:solidFill>
                  <a:schemeClr val="tx1"/>
                </a:solidFill>
                <a:latin typeface="+mn-lt"/>
                <a:ea typeface="+mn-ea"/>
                <a:cs typeface="+mn-cs"/>
              </a:rPr>
              <a:t>Time taken = </a:t>
            </a:r>
            <a:r>
              <a:rPr lang="en-US" sz="1200" b="0" i="0" u="none" strike="noStrike" kern="1200" dirty="0">
                <a:solidFill>
                  <a:schemeClr val="tx1"/>
                </a:solidFill>
                <a:latin typeface="+mn-lt"/>
                <a:ea typeface="+mn-ea"/>
                <a:cs typeface="+mn-cs"/>
              </a:rPr>
              <a:t>(4/75)* 60 = 16/5 = 3.2 minutes</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1831794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Moderate (Compulsory)</a:t>
            </a:r>
            <a:endParaRPr lang="en-US"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C) 80m</a:t>
            </a:r>
            <a:br>
              <a:rPr lang="en-US" dirty="0"/>
            </a:br>
            <a:r>
              <a:rPr lang="en-US" sz="1200" b="1" i="0" kern="1200" dirty="0">
                <a:solidFill>
                  <a:schemeClr val="tx1"/>
                </a:solidFill>
                <a:latin typeface="+mn-lt"/>
                <a:ea typeface="+mn-ea"/>
                <a:cs typeface="+mn-cs"/>
              </a:rPr>
              <a:t>Explanation:</a:t>
            </a:r>
            <a:br>
              <a:rPr lang="en-US" dirty="0"/>
            </a:br>
            <a:r>
              <a:rPr lang="en-US" sz="1200" b="0" i="0" kern="1200" dirty="0">
                <a:solidFill>
                  <a:schemeClr val="tx1"/>
                </a:solidFill>
                <a:latin typeface="+mn-lt"/>
                <a:ea typeface="+mn-ea"/>
                <a:cs typeface="+mn-cs"/>
              </a:rPr>
              <a:t>Ans.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Given that length of first train + length of second train = 880</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Speed of first train : Speed of second train = 5:8 =5x : 8x</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Time taken to cross the poll by two trains = 4:3 =4y:3y</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Now ,</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(5x*4y) + (8x*3y) = 880</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44xy = 880</a:t>
            </a:r>
            <a:br>
              <a:rPr lang="en-US" sz="1200" b="0" i="0" kern="1200" dirty="0">
                <a:solidFill>
                  <a:schemeClr val="tx1"/>
                </a:solidFill>
                <a:latin typeface="+mn-lt"/>
                <a:ea typeface="+mn-ea"/>
                <a:cs typeface="+mn-cs"/>
              </a:rPr>
            </a:br>
            <a:r>
              <a:rPr lang="en-US" sz="1200" b="0" i="0" kern="1200" dirty="0" err="1">
                <a:solidFill>
                  <a:schemeClr val="tx1"/>
                </a:solidFill>
                <a:latin typeface="+mn-lt"/>
                <a:ea typeface="+mn-ea"/>
                <a:cs typeface="+mn-cs"/>
              </a:rPr>
              <a:t>xy</a:t>
            </a:r>
            <a:r>
              <a:rPr lang="en-US" sz="1200" b="0" i="0" kern="1200" dirty="0">
                <a:solidFill>
                  <a:schemeClr val="tx1"/>
                </a:solidFill>
                <a:latin typeface="+mn-lt"/>
                <a:ea typeface="+mn-ea"/>
                <a:cs typeface="+mn-cs"/>
              </a:rPr>
              <a:t> = 20</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L1 - L2 = 24xy -20xy = 4xy = 80 m</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val="3149578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Moderate (Optional)</a:t>
            </a:r>
            <a:endParaRPr lang="en-IN" dirty="0"/>
          </a:p>
          <a:p>
            <a:r>
              <a:rPr lang="en-IN" dirty="0" err="1"/>
              <a:t>Answer:D</a:t>
            </a:r>
            <a:endParaRPr lang="en-IN" dirty="0"/>
          </a:p>
          <a:p>
            <a:r>
              <a:rPr lang="en-IN" dirty="0"/>
              <a:t>Relative</a:t>
            </a:r>
            <a:r>
              <a:rPr lang="en-IN" baseline="0" dirty="0"/>
              <a:t> speed = 60-20=40km/h</a:t>
            </a:r>
          </a:p>
          <a:p>
            <a:r>
              <a:rPr lang="en-IN" baseline="0" dirty="0"/>
              <a:t>Distance the train has to cover to pass a man=4+20=24 km</a:t>
            </a:r>
          </a:p>
          <a:p>
            <a:r>
              <a:rPr lang="en-IN" baseline="0" dirty="0"/>
              <a:t>Now,</a:t>
            </a:r>
          </a:p>
          <a:p>
            <a:r>
              <a:rPr lang="en-IN" baseline="0" dirty="0"/>
              <a:t>T=(24/40)*60 = 36 min</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2356366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Moderate (Compulsory)</a:t>
            </a:r>
            <a:endParaRPr lang="en-US" sz="1200" b="1" i="0" kern="1200" dirty="0">
              <a:solidFill>
                <a:schemeClr val="tx1"/>
              </a:solidFill>
              <a:latin typeface="+mn-lt"/>
              <a:ea typeface="+mn-ea"/>
              <a:cs typeface="+mn-cs"/>
            </a:endParaRPr>
          </a:p>
          <a:p>
            <a:r>
              <a:rPr lang="en-IN" dirty="0"/>
              <a:t>Answer: A</a:t>
            </a:r>
          </a:p>
          <a:p>
            <a:r>
              <a:rPr lang="en-IN" dirty="0"/>
              <a:t>Explanation: Speed of normal train =36 x 5/18 m/sec=10m/sec</a:t>
            </a:r>
          </a:p>
          <a:p>
            <a:r>
              <a:rPr lang="en-IN" dirty="0"/>
              <a:t>Let</a:t>
            </a:r>
            <a:r>
              <a:rPr lang="en-IN" baseline="0" dirty="0"/>
              <a:t> </a:t>
            </a:r>
          </a:p>
          <a:p>
            <a:r>
              <a:rPr lang="en-IN" baseline="0" dirty="0"/>
              <a:t>     Sg = Speed of good train</a:t>
            </a:r>
            <a:endParaRPr lang="en-IN" dirty="0"/>
          </a:p>
          <a:p>
            <a:r>
              <a:rPr lang="en-IN" dirty="0"/>
              <a:t>    10</a:t>
            </a:r>
            <a:r>
              <a:rPr lang="en-IN" baseline="0" dirty="0"/>
              <a:t> =(280)/(sg+10)</a:t>
            </a:r>
          </a:p>
          <a:p>
            <a:r>
              <a:rPr lang="en-IN" baseline="0" dirty="0"/>
              <a:t>  Sg=18 m/sec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938415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Easy (Optional)</a:t>
            </a:r>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A) 270 m</a:t>
            </a:r>
            <a:br>
              <a:rPr lang="en-US" dirty="0"/>
            </a:br>
            <a:br>
              <a:rPr lang="en-US" dirty="0"/>
            </a:br>
            <a:r>
              <a:rPr lang="en-US" sz="1200" b="1" i="0" kern="1200" dirty="0">
                <a:solidFill>
                  <a:schemeClr val="tx1"/>
                </a:solidFill>
                <a:latin typeface="+mn-lt"/>
                <a:ea typeface="+mn-ea"/>
                <a:cs typeface="+mn-cs"/>
              </a:rPr>
              <a:t>Explanation:</a:t>
            </a:r>
            <a:br>
              <a:rPr lang="en-US" dirty="0"/>
            </a:br>
            <a:r>
              <a:rPr lang="en-US" sz="1200" b="0" i="0" kern="1200" dirty="0">
                <a:solidFill>
                  <a:schemeClr val="tx1"/>
                </a:solidFill>
                <a:latin typeface="+mn-lt"/>
                <a:ea typeface="+mn-ea"/>
                <a:cs typeface="+mn-cs"/>
              </a:rPr>
              <a:t>Relative speed = (120 + 80) km/hr</a:t>
            </a:r>
          </a:p>
          <a:p>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=(200*5/18)m/s = (500/9)m/s</a:t>
            </a:r>
          </a:p>
          <a:p>
            <a:r>
              <a:rPr lang="en-US" sz="1200" b="0" i="0" kern="1200" dirty="0">
                <a:solidFill>
                  <a:schemeClr val="tx1"/>
                </a:solidFill>
                <a:latin typeface="+mn-lt"/>
                <a:ea typeface="+mn-ea"/>
                <a:cs typeface="+mn-cs"/>
              </a:rPr>
              <a:t> </a:t>
            </a:r>
          </a:p>
          <a:p>
            <a:r>
              <a:rPr lang="en-US" sz="1200" b="0" i="0" kern="1200" dirty="0">
                <a:solidFill>
                  <a:schemeClr val="tx1"/>
                </a:solidFill>
                <a:latin typeface="+mn-lt"/>
                <a:ea typeface="+mn-ea"/>
                <a:cs typeface="+mn-cs"/>
              </a:rPr>
              <a:t>Let the length of the other train be x </a:t>
            </a:r>
            <a:r>
              <a:rPr lang="en-US" sz="1200" b="0" i="0" kern="1200" dirty="0" err="1">
                <a:solidFill>
                  <a:schemeClr val="tx1"/>
                </a:solidFill>
                <a:latin typeface="+mn-lt"/>
                <a:ea typeface="+mn-ea"/>
                <a:cs typeface="+mn-cs"/>
              </a:rPr>
              <a:t>metres</a:t>
            </a:r>
            <a:r>
              <a:rPr lang="en-US" sz="1200" b="0" i="0" kern="1200" dirty="0">
                <a:solidFill>
                  <a:schemeClr val="tx1"/>
                </a:solidFill>
                <a:latin typeface="+mn-lt"/>
                <a:ea typeface="+mn-ea"/>
                <a:cs typeface="+mn-cs"/>
              </a:rPr>
              <a:t>.</a:t>
            </a:r>
          </a:p>
          <a:p>
            <a:r>
              <a:rPr lang="en-US" sz="1200" b="0" i="0" kern="1200" dirty="0">
                <a:solidFill>
                  <a:schemeClr val="tx1"/>
                </a:solidFill>
                <a:latin typeface="+mn-lt"/>
                <a:ea typeface="+mn-ea"/>
                <a:cs typeface="+mn-cs"/>
              </a:rPr>
              <a:t> </a:t>
            </a:r>
          </a:p>
          <a:p>
            <a:r>
              <a:rPr lang="en-US" sz="1200" b="0" i="0" kern="1200" dirty="0">
                <a:solidFill>
                  <a:schemeClr val="tx1"/>
                </a:solidFill>
                <a:latin typeface="+mn-lt"/>
                <a:ea typeface="+mn-ea"/>
                <a:cs typeface="+mn-cs"/>
              </a:rPr>
              <a:t>Then, x+230/9 = 500/9 </a:t>
            </a:r>
          </a:p>
          <a:p>
            <a:r>
              <a:rPr lang="en-US" sz="1200" b="0" i="0" kern="1200" dirty="0">
                <a:solidFill>
                  <a:schemeClr val="tx1"/>
                </a:solidFill>
                <a:latin typeface="+mn-lt"/>
                <a:ea typeface="+mn-ea"/>
                <a:cs typeface="+mn-cs"/>
              </a:rPr>
              <a:t> </a:t>
            </a:r>
          </a:p>
          <a:p>
            <a:r>
              <a:rPr lang="en-US" sz="1200" b="0" i="0" kern="1200" dirty="0">
                <a:solidFill>
                  <a:schemeClr val="tx1"/>
                </a:solidFill>
                <a:latin typeface="+mn-lt"/>
                <a:ea typeface="+mn-ea"/>
                <a:cs typeface="+mn-cs"/>
              </a:rPr>
              <a:t>=&gt;  x + 230 = 500</a:t>
            </a:r>
          </a:p>
          <a:p>
            <a:r>
              <a:rPr lang="en-US" sz="1200" b="0" i="0" kern="1200" dirty="0">
                <a:solidFill>
                  <a:schemeClr val="tx1"/>
                </a:solidFill>
                <a:latin typeface="+mn-lt"/>
                <a:ea typeface="+mn-ea"/>
                <a:cs typeface="+mn-cs"/>
              </a:rPr>
              <a:t> </a:t>
            </a:r>
          </a:p>
          <a:p>
            <a:r>
              <a:rPr lang="en-US" sz="1200" b="0" i="0" kern="1200" dirty="0">
                <a:solidFill>
                  <a:schemeClr val="tx1"/>
                </a:solidFill>
                <a:latin typeface="+mn-lt"/>
                <a:ea typeface="+mn-ea"/>
                <a:cs typeface="+mn-cs"/>
              </a:rPr>
              <a:t>=&gt;  x = 270.</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val="39888403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Easy (optional)</a:t>
            </a:r>
            <a:endParaRPr lang="en-IN" dirty="0"/>
          </a:p>
          <a:p>
            <a:r>
              <a:rPr lang="en-IN" dirty="0"/>
              <a:t>Answer: C</a:t>
            </a:r>
          </a:p>
          <a:p>
            <a:r>
              <a:rPr lang="en-IN" dirty="0"/>
              <a:t>Let Speed of</a:t>
            </a:r>
            <a:r>
              <a:rPr lang="en-IN" baseline="0" dirty="0"/>
              <a:t> good train =</a:t>
            </a:r>
            <a:r>
              <a:rPr lang="en-IN" baseline="0" dirty="0" err="1"/>
              <a:t>xkm</a:t>
            </a:r>
            <a:r>
              <a:rPr lang="en-IN" baseline="0" dirty="0"/>
              <a:t>/h</a:t>
            </a:r>
          </a:p>
          <a:p>
            <a:r>
              <a:rPr lang="en-IN" baseline="0" dirty="0"/>
              <a:t>Therefore, Distance travelled by good train in 8 hrs =8x</a:t>
            </a:r>
          </a:p>
          <a:p>
            <a:r>
              <a:rPr lang="en-IN" baseline="0" dirty="0"/>
              <a:t>Speed of another train= 54km/h (given)</a:t>
            </a:r>
          </a:p>
          <a:p>
            <a:r>
              <a:rPr lang="en-IN" baseline="0" dirty="0"/>
              <a:t>Therefore, Relative speed=54-x</a:t>
            </a:r>
          </a:p>
          <a:p>
            <a:r>
              <a:rPr lang="en-IN" baseline="0" dirty="0"/>
              <a:t>Since, T= d/S</a:t>
            </a:r>
          </a:p>
          <a:p>
            <a:r>
              <a:rPr lang="en-IN" baseline="0" dirty="0"/>
              <a:t>Therefore, 13=8x/(54-x) =&gt; x=33.43 km/h</a:t>
            </a:r>
          </a:p>
          <a:p>
            <a:endParaRPr lang="en-IN"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val="244435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3699443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Easy (Compulsory)</a:t>
            </a:r>
            <a:endParaRPr lang="en-IN" dirty="0"/>
          </a:p>
          <a:p>
            <a:r>
              <a:rPr lang="en-IN" dirty="0" err="1"/>
              <a:t>Anwer</a:t>
            </a:r>
            <a:r>
              <a:rPr lang="en-IN" dirty="0"/>
              <a:t>: C</a:t>
            </a:r>
          </a:p>
          <a:p>
            <a:r>
              <a:rPr lang="en-US" sz="1200" b="0" i="0" kern="1200" dirty="0">
                <a:solidFill>
                  <a:schemeClr val="tx1"/>
                </a:solidFill>
                <a:latin typeface="+mn-lt"/>
                <a:ea typeface="+mn-ea"/>
                <a:cs typeface="+mn-cs"/>
              </a:rPr>
              <a:t>Because of stoppages, train 90 km less per hour.</a:t>
            </a:r>
          </a:p>
          <a:p>
            <a:r>
              <a:rPr lang="en-US" sz="1200" b="0" i="0" kern="1200" dirty="0">
                <a:solidFill>
                  <a:schemeClr val="tx1"/>
                </a:solidFill>
                <a:latin typeface="+mn-lt"/>
                <a:ea typeface="+mn-ea"/>
                <a:cs typeface="+mn-cs"/>
              </a:rPr>
              <a:t>Speed of train is 180kmph</a:t>
            </a:r>
          </a:p>
          <a:p>
            <a:r>
              <a:rPr lang="en-US" sz="1200" b="0" i="0" kern="1200" dirty="0">
                <a:solidFill>
                  <a:schemeClr val="tx1"/>
                </a:solidFill>
                <a:latin typeface="+mn-lt"/>
                <a:ea typeface="+mn-ea"/>
                <a:cs typeface="+mn-cs"/>
              </a:rPr>
              <a:t>It means trains travels 180km in 1hr</a:t>
            </a:r>
          </a:p>
          <a:p>
            <a:r>
              <a:rPr lang="en-US" sz="1200" b="0" i="0" kern="1200" dirty="0">
                <a:solidFill>
                  <a:schemeClr val="tx1"/>
                </a:solidFill>
                <a:latin typeface="+mn-lt"/>
                <a:ea typeface="+mn-ea"/>
                <a:cs typeface="+mn-cs"/>
              </a:rPr>
              <a:t>Or</a:t>
            </a:r>
            <a:r>
              <a:rPr lang="en-US" sz="1200" b="0" i="0" kern="1200" baseline="0" dirty="0">
                <a:solidFill>
                  <a:schemeClr val="tx1"/>
                </a:solidFill>
                <a:latin typeface="+mn-lt"/>
                <a:ea typeface="+mn-ea"/>
                <a:cs typeface="+mn-cs"/>
              </a:rPr>
              <a:t> it travels 1km in 1/180hrs</a:t>
            </a:r>
            <a:br>
              <a:rPr lang="en-US" dirty="0"/>
            </a:br>
            <a:br>
              <a:rPr lang="en-US" dirty="0"/>
            </a:br>
            <a:r>
              <a:rPr lang="en-US" sz="1200" b="0" i="0" kern="1200" dirty="0">
                <a:solidFill>
                  <a:schemeClr val="tx1"/>
                </a:solidFill>
                <a:latin typeface="+mn-lt"/>
                <a:ea typeface="+mn-ea"/>
                <a:cs typeface="+mn-cs"/>
              </a:rPr>
              <a:t>Therefore, Time taken to cover 90 km</a:t>
            </a:r>
            <a:br>
              <a:rPr lang="en-US" dirty="0"/>
            </a:br>
            <a:br>
              <a:rPr lang="en-US" dirty="0"/>
            </a:b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90/180hr=1/2 </a:t>
            </a:r>
            <a:r>
              <a:rPr lang="en-US" sz="1200" b="0" i="0" u="none" strike="noStrike" kern="1200" dirty="0" err="1">
                <a:solidFill>
                  <a:schemeClr val="tx1"/>
                </a:solidFill>
                <a:latin typeface="+mn-lt"/>
                <a:ea typeface="+mn-ea"/>
                <a:cs typeface="+mn-cs"/>
              </a:rPr>
              <a:t>hrs</a:t>
            </a:r>
            <a:r>
              <a:rPr lang="en-US" sz="1200" b="0" i="0" u="none" strike="noStrike" kern="1200" dirty="0">
                <a:solidFill>
                  <a:schemeClr val="tx1"/>
                </a:solidFill>
                <a:latin typeface="+mn-lt"/>
                <a:ea typeface="+mn-ea"/>
                <a:cs typeface="+mn-cs"/>
              </a:rPr>
              <a:t>=1/2</a:t>
            </a:r>
            <a:r>
              <a:rPr lang="en-US" sz="1200" b="0" i="0" u="none" strike="noStrike" kern="1200" baseline="0" dirty="0">
                <a:solidFill>
                  <a:schemeClr val="tx1"/>
                </a:solidFill>
                <a:latin typeface="+mn-lt"/>
                <a:ea typeface="+mn-ea"/>
                <a:cs typeface="+mn-cs"/>
              </a:rPr>
              <a:t> x 60 minutes=30 minutes</a:t>
            </a:r>
            <a:endParaRPr lang="en-IN"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1744860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Easy (Compulsory)</a:t>
            </a:r>
            <a:endParaRPr lang="en-IN" dirty="0"/>
          </a:p>
          <a:p>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A) 8 sec</a:t>
            </a:r>
            <a:br>
              <a:rPr lang="en-US" dirty="0"/>
            </a:br>
            <a:br>
              <a:rPr lang="en-US" dirty="0"/>
            </a:br>
            <a:r>
              <a:rPr lang="en-US" sz="1200" b="1" i="0" kern="1200" dirty="0">
                <a:solidFill>
                  <a:schemeClr val="tx1"/>
                </a:solidFill>
                <a:latin typeface="+mn-lt"/>
                <a:ea typeface="+mn-ea"/>
                <a:cs typeface="+mn-cs"/>
              </a:rPr>
              <a:t>Explanation:</a:t>
            </a:r>
            <a:br>
              <a:rPr lang="en-US" dirty="0"/>
            </a:br>
            <a:r>
              <a:rPr lang="en-US" sz="1200" b="0" i="0" kern="1200" dirty="0">
                <a:solidFill>
                  <a:schemeClr val="tx1"/>
                </a:solidFill>
                <a:latin typeface="+mn-lt"/>
                <a:ea typeface="+mn-ea"/>
                <a:cs typeface="+mn-cs"/>
              </a:rPr>
              <a:t>Relative Speed = 60 -40 = 20 x 5/18 = 100/18 m/s</a:t>
            </a:r>
          </a:p>
          <a:p>
            <a:r>
              <a:rPr lang="en-US" sz="1200" b="0" i="0" kern="1200" dirty="0">
                <a:solidFill>
                  <a:schemeClr val="tx1"/>
                </a:solidFill>
                <a:latin typeface="+mn-lt"/>
                <a:ea typeface="+mn-ea"/>
                <a:cs typeface="+mn-cs"/>
              </a:rPr>
              <a:t>Time = 40 sec</a:t>
            </a:r>
          </a:p>
          <a:p>
            <a:r>
              <a:rPr lang="en-US" sz="1200" b="0" i="0" kern="1200" dirty="0">
                <a:solidFill>
                  <a:schemeClr val="tx1"/>
                </a:solidFill>
                <a:latin typeface="+mn-lt"/>
                <a:ea typeface="+mn-ea"/>
                <a:cs typeface="+mn-cs"/>
              </a:rPr>
              <a:t>Distance = 40 x 100/18 = 2000/9</a:t>
            </a:r>
          </a:p>
          <a:p>
            <a:r>
              <a:rPr lang="en-US" sz="1200" b="0" i="0" kern="1200" dirty="0">
                <a:solidFill>
                  <a:schemeClr val="tx1"/>
                </a:solidFill>
                <a:latin typeface="+mn-lt"/>
                <a:ea typeface="+mn-ea"/>
                <a:cs typeface="+mn-cs"/>
              </a:rPr>
              <a:t>Relative Speed = 60 + 40 = 100 x 5/18</a:t>
            </a:r>
          </a:p>
          <a:p>
            <a:r>
              <a:rPr lang="en-US" sz="1200" b="0" i="0" kern="1200" dirty="0">
                <a:solidFill>
                  <a:schemeClr val="tx1"/>
                </a:solidFill>
                <a:latin typeface="+mn-lt"/>
                <a:ea typeface="+mn-ea"/>
                <a:cs typeface="+mn-cs"/>
              </a:rPr>
              <a:t>Time = 2000/9 x 18/500 = 8 sec.</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val="1233281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Moderate (Compulsory)</a:t>
            </a:r>
            <a:endParaRPr lang="en-IN" dirty="0"/>
          </a:p>
          <a:p>
            <a:r>
              <a:rPr lang="en-IN" dirty="0"/>
              <a:t>Answer: D</a:t>
            </a:r>
          </a:p>
          <a:p>
            <a:r>
              <a:rPr lang="en-IN" dirty="0"/>
              <a:t>Let Normally</a:t>
            </a:r>
            <a:r>
              <a:rPr lang="en-IN" baseline="0" dirty="0"/>
              <a:t> train covers journey in t hrs with a speed of s km/h</a:t>
            </a:r>
          </a:p>
          <a:p>
            <a:r>
              <a:rPr lang="en-IN" dirty="0"/>
              <a:t>According to the question</a:t>
            </a:r>
          </a:p>
          <a:p>
            <a:r>
              <a:rPr lang="en-IN" dirty="0"/>
              <a:t>Case 1</a:t>
            </a:r>
            <a:r>
              <a:rPr lang="en-IN" dirty="0">
                <a:sym typeface="Wingdings" pitchFamily="2" charset="2"/>
              </a:rPr>
              <a:t>:</a:t>
            </a:r>
            <a:r>
              <a:rPr lang="en-IN" baseline="0" dirty="0">
                <a:sym typeface="Wingdings" pitchFamily="2" charset="2"/>
              </a:rPr>
              <a:t> (x+20)(t-2)=240 =&gt;10t-x =20........(1)</a:t>
            </a:r>
          </a:p>
          <a:p>
            <a:r>
              <a:rPr lang="en-IN" baseline="0" dirty="0">
                <a:sym typeface="Wingdings" pitchFamily="2" charset="2"/>
              </a:rPr>
              <a:t>Case 2: </a:t>
            </a:r>
            <a:r>
              <a:rPr lang="en-IN" baseline="0" dirty="0" err="1">
                <a:sym typeface="Wingdings" pitchFamily="2" charset="2"/>
              </a:rPr>
              <a:t>xt</a:t>
            </a:r>
            <a:r>
              <a:rPr lang="en-IN" baseline="0" dirty="0">
                <a:sym typeface="Wingdings" pitchFamily="2" charset="2"/>
              </a:rPr>
              <a:t> =240....................................(2)</a:t>
            </a:r>
          </a:p>
          <a:p>
            <a:r>
              <a:rPr lang="en-IN" dirty="0"/>
              <a:t>By solving</a:t>
            </a:r>
            <a:r>
              <a:rPr lang="en-IN" baseline="0" dirty="0"/>
              <a:t> equation 1 and 2,we get</a:t>
            </a:r>
          </a:p>
          <a:p>
            <a:r>
              <a:rPr lang="en-IN" baseline="0" dirty="0"/>
              <a:t>Speed of train = 40km/h</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val="3709213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Moderate (Optional)</a:t>
            </a:r>
            <a:endParaRPr lang="en-US" sz="1200" b="1" i="0" kern="1200" dirty="0">
              <a:solidFill>
                <a:schemeClr val="tx1"/>
              </a:solidFill>
              <a:latin typeface="+mn-lt"/>
              <a:ea typeface="+mn-ea"/>
              <a:cs typeface="+mn-cs"/>
            </a:endParaRPr>
          </a:p>
          <a:p>
            <a:r>
              <a:rPr lang="en-IN" dirty="0"/>
              <a:t>Answer: C</a:t>
            </a:r>
          </a:p>
          <a:p>
            <a:r>
              <a:rPr lang="en-IN" dirty="0"/>
              <a:t>Explanation :Let</a:t>
            </a:r>
          </a:p>
          <a:p>
            <a:r>
              <a:rPr lang="en-IN" dirty="0"/>
              <a:t>Sa=Speed</a:t>
            </a:r>
            <a:r>
              <a:rPr lang="en-IN" baseline="0" dirty="0"/>
              <a:t> of train A </a:t>
            </a:r>
          </a:p>
          <a:p>
            <a:r>
              <a:rPr lang="en-IN" baseline="0" dirty="0"/>
              <a:t>Sb=Speed of train B</a:t>
            </a:r>
          </a:p>
          <a:p>
            <a:r>
              <a:rPr lang="en-IN" baseline="0" dirty="0"/>
              <a:t>Time taken by A to cross post=110/Sa =&gt; Sa=110/10 =11 m/sec (</a:t>
            </a:r>
            <a:r>
              <a:rPr lang="en-IN" baseline="0" dirty="0" err="1"/>
              <a:t>Given,t</a:t>
            </a:r>
            <a:r>
              <a:rPr lang="en-IN" baseline="0" dirty="0"/>
              <a:t>=10sec)</a:t>
            </a:r>
          </a:p>
          <a:p>
            <a:r>
              <a:rPr lang="en-IN" baseline="0" dirty="0"/>
              <a:t>Time taken by B to cross post =150/Sb =&gt;Sb=150/15 =10m/sec (</a:t>
            </a:r>
            <a:r>
              <a:rPr lang="en-IN" baseline="0" dirty="0" err="1"/>
              <a:t>Given,t</a:t>
            </a:r>
            <a:r>
              <a:rPr lang="en-IN" baseline="0" dirty="0"/>
              <a:t>=15sec)</a:t>
            </a:r>
          </a:p>
          <a:p>
            <a:r>
              <a:rPr lang="en-IN" baseline="0" dirty="0"/>
              <a:t>Therefore,</a:t>
            </a:r>
          </a:p>
          <a:p>
            <a:r>
              <a:rPr lang="en-IN" baseline="0" dirty="0"/>
              <a:t>Time taken to cross each other =(110+150)/(11+10) =12 sec</a:t>
            </a:r>
            <a:endParaRPr lang="en-IN"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a:p>
        </p:txBody>
      </p:sp>
    </p:spTree>
    <p:extLst>
      <p:ext uri="{BB962C8B-B14F-4D97-AF65-F5344CB8AC3E}">
        <p14:creationId xmlns:p14="http://schemas.microsoft.com/office/powerpoint/2010/main" val="2276016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Moderate (Optional)</a:t>
            </a:r>
            <a:endParaRPr lang="en-IN" dirty="0"/>
          </a:p>
          <a:p>
            <a:r>
              <a:rPr lang="en-IN" dirty="0" err="1"/>
              <a:t>Answer:C</a:t>
            </a:r>
            <a:endParaRPr lang="en-IN" dirty="0"/>
          </a:p>
          <a:p>
            <a:r>
              <a:rPr lang="en-IN" dirty="0"/>
              <a:t>Explanation:</a:t>
            </a:r>
          </a:p>
          <a:p>
            <a:r>
              <a:rPr lang="en-IN" dirty="0"/>
              <a:t>T=Distance</a:t>
            </a:r>
            <a:r>
              <a:rPr lang="en-IN" baseline="0" dirty="0"/>
              <a:t> between two train/Relative speed</a:t>
            </a:r>
          </a:p>
          <a:p>
            <a:r>
              <a:rPr lang="en-IN" baseline="0" dirty="0"/>
              <a:t>T=100/(30+20)</a:t>
            </a:r>
          </a:p>
          <a:p>
            <a:r>
              <a:rPr lang="en-IN" baseline="0" dirty="0"/>
              <a:t>T=2 hours</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35</a:t>
            </a:fld>
            <a:endParaRPr lang="en-US"/>
          </a:p>
        </p:txBody>
      </p:sp>
    </p:spTree>
    <p:extLst>
      <p:ext uri="{BB962C8B-B14F-4D97-AF65-F5344CB8AC3E}">
        <p14:creationId xmlns:p14="http://schemas.microsoft.com/office/powerpoint/2010/main" val="224547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 Moderate (Optional)</a:t>
            </a:r>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D) 585 kms</a:t>
            </a:r>
            <a:br>
              <a:rPr lang="en-US" dirty="0"/>
            </a:br>
            <a:br>
              <a:rPr lang="en-US" dirty="0"/>
            </a:br>
            <a:r>
              <a:rPr lang="en-US" sz="1200" b="1" i="0" kern="1200" dirty="0">
                <a:solidFill>
                  <a:schemeClr val="tx1"/>
                </a:solidFill>
                <a:latin typeface="+mn-lt"/>
                <a:ea typeface="+mn-ea"/>
                <a:cs typeface="+mn-cs"/>
              </a:rPr>
              <a:t>Explanation:</a:t>
            </a:r>
            <a:br>
              <a:rPr lang="en-US" dirty="0"/>
            </a:br>
            <a:r>
              <a:rPr lang="en-US" dirty="0"/>
              <a:t>When</a:t>
            </a:r>
            <a:r>
              <a:rPr lang="en-US" baseline="0" dirty="0"/>
              <a:t> time is constant,</a:t>
            </a:r>
          </a:p>
          <a:p>
            <a:r>
              <a:rPr lang="en-IN" sz="1200" b="0" i="0" kern="1200" baseline="0" dirty="0">
                <a:solidFill>
                  <a:schemeClr val="tx1"/>
                </a:solidFill>
                <a:latin typeface="+mn-lt"/>
                <a:ea typeface="+mn-ea"/>
                <a:cs typeface="+mn-cs"/>
              </a:rPr>
              <a:t>D1:D1=S1:S2</a:t>
            </a:r>
          </a:p>
          <a:p>
            <a:r>
              <a:rPr lang="en-IN" sz="1200" b="0" i="0" kern="1200" baseline="0" dirty="0">
                <a:solidFill>
                  <a:schemeClr val="tx1"/>
                </a:solidFill>
                <a:latin typeface="+mn-lt"/>
                <a:ea typeface="+mn-ea"/>
                <a:cs typeface="+mn-cs"/>
              </a:rPr>
              <a:t>Therefore at point of meeting</a:t>
            </a:r>
          </a:p>
          <a:p>
            <a:r>
              <a:rPr lang="en-IN" sz="1200" b="0" i="0" kern="1200" baseline="0" dirty="0">
                <a:solidFill>
                  <a:schemeClr val="tx1"/>
                </a:solidFill>
                <a:latin typeface="+mn-lt"/>
                <a:ea typeface="+mn-ea"/>
                <a:cs typeface="+mn-cs"/>
              </a:rPr>
              <a:t>D1:D2=16:23</a:t>
            </a:r>
          </a:p>
          <a:p>
            <a:r>
              <a:rPr lang="en-IN" sz="1200" b="0" i="0" kern="1200" baseline="0" dirty="0">
                <a:solidFill>
                  <a:schemeClr val="tx1"/>
                </a:solidFill>
                <a:latin typeface="+mn-lt"/>
                <a:ea typeface="+mn-ea"/>
                <a:cs typeface="+mn-cs"/>
              </a:rPr>
              <a:t>Therefore, D2-D1=23x-16x=7x</a:t>
            </a:r>
          </a:p>
          <a:p>
            <a:r>
              <a:rPr lang="en-IN" sz="1200" b="0" i="0" kern="1200" baseline="0" dirty="0">
                <a:solidFill>
                  <a:schemeClr val="tx1"/>
                </a:solidFill>
                <a:latin typeface="+mn-lt"/>
                <a:ea typeface="+mn-ea"/>
                <a:cs typeface="+mn-cs"/>
              </a:rPr>
              <a:t>It is given D2-D1=105 km </a:t>
            </a:r>
          </a:p>
          <a:p>
            <a:r>
              <a:rPr lang="en-IN" sz="1200" b="0" i="0" kern="1200" baseline="0" dirty="0">
                <a:solidFill>
                  <a:schemeClr val="tx1"/>
                </a:solidFill>
                <a:latin typeface="+mn-lt"/>
                <a:ea typeface="+mn-ea"/>
                <a:cs typeface="+mn-cs"/>
              </a:rPr>
              <a:t>Therefore, 7x  =105 =&gt; x=15 km</a:t>
            </a:r>
          </a:p>
          <a:p>
            <a:r>
              <a:rPr lang="en-IN" sz="1200" b="0" i="0" kern="1200" baseline="0" dirty="0">
                <a:solidFill>
                  <a:schemeClr val="tx1"/>
                </a:solidFill>
                <a:latin typeface="+mn-lt"/>
                <a:ea typeface="+mn-ea"/>
                <a:cs typeface="+mn-cs"/>
              </a:rPr>
              <a:t>Distance between the station=16x +23x =39x =39 * 15=585 km</a:t>
            </a:r>
          </a:p>
          <a:p>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36</a:t>
            </a:fld>
            <a:endParaRPr lang="en-US"/>
          </a:p>
        </p:txBody>
      </p:sp>
    </p:spTree>
    <p:extLst>
      <p:ext uri="{BB962C8B-B14F-4D97-AF65-F5344CB8AC3E}">
        <p14:creationId xmlns:p14="http://schemas.microsoft.com/office/powerpoint/2010/main" val="352477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level:-Expert (Compulsory)</a:t>
            </a:r>
            <a:endParaRPr lang="en-US" dirty="0"/>
          </a:p>
          <a:p>
            <a:r>
              <a:rPr lang="en-US" dirty="0"/>
              <a:t>Answer: D</a:t>
            </a:r>
          </a:p>
          <a:p>
            <a:r>
              <a:rPr lang="en-US" dirty="0"/>
              <a:t>Let</a:t>
            </a:r>
            <a:r>
              <a:rPr lang="en-US" baseline="0" dirty="0"/>
              <a:t> S1:Speed of 1</a:t>
            </a:r>
            <a:r>
              <a:rPr lang="en-US" baseline="30000" dirty="0"/>
              <a:t>st</a:t>
            </a:r>
            <a:r>
              <a:rPr lang="en-US" baseline="0" dirty="0"/>
              <a:t> train</a:t>
            </a:r>
          </a:p>
          <a:p>
            <a:r>
              <a:rPr lang="en-US" baseline="0" dirty="0"/>
              <a:t>     S2:Speed of 2</a:t>
            </a:r>
            <a:r>
              <a:rPr lang="en-US" baseline="30000" dirty="0"/>
              <a:t>nd</a:t>
            </a:r>
            <a:r>
              <a:rPr lang="en-US" baseline="0" dirty="0"/>
              <a:t> train</a:t>
            </a:r>
          </a:p>
          <a:p>
            <a:r>
              <a:rPr lang="en-US" baseline="0" dirty="0"/>
              <a:t>    D:distance between two station P and Q</a:t>
            </a:r>
          </a:p>
          <a:p>
            <a:r>
              <a:rPr lang="en-US" baseline="0" dirty="0"/>
              <a:t>Since , first </a:t>
            </a:r>
            <a:r>
              <a:rPr kumimoji="0" lang="en-US" sz="1200" b="0" i="0" u="none" strike="noStrike" cap="none" normalizeH="0" baseline="0" dirty="0">
                <a:ln>
                  <a:noFill/>
                </a:ln>
                <a:solidFill>
                  <a:srgbClr val="333333"/>
                </a:solidFill>
                <a:effectLst/>
                <a:latin typeface="Times New Roman" pitchFamily="18" charset="0"/>
                <a:ea typeface="Calibri" pitchFamily="34" charset="0"/>
                <a:cs typeface="Times New Roman" pitchFamily="18" charset="0"/>
              </a:rPr>
              <a:t>train arrived at its destination 36 hours after their meeting and the second train arrived at its destination 25 hours after their meeting. </a:t>
            </a:r>
          </a:p>
          <a:p>
            <a:r>
              <a:rPr kumimoji="0" lang="en-US" sz="1200" b="0" i="0" u="none" strike="noStrike" cap="none" normalizeH="0" baseline="0" dirty="0">
                <a:ln>
                  <a:noFill/>
                </a:ln>
                <a:solidFill>
                  <a:srgbClr val="333333"/>
                </a:solidFill>
                <a:effectLst/>
                <a:latin typeface="Times New Roman" pitchFamily="18" charset="0"/>
                <a:cs typeface="Times New Roman" pitchFamily="18" charset="0"/>
              </a:rPr>
              <a:t>Therefore, S1:S2=(36:25)</a:t>
            </a:r>
            <a:r>
              <a:rPr kumimoji="0" lang="en-US" sz="1200" b="0" i="0" u="none" strike="noStrike" cap="none" normalizeH="0" baseline="30000" dirty="0">
                <a:ln>
                  <a:noFill/>
                </a:ln>
                <a:solidFill>
                  <a:srgbClr val="333333"/>
                </a:solidFill>
                <a:effectLst/>
                <a:latin typeface="Times New Roman" pitchFamily="18" charset="0"/>
                <a:cs typeface="Times New Roman" pitchFamily="18" charset="0"/>
              </a:rPr>
              <a:t>1/2 </a:t>
            </a:r>
            <a:r>
              <a:rPr kumimoji="0" lang="en-US" sz="1200" b="0" i="0" u="none" strike="noStrike" cap="none" normalizeH="0" baseline="0" dirty="0">
                <a:ln>
                  <a:noFill/>
                </a:ln>
                <a:solidFill>
                  <a:srgbClr val="333333"/>
                </a:solidFill>
                <a:effectLst/>
                <a:latin typeface="Times New Roman" pitchFamily="18" charset="0"/>
                <a:cs typeface="Times New Roman" pitchFamily="18" charset="0"/>
              </a:rPr>
              <a:t> =6:5 =&gt;S1=6x ,S2=5x</a:t>
            </a:r>
          </a:p>
          <a:p>
            <a:r>
              <a:rPr kumimoji="0" lang="en-US" sz="1200" b="0" i="0" u="none" strike="noStrike" cap="none" normalizeH="0" baseline="0" dirty="0">
                <a:ln>
                  <a:noFill/>
                </a:ln>
                <a:solidFill>
                  <a:srgbClr val="333333"/>
                </a:solidFill>
                <a:effectLst/>
                <a:latin typeface="Times New Roman" pitchFamily="18" charset="0"/>
                <a:cs typeface="Times New Roman" pitchFamily="18" charset="0"/>
              </a:rPr>
              <a:t>In 3 </a:t>
            </a:r>
            <a:r>
              <a:rPr kumimoji="0" lang="en-US" sz="1200" b="0" i="0" u="none" strike="noStrike" cap="none" normalizeH="0" baseline="0" dirty="0" err="1">
                <a:ln>
                  <a:noFill/>
                </a:ln>
                <a:solidFill>
                  <a:srgbClr val="333333"/>
                </a:solidFill>
                <a:effectLst/>
                <a:latin typeface="Times New Roman" pitchFamily="18" charset="0"/>
                <a:cs typeface="Times New Roman" pitchFamily="18" charset="0"/>
              </a:rPr>
              <a:t>hrs</a:t>
            </a:r>
            <a:r>
              <a:rPr kumimoji="0" lang="en-US" sz="1200" b="0" i="0" u="none" strike="noStrike" cap="none" normalizeH="0" baseline="0" dirty="0">
                <a:ln>
                  <a:noFill/>
                </a:ln>
                <a:solidFill>
                  <a:srgbClr val="333333"/>
                </a:solidFill>
                <a:effectLst/>
                <a:latin typeface="Times New Roman" pitchFamily="18" charset="0"/>
                <a:cs typeface="Times New Roman" pitchFamily="18" charset="0"/>
              </a:rPr>
              <a:t>, T1 will cover Distance D1=3* 6x=18x , and T2 will cover Distance D2=3* 5x=15x</a:t>
            </a:r>
          </a:p>
          <a:p>
            <a:r>
              <a:rPr kumimoji="0" lang="en-US" sz="1200" b="0" i="0" u="none" strike="noStrike" cap="none" normalizeH="0" baseline="0" dirty="0">
                <a:ln>
                  <a:noFill/>
                </a:ln>
                <a:solidFill>
                  <a:srgbClr val="333333"/>
                </a:solidFill>
                <a:effectLst/>
                <a:latin typeface="Times New Roman" pitchFamily="18" charset="0"/>
                <a:cs typeface="Times New Roman" pitchFamily="18" charset="0"/>
              </a:rPr>
              <a:t>It is given that,</a:t>
            </a:r>
            <a:r>
              <a:rPr kumimoji="0" lang="en-US" sz="1200" b="0" i="0" u="none" strike="noStrike" cap="none" normalizeH="0" baseline="0" dirty="0">
                <a:ln>
                  <a:noFill/>
                </a:ln>
                <a:solidFill>
                  <a:srgbClr val="333333"/>
                </a:solidFill>
                <a:effectLst/>
                <a:latin typeface="Times New Roman" pitchFamily="18" charset="0"/>
                <a:ea typeface="Calibri" pitchFamily="34" charset="0"/>
                <a:cs typeface="Times New Roman" pitchFamily="18" charset="0"/>
              </a:rPr>
              <a:t> 3 hours after they met, they were 726 Km apart.</a:t>
            </a:r>
          </a:p>
          <a:p>
            <a:r>
              <a:rPr kumimoji="0" lang="en-US" sz="1200" b="0" i="0" u="none" strike="noStrike" cap="none" normalizeH="0" baseline="0" dirty="0">
                <a:ln>
                  <a:noFill/>
                </a:ln>
                <a:solidFill>
                  <a:srgbClr val="333333"/>
                </a:solidFill>
                <a:effectLst/>
                <a:latin typeface="Times New Roman" pitchFamily="18" charset="0"/>
                <a:cs typeface="Times New Roman" pitchFamily="18" charset="0"/>
              </a:rPr>
              <a:t>Therefore.D1+D2=726 =&gt;33x=726 =&gt; x=22km/h</a:t>
            </a:r>
          </a:p>
          <a:p>
            <a:r>
              <a:rPr kumimoji="0" lang="en-US" sz="1200" b="0" i="0" u="none" strike="noStrike" cap="none" normalizeH="0" baseline="0" dirty="0">
                <a:ln>
                  <a:noFill/>
                </a:ln>
                <a:solidFill>
                  <a:srgbClr val="333333"/>
                </a:solidFill>
                <a:effectLst/>
                <a:latin typeface="Times New Roman" pitchFamily="18" charset="0"/>
                <a:cs typeface="Times New Roman" pitchFamily="18" charset="0"/>
              </a:rPr>
              <a:t>S1=132km/h and S2=110km/h</a:t>
            </a:r>
          </a:p>
          <a:p>
            <a:r>
              <a:rPr kumimoji="0" lang="en-US" sz="1200" b="0" i="0" u="none" strike="noStrike" cap="none" normalizeH="0" baseline="0" dirty="0">
                <a:ln>
                  <a:noFill/>
                </a:ln>
                <a:solidFill>
                  <a:srgbClr val="333333"/>
                </a:solidFill>
                <a:effectLst/>
                <a:latin typeface="Times New Roman" pitchFamily="18" charset="0"/>
                <a:cs typeface="Times New Roman" pitchFamily="18" charset="0"/>
              </a:rPr>
              <a:t>D=S1*25 +S2 * 36 =3300 +3960 =7260km</a:t>
            </a:r>
          </a:p>
          <a:p>
            <a:r>
              <a:rPr kumimoji="0" lang="en-US" sz="1200" b="0" i="0" u="none" strike="noStrike" cap="none" normalizeH="0" baseline="0" dirty="0">
                <a:ln>
                  <a:noFill/>
                </a:ln>
                <a:solidFill>
                  <a:srgbClr val="333333"/>
                </a:solidFill>
                <a:effectLst/>
                <a:latin typeface="Times New Roman" pitchFamily="18" charset="0"/>
                <a:cs typeface="Times New Roman" pitchFamily="18" charset="0"/>
              </a:rPr>
              <a:t>Therefore, Time taken by T1 to complete the whole trip =7260/132 =55 </a:t>
            </a:r>
            <a:r>
              <a:rPr kumimoji="0" lang="en-US" sz="1200" b="0" i="0" u="none" strike="noStrike" cap="none" normalizeH="0" baseline="0" dirty="0" err="1">
                <a:ln>
                  <a:noFill/>
                </a:ln>
                <a:solidFill>
                  <a:srgbClr val="333333"/>
                </a:solidFill>
                <a:effectLst/>
                <a:latin typeface="Times New Roman" pitchFamily="18" charset="0"/>
                <a:cs typeface="Times New Roman" pitchFamily="18" charset="0"/>
              </a:rPr>
              <a:t>hrs</a:t>
            </a:r>
            <a:endParaRPr kumimoji="0" lang="en-US" sz="1200" b="0" i="0" u="none" strike="noStrike" cap="none" normalizeH="0" baseline="0" dirty="0">
              <a:ln>
                <a:noFill/>
              </a:ln>
              <a:solidFill>
                <a:srgbClr val="333333"/>
              </a:solidFill>
              <a:effectLst/>
              <a:latin typeface="Times New Roman" pitchFamily="18" charset="0"/>
              <a:cs typeface="Times New Roman" pitchFamily="18" charset="0"/>
            </a:endParaRPr>
          </a:p>
          <a:p>
            <a:r>
              <a:rPr kumimoji="0" lang="en-US" sz="1200" b="0" i="0" u="none" strike="noStrike" cap="none" normalizeH="0" baseline="30000" dirty="0">
                <a:ln>
                  <a:noFill/>
                </a:ln>
                <a:solidFill>
                  <a:srgbClr val="333333"/>
                </a:solidFill>
                <a:effectLst/>
                <a:latin typeface="Times New Roman" pitchFamily="18" charset="0"/>
                <a:cs typeface="Times New Roman" pitchFamily="18" charset="0"/>
              </a:rPr>
              <a:t>  </a:t>
            </a:r>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37</a:t>
            </a:fld>
            <a:endParaRPr lang="en-US"/>
          </a:p>
        </p:txBody>
      </p:sp>
    </p:spTree>
    <p:extLst>
      <p:ext uri="{BB962C8B-B14F-4D97-AF65-F5344CB8AC3E}">
        <p14:creationId xmlns:p14="http://schemas.microsoft.com/office/powerpoint/2010/main" val="18058225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 level : expert</a:t>
            </a:r>
            <a:r>
              <a:rPr lang="en-US" sz="1200" b="1" i="0" kern="1200" baseline="0" dirty="0">
                <a:solidFill>
                  <a:schemeClr val="tx1"/>
                </a:solidFill>
                <a:latin typeface="+mn-lt"/>
                <a:ea typeface="+mn-ea"/>
                <a:cs typeface="+mn-cs"/>
              </a:rPr>
              <a:t>(Compulsory)</a:t>
            </a:r>
            <a:endParaRPr lang="en-US" dirty="0"/>
          </a:p>
          <a:p>
            <a:r>
              <a:rPr lang="en-US" dirty="0"/>
              <a:t>Option B</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4919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expert</a:t>
            </a:r>
          </a:p>
          <a:p>
            <a:endParaRPr lang="en-US" dirty="0"/>
          </a:p>
          <a:p>
            <a:r>
              <a:rPr lang="en-US" dirty="0"/>
              <a:t>Option 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00617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level:-Moderate (Compulsory)</a:t>
            </a:r>
          </a:p>
          <a:p>
            <a:pPr marL="0" marR="0" lvl="0" indent="0" algn="l" defTabSz="914400" rtl="0" eaLnBrk="1" fontAlgn="auto" latinLnBrk="0" hangingPunct="1">
              <a:lnSpc>
                <a:spcPct val="100000"/>
              </a:lnSpc>
              <a:spcBef>
                <a:spcPct val="0"/>
              </a:spcBef>
              <a:spcAft>
                <a:spcPct val="0"/>
              </a:spcAft>
              <a:buClrTx/>
              <a:buSzTx/>
              <a:buFontTx/>
              <a:buNone/>
              <a:tabLst/>
              <a:defRPr/>
            </a:pPr>
            <a:r>
              <a:rPr lang="en-US" sz="1200" b="1" i="0" kern="1200" baseline="0" dirty="0">
                <a:solidFill>
                  <a:schemeClr val="tx1"/>
                </a:solidFill>
                <a:latin typeface="+mn-lt"/>
                <a:ea typeface="+mn-ea"/>
                <a:cs typeface="+mn-cs"/>
              </a:rPr>
              <a:t>Option: E</a:t>
            </a:r>
            <a:endParaRPr lang="en-US" dirty="0"/>
          </a:p>
          <a:p>
            <a:pPr>
              <a:spcBef>
                <a:spcPct val="0"/>
              </a:spcBef>
              <a:spcAft>
                <a:spcPct val="0"/>
              </a:spcAft>
            </a:pPr>
            <a:r>
              <a:rPr lang="en-US" dirty="0"/>
              <a:t>Time taken to cross the train, running in opposite directions =(l1+l2)/</a:t>
            </a:r>
            <a:r>
              <a:rPr lang="en-US" dirty="0" err="1"/>
              <a:t>u+v</a:t>
            </a:r>
            <a:r>
              <a:rPr lang="en-US" dirty="0"/>
              <a:t>)=(l1+l2)/(</a:t>
            </a:r>
            <a:r>
              <a:rPr lang="en-US" dirty="0" err="1"/>
              <a:t>u+v</a:t>
            </a:r>
            <a:r>
              <a:rPr lang="en-US" dirty="0"/>
              <a:t>) sec.</a:t>
            </a:r>
          </a:p>
          <a:p>
            <a:pPr>
              <a:spcBef>
                <a:spcPct val="0"/>
              </a:spcBef>
              <a:spcAft>
                <a:spcPct val="0"/>
              </a:spcAft>
            </a:pPr>
            <a:r>
              <a:rPr lang="en-US" dirty="0"/>
              <a:t>⇒10=(420+510)/(</a:t>
            </a:r>
            <a:r>
              <a:rPr lang="en-US" dirty="0" err="1"/>
              <a:t>u+v</a:t>
            </a:r>
            <a:r>
              <a:rPr lang="en-US" dirty="0"/>
              <a:t>)=(420+510)/(</a:t>
            </a:r>
            <a:r>
              <a:rPr lang="en-US" dirty="0" err="1"/>
              <a:t>u+v</a:t>
            </a:r>
            <a:r>
              <a:rPr lang="en-US" dirty="0"/>
              <a:t>) ⇒</a:t>
            </a:r>
            <a:r>
              <a:rPr lang="en-US" dirty="0" err="1"/>
              <a:t>u+v</a:t>
            </a:r>
            <a:r>
              <a:rPr lang="en-US" dirty="0"/>
              <a:t> =93</a:t>
            </a:r>
          </a:p>
          <a:p>
            <a:pPr>
              <a:spcBef>
                <a:spcPct val="0"/>
              </a:spcBef>
              <a:spcAft>
                <a:spcPct val="0"/>
              </a:spcAft>
            </a:pPr>
            <a:r>
              <a:rPr lang="en-US" dirty="0"/>
              <a:t>Time taken to cross the train, running in same direction =(l1+l2)/(u−v)=(l1+l2)/(u−v) sec.</a:t>
            </a:r>
          </a:p>
          <a:p>
            <a:pPr>
              <a:spcBef>
                <a:spcPct val="0"/>
              </a:spcBef>
              <a:spcAft>
                <a:spcPct val="0"/>
              </a:spcAft>
            </a:pPr>
            <a:r>
              <a:rPr lang="en-US" dirty="0"/>
              <a:t>⇒30=(420+510)/(u−60×5/18)=(420+510)/(u−60×5/18) ⇒u =(31+50/3) m/sec.</a:t>
            </a:r>
          </a:p>
          <a:p>
            <a:pPr>
              <a:spcBef>
                <a:spcPct val="0"/>
              </a:spcBef>
              <a:spcAft>
                <a:spcPct val="0"/>
              </a:spcAft>
            </a:pPr>
            <a:r>
              <a:rPr lang="en-US" dirty="0"/>
              <a:t>Thus, u and v can be obtained.</a:t>
            </a:r>
          </a:p>
          <a:p>
            <a:pPr>
              <a:spcBef>
                <a:spcPct val="0"/>
              </a:spcBef>
              <a:spcAft>
                <a:spcPct val="0"/>
              </a:spcAft>
            </a:pPr>
            <a:r>
              <a:rPr lang="en-US" dirty="0"/>
              <a:t>∴∴ Correct answer is </a:t>
            </a:r>
            <a:r>
              <a:rPr lang="en-US" b="1" dirty="0"/>
              <a:t>(E)</a:t>
            </a:r>
            <a:r>
              <a:rPr lang="en-US" dirty="0"/>
              <a:t>.</a:t>
            </a:r>
          </a:p>
          <a:p>
            <a:endParaRPr lang="en-US" dirty="0">
              <a:cs typeface="Calibri"/>
            </a:endParaRPr>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40</a:t>
            </a:fld>
            <a:endParaRPr lang="en-US"/>
          </a:p>
        </p:txBody>
      </p:sp>
    </p:spTree>
    <p:extLst>
      <p:ext uri="{BB962C8B-B14F-4D97-AF65-F5344CB8AC3E}">
        <p14:creationId xmlns:p14="http://schemas.microsoft.com/office/powerpoint/2010/main" val="10230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Easy(Compulsory)</a:t>
            </a:r>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2307668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spcBef>
                <a:spcPct val="0"/>
              </a:spcBef>
              <a:spcAft>
                <a:spcPct val="0"/>
              </a:spcAft>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level:-Easy (Optional)</a:t>
            </a:r>
            <a:endParaRPr lang="en-US" dirty="0"/>
          </a:p>
          <a:p>
            <a:pPr>
              <a:spcBef>
                <a:spcPct val="0"/>
              </a:spcBef>
              <a:spcAft>
                <a:spcPct val="0"/>
              </a:spcAft>
            </a:pPr>
            <a:r>
              <a:rPr lang="en-US" dirty="0" err="1"/>
              <a:t>Answer:A</a:t>
            </a:r>
            <a:endParaRPr lang="en-US" dirty="0"/>
          </a:p>
          <a:p>
            <a:pPr>
              <a:spcBef>
                <a:spcPct val="0"/>
              </a:spcBef>
              <a:spcAft>
                <a:spcPct val="0"/>
              </a:spcAft>
            </a:pPr>
            <a:r>
              <a:rPr lang="en-US" dirty="0"/>
              <a:t>Speed = Length of the train / Time taken to cross the pole =640/18=320/9 m/s.</a:t>
            </a:r>
          </a:p>
          <a:p>
            <a:pPr>
              <a:spcBef>
                <a:spcPct val="0"/>
              </a:spcBef>
              <a:spcAft>
                <a:spcPct val="0"/>
              </a:spcAft>
            </a:pPr>
            <a:r>
              <a:rPr lang="en-US" dirty="0"/>
              <a:t>∴∴ I alone gives the answer.</a:t>
            </a:r>
          </a:p>
          <a:p>
            <a:pPr>
              <a:spcBef>
                <a:spcPct val="0"/>
              </a:spcBef>
              <a:spcAft>
                <a:spcPct val="0"/>
              </a:spcAft>
            </a:pPr>
            <a:r>
              <a:rPr lang="en-US" dirty="0"/>
              <a:t>Time taken to cross the platform = (Length of train + Length of platform) / Speed of the train</a:t>
            </a:r>
          </a:p>
          <a:p>
            <a:pPr>
              <a:spcBef>
                <a:spcPct val="0"/>
              </a:spcBef>
              <a:spcAft>
                <a:spcPct val="0"/>
              </a:spcAft>
            </a:pPr>
            <a:r>
              <a:rPr lang="en-US" dirty="0"/>
              <a:t>⇒⇒ Speed =(720+p)/45=(720+p)/45 m/s.</a:t>
            </a:r>
          </a:p>
          <a:p>
            <a:pPr>
              <a:spcBef>
                <a:spcPct val="0"/>
              </a:spcBef>
              <a:spcAft>
                <a:spcPct val="0"/>
              </a:spcAft>
            </a:pPr>
            <a:r>
              <a:rPr lang="en-US" dirty="0"/>
              <a:t>But, p = length of platform, is not given.</a:t>
            </a:r>
          </a:p>
          <a:p>
            <a:pPr>
              <a:spcBef>
                <a:spcPct val="0"/>
              </a:spcBef>
              <a:spcAft>
                <a:spcPct val="0"/>
              </a:spcAft>
            </a:pPr>
            <a:r>
              <a:rPr lang="en-US" dirty="0"/>
              <a:t>∴∴ II is not sufficient to give the answer.</a:t>
            </a:r>
          </a:p>
          <a:p>
            <a:pPr>
              <a:spcBef>
                <a:spcPct val="0"/>
              </a:spcBef>
              <a:spcAft>
                <a:spcPct val="0"/>
              </a:spcAft>
            </a:pPr>
            <a:r>
              <a:rPr lang="en-US" dirty="0"/>
              <a:t>∴∴ The correct answer is </a:t>
            </a:r>
            <a:r>
              <a:rPr lang="en-US" b="1" dirty="0"/>
              <a:t>(A)</a:t>
            </a:r>
            <a:r>
              <a:rPr lang="en-US" dirty="0"/>
              <a:t>.</a:t>
            </a:r>
          </a:p>
          <a:p>
            <a:endParaRPr lang="en-US" dirty="0">
              <a:cs typeface="Calibri"/>
            </a:endParaRPr>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41</a:t>
            </a:fld>
            <a:endParaRPr lang="en-US"/>
          </a:p>
        </p:txBody>
      </p:sp>
    </p:spTree>
    <p:extLst>
      <p:ext uri="{BB962C8B-B14F-4D97-AF65-F5344CB8AC3E}">
        <p14:creationId xmlns:p14="http://schemas.microsoft.com/office/powerpoint/2010/main" val="320159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spcBef>
                <a:spcPct val="0"/>
              </a:spcBef>
              <a:spcAft>
                <a:spcPct val="0"/>
              </a:spcAft>
            </a:pPr>
            <a:r>
              <a:rPr lang="en-US" sz="1200" b="1" i="0" kern="1200" dirty="0">
                <a:solidFill>
                  <a:schemeClr val="tx1"/>
                </a:solidFill>
                <a:latin typeface="+mn-lt"/>
                <a:ea typeface="+mn-ea"/>
                <a:cs typeface="+mn-cs"/>
              </a:rPr>
              <a:t>Difficulty</a:t>
            </a:r>
            <a:r>
              <a:rPr lang="en-US" sz="1200" b="1" i="0" kern="1200" baseline="0" dirty="0">
                <a:solidFill>
                  <a:schemeClr val="tx1"/>
                </a:solidFill>
                <a:latin typeface="+mn-lt"/>
                <a:ea typeface="+mn-ea"/>
                <a:cs typeface="+mn-cs"/>
              </a:rPr>
              <a:t> level:-Easy (Optional)</a:t>
            </a:r>
            <a:endParaRPr lang="en-US" dirty="0"/>
          </a:p>
          <a:p>
            <a:pPr>
              <a:spcBef>
                <a:spcPct val="0"/>
              </a:spcBef>
              <a:spcAft>
                <a:spcPct val="0"/>
              </a:spcAft>
            </a:pPr>
            <a:r>
              <a:rPr lang="en-US" dirty="0"/>
              <a:t>Time taken to cross a pole = Length of train / Its speed ⇒20 </a:t>
            </a:r>
          </a:p>
          <a:p>
            <a:pPr>
              <a:spcBef>
                <a:spcPct val="0"/>
              </a:spcBef>
              <a:spcAft>
                <a:spcPct val="0"/>
              </a:spcAft>
            </a:pPr>
            <a:r>
              <a:rPr lang="en-US" dirty="0"/>
              <a:t>⇒ speed = Length of train/ 20 ---(1)</a:t>
            </a:r>
          </a:p>
          <a:p>
            <a:pPr>
              <a:spcBef>
                <a:spcPct val="0"/>
              </a:spcBef>
              <a:spcAft>
                <a:spcPct val="0"/>
              </a:spcAft>
            </a:pPr>
            <a:r>
              <a:rPr lang="en-US" dirty="0"/>
              <a:t>Time taken to cross a platform =l+800/speed=l+800/ speed</a:t>
            </a:r>
          </a:p>
          <a:p>
            <a:pPr>
              <a:spcBef>
                <a:spcPct val="0"/>
              </a:spcBef>
              <a:spcAft>
                <a:spcPct val="0"/>
              </a:spcAft>
            </a:pPr>
            <a:r>
              <a:rPr lang="en-US" dirty="0"/>
              <a:t>⇒100 =l+800/ speed=l+800/ speed ⇒⇒ speed = l+800/100= l+800/100 ---(2)</a:t>
            </a:r>
          </a:p>
          <a:p>
            <a:pPr>
              <a:spcBef>
                <a:spcPct val="0"/>
              </a:spcBef>
              <a:spcAft>
                <a:spcPct val="0"/>
              </a:spcAft>
            </a:pPr>
            <a:r>
              <a:rPr lang="en-US" dirty="0"/>
              <a:t>Time taken to pass through a tunnel =(l+400)/ 60=(l+400)/ 60</a:t>
            </a:r>
          </a:p>
          <a:p>
            <a:pPr>
              <a:spcBef>
                <a:spcPct val="0"/>
              </a:spcBef>
              <a:spcAft>
                <a:spcPct val="0"/>
              </a:spcAft>
            </a:pPr>
            <a:r>
              <a:rPr lang="en-US" dirty="0"/>
              <a:t>⇒60 = l+400/ speed= l+400/ speed</a:t>
            </a:r>
          </a:p>
          <a:p>
            <a:pPr>
              <a:spcBef>
                <a:spcPct val="0"/>
              </a:spcBef>
              <a:spcAft>
                <a:spcPct val="0"/>
              </a:spcAft>
            </a:pPr>
            <a:r>
              <a:rPr lang="en-US" dirty="0"/>
              <a:t>⇒⇒ speed =l+400/60 ---(3)</a:t>
            </a:r>
          </a:p>
          <a:p>
            <a:pPr>
              <a:spcBef>
                <a:spcPct val="0"/>
              </a:spcBef>
              <a:spcAft>
                <a:spcPct val="0"/>
              </a:spcAft>
            </a:pPr>
            <a:r>
              <a:rPr lang="en-US" dirty="0"/>
              <a:t>Equating any two out of three will give us answer.</a:t>
            </a:r>
          </a:p>
          <a:p>
            <a:pPr>
              <a:spcBef>
                <a:spcPct val="0"/>
              </a:spcBef>
              <a:spcAft>
                <a:spcPct val="0"/>
              </a:spcAft>
            </a:pPr>
            <a:r>
              <a:rPr lang="en-US" dirty="0"/>
              <a:t>=&gt;Correct answer is </a:t>
            </a:r>
            <a:r>
              <a:rPr lang="en-US" b="1" dirty="0"/>
              <a:t>(E)</a:t>
            </a:r>
            <a:r>
              <a:rPr lang="en-US" dirty="0"/>
              <a:t>.</a:t>
            </a:r>
          </a:p>
          <a:p>
            <a:endParaRPr lang="en-US" dirty="0">
              <a:cs typeface="Calibri"/>
            </a:endParaRPr>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42</a:t>
            </a:fld>
            <a:endParaRPr lang="en-US"/>
          </a:p>
        </p:txBody>
      </p:sp>
    </p:spTree>
    <p:extLst>
      <p:ext uri="{BB962C8B-B14F-4D97-AF65-F5344CB8AC3E}">
        <p14:creationId xmlns:p14="http://schemas.microsoft.com/office/powerpoint/2010/main" val="272769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Easy(Optional)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52743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Easy(Compulsory)</a:t>
            </a:r>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202540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Easy(Compulsory)</a:t>
            </a:r>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56508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Easy(Compulsory)</a:t>
            </a:r>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324749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 : Easy(Compulsory)</a:t>
            </a:r>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362579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1/28/2022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1/28/2022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1752593"/>
          </a:xfrm>
        </p:spPr>
        <p:txBody>
          <a:bodyPr>
            <a:normAutofit/>
          </a:bodyPr>
          <a:lstStyle/>
          <a:p>
            <a:r>
              <a:rPr lang="en-US" dirty="0">
                <a:solidFill>
                  <a:srgbClr val="C00000"/>
                </a:solidFill>
                <a:effectLst/>
              </a:rPr>
              <a:t>TIME SPEED &amp; DISTANCE</a:t>
            </a:r>
          </a:p>
        </p:txBody>
      </p:sp>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025" y="1166843"/>
            <a:ext cx="11031165" cy="3600986"/>
          </a:xfrm>
          <a:prstGeom prst="rect">
            <a:avLst/>
          </a:prstGeom>
        </p:spPr>
        <p:txBody>
          <a:bodyPr wrap="square">
            <a:spAutoFit/>
          </a:bodyPr>
          <a:lstStyle/>
          <a:p>
            <a:pPr algn="just"/>
            <a:r>
              <a:rPr lang="en-IN" sz="2400" dirty="0"/>
              <a:t>6. A boy rides his bicycle 20 km at an average speed of 12 km/hr and again travels 15 km at an average speed of 10 km/hr. His average speed for the entire trip is approximately?</a:t>
            </a:r>
          </a:p>
          <a:p>
            <a:pPr algn="just"/>
            <a:endParaRPr lang="en-IN" sz="2400" dirty="0"/>
          </a:p>
          <a:p>
            <a:pPr marL="457200" indent="-457200" algn="just">
              <a:buAutoNum type="alphaUcPeriod"/>
            </a:pPr>
            <a:r>
              <a:rPr lang="en-IN" sz="2400" dirty="0"/>
              <a:t>10.4 km/hr</a:t>
            </a:r>
          </a:p>
          <a:p>
            <a:pPr marL="457200" indent="-457200" algn="just">
              <a:buAutoNum type="alphaUcPeriod"/>
            </a:pPr>
            <a:r>
              <a:rPr lang="en-IN" sz="2400" dirty="0"/>
              <a:t>10.8 km/hr </a:t>
            </a:r>
          </a:p>
          <a:p>
            <a:pPr marL="457200" indent="-457200" algn="just">
              <a:buAutoNum type="alphaUcPeriod"/>
            </a:pPr>
            <a:r>
              <a:rPr lang="en-IN" sz="2400" dirty="0"/>
              <a:t>11 km/hr </a:t>
            </a:r>
          </a:p>
          <a:p>
            <a:pPr marL="457200" indent="-457200" algn="just">
              <a:buAutoNum type="alphaUcPeriod"/>
            </a:pPr>
            <a:r>
              <a:rPr lang="en-IN" sz="2400" dirty="0"/>
              <a:t>12.2 km/hr</a:t>
            </a:r>
          </a:p>
          <a:p>
            <a:pPr algn="just"/>
            <a:br>
              <a:rPr lang="en-US" dirty="0"/>
            </a:br>
            <a:endParaRPr lang="en-US"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Tree>
    <p:extLst>
      <p:ext uri="{BB962C8B-B14F-4D97-AF65-F5344CB8AC3E}">
        <p14:creationId xmlns:p14="http://schemas.microsoft.com/office/powerpoint/2010/main" val="152396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
        <p:nvSpPr>
          <p:cNvPr id="2" name="Rectangle 1"/>
          <p:cNvSpPr>
            <a:spLocks noChangeArrowheads="1"/>
          </p:cNvSpPr>
          <p:nvPr/>
        </p:nvSpPr>
        <p:spPr bwMode="auto">
          <a:xfrm>
            <a:off x="448058" y="1132957"/>
            <a:ext cx="1124012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fontAlgn="t"/>
            <a:r>
              <a:rPr lang="en-US" altLang="en-US" sz="2400" dirty="0">
                <a:solidFill>
                  <a:srgbClr val="000000"/>
                </a:solidFill>
                <a:latin typeface="+mn-lt"/>
              </a:rPr>
              <a:t>7. The average speed of a bus was slowed down by 10 km/</a:t>
            </a:r>
            <a:r>
              <a:rPr lang="en-US" altLang="en-US" sz="2400" dirty="0" err="1">
                <a:solidFill>
                  <a:srgbClr val="000000"/>
                </a:solidFill>
                <a:latin typeface="+mn-lt"/>
              </a:rPr>
              <a:t>hr</a:t>
            </a:r>
            <a:r>
              <a:rPr lang="en-US" altLang="en-US" sz="2400" dirty="0">
                <a:solidFill>
                  <a:srgbClr val="000000"/>
                </a:solidFill>
                <a:latin typeface="+mn-lt"/>
              </a:rPr>
              <a:t> due to bad weather in the journey. As a result, the bus reached the destination by 30 minutes late. If the total distance was 550 km, find the normal time required to reach the destination.</a:t>
            </a:r>
          </a:p>
          <a:p>
            <a:pPr lvl="0" algn="just" fontAlgn="t"/>
            <a:endParaRPr lang="en-US" altLang="en-US" sz="2400" dirty="0">
              <a:solidFill>
                <a:srgbClr val="000000"/>
              </a:solidFill>
              <a:latin typeface="+mn-lt"/>
            </a:endParaRPr>
          </a:p>
          <a:p>
            <a:pPr marL="457200" lvl="0" indent="-457200" algn="just" fontAlgn="t">
              <a:buAutoNum type="alphaUcPeriod"/>
            </a:pPr>
            <a:r>
              <a:rPr lang="en-US" altLang="en-US" sz="2400" dirty="0">
                <a:solidFill>
                  <a:srgbClr val="000000"/>
                </a:solidFill>
                <a:latin typeface="+mn-lt"/>
              </a:rPr>
              <a:t>4 hours </a:t>
            </a:r>
          </a:p>
          <a:p>
            <a:pPr marL="457200" lvl="0" indent="-457200" algn="just" fontAlgn="t">
              <a:buAutoNum type="alphaUcPeriod"/>
            </a:pPr>
            <a:r>
              <a:rPr lang="en-US" altLang="en-US" sz="2400" dirty="0">
                <a:solidFill>
                  <a:srgbClr val="000000"/>
                </a:solidFill>
                <a:latin typeface="+mn-lt"/>
              </a:rPr>
              <a:t>1 hours  </a:t>
            </a:r>
          </a:p>
          <a:p>
            <a:pPr marL="457200" lvl="0" indent="-457200" algn="just" fontAlgn="t">
              <a:buAutoNum type="alphaUcPeriod"/>
            </a:pPr>
            <a:r>
              <a:rPr lang="en-US" altLang="en-US" sz="2400" dirty="0">
                <a:solidFill>
                  <a:srgbClr val="000000"/>
                </a:solidFill>
                <a:latin typeface="+mn-lt"/>
              </a:rPr>
              <a:t>5 hours </a:t>
            </a:r>
          </a:p>
          <a:p>
            <a:pPr marL="457200" lvl="0" indent="-457200" algn="just" fontAlgn="t">
              <a:buAutoNum type="alphaUcPeriod"/>
            </a:pPr>
            <a:r>
              <a:rPr lang="en-US" altLang="en-US" sz="2400" dirty="0">
                <a:solidFill>
                  <a:srgbClr val="000000"/>
                </a:solidFill>
                <a:latin typeface="+mn-lt"/>
              </a:rPr>
              <a:t>2.4 hours  </a:t>
            </a:r>
          </a:p>
          <a:p>
            <a:pPr marL="457200" lvl="0" indent="-457200" algn="just" fontAlgn="t">
              <a:buAutoNum type="alphaUcPeriod"/>
            </a:pPr>
            <a:r>
              <a:rPr lang="en-US" altLang="en-US" sz="2400" dirty="0">
                <a:solidFill>
                  <a:srgbClr val="000000"/>
                </a:solidFill>
                <a:latin typeface="+mn-lt"/>
              </a:rPr>
              <a:t>6 hours</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31401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025" y="1166843"/>
            <a:ext cx="11031165" cy="3785652"/>
          </a:xfrm>
          <a:prstGeom prst="rect">
            <a:avLst/>
          </a:prstGeom>
        </p:spPr>
        <p:txBody>
          <a:bodyPr wrap="square">
            <a:spAutoFit/>
          </a:bodyPr>
          <a:lstStyle/>
          <a:p>
            <a:pPr algn="just" fontAlgn="ctr"/>
            <a:r>
              <a:rPr lang="en-US" sz="2400" dirty="0"/>
              <a:t>8. Arun is travelling on his cycle and has calculated to reach point A at 3 pm if he travels at 10 </a:t>
            </a:r>
            <a:r>
              <a:rPr lang="en-US" sz="2400" dirty="0" err="1"/>
              <a:t>kmph</a:t>
            </a:r>
            <a:r>
              <a:rPr lang="en-US" sz="2400" dirty="0"/>
              <a:t>. He will reach there at 12 noon if he travels at 15 </a:t>
            </a:r>
            <a:r>
              <a:rPr lang="en-US" sz="2400" dirty="0" err="1"/>
              <a:t>kmph</a:t>
            </a:r>
            <a:r>
              <a:rPr lang="en-US" sz="2400" dirty="0"/>
              <a:t>. At what speed must he travel to reach A at 4 pm?</a:t>
            </a:r>
          </a:p>
          <a:p>
            <a:pPr algn="just" fontAlgn="ctr"/>
            <a:endParaRPr lang="en-IN" sz="2400" dirty="0"/>
          </a:p>
          <a:p>
            <a:pPr algn="just" fontAlgn="ctr"/>
            <a:r>
              <a:rPr lang="en-IN" sz="2400" dirty="0"/>
              <a:t>A. 12 </a:t>
            </a:r>
            <a:r>
              <a:rPr lang="en-IN" sz="2400" dirty="0" err="1"/>
              <a:t>kmph</a:t>
            </a:r>
            <a:endParaRPr lang="en-IN" sz="2400" dirty="0"/>
          </a:p>
          <a:p>
            <a:pPr algn="just" fontAlgn="ctr"/>
            <a:r>
              <a:rPr lang="en-IN" sz="2400" dirty="0"/>
              <a:t>B. 10 </a:t>
            </a:r>
            <a:r>
              <a:rPr lang="en-IN" sz="2400" dirty="0" err="1"/>
              <a:t>kmph</a:t>
            </a:r>
            <a:endParaRPr lang="en-IN" sz="2400" dirty="0"/>
          </a:p>
          <a:p>
            <a:pPr algn="just" fontAlgn="ctr"/>
            <a:r>
              <a:rPr lang="en-IN" sz="2400" dirty="0"/>
              <a:t>C. 9 </a:t>
            </a:r>
            <a:r>
              <a:rPr lang="en-IN" sz="2400" dirty="0" err="1"/>
              <a:t>kmph</a:t>
            </a:r>
            <a:endParaRPr lang="en-IN" sz="2400" dirty="0"/>
          </a:p>
          <a:p>
            <a:pPr algn="just" fontAlgn="ctr"/>
            <a:r>
              <a:rPr lang="en-IN" sz="2400" dirty="0"/>
              <a:t>D. 14 </a:t>
            </a:r>
            <a:r>
              <a:rPr lang="en-IN" sz="2400" dirty="0" err="1"/>
              <a:t>kmph</a:t>
            </a:r>
            <a:endParaRPr lang="en-IN" sz="2400" dirty="0"/>
          </a:p>
          <a:p>
            <a:pPr marL="457200" indent="-457200"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Tree>
    <p:extLst>
      <p:ext uri="{BB962C8B-B14F-4D97-AF65-F5344CB8AC3E}">
        <p14:creationId xmlns:p14="http://schemas.microsoft.com/office/powerpoint/2010/main" val="419739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025" y="1166843"/>
            <a:ext cx="11031165" cy="3785652"/>
          </a:xfrm>
          <a:prstGeom prst="rect">
            <a:avLst/>
          </a:prstGeom>
        </p:spPr>
        <p:txBody>
          <a:bodyPr wrap="square">
            <a:spAutoFit/>
          </a:bodyPr>
          <a:lstStyle/>
          <a:p>
            <a:pPr algn="just" fontAlgn="ctr"/>
            <a:r>
              <a:rPr lang="en-US" sz="2400" dirty="0"/>
              <a:t>9. It takes eleven hours for a 600 km journey, if 120 km is done by train and the rest by car. It takes 40 minutes more, if 200 km is done by train and the rest by car. What is the ratio of the speed of the train to that of the car? </a:t>
            </a:r>
            <a:endParaRPr lang="en-IN" sz="2400" dirty="0"/>
          </a:p>
          <a:p>
            <a:pPr algn="just" fontAlgn="ctr"/>
            <a:endParaRPr lang="en-IN" sz="2400" dirty="0"/>
          </a:p>
          <a:p>
            <a:pPr algn="just" fontAlgn="ctr"/>
            <a:r>
              <a:rPr lang="en-IN" sz="2400" dirty="0"/>
              <a:t>A. 1:2</a:t>
            </a:r>
          </a:p>
          <a:p>
            <a:pPr algn="just" fontAlgn="ctr"/>
            <a:r>
              <a:rPr lang="en-IN" sz="2400" dirty="0"/>
              <a:t>B. 1:3</a:t>
            </a:r>
          </a:p>
          <a:p>
            <a:pPr algn="just" fontAlgn="ctr"/>
            <a:r>
              <a:rPr lang="en-IN" sz="2400" dirty="0"/>
              <a:t>C. 3:4</a:t>
            </a:r>
          </a:p>
          <a:p>
            <a:pPr algn="just" fontAlgn="ctr"/>
            <a:r>
              <a:rPr lang="en-IN" sz="2400" dirty="0"/>
              <a:t>D. 2:3</a:t>
            </a:r>
          </a:p>
          <a:p>
            <a:pPr algn="just" fontAlgn="ctr"/>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Tree>
    <p:extLst>
      <p:ext uri="{BB962C8B-B14F-4D97-AF65-F5344CB8AC3E}">
        <p14:creationId xmlns:p14="http://schemas.microsoft.com/office/powerpoint/2010/main" val="4254171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025" y="1166843"/>
            <a:ext cx="11031165" cy="3970318"/>
          </a:xfrm>
          <a:prstGeom prst="rect">
            <a:avLst/>
          </a:prstGeom>
        </p:spPr>
        <p:txBody>
          <a:bodyPr wrap="square">
            <a:spAutoFit/>
          </a:bodyPr>
          <a:lstStyle/>
          <a:p>
            <a:pPr algn="just"/>
            <a:r>
              <a:rPr lang="en-US" sz="2400" dirty="0"/>
              <a:t>10. A train can travel 50% faster than a car. Both start from point A at the same time and reach point B 84 kms away from A at the same time. On the way, however, the train lost about 14 minutes while stopping at the stations. The speed of the car is?</a:t>
            </a:r>
          </a:p>
          <a:p>
            <a:pPr algn="just"/>
            <a:endParaRPr lang="en-US" sz="2400" dirty="0"/>
          </a:p>
          <a:p>
            <a:pPr marL="457200" indent="-457200" algn="just">
              <a:buAutoNum type="alphaUcPeriod"/>
            </a:pPr>
            <a:r>
              <a:rPr lang="en-US" sz="2400" dirty="0"/>
              <a:t>100 </a:t>
            </a:r>
            <a:r>
              <a:rPr lang="en-US" sz="2400" dirty="0" err="1"/>
              <a:t>kmph</a:t>
            </a:r>
            <a:r>
              <a:rPr lang="en-US" sz="2400" dirty="0"/>
              <a:t> </a:t>
            </a:r>
          </a:p>
          <a:p>
            <a:pPr marL="457200" indent="-457200" algn="just">
              <a:buAutoNum type="alphaUcPeriod"/>
            </a:pPr>
            <a:r>
              <a:rPr lang="en-US" sz="2400" dirty="0"/>
              <a:t>110 </a:t>
            </a:r>
            <a:r>
              <a:rPr lang="en-US" sz="2400" dirty="0" err="1"/>
              <a:t>kmph</a:t>
            </a:r>
            <a:r>
              <a:rPr lang="en-US" sz="2400" dirty="0"/>
              <a:t> </a:t>
            </a:r>
          </a:p>
          <a:p>
            <a:pPr marL="457200" indent="-457200" algn="just">
              <a:buAutoNum type="alphaUcPeriod"/>
            </a:pPr>
            <a:r>
              <a:rPr lang="en-US" sz="2400" dirty="0"/>
              <a:t>120 </a:t>
            </a:r>
            <a:r>
              <a:rPr lang="en-US" sz="2400" dirty="0" err="1"/>
              <a:t>kmph</a:t>
            </a:r>
            <a:r>
              <a:rPr lang="en-US" sz="2400" dirty="0"/>
              <a:t> </a:t>
            </a:r>
          </a:p>
          <a:p>
            <a:pPr marL="457200" indent="-457200" algn="just">
              <a:buAutoNum type="alphaUcPeriod"/>
            </a:pPr>
            <a:r>
              <a:rPr lang="en-US" sz="2400" dirty="0"/>
              <a:t>130 </a:t>
            </a:r>
            <a:r>
              <a:rPr lang="en-US" sz="2400" dirty="0" err="1"/>
              <a:t>kmph</a:t>
            </a:r>
            <a:endParaRPr lang="en-US" sz="2400" dirty="0"/>
          </a:p>
          <a:p>
            <a:pPr algn="just"/>
            <a:br>
              <a:rPr lang="en-US" dirty="0"/>
            </a:br>
            <a:endParaRPr lang="en-US"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Tree>
    <p:extLst>
      <p:ext uri="{BB962C8B-B14F-4D97-AF65-F5344CB8AC3E}">
        <p14:creationId xmlns:p14="http://schemas.microsoft.com/office/powerpoint/2010/main" val="369230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025" y="1166843"/>
            <a:ext cx="11031165" cy="3046988"/>
          </a:xfrm>
          <a:prstGeom prst="rect">
            <a:avLst/>
          </a:prstGeom>
        </p:spPr>
        <p:txBody>
          <a:bodyPr wrap="square">
            <a:spAutoFit/>
          </a:bodyPr>
          <a:lstStyle/>
          <a:p>
            <a:pPr algn="just"/>
            <a:r>
              <a:rPr lang="en-IN" sz="2400" dirty="0"/>
              <a:t>11. Two persons move towards each other from two places 65 km apart. One moves at a speed of 10 km/hr and other at 8 km/hr. In what time will they be 11 km apart ?</a:t>
            </a:r>
          </a:p>
          <a:p>
            <a:pPr algn="just"/>
            <a:endParaRPr lang="en-IN" sz="2400" dirty="0"/>
          </a:p>
          <a:p>
            <a:pPr marL="457200" indent="-457200" algn="just">
              <a:buAutoNum type="alphaUcPeriod"/>
            </a:pPr>
            <a:r>
              <a:rPr lang="en-IN" sz="2400" dirty="0"/>
              <a:t>3 hrs			</a:t>
            </a:r>
          </a:p>
          <a:p>
            <a:pPr marL="457200" indent="-457200" algn="just">
              <a:buAutoNum type="alphaUcPeriod"/>
            </a:pPr>
            <a:r>
              <a:rPr lang="en-IN" sz="2400" dirty="0"/>
              <a:t>2 hrs</a:t>
            </a:r>
          </a:p>
          <a:p>
            <a:pPr marL="457200" indent="-457200" algn="just">
              <a:buAutoNum type="alphaUcPeriod"/>
            </a:pPr>
            <a:r>
              <a:rPr lang="en-IN" sz="2400" dirty="0"/>
              <a:t>6 hrs			</a:t>
            </a:r>
          </a:p>
          <a:p>
            <a:pPr marL="457200" indent="-457200" algn="just">
              <a:buAutoNum type="alphaUcPeriod"/>
            </a:pPr>
            <a:r>
              <a:rPr lang="en-IN" sz="2400" dirty="0"/>
              <a:t>4 hrs</a:t>
            </a:r>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Tree>
    <p:extLst>
      <p:ext uri="{BB962C8B-B14F-4D97-AF65-F5344CB8AC3E}">
        <p14:creationId xmlns:p14="http://schemas.microsoft.com/office/powerpoint/2010/main" val="378494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
        <p:nvSpPr>
          <p:cNvPr id="2" name="Rectangle 1"/>
          <p:cNvSpPr>
            <a:spLocks noChangeArrowheads="1"/>
          </p:cNvSpPr>
          <p:nvPr/>
        </p:nvSpPr>
        <p:spPr bwMode="auto">
          <a:xfrm>
            <a:off x="422223" y="931888"/>
            <a:ext cx="1113036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fontAlgn="t"/>
            <a:r>
              <a:rPr lang="en-US" altLang="en-US" sz="2400" dirty="0">
                <a:solidFill>
                  <a:srgbClr val="000000"/>
                </a:solidFill>
                <a:latin typeface="+mn-lt"/>
              </a:rPr>
              <a:t>12. The taxi charges in a city consist of fixed charges and additional charges per kilometer. The fixed charges are for a distance of up to 5 km and additional charges are applicable per kilometer thereafter. The charge for a distance of 10 km is </a:t>
            </a:r>
            <a:r>
              <a:rPr lang="en-US" altLang="en-US" sz="2400" dirty="0" err="1">
                <a:solidFill>
                  <a:srgbClr val="000000"/>
                </a:solidFill>
                <a:latin typeface="+mn-lt"/>
              </a:rPr>
              <a:t>Rs</a:t>
            </a:r>
            <a:r>
              <a:rPr lang="en-US" altLang="en-US" sz="2400" dirty="0">
                <a:solidFill>
                  <a:srgbClr val="000000"/>
                </a:solidFill>
                <a:latin typeface="+mn-lt"/>
              </a:rPr>
              <a:t>. 350 and for 25 km is </a:t>
            </a:r>
            <a:r>
              <a:rPr lang="en-US" altLang="en-US" sz="2400" dirty="0" err="1">
                <a:solidFill>
                  <a:srgbClr val="000000"/>
                </a:solidFill>
                <a:latin typeface="+mn-lt"/>
              </a:rPr>
              <a:t>Rs</a:t>
            </a:r>
            <a:r>
              <a:rPr lang="en-US" altLang="en-US" sz="2400" dirty="0">
                <a:solidFill>
                  <a:srgbClr val="000000"/>
                </a:solidFill>
                <a:latin typeface="+mn-lt"/>
              </a:rPr>
              <a:t>. 800. The charge for a distance of 40 km is?</a:t>
            </a:r>
          </a:p>
          <a:p>
            <a:pPr lvl="0" algn="just" fontAlgn="t"/>
            <a:endParaRPr lang="en-US" altLang="en-US" sz="2400" dirty="0">
              <a:solidFill>
                <a:srgbClr val="000000"/>
              </a:solidFill>
              <a:latin typeface="+mn-lt"/>
            </a:endParaRPr>
          </a:p>
          <a:p>
            <a:pPr marL="457200" lvl="0" indent="-457200" algn="just" fontAlgn="t">
              <a:buAutoNum type="alphaUcPeriod"/>
            </a:pPr>
            <a:r>
              <a:rPr lang="en-US" altLang="en-US" sz="2400" dirty="0" err="1">
                <a:solidFill>
                  <a:srgbClr val="000000"/>
                </a:solidFill>
                <a:latin typeface="+mn-lt"/>
              </a:rPr>
              <a:t>Rs</a:t>
            </a:r>
            <a:r>
              <a:rPr lang="en-US" altLang="en-US" sz="2400" dirty="0">
                <a:solidFill>
                  <a:srgbClr val="000000"/>
                </a:solidFill>
                <a:latin typeface="+mn-lt"/>
              </a:rPr>
              <a:t>. 800 </a:t>
            </a:r>
          </a:p>
          <a:p>
            <a:pPr marL="457200" lvl="0" indent="-457200" algn="just" fontAlgn="t">
              <a:buAutoNum type="alphaUcPeriod"/>
            </a:pPr>
            <a:r>
              <a:rPr lang="en-US" altLang="en-US" sz="2400" dirty="0" err="1">
                <a:solidFill>
                  <a:srgbClr val="000000"/>
                </a:solidFill>
                <a:latin typeface="+mn-lt"/>
              </a:rPr>
              <a:t>Rs</a:t>
            </a:r>
            <a:r>
              <a:rPr lang="en-US" altLang="en-US" sz="2400" dirty="0">
                <a:solidFill>
                  <a:srgbClr val="000000"/>
                </a:solidFill>
                <a:latin typeface="+mn-lt"/>
              </a:rPr>
              <a:t>. 750  </a:t>
            </a:r>
          </a:p>
          <a:p>
            <a:pPr marL="457200" lvl="0" indent="-457200" algn="just" fontAlgn="t">
              <a:buAutoNum type="alphaUcPeriod"/>
            </a:pPr>
            <a:r>
              <a:rPr lang="en-US" altLang="en-US" sz="2400" dirty="0" err="1">
                <a:solidFill>
                  <a:srgbClr val="000000"/>
                </a:solidFill>
                <a:latin typeface="+mn-lt"/>
              </a:rPr>
              <a:t>Rs</a:t>
            </a:r>
            <a:r>
              <a:rPr lang="en-US" altLang="en-US" sz="2400" dirty="0">
                <a:solidFill>
                  <a:srgbClr val="000000"/>
                </a:solidFill>
                <a:latin typeface="+mn-lt"/>
              </a:rPr>
              <a:t>. 1000 </a:t>
            </a:r>
          </a:p>
          <a:p>
            <a:pPr marL="457200" lvl="0" indent="-457200" algn="just" fontAlgn="t">
              <a:buAutoNum type="alphaUcPeriod"/>
            </a:pPr>
            <a:r>
              <a:rPr lang="en-US" altLang="en-US" sz="2400" dirty="0" err="1">
                <a:solidFill>
                  <a:srgbClr val="000000"/>
                </a:solidFill>
                <a:latin typeface="+mn-lt"/>
              </a:rPr>
              <a:t>Rs</a:t>
            </a:r>
            <a:r>
              <a:rPr lang="en-US" altLang="en-US" sz="2400" dirty="0">
                <a:solidFill>
                  <a:srgbClr val="000000"/>
                </a:solidFill>
                <a:latin typeface="+mn-lt"/>
              </a:rPr>
              <a:t>. 1250  </a:t>
            </a:r>
          </a:p>
          <a:p>
            <a:pPr marL="457200" lvl="0" indent="-457200" algn="just" fontAlgn="t">
              <a:buAutoNum type="alphaUcPeriod"/>
            </a:pPr>
            <a:r>
              <a:rPr lang="en-US" altLang="en-US" sz="2400" dirty="0">
                <a:solidFill>
                  <a:srgbClr val="000000"/>
                </a:solidFill>
                <a:latin typeface="+mn-lt"/>
              </a:rPr>
              <a:t>None of these</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1234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
        <p:nvSpPr>
          <p:cNvPr id="2" name="Rectangle 1"/>
          <p:cNvSpPr>
            <a:spLocks noChangeArrowheads="1"/>
          </p:cNvSpPr>
          <p:nvPr/>
        </p:nvSpPr>
        <p:spPr bwMode="auto">
          <a:xfrm>
            <a:off x="497175" y="865926"/>
            <a:ext cx="1150994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t" latinLnBrk="0" hangingPunct="0">
              <a:lnSpc>
                <a:spcPct val="100000"/>
              </a:lnSpc>
              <a:spcBef>
                <a:spcPct val="0"/>
              </a:spcBef>
              <a:spcAft>
                <a:spcPct val="0"/>
              </a:spcAft>
              <a:buClrTx/>
              <a:buSzTx/>
              <a:buFontTx/>
              <a:buNone/>
              <a:tabLst/>
            </a:pPr>
            <a:r>
              <a:rPr lang="en-US" altLang="en-US" sz="2400" dirty="0">
                <a:solidFill>
                  <a:srgbClr val="000000"/>
                </a:solidFill>
                <a:latin typeface="+mn-lt"/>
              </a:rPr>
              <a:t>13</a:t>
            </a:r>
            <a:r>
              <a:rPr kumimoji="0" lang="en-US" altLang="en-US" sz="2400" b="0" i="0" u="none" strike="noStrike" cap="none" normalizeH="0" baseline="0" dirty="0">
                <a:ln>
                  <a:noFill/>
                </a:ln>
                <a:solidFill>
                  <a:srgbClr val="000000"/>
                </a:solidFill>
                <a:effectLst/>
                <a:latin typeface="+mn-lt"/>
              </a:rPr>
              <a:t>. </a:t>
            </a:r>
            <a:r>
              <a:rPr kumimoji="0" lang="en-US" altLang="en-US" sz="2400" b="0" i="0" u="none" strike="noStrike" cap="none" normalizeH="0" baseline="0" dirty="0" err="1">
                <a:ln>
                  <a:noFill/>
                </a:ln>
                <a:solidFill>
                  <a:srgbClr val="000000"/>
                </a:solidFill>
                <a:effectLst/>
                <a:latin typeface="+mn-lt"/>
              </a:rPr>
              <a:t>Shalini</a:t>
            </a:r>
            <a:r>
              <a:rPr kumimoji="0" lang="en-US" altLang="en-US" sz="2400" b="0" i="0" u="none" strike="noStrike" cap="none" normalizeH="0" baseline="0" dirty="0">
                <a:ln>
                  <a:noFill/>
                </a:ln>
                <a:solidFill>
                  <a:srgbClr val="000000"/>
                </a:solidFill>
                <a:effectLst/>
                <a:latin typeface="+mn-lt"/>
              </a:rPr>
              <a:t> was travelling on one side of the </a:t>
            </a:r>
            <a:r>
              <a:rPr kumimoji="0" lang="en-US" altLang="en-US" sz="2400" b="0" i="0" u="none" strike="noStrike" cap="none" normalizeH="0" baseline="0" dirty="0" err="1">
                <a:ln>
                  <a:noFill/>
                </a:ln>
                <a:solidFill>
                  <a:srgbClr val="000000"/>
                </a:solidFill>
                <a:effectLst/>
                <a:latin typeface="+mn-lt"/>
              </a:rPr>
              <a:t>Nellai</a:t>
            </a:r>
            <a:r>
              <a:rPr kumimoji="0" lang="en-US" altLang="en-US" sz="2400" b="0" i="0" u="none" strike="noStrike" cap="none" normalizeH="0" baseline="0" dirty="0">
                <a:ln>
                  <a:noFill/>
                </a:ln>
                <a:solidFill>
                  <a:srgbClr val="000000"/>
                </a:solidFill>
                <a:effectLst/>
                <a:latin typeface="+mn-lt"/>
              </a:rPr>
              <a:t> express way with a constant speed of 120 </a:t>
            </a:r>
            <a:r>
              <a:rPr kumimoji="0" lang="en-US" altLang="en-US" sz="2400" b="0" i="0" u="none" strike="noStrike" cap="none" normalizeH="0" baseline="0" dirty="0" err="1">
                <a:ln>
                  <a:noFill/>
                </a:ln>
                <a:solidFill>
                  <a:srgbClr val="000000"/>
                </a:solidFill>
                <a:effectLst/>
                <a:latin typeface="+mn-lt"/>
              </a:rPr>
              <a:t>kmph</a:t>
            </a:r>
            <a:r>
              <a:rPr kumimoji="0" lang="en-US" altLang="en-US" sz="2400" b="0" i="0" u="none" strike="noStrike" cap="none" normalizeH="0" baseline="0" dirty="0">
                <a:ln>
                  <a:noFill/>
                </a:ln>
                <a:solidFill>
                  <a:srgbClr val="000000"/>
                </a:solidFill>
                <a:effectLst/>
                <a:latin typeface="+mn-lt"/>
              </a:rPr>
              <a:t> in his car. </a:t>
            </a:r>
            <a:r>
              <a:rPr kumimoji="0" lang="en-US" altLang="en-US" sz="2400" b="0" i="0" u="none" strike="noStrike" cap="none" normalizeH="0" baseline="0" dirty="0" err="1">
                <a:ln>
                  <a:noFill/>
                </a:ln>
                <a:solidFill>
                  <a:srgbClr val="000000"/>
                </a:solidFill>
                <a:effectLst/>
                <a:latin typeface="+mn-lt"/>
              </a:rPr>
              <a:t>Hema</a:t>
            </a:r>
            <a:r>
              <a:rPr kumimoji="0" lang="en-US" altLang="en-US" sz="2400" b="0" i="0" u="none" strike="noStrike" cap="none" normalizeH="0" baseline="0" dirty="0">
                <a:ln>
                  <a:noFill/>
                </a:ln>
                <a:solidFill>
                  <a:srgbClr val="000000"/>
                </a:solidFill>
                <a:effectLst/>
                <a:latin typeface="+mn-lt"/>
              </a:rPr>
              <a:t> was travelling with a constant speed of 80 </a:t>
            </a:r>
            <a:r>
              <a:rPr kumimoji="0" lang="en-US" altLang="en-US" sz="2400" b="0" i="0" u="none" strike="noStrike" cap="none" normalizeH="0" baseline="0" dirty="0" err="1">
                <a:ln>
                  <a:noFill/>
                </a:ln>
                <a:solidFill>
                  <a:srgbClr val="000000"/>
                </a:solidFill>
                <a:effectLst/>
                <a:latin typeface="+mn-lt"/>
              </a:rPr>
              <a:t>kmph</a:t>
            </a:r>
            <a:r>
              <a:rPr kumimoji="0" lang="en-US" altLang="en-US" sz="2400" b="0" i="0" u="none" strike="noStrike" cap="none" normalizeH="0" baseline="0" dirty="0">
                <a:ln>
                  <a:noFill/>
                </a:ln>
                <a:solidFill>
                  <a:srgbClr val="000000"/>
                </a:solidFill>
                <a:effectLst/>
                <a:latin typeface="+mn-lt"/>
              </a:rPr>
              <a:t> in the opposite direction. When they crossed each other, </a:t>
            </a:r>
            <a:r>
              <a:rPr kumimoji="0" lang="en-US" altLang="en-US" sz="2400" b="0" i="0" u="none" strike="noStrike" cap="none" normalizeH="0" baseline="0" dirty="0" err="1">
                <a:ln>
                  <a:noFill/>
                </a:ln>
                <a:solidFill>
                  <a:srgbClr val="000000"/>
                </a:solidFill>
                <a:effectLst/>
                <a:latin typeface="+mn-lt"/>
              </a:rPr>
              <a:t>Shalini</a:t>
            </a:r>
            <a:r>
              <a:rPr kumimoji="0" lang="en-US" altLang="en-US" sz="2400" b="0" i="0" u="none" strike="noStrike" cap="none" normalizeH="0" baseline="0" dirty="0">
                <a:ln>
                  <a:noFill/>
                </a:ln>
                <a:solidFill>
                  <a:srgbClr val="000000"/>
                </a:solidFill>
                <a:effectLst/>
                <a:latin typeface="+mn-lt"/>
              </a:rPr>
              <a:t> decided to take a U-turn and meet her. But before taking a U turn, </a:t>
            </a:r>
            <a:r>
              <a:rPr kumimoji="0" lang="en-US" altLang="en-US" sz="2400" b="0" i="0" u="none" strike="noStrike" cap="none" normalizeH="0" baseline="0" dirty="0" err="1">
                <a:ln>
                  <a:noFill/>
                </a:ln>
                <a:solidFill>
                  <a:srgbClr val="000000"/>
                </a:solidFill>
                <a:effectLst/>
                <a:latin typeface="+mn-lt"/>
              </a:rPr>
              <a:t>Shalini</a:t>
            </a:r>
            <a:r>
              <a:rPr kumimoji="0" lang="en-US" altLang="en-US" sz="2400" b="0" i="0" u="none" strike="noStrike" cap="none" normalizeH="0" baseline="0" dirty="0">
                <a:ln>
                  <a:noFill/>
                </a:ln>
                <a:solidFill>
                  <a:srgbClr val="000000"/>
                </a:solidFill>
                <a:effectLst/>
                <a:latin typeface="+mn-lt"/>
              </a:rPr>
              <a:t> had to travel for another 3 minutes. How long will it take for </a:t>
            </a:r>
            <a:r>
              <a:rPr kumimoji="0" lang="en-US" altLang="en-US" sz="2400" b="0" i="0" u="none" strike="noStrike" cap="none" normalizeH="0" baseline="0" dirty="0" err="1">
                <a:ln>
                  <a:noFill/>
                </a:ln>
                <a:solidFill>
                  <a:srgbClr val="000000"/>
                </a:solidFill>
                <a:effectLst/>
                <a:latin typeface="+mn-lt"/>
              </a:rPr>
              <a:t>Shalini</a:t>
            </a:r>
            <a:r>
              <a:rPr kumimoji="0" lang="en-US" altLang="en-US" sz="2400" b="0" i="0" u="none" strike="noStrike" cap="none" normalizeH="0" baseline="0" dirty="0">
                <a:ln>
                  <a:noFill/>
                </a:ln>
                <a:solidFill>
                  <a:srgbClr val="000000"/>
                </a:solidFill>
                <a:effectLst/>
                <a:latin typeface="+mn-lt"/>
              </a:rPr>
              <a:t> to meet </a:t>
            </a:r>
            <a:r>
              <a:rPr kumimoji="0" lang="en-US" altLang="en-US" sz="2400" b="0" i="0" u="none" strike="noStrike" cap="none" normalizeH="0" baseline="0" dirty="0" err="1">
                <a:ln>
                  <a:noFill/>
                </a:ln>
                <a:solidFill>
                  <a:srgbClr val="000000"/>
                </a:solidFill>
                <a:effectLst/>
                <a:latin typeface="+mn-lt"/>
              </a:rPr>
              <a:t>Hema</a:t>
            </a:r>
            <a:r>
              <a:rPr kumimoji="0" lang="en-US" altLang="en-US" sz="2400" b="0" i="0" u="none" strike="noStrike" cap="none" normalizeH="0" baseline="0" dirty="0">
                <a:ln>
                  <a:noFill/>
                </a:ln>
                <a:solidFill>
                  <a:srgbClr val="000000"/>
                </a:solidFill>
                <a:effectLst/>
                <a:latin typeface="+mn-lt"/>
              </a:rPr>
              <a:t>? [Assume time taken by </a:t>
            </a:r>
            <a:r>
              <a:rPr kumimoji="0" lang="en-US" altLang="en-US" sz="2400" b="0" i="0" u="none" strike="noStrike" cap="none" normalizeH="0" baseline="0" dirty="0" err="1">
                <a:ln>
                  <a:noFill/>
                </a:ln>
                <a:solidFill>
                  <a:srgbClr val="000000"/>
                </a:solidFill>
                <a:effectLst/>
                <a:latin typeface="+mn-lt"/>
              </a:rPr>
              <a:t>Shalini</a:t>
            </a:r>
            <a:r>
              <a:rPr kumimoji="0" lang="en-US" altLang="en-US" sz="2400" b="0" i="0" u="none" strike="noStrike" cap="none" normalizeH="0" baseline="0" dirty="0">
                <a:ln>
                  <a:noFill/>
                </a:ln>
                <a:solidFill>
                  <a:srgbClr val="000000"/>
                </a:solidFill>
                <a:effectLst/>
                <a:latin typeface="+mn-lt"/>
              </a:rPr>
              <a:t> to take U turn is negligible] </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A.</a:t>
            </a:r>
            <a:r>
              <a:rPr kumimoji="0" lang="en-US" altLang="en-US" sz="2400" b="0" i="0" u="none" strike="noStrike" cap="none" normalizeH="0" dirty="0">
                <a:ln>
                  <a:noFill/>
                </a:ln>
                <a:solidFill>
                  <a:schemeClr val="tx1"/>
                </a:solidFill>
                <a:effectLst/>
                <a:latin typeface="+mn-lt"/>
              </a:rPr>
              <a:t> </a:t>
            </a:r>
            <a:r>
              <a:rPr kumimoji="0" lang="en-US" altLang="en-US" sz="2400" b="0" i="0" u="none" strike="noStrike" cap="none" normalizeH="0" baseline="0" dirty="0">
                <a:ln>
                  <a:noFill/>
                </a:ln>
                <a:solidFill>
                  <a:srgbClr val="000000"/>
                </a:solidFill>
                <a:effectLst/>
                <a:latin typeface="+mn-lt"/>
              </a:rPr>
              <a:t>29 minutes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B. 28 minutes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mn-lt"/>
              </a:rPr>
              <a:t>C. </a:t>
            </a:r>
            <a:r>
              <a:rPr kumimoji="0" lang="en-US" altLang="en-US" sz="2400" b="0" i="0" u="none" strike="noStrike" cap="none" normalizeH="0" baseline="0" dirty="0">
                <a:ln>
                  <a:noFill/>
                </a:ln>
                <a:solidFill>
                  <a:srgbClr val="000000"/>
                </a:solidFill>
                <a:effectLst/>
                <a:latin typeface="+mn-lt"/>
              </a:rPr>
              <a:t>30 minutes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D. 33 minutes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E. None of these</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9598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
        <p:nvSpPr>
          <p:cNvPr id="2" name="Rectangle 1"/>
          <p:cNvSpPr>
            <a:spLocks noChangeArrowheads="1"/>
          </p:cNvSpPr>
          <p:nvPr/>
        </p:nvSpPr>
        <p:spPr bwMode="auto">
          <a:xfrm>
            <a:off x="542145" y="1156742"/>
            <a:ext cx="1133184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fontAlgn="t"/>
            <a:r>
              <a:rPr lang="en-US" altLang="en-US" sz="2400" dirty="0">
                <a:solidFill>
                  <a:srgbClr val="000000"/>
                </a:solidFill>
                <a:latin typeface="+mn-lt"/>
                <a:cs typeface="Times New Roman" pitchFamily="18" charset="0"/>
              </a:rPr>
              <a:t>14. A man covers certain distance with 3/5 of original speed then reached 20 minutes late. How much time he will take to cover the same distance with the original speed?</a:t>
            </a:r>
          </a:p>
          <a:p>
            <a:pPr lvl="0" algn="just" fontAlgn="t"/>
            <a:endParaRPr lang="en-US" altLang="en-US" sz="2400" dirty="0">
              <a:solidFill>
                <a:srgbClr val="000000"/>
              </a:solidFill>
              <a:latin typeface="+mn-lt"/>
              <a:cs typeface="Times New Roman" pitchFamily="18" charset="0"/>
            </a:endParaRPr>
          </a:p>
          <a:p>
            <a:pPr marL="457200" lvl="0" indent="-457200" algn="just" fontAlgn="t">
              <a:buAutoNum type="alphaUcPeriod"/>
            </a:pPr>
            <a:r>
              <a:rPr lang="en-US" altLang="en-US" sz="2400" dirty="0">
                <a:solidFill>
                  <a:srgbClr val="000000"/>
                </a:solidFill>
                <a:latin typeface="+mn-lt"/>
                <a:cs typeface="Times New Roman" pitchFamily="18" charset="0"/>
              </a:rPr>
              <a:t>12 minutes</a:t>
            </a:r>
          </a:p>
          <a:p>
            <a:pPr marL="457200" lvl="0" indent="-457200" algn="just" fontAlgn="t">
              <a:buAutoNum type="alphaUcPeriod"/>
            </a:pPr>
            <a:r>
              <a:rPr lang="en-US" altLang="en-US" sz="2400" dirty="0">
                <a:solidFill>
                  <a:srgbClr val="000000"/>
                </a:solidFill>
                <a:latin typeface="+mn-lt"/>
                <a:cs typeface="Times New Roman" pitchFamily="18" charset="0"/>
              </a:rPr>
              <a:t>15 minutes </a:t>
            </a:r>
          </a:p>
          <a:p>
            <a:pPr marL="457200" lvl="0" indent="-457200" algn="just" fontAlgn="t">
              <a:buAutoNum type="alphaUcPeriod"/>
            </a:pPr>
            <a:r>
              <a:rPr lang="en-US" altLang="en-US" sz="2400" dirty="0">
                <a:solidFill>
                  <a:srgbClr val="000000"/>
                </a:solidFill>
                <a:latin typeface="+mn-lt"/>
                <a:cs typeface="Times New Roman" pitchFamily="18" charset="0"/>
              </a:rPr>
              <a:t>20 minutes</a:t>
            </a:r>
          </a:p>
          <a:p>
            <a:pPr marL="457200" lvl="0" indent="-457200" algn="just" fontAlgn="t">
              <a:buAutoNum type="alphaUcPeriod"/>
            </a:pPr>
            <a:r>
              <a:rPr lang="en-US" altLang="en-US" sz="2400" dirty="0">
                <a:solidFill>
                  <a:srgbClr val="000000"/>
                </a:solidFill>
                <a:latin typeface="+mn-lt"/>
                <a:cs typeface="Times New Roman" pitchFamily="18" charset="0"/>
              </a:rPr>
              <a:t>16 minutes </a:t>
            </a:r>
          </a:p>
          <a:p>
            <a:pPr marL="457200" lvl="0" indent="-457200" algn="just" fontAlgn="t">
              <a:buAutoNum type="alphaUcPeriod"/>
            </a:pPr>
            <a:r>
              <a:rPr lang="en-US" altLang="en-US" sz="2400" dirty="0">
                <a:solidFill>
                  <a:srgbClr val="000000"/>
                </a:solidFill>
                <a:latin typeface="+mn-lt"/>
                <a:cs typeface="Times New Roman" pitchFamily="18" charset="0"/>
              </a:rPr>
              <a:t>30 minutes</a:t>
            </a:r>
            <a:endParaRPr kumimoji="0" lang="en-US" altLang="en-US" sz="2400" b="0" i="0" u="none" strike="noStrike" cap="none" normalizeH="0" baseline="0" dirty="0">
              <a:ln>
                <a:noFill/>
              </a:ln>
              <a:solidFill>
                <a:schemeClr val="tx1"/>
              </a:solidFill>
              <a:effectLst/>
              <a:latin typeface="+mn-lt"/>
              <a:cs typeface="Times New Roman" pitchFamily="18" charset="0"/>
            </a:endParaRPr>
          </a:p>
        </p:txBody>
      </p:sp>
    </p:spTree>
    <p:extLst>
      <p:ext uri="{BB962C8B-B14F-4D97-AF65-F5344CB8AC3E}">
        <p14:creationId xmlns:p14="http://schemas.microsoft.com/office/powerpoint/2010/main" val="91714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
        <p:nvSpPr>
          <p:cNvPr id="2" name="Rectangle 1"/>
          <p:cNvSpPr>
            <a:spLocks noChangeArrowheads="1"/>
          </p:cNvSpPr>
          <p:nvPr/>
        </p:nvSpPr>
        <p:spPr bwMode="auto">
          <a:xfrm>
            <a:off x="542145" y="1156742"/>
            <a:ext cx="1133184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latin typeface="+mn-lt"/>
                <a:cs typeface="Times New Roman" pitchFamily="18" charset="0"/>
              </a:rPr>
              <a:t>15. Anita goes to college at 20 km/h and reaches college 5 minutes late. Next time she goes at 30 km/h and reaches the college 3 minutes earlier than the scheduled time. What is the distance of her college? </a:t>
            </a:r>
          </a:p>
          <a:p>
            <a:r>
              <a:rPr lang="en-US" sz="2400" dirty="0">
                <a:latin typeface="+mn-lt"/>
                <a:cs typeface="Times New Roman" pitchFamily="18" charset="0"/>
              </a:rPr>
              <a:t>A. 16 km </a:t>
            </a:r>
          </a:p>
          <a:p>
            <a:r>
              <a:rPr lang="en-US" sz="2400" dirty="0">
                <a:latin typeface="+mn-lt"/>
                <a:cs typeface="Times New Roman" pitchFamily="18" charset="0"/>
              </a:rPr>
              <a:t>B. 12 km </a:t>
            </a:r>
          </a:p>
          <a:p>
            <a:r>
              <a:rPr lang="en-US" sz="2400" dirty="0">
                <a:latin typeface="+mn-lt"/>
                <a:cs typeface="Times New Roman" pitchFamily="18" charset="0"/>
              </a:rPr>
              <a:t>C. 15 km </a:t>
            </a:r>
          </a:p>
          <a:p>
            <a:r>
              <a:rPr lang="en-US" sz="2400" dirty="0">
                <a:latin typeface="+mn-lt"/>
                <a:cs typeface="Times New Roman" pitchFamily="18" charset="0"/>
              </a:rPr>
              <a:t>D. 8 km</a:t>
            </a:r>
          </a:p>
          <a:p>
            <a:br>
              <a:rPr lang="en-US" sz="2400" dirty="0">
                <a:latin typeface="+mn-lt"/>
                <a:cs typeface="Times New Roman" pitchFamily="18" charset="0"/>
              </a:rPr>
            </a:br>
            <a:endParaRPr kumimoji="0" lang="en-US" altLang="en-US" sz="2400" b="0" i="0" u="none" strike="noStrike" cap="none" normalizeH="0" baseline="0" dirty="0">
              <a:ln>
                <a:noFill/>
              </a:ln>
              <a:solidFill>
                <a:schemeClr val="tx1"/>
              </a:solidFill>
              <a:effectLst/>
              <a:latin typeface="+mn-lt"/>
              <a:cs typeface="Times New Roman" pitchFamily="18" charset="0"/>
            </a:endParaRPr>
          </a:p>
        </p:txBody>
      </p:sp>
    </p:spTree>
    <p:extLst>
      <p:ext uri="{BB962C8B-B14F-4D97-AF65-F5344CB8AC3E}">
        <p14:creationId xmlns:p14="http://schemas.microsoft.com/office/powerpoint/2010/main" val="91714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grpSp>
        <p:nvGrpSpPr>
          <p:cNvPr id="11" name="Group 10">
            <a:extLst>
              <a:ext uri="{FF2B5EF4-FFF2-40B4-BE49-F238E27FC236}">
                <a16:creationId xmlns:a16="http://schemas.microsoft.com/office/drawing/2014/main" id="{4F8B347D-7F52-43D2-91DF-049347D9F521}"/>
              </a:ext>
            </a:extLst>
          </p:cNvPr>
          <p:cNvGrpSpPr/>
          <p:nvPr/>
        </p:nvGrpSpPr>
        <p:grpSpPr>
          <a:xfrm>
            <a:off x="1150537" y="1166843"/>
            <a:ext cx="8229600" cy="912600"/>
            <a:chOff x="0" y="297714"/>
            <a:chExt cx="10972800" cy="1216800"/>
          </a:xfrm>
        </p:grpSpPr>
        <p:sp>
          <p:nvSpPr>
            <p:cNvPr id="12" name="Rectangle: Rounded Corners 4">
              <a:extLst>
                <a:ext uri="{FF2B5EF4-FFF2-40B4-BE49-F238E27FC236}">
                  <a16:creationId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Time Speed &amp; Distance</a:t>
              </a:r>
            </a:p>
          </p:txBody>
        </p:sp>
      </p:grpSp>
      <p:grpSp>
        <p:nvGrpSpPr>
          <p:cNvPr id="14" name="Group 13">
            <a:extLst>
              <a:ext uri="{FF2B5EF4-FFF2-40B4-BE49-F238E27FC236}">
                <a16:creationId xmlns:a16="http://schemas.microsoft.com/office/drawing/2014/main" id="{3BCA04A2-D336-42F4-8230-E1F3B637993F}"/>
              </a:ext>
            </a:extLst>
          </p:cNvPr>
          <p:cNvGrpSpPr/>
          <p:nvPr/>
        </p:nvGrpSpPr>
        <p:grpSpPr>
          <a:xfrm>
            <a:off x="1195086" y="2386649"/>
            <a:ext cx="8229600" cy="2933631"/>
            <a:chOff x="0" y="1514514"/>
            <a:chExt cx="10972800" cy="1320623"/>
          </a:xfrm>
        </p:grpSpPr>
        <p:sp>
          <p:nvSpPr>
            <p:cNvPr id="15" name="Rectangle 14">
              <a:extLst>
                <a:ext uri="{FF2B5EF4-FFF2-40B4-BE49-F238E27FC236}">
                  <a16:creationId xmlns:a16="http://schemas.microsoft.com/office/drawing/2014/main" id="{B8399927-F30A-4A71-B388-FB669E51C9ED}"/>
                </a:ext>
              </a:extLst>
            </p:cNvPr>
            <p:cNvSpPr/>
            <p:nvPr/>
          </p:nvSpPr>
          <p:spPr>
            <a:xfrm>
              <a:off x="0" y="1514514"/>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FB4DD572-C818-4C4A-96E4-5D19D6F26744}"/>
                </a:ext>
              </a:extLst>
            </p:cNvPr>
            <p:cNvSpPr txBox="1"/>
            <p:nvPr/>
          </p:nvSpPr>
          <p:spPr>
            <a:xfrm>
              <a:off x="0" y="1624187"/>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solidFill>
                    <a:srgbClr val="000000"/>
                  </a:solidFill>
                </a:rPr>
                <a:t>Introduction</a:t>
              </a:r>
            </a:p>
            <a:p>
              <a:pPr marL="128588" lvl="1" indent="-128588" defTabSz="533400">
                <a:lnSpc>
                  <a:spcPct val="90000"/>
                </a:lnSpc>
                <a:spcBef>
                  <a:spcPct val="0"/>
                </a:spcBef>
                <a:spcAft>
                  <a:spcPct val="20000"/>
                </a:spcAft>
                <a:buChar char="•"/>
              </a:pPr>
              <a:r>
                <a:rPr lang="en-US" sz="1600" dirty="0"/>
                <a:t>Relation between time, speed and distance, Conversion of speed from m/s to km/h and vice versa </a:t>
              </a:r>
            </a:p>
            <a:p>
              <a:pPr marL="128588" lvl="1" indent="-128588" defTabSz="533400">
                <a:lnSpc>
                  <a:spcPct val="90000"/>
                </a:lnSpc>
                <a:spcBef>
                  <a:spcPct val="0"/>
                </a:spcBef>
                <a:spcAft>
                  <a:spcPct val="20000"/>
                </a:spcAft>
                <a:buChar char="•"/>
              </a:pPr>
              <a:r>
                <a:rPr lang="en-US" sz="1600" dirty="0"/>
                <a:t>Concept of average speed &amp; relative speed</a:t>
              </a:r>
            </a:p>
            <a:p>
              <a:pPr marL="128588" lvl="1" indent="-128588" defTabSz="533400">
                <a:lnSpc>
                  <a:spcPct val="90000"/>
                </a:lnSpc>
                <a:spcBef>
                  <a:spcPct val="0"/>
                </a:spcBef>
                <a:spcAft>
                  <a:spcPct val="20000"/>
                </a:spcAft>
                <a:buChar char="•"/>
              </a:pPr>
              <a:r>
                <a:rPr lang="en-US" sz="1600" dirty="0"/>
                <a:t>Concept of early and late to office and miscellaneous questions</a:t>
              </a:r>
              <a:endParaRPr lang="en-US" sz="1600" dirty="0">
                <a:solidFill>
                  <a:srgbClr val="000000"/>
                </a:solidFill>
              </a:endParaRPr>
            </a:p>
          </p:txBody>
        </p:sp>
      </p:grpSp>
    </p:spTree>
    <p:extLst>
      <p:ext uri="{BB962C8B-B14F-4D97-AF65-F5344CB8AC3E}">
        <p14:creationId xmlns:p14="http://schemas.microsoft.com/office/powerpoint/2010/main" val="178132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
        <p:nvSpPr>
          <p:cNvPr id="2" name="Rectangle 1"/>
          <p:cNvSpPr>
            <a:spLocks noChangeArrowheads="1"/>
          </p:cNvSpPr>
          <p:nvPr/>
        </p:nvSpPr>
        <p:spPr bwMode="auto">
          <a:xfrm>
            <a:off x="542145" y="1156742"/>
            <a:ext cx="1133184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latin typeface="+mn-lt"/>
                <a:cs typeface="Times New Roman" pitchFamily="18" charset="0"/>
              </a:rPr>
              <a:t>16. The distance of the School and house of Suresh is 120 km. One day he was late by 1 hour than the normal time to leave for the college, so he increased his speed by 4 km/h and thus he reached to college at the normal time. What is the changed speed of Suresh? </a:t>
            </a:r>
          </a:p>
          <a:p>
            <a:r>
              <a:rPr lang="en-US" sz="2400" dirty="0">
                <a:latin typeface="+mn-lt"/>
                <a:cs typeface="Times New Roman" pitchFamily="18" charset="0"/>
              </a:rPr>
              <a:t>A. 28 </a:t>
            </a:r>
            <a:r>
              <a:rPr lang="en-US" sz="2400" dirty="0" err="1">
                <a:latin typeface="+mn-lt"/>
                <a:cs typeface="Times New Roman" pitchFamily="18" charset="0"/>
              </a:rPr>
              <a:t>kmph</a:t>
            </a:r>
            <a:r>
              <a:rPr lang="en-US" sz="2400" dirty="0">
                <a:latin typeface="+mn-lt"/>
                <a:cs typeface="Times New Roman" pitchFamily="18" charset="0"/>
              </a:rPr>
              <a:t> </a:t>
            </a:r>
          </a:p>
          <a:p>
            <a:r>
              <a:rPr lang="en-US" sz="2400" dirty="0">
                <a:latin typeface="+mn-lt"/>
                <a:cs typeface="Times New Roman" pitchFamily="18" charset="0"/>
              </a:rPr>
              <a:t>B. 25 </a:t>
            </a:r>
            <a:r>
              <a:rPr lang="en-US" sz="2400" dirty="0" err="1">
                <a:latin typeface="+mn-lt"/>
                <a:cs typeface="Times New Roman" pitchFamily="18" charset="0"/>
              </a:rPr>
              <a:t>kmph</a:t>
            </a:r>
            <a:r>
              <a:rPr lang="en-US" sz="2400" dirty="0">
                <a:latin typeface="+mn-lt"/>
                <a:cs typeface="Times New Roman" pitchFamily="18" charset="0"/>
              </a:rPr>
              <a:t> </a:t>
            </a:r>
          </a:p>
          <a:p>
            <a:r>
              <a:rPr lang="en-US" sz="2400" dirty="0">
                <a:latin typeface="+mn-lt"/>
                <a:cs typeface="Times New Roman" pitchFamily="18" charset="0"/>
              </a:rPr>
              <a:t>C. 20 </a:t>
            </a:r>
            <a:r>
              <a:rPr lang="en-US" sz="2400" dirty="0" err="1">
                <a:latin typeface="+mn-lt"/>
                <a:cs typeface="Times New Roman" pitchFamily="18" charset="0"/>
              </a:rPr>
              <a:t>kmph</a:t>
            </a:r>
            <a:r>
              <a:rPr lang="en-US" sz="2400" dirty="0">
                <a:latin typeface="+mn-lt"/>
                <a:cs typeface="Times New Roman" pitchFamily="18" charset="0"/>
              </a:rPr>
              <a:t> </a:t>
            </a:r>
          </a:p>
          <a:p>
            <a:r>
              <a:rPr lang="en-US" sz="2400" dirty="0">
                <a:latin typeface="+mn-lt"/>
                <a:cs typeface="Times New Roman" pitchFamily="18" charset="0"/>
              </a:rPr>
              <a:t>D. 24 </a:t>
            </a:r>
            <a:r>
              <a:rPr lang="en-US" sz="2400" dirty="0" err="1">
                <a:latin typeface="+mn-lt"/>
                <a:cs typeface="Times New Roman" pitchFamily="18" charset="0"/>
              </a:rPr>
              <a:t>kmph</a:t>
            </a:r>
            <a:endParaRPr lang="en-US" sz="2400" dirty="0">
              <a:latin typeface="+mn-lt"/>
              <a:cs typeface="Times New Roman" pitchFamily="18" charset="0"/>
            </a:endParaRPr>
          </a:p>
          <a:p>
            <a:br>
              <a:rPr lang="en-US" sz="2400" dirty="0">
                <a:latin typeface="+mn-lt"/>
                <a:cs typeface="Times New Roman" pitchFamily="18" charset="0"/>
              </a:rPr>
            </a:br>
            <a:endParaRPr kumimoji="0" lang="en-US" altLang="en-US" sz="2400" b="0" i="0" u="none" strike="noStrike" cap="none" normalizeH="0" baseline="0" dirty="0">
              <a:ln>
                <a:noFill/>
              </a:ln>
              <a:solidFill>
                <a:schemeClr val="tx1"/>
              </a:solidFill>
              <a:effectLst/>
              <a:latin typeface="+mn-lt"/>
              <a:cs typeface="Times New Roman" pitchFamily="18" charset="0"/>
            </a:endParaRPr>
          </a:p>
        </p:txBody>
      </p:sp>
    </p:spTree>
    <p:extLst>
      <p:ext uri="{BB962C8B-B14F-4D97-AF65-F5344CB8AC3E}">
        <p14:creationId xmlns:p14="http://schemas.microsoft.com/office/powerpoint/2010/main" val="91714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419F7-A29B-49DC-BF1E-71608B09D9EB}"/>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grpSp>
        <p:nvGrpSpPr>
          <p:cNvPr id="4" name="Group 3">
            <a:extLst>
              <a:ext uri="{FF2B5EF4-FFF2-40B4-BE49-F238E27FC236}">
                <a16:creationId xmlns:a16="http://schemas.microsoft.com/office/drawing/2014/main" id="{4F8B347D-7F52-43D2-91DF-049347D9F521}"/>
              </a:ext>
            </a:extLst>
          </p:cNvPr>
          <p:cNvGrpSpPr/>
          <p:nvPr/>
        </p:nvGrpSpPr>
        <p:grpSpPr>
          <a:xfrm>
            <a:off x="859134" y="1137252"/>
            <a:ext cx="8229600" cy="912600"/>
            <a:chOff x="0" y="297714"/>
            <a:chExt cx="10972800" cy="1216800"/>
          </a:xfrm>
        </p:grpSpPr>
        <p:sp>
          <p:nvSpPr>
            <p:cNvPr id="5" name="Rectangle: Rounded Corners 4">
              <a:extLst>
                <a:ext uri="{FF2B5EF4-FFF2-40B4-BE49-F238E27FC236}">
                  <a16:creationId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Problems on Train</a:t>
              </a:r>
            </a:p>
          </p:txBody>
        </p:sp>
      </p:grpSp>
      <p:grpSp>
        <p:nvGrpSpPr>
          <p:cNvPr id="9" name="Group 8">
            <a:extLst>
              <a:ext uri="{FF2B5EF4-FFF2-40B4-BE49-F238E27FC236}">
                <a16:creationId xmlns:a16="http://schemas.microsoft.com/office/drawing/2014/main" id="{3BCA04A2-D336-42F4-8230-E1F3B637993F}"/>
              </a:ext>
            </a:extLst>
          </p:cNvPr>
          <p:cNvGrpSpPr/>
          <p:nvPr/>
        </p:nvGrpSpPr>
        <p:grpSpPr>
          <a:xfrm>
            <a:off x="903683" y="2406902"/>
            <a:ext cx="8229600" cy="2933631"/>
            <a:chOff x="0" y="1514514"/>
            <a:chExt cx="10972800" cy="1320623"/>
          </a:xfrm>
        </p:grpSpPr>
        <p:sp>
          <p:nvSpPr>
            <p:cNvPr id="10" name="Rectangle 9">
              <a:extLst>
                <a:ext uri="{FF2B5EF4-FFF2-40B4-BE49-F238E27FC236}">
                  <a16:creationId xmlns:a16="http://schemas.microsoft.com/office/drawing/2014/main" id="{B8399927-F30A-4A71-B388-FB669E51C9ED}"/>
                </a:ext>
              </a:extLst>
            </p:cNvPr>
            <p:cNvSpPr/>
            <p:nvPr/>
          </p:nvSpPr>
          <p:spPr>
            <a:xfrm>
              <a:off x="0" y="1514514"/>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1" name="TextBox 10">
              <a:extLst>
                <a:ext uri="{FF2B5EF4-FFF2-40B4-BE49-F238E27FC236}">
                  <a16:creationId xmlns:a16="http://schemas.microsoft.com/office/drawing/2014/main" id="{FB4DD572-C818-4C4A-96E4-5D19D6F26744}"/>
                </a:ext>
              </a:extLst>
            </p:cNvPr>
            <p:cNvSpPr txBox="1"/>
            <p:nvPr/>
          </p:nvSpPr>
          <p:spPr>
            <a:xfrm>
              <a:off x="0" y="1624187"/>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dirty="0"/>
                <a:t>Concept of point Train (Point Object, Length Object, Relative Speed)</a:t>
              </a:r>
              <a:r>
                <a:rPr lang="en-US" sz="1600" dirty="0"/>
                <a:t> </a:t>
              </a:r>
            </a:p>
            <a:p>
              <a:pPr marL="128588" lvl="1" indent="-128588" defTabSz="533400">
                <a:lnSpc>
                  <a:spcPct val="90000"/>
                </a:lnSpc>
                <a:spcBef>
                  <a:spcPct val="0"/>
                </a:spcBef>
                <a:spcAft>
                  <a:spcPct val="20000"/>
                </a:spcAft>
                <a:buChar char="•"/>
              </a:pPr>
              <a:r>
                <a:rPr lang="en-US" dirty="0"/>
                <a:t>Problems related to cross a pole, train, bridge and platform</a:t>
              </a:r>
              <a:r>
                <a:rPr lang="en-US" sz="1600" dirty="0"/>
                <a:t> </a:t>
              </a:r>
            </a:p>
            <a:p>
              <a:pPr marL="128588" lvl="1" indent="-128588" defTabSz="533400">
                <a:lnSpc>
                  <a:spcPct val="90000"/>
                </a:lnSpc>
                <a:spcBef>
                  <a:spcPct val="0"/>
                </a:spcBef>
                <a:spcAft>
                  <a:spcPct val="20000"/>
                </a:spcAft>
                <a:buChar char="•"/>
              </a:pPr>
              <a:r>
                <a:rPr lang="en-US" dirty="0"/>
                <a:t>Two trains coming from two ends and meeting at a point</a:t>
              </a:r>
              <a:r>
                <a:rPr lang="en-US" sz="1600" dirty="0"/>
                <a:t> </a:t>
              </a:r>
            </a:p>
            <a:p>
              <a:pPr marL="128588" lvl="1" indent="-128588" defTabSz="533400">
                <a:lnSpc>
                  <a:spcPct val="90000"/>
                </a:lnSpc>
                <a:spcBef>
                  <a:spcPct val="0"/>
                </a:spcBef>
                <a:spcAft>
                  <a:spcPct val="20000"/>
                </a:spcAft>
                <a:buChar char="•"/>
              </a:pPr>
              <a:r>
                <a:rPr lang="en-US" dirty="0"/>
                <a:t>DS based on topic</a:t>
              </a:r>
              <a:r>
                <a:rPr lang="en-US" sz="1600" dirty="0"/>
                <a:t> </a:t>
              </a:r>
              <a:endParaRPr lang="en-US" sz="1600" dirty="0">
                <a:solidFill>
                  <a:srgbClr val="000000"/>
                </a:solidFill>
              </a:endParaRPr>
            </a:p>
          </p:txBody>
        </p:sp>
      </p:grpSp>
    </p:spTree>
    <p:extLst>
      <p:ext uri="{BB962C8B-B14F-4D97-AF65-F5344CB8AC3E}">
        <p14:creationId xmlns:p14="http://schemas.microsoft.com/office/powerpoint/2010/main" val="3948021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419F7-A29B-49DC-BF1E-71608B09D9EB}"/>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07" y="969665"/>
            <a:ext cx="11002780" cy="5657223"/>
          </a:xfrm>
          <a:prstGeom prst="rect">
            <a:avLst/>
          </a:prstGeom>
        </p:spPr>
      </p:pic>
    </p:spTree>
    <p:extLst>
      <p:ext uri="{BB962C8B-B14F-4D97-AF65-F5344CB8AC3E}">
        <p14:creationId xmlns:p14="http://schemas.microsoft.com/office/powerpoint/2010/main" val="366994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419F7-A29B-49DC-BF1E-71608B09D9EB}"/>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3" name="Rectangle 2"/>
          <p:cNvSpPr/>
          <p:nvPr/>
        </p:nvSpPr>
        <p:spPr>
          <a:xfrm>
            <a:off x="622998" y="1108729"/>
            <a:ext cx="10058747" cy="4708981"/>
          </a:xfrm>
          <a:prstGeom prst="rect">
            <a:avLst/>
          </a:prstGeom>
        </p:spPr>
        <p:txBody>
          <a:bodyPr wrap="square">
            <a:spAutoFit/>
          </a:bodyPr>
          <a:lstStyle/>
          <a:p>
            <a:pPr>
              <a:buFont typeface="Arial" panose="020B0604020202020204" pitchFamily="34" charset="0"/>
              <a:buChar char="•"/>
            </a:pPr>
            <a:r>
              <a:rPr lang="en-US" sz="2000" dirty="0">
                <a:solidFill>
                  <a:srgbClr val="333333"/>
                </a:solidFill>
                <a:latin typeface="Constantia" panose="02030602050306030303" pitchFamily="18" charset="0"/>
              </a:rPr>
              <a:t>If the length of two trains is given, say a and b, and the trains are moving in </a:t>
            </a:r>
            <a:r>
              <a:rPr lang="en-US" sz="2000" b="1" dirty="0">
                <a:solidFill>
                  <a:srgbClr val="333333"/>
                </a:solidFill>
                <a:latin typeface="Constantia" panose="02030602050306030303" pitchFamily="18" charset="0"/>
              </a:rPr>
              <a:t>opposite directions</a:t>
            </a:r>
            <a:r>
              <a:rPr lang="en-US" sz="2000" dirty="0">
                <a:solidFill>
                  <a:srgbClr val="333333"/>
                </a:solidFill>
                <a:latin typeface="Constantia" panose="02030602050306030303" pitchFamily="18" charset="0"/>
              </a:rPr>
              <a:t> with speeds of x and y respectively, then the </a:t>
            </a:r>
            <a:r>
              <a:rPr lang="en-US" sz="2000" b="1" dirty="0">
                <a:solidFill>
                  <a:srgbClr val="333333"/>
                </a:solidFill>
                <a:latin typeface="Constantia" panose="02030602050306030303" pitchFamily="18" charset="0"/>
              </a:rPr>
              <a:t>time taken by trains to cross each other = {(</a:t>
            </a:r>
            <a:r>
              <a:rPr lang="en-US" sz="2000" b="1" dirty="0" err="1">
                <a:solidFill>
                  <a:srgbClr val="333333"/>
                </a:solidFill>
                <a:latin typeface="Constantia" panose="02030602050306030303" pitchFamily="18" charset="0"/>
              </a:rPr>
              <a:t>a+b</a:t>
            </a:r>
            <a:r>
              <a:rPr lang="en-US" sz="2000" b="1" dirty="0">
                <a:solidFill>
                  <a:srgbClr val="333333"/>
                </a:solidFill>
                <a:latin typeface="Constantia" panose="02030602050306030303" pitchFamily="18" charset="0"/>
              </a:rPr>
              <a:t>) / (</a:t>
            </a:r>
            <a:r>
              <a:rPr lang="en-US" sz="2000" b="1" dirty="0" err="1">
                <a:solidFill>
                  <a:srgbClr val="333333"/>
                </a:solidFill>
                <a:latin typeface="Constantia" panose="02030602050306030303" pitchFamily="18" charset="0"/>
              </a:rPr>
              <a:t>x+y</a:t>
            </a:r>
            <a:r>
              <a:rPr lang="en-US" sz="2000" b="1" dirty="0">
                <a:solidFill>
                  <a:srgbClr val="333333"/>
                </a:solidFill>
                <a:latin typeface="Constantia" panose="02030602050306030303" pitchFamily="18" charset="0"/>
              </a:rPr>
              <a:t>)}</a:t>
            </a:r>
          </a:p>
          <a:p>
            <a:pPr>
              <a:buFont typeface="Arial" panose="020B0604020202020204" pitchFamily="34" charset="0"/>
              <a:buChar char="•"/>
            </a:pPr>
            <a:endParaRPr lang="en-US" sz="2000" dirty="0">
              <a:solidFill>
                <a:srgbClr val="333333"/>
              </a:solidFill>
              <a:latin typeface="Constantia" panose="02030602050306030303" pitchFamily="18" charset="0"/>
            </a:endParaRPr>
          </a:p>
          <a:p>
            <a:pPr>
              <a:buFont typeface="Arial" panose="020B0604020202020204" pitchFamily="34" charset="0"/>
              <a:buChar char="•"/>
            </a:pPr>
            <a:r>
              <a:rPr lang="en-US" sz="2000" dirty="0">
                <a:solidFill>
                  <a:srgbClr val="333333"/>
                </a:solidFill>
                <a:latin typeface="Constantia" panose="02030602050306030303" pitchFamily="18" charset="0"/>
              </a:rPr>
              <a:t>If the length of two trains is given, say a and b, and they are moving in the </a:t>
            </a:r>
            <a:r>
              <a:rPr lang="en-US" sz="2000" b="1" dirty="0">
                <a:solidFill>
                  <a:srgbClr val="333333"/>
                </a:solidFill>
                <a:latin typeface="Constantia" panose="02030602050306030303" pitchFamily="18" charset="0"/>
              </a:rPr>
              <a:t>same direction</a:t>
            </a:r>
            <a:r>
              <a:rPr lang="en-US" sz="2000" dirty="0">
                <a:solidFill>
                  <a:srgbClr val="333333"/>
                </a:solidFill>
                <a:latin typeface="Constantia" panose="02030602050306030303" pitchFamily="18" charset="0"/>
              </a:rPr>
              <a:t>, with speeds x and y respectively, then the </a:t>
            </a:r>
            <a:r>
              <a:rPr lang="en-US" sz="2000" b="1" dirty="0">
                <a:solidFill>
                  <a:srgbClr val="333333"/>
                </a:solidFill>
                <a:latin typeface="Constantia" panose="02030602050306030303" pitchFamily="18" charset="0"/>
              </a:rPr>
              <a:t>time is taken to cross each other = {(</a:t>
            </a:r>
            <a:r>
              <a:rPr lang="en-US" sz="2000" b="1" dirty="0" err="1">
                <a:solidFill>
                  <a:srgbClr val="333333"/>
                </a:solidFill>
                <a:latin typeface="Constantia" panose="02030602050306030303" pitchFamily="18" charset="0"/>
              </a:rPr>
              <a:t>a+b</a:t>
            </a:r>
            <a:r>
              <a:rPr lang="en-US" sz="2000" b="1" dirty="0">
                <a:solidFill>
                  <a:srgbClr val="333333"/>
                </a:solidFill>
                <a:latin typeface="Constantia" panose="02030602050306030303" pitchFamily="18" charset="0"/>
              </a:rPr>
              <a:t>) / (x-y)}</a:t>
            </a:r>
            <a:endParaRPr lang="en-US" sz="2000" dirty="0">
              <a:solidFill>
                <a:srgbClr val="333333"/>
              </a:solidFill>
              <a:latin typeface="Constantia" panose="02030602050306030303" pitchFamily="18" charset="0"/>
            </a:endParaRPr>
          </a:p>
          <a:p>
            <a:pPr>
              <a:buFont typeface="Arial" panose="020B0604020202020204" pitchFamily="34" charset="0"/>
              <a:buChar char="•"/>
            </a:pPr>
            <a:endParaRPr lang="en-US" sz="2000" dirty="0">
              <a:solidFill>
                <a:srgbClr val="333333"/>
              </a:solidFill>
              <a:latin typeface="Constantia" panose="02030602050306030303" pitchFamily="18" charset="0"/>
            </a:endParaRPr>
          </a:p>
          <a:p>
            <a:pPr>
              <a:buFont typeface="Arial" panose="020B0604020202020204" pitchFamily="34" charset="0"/>
              <a:buChar char="•"/>
            </a:pPr>
            <a:r>
              <a:rPr lang="en-US" sz="2000" dirty="0">
                <a:solidFill>
                  <a:srgbClr val="333333"/>
                </a:solidFill>
                <a:latin typeface="Constantia" panose="02030602050306030303" pitchFamily="18" charset="0"/>
              </a:rPr>
              <a:t>When the </a:t>
            </a:r>
            <a:r>
              <a:rPr lang="en-US" sz="2000" b="1" dirty="0">
                <a:solidFill>
                  <a:srgbClr val="333333"/>
                </a:solidFill>
                <a:latin typeface="Constantia" panose="02030602050306030303" pitchFamily="18" charset="0"/>
              </a:rPr>
              <a:t>starting time of two trains is the same from x and y towards each other</a:t>
            </a:r>
            <a:r>
              <a:rPr lang="en-US" sz="2000" dirty="0">
                <a:solidFill>
                  <a:srgbClr val="333333"/>
                </a:solidFill>
                <a:latin typeface="Constantia" panose="02030602050306030303" pitchFamily="18" charset="0"/>
              </a:rPr>
              <a:t> and after crossing each other, they took t1 and t2 time in reaching  y and x respectively, then the </a:t>
            </a:r>
            <a:r>
              <a:rPr lang="en-US" sz="2000" b="1" dirty="0">
                <a:solidFill>
                  <a:srgbClr val="333333"/>
                </a:solidFill>
                <a:latin typeface="Constantia" panose="02030602050306030303" pitchFamily="18" charset="0"/>
              </a:rPr>
              <a:t>ratio between the speed of two trains = √t2 : √t1</a:t>
            </a:r>
            <a:endParaRPr lang="en-US" sz="2000" dirty="0">
              <a:solidFill>
                <a:srgbClr val="333333"/>
              </a:solidFill>
              <a:latin typeface="Constantia" panose="02030602050306030303" pitchFamily="18" charset="0"/>
            </a:endParaRPr>
          </a:p>
          <a:p>
            <a:pPr>
              <a:buFont typeface="Arial" panose="020B0604020202020204" pitchFamily="34" charset="0"/>
              <a:buChar char="•"/>
            </a:pPr>
            <a:endParaRPr lang="en-US" sz="2000" dirty="0">
              <a:solidFill>
                <a:srgbClr val="333333"/>
              </a:solidFill>
              <a:latin typeface="Constantia" panose="02030602050306030303" pitchFamily="18" charset="0"/>
            </a:endParaRPr>
          </a:p>
          <a:p>
            <a:pPr>
              <a:buFont typeface="Arial" panose="020B0604020202020204" pitchFamily="34" charset="0"/>
              <a:buChar char="•"/>
            </a:pPr>
            <a:r>
              <a:rPr lang="en-US" sz="2000" dirty="0">
                <a:solidFill>
                  <a:srgbClr val="333333"/>
                </a:solidFill>
                <a:latin typeface="Constantia" panose="02030602050306030303" pitchFamily="18" charset="0"/>
              </a:rPr>
              <a:t>If two trains leave x and y stations at time t1 and t2 respectively and travel with speed L and M respectively, then distanced from x, where two trains meet is </a:t>
            </a:r>
          </a:p>
          <a:p>
            <a:r>
              <a:rPr lang="en-US" sz="2000" dirty="0">
                <a:solidFill>
                  <a:srgbClr val="333333"/>
                </a:solidFill>
                <a:latin typeface="Constantia" panose="02030602050306030303" pitchFamily="18" charset="0"/>
              </a:rPr>
              <a:t>	= (t2 – t1) × {(product of speed) / (difference in speed)}</a:t>
            </a:r>
            <a:endParaRPr lang="en-US" sz="2000" b="0" i="0" dirty="0">
              <a:solidFill>
                <a:srgbClr val="333333"/>
              </a:solidFill>
              <a:effectLst/>
              <a:latin typeface="Constantia" panose="02030602050306030303" pitchFamily="18" charset="0"/>
            </a:endParaRPr>
          </a:p>
        </p:txBody>
      </p:sp>
    </p:spTree>
    <p:extLst>
      <p:ext uri="{BB962C8B-B14F-4D97-AF65-F5344CB8AC3E}">
        <p14:creationId xmlns:p14="http://schemas.microsoft.com/office/powerpoint/2010/main" val="2243482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419F7-A29B-49DC-BF1E-71608B09D9EB}"/>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7" name="TextBox 6">
            <a:extLst>
              <a:ext uri="{FF2B5EF4-FFF2-40B4-BE49-F238E27FC236}">
                <a16:creationId xmlns:a16="http://schemas.microsoft.com/office/drawing/2014/main" id="{396C7D82-1B6F-473E-AF85-DAD72C6FFCC5}"/>
              </a:ext>
            </a:extLst>
          </p:cNvPr>
          <p:cNvSpPr txBox="1"/>
          <p:nvPr/>
        </p:nvSpPr>
        <p:spPr>
          <a:xfrm>
            <a:off x="402433" y="953814"/>
            <a:ext cx="11387137" cy="2308324"/>
          </a:xfrm>
          <a:prstGeom prst="rect">
            <a:avLst/>
          </a:prstGeom>
          <a:noFill/>
        </p:spPr>
        <p:txBody>
          <a:bodyPr wrap="square">
            <a:spAutoFit/>
          </a:bodyPr>
          <a:lstStyle/>
          <a:p>
            <a:r>
              <a:rPr lang="en-US" sz="2400" dirty="0">
                <a:latin typeface="Palatino Linotype" panose="02040502050505030304" pitchFamily="18" charset="0"/>
              </a:rPr>
              <a:t>1.A train moves past a telegraph post and a bridge 360 m long in 8 seconds and 20 seconds respectively. What is the speed of the train ?</a:t>
            </a:r>
          </a:p>
          <a:p>
            <a:r>
              <a:rPr lang="en-IN" sz="2400" dirty="0">
                <a:latin typeface="Palatino Linotype" panose="02040502050505030304" pitchFamily="18" charset="0"/>
              </a:rPr>
              <a:t>A. 69.5 km/h</a:t>
            </a:r>
          </a:p>
          <a:p>
            <a:r>
              <a:rPr lang="en-IN" sz="2400" dirty="0">
                <a:latin typeface="Palatino Linotype" panose="02040502050505030304" pitchFamily="18" charset="0"/>
              </a:rPr>
              <a:t>B. 100km/h</a:t>
            </a:r>
          </a:p>
          <a:p>
            <a:r>
              <a:rPr lang="en-IN" sz="2400" dirty="0">
                <a:latin typeface="Palatino Linotype" panose="02040502050505030304" pitchFamily="18" charset="0"/>
              </a:rPr>
              <a:t>C. 119km/h</a:t>
            </a:r>
          </a:p>
          <a:p>
            <a:r>
              <a:rPr lang="en-IN" sz="2400" dirty="0">
                <a:latin typeface="Palatino Linotype" panose="02040502050505030304" pitchFamily="18" charset="0"/>
              </a:rPr>
              <a:t>D. 108 km/h</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335546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46B1E0-E29A-4E68-A2F1-DB4C18B4F017}"/>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7" name="TextBox 6">
            <a:extLst>
              <a:ext uri="{FF2B5EF4-FFF2-40B4-BE49-F238E27FC236}">
                <a16:creationId xmlns:a16="http://schemas.microsoft.com/office/drawing/2014/main" id="{AAE1D7E2-E14A-4207-90A6-B683D1AD7683}"/>
              </a:ext>
            </a:extLst>
          </p:cNvPr>
          <p:cNvSpPr txBox="1"/>
          <p:nvPr/>
        </p:nvSpPr>
        <p:spPr>
          <a:xfrm>
            <a:off x="438151" y="964795"/>
            <a:ext cx="11315700" cy="267765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a:solidFill>
                  <a:srgbClr val="2A2A2A"/>
                </a:solidFill>
                <a:latin typeface="Palatino Linotype" panose="02040502050505030304" pitchFamily="18" charset="0"/>
                <a:cs typeface="Arial" pitchFamily="34" charset="0"/>
              </a:rPr>
              <a:t>2</a:t>
            </a:r>
            <a:r>
              <a:rPr kumimoji="0" lang="en-US" sz="2400" b="0" i="0" u="none" strike="noStrike" cap="none" normalizeH="0" baseline="0" dirty="0">
                <a:ln>
                  <a:noFill/>
                </a:ln>
                <a:solidFill>
                  <a:srgbClr val="2A2A2A"/>
                </a:solidFill>
                <a:effectLst/>
                <a:latin typeface="Palatino Linotype" panose="02040502050505030304" pitchFamily="18" charset="0"/>
                <a:cs typeface="Arial" pitchFamily="34" charset="0"/>
              </a:rPr>
              <a:t>. A train travelling at a speed of 75 mph enters a tunnel </a:t>
            </a:r>
            <a:r>
              <a:rPr lang="en-US" sz="2400" dirty="0">
                <a:solidFill>
                  <a:srgbClr val="2A2A2A"/>
                </a:solidFill>
                <a:latin typeface="Palatino Linotype" panose="02040502050505030304" pitchFamily="18" charset="0"/>
                <a:cs typeface="Arial" pitchFamily="34" charset="0"/>
              </a:rPr>
              <a:t>7/2 </a:t>
            </a:r>
            <a:r>
              <a:rPr kumimoji="0" lang="en-US" sz="2400" b="0" i="0" u="none" strike="noStrike" cap="none" normalizeH="0" baseline="0" dirty="0">
                <a:ln>
                  <a:noFill/>
                </a:ln>
                <a:solidFill>
                  <a:srgbClr val="2A2A2A"/>
                </a:solidFill>
                <a:effectLst/>
                <a:latin typeface="Palatino Linotype" panose="02040502050505030304" pitchFamily="18" charset="0"/>
                <a:cs typeface="Arial" pitchFamily="34" charset="0"/>
              </a:rPr>
              <a:t>miles long. The train is </a:t>
            </a:r>
            <a:r>
              <a:rPr lang="en-US" sz="2400" baseline="0" dirty="0">
                <a:solidFill>
                  <a:srgbClr val="2A2A2A"/>
                </a:solidFill>
                <a:latin typeface="Palatino Linotype" panose="02040502050505030304" pitchFamily="18" charset="0"/>
                <a:cs typeface="Arial" pitchFamily="34" charset="0"/>
              </a:rPr>
              <a:t>1/2</a:t>
            </a:r>
            <a:r>
              <a:rPr lang="en-US" sz="2400" dirty="0">
                <a:solidFill>
                  <a:srgbClr val="2A2A2A"/>
                </a:solidFill>
                <a:latin typeface="Palatino Linotype" panose="02040502050505030304" pitchFamily="18" charset="0"/>
                <a:cs typeface="Arial" pitchFamily="34" charset="0"/>
              </a:rPr>
              <a:t> </a:t>
            </a:r>
            <a:r>
              <a:rPr kumimoji="0" lang="en-US" sz="2400" b="0" i="0" u="none" strike="noStrike" cap="none" normalizeH="0" baseline="0" dirty="0">
                <a:ln>
                  <a:noFill/>
                </a:ln>
                <a:solidFill>
                  <a:srgbClr val="2A2A2A"/>
                </a:solidFill>
                <a:effectLst/>
                <a:latin typeface="Palatino Linotype" panose="02040502050505030304" pitchFamily="18" charset="0"/>
                <a:cs typeface="Arial" pitchFamily="34" charset="0"/>
              </a:rPr>
              <a:t>mile long. How long does it take for the train to pass through the tunnel from the moment the front enters to the moment the rear emerges?</a:t>
            </a:r>
            <a:r>
              <a:rPr kumimoji="0" lang="en-US" sz="2400" b="0" i="0" u="none" strike="noStrike" cap="none" normalizeH="0" baseline="0" dirty="0">
                <a:ln>
                  <a:noFill/>
                </a:ln>
                <a:solidFill>
                  <a:schemeClr val="tx1"/>
                </a:solidFill>
                <a:effectLst/>
                <a:latin typeface="Palatino Linotype" panose="02040502050505030304" pitchFamily="18" charset="0"/>
                <a:cs typeface="Arial" pitchFamily="34" charset="0"/>
              </a:rPr>
              <a:t> </a:t>
            </a:r>
          </a:p>
          <a:p>
            <a:pPr marL="228600" marR="0" lvl="0" indent="-228600" algn="l" defTabSz="914400" rtl="0" eaLnBrk="1" fontAlgn="base" latinLnBrk="0" hangingPunct="1">
              <a:lnSpc>
                <a:spcPct val="100000"/>
              </a:lnSpc>
              <a:spcBef>
                <a:spcPct val="0"/>
              </a:spcBef>
              <a:spcAft>
                <a:spcPct val="0"/>
              </a:spcAft>
              <a:buClrTx/>
              <a:buSzTx/>
              <a:buFontTx/>
              <a:buAutoNum type="alphaUcPeriod"/>
              <a:tabLst/>
            </a:pPr>
            <a:r>
              <a:rPr lang="en-IN" sz="2400" dirty="0">
                <a:latin typeface="Palatino Linotype" panose="02040502050505030304" pitchFamily="18" charset="0"/>
                <a:cs typeface="Arial" pitchFamily="34" charset="0"/>
              </a:rPr>
              <a:t>2 minutes</a:t>
            </a:r>
          </a:p>
          <a:p>
            <a:pPr marL="742950" marR="0" lvl="0" indent="-742950" algn="l" defTabSz="914400" rtl="0" eaLnBrk="1" fontAlgn="base" latinLnBrk="0" hangingPunct="1">
              <a:lnSpc>
                <a:spcPct val="100000"/>
              </a:lnSpc>
              <a:spcBef>
                <a:spcPct val="0"/>
              </a:spcBef>
              <a:spcAft>
                <a:spcPct val="0"/>
              </a:spcAft>
              <a:buClrTx/>
              <a:buSzTx/>
              <a:tabLst/>
            </a:pPr>
            <a:r>
              <a:rPr lang="en-IN" sz="2400" dirty="0">
                <a:latin typeface="Palatino Linotype" panose="02040502050505030304" pitchFamily="18" charset="0"/>
                <a:cs typeface="Arial" pitchFamily="34" charset="0"/>
              </a:rPr>
              <a:t>B. 3.2 minutes</a:t>
            </a:r>
          </a:p>
          <a:p>
            <a:pPr marL="742950" marR="0" lvl="0" indent="-742950" algn="l" defTabSz="914400" rtl="0" eaLnBrk="1" fontAlgn="base" latinLnBrk="0" hangingPunct="1">
              <a:lnSpc>
                <a:spcPct val="100000"/>
              </a:lnSpc>
              <a:spcBef>
                <a:spcPct val="0"/>
              </a:spcBef>
              <a:spcAft>
                <a:spcPct val="0"/>
              </a:spcAft>
              <a:buClrTx/>
              <a:buSzTx/>
              <a:tabLst/>
            </a:pPr>
            <a:r>
              <a:rPr kumimoji="0" lang="en-IN" sz="2400" b="0" i="0" u="none" strike="noStrike" cap="none" normalizeH="0" baseline="0" dirty="0">
                <a:ln>
                  <a:noFill/>
                </a:ln>
                <a:solidFill>
                  <a:schemeClr val="tx1"/>
                </a:solidFill>
                <a:effectLst/>
                <a:latin typeface="Palatino Linotype" panose="02040502050505030304" pitchFamily="18" charset="0"/>
                <a:cs typeface="Arial" pitchFamily="34" charset="0"/>
              </a:rPr>
              <a:t>C.4</a:t>
            </a:r>
            <a:r>
              <a:rPr lang="en-IN" sz="2400" baseline="0" dirty="0">
                <a:latin typeface="Palatino Linotype" panose="02040502050505030304" pitchFamily="18" charset="0"/>
                <a:cs typeface="Arial" pitchFamily="34" charset="0"/>
              </a:rPr>
              <a:t>.4 minutes</a:t>
            </a:r>
            <a:endParaRPr kumimoji="0" lang="en-IN" sz="2400" b="0" i="0" u="none" strike="noStrike" cap="none" normalizeH="0" dirty="0">
              <a:ln>
                <a:noFill/>
              </a:ln>
              <a:solidFill>
                <a:schemeClr val="tx1"/>
              </a:solidFill>
              <a:effectLst/>
              <a:latin typeface="Palatino Linotype" panose="02040502050505030304" pitchFamily="18" charset="0"/>
              <a:cs typeface="Arial" pitchFamily="34" charset="0"/>
            </a:endParaRPr>
          </a:p>
          <a:p>
            <a:pPr marL="742950" marR="0" lvl="0" indent="-742950" algn="l" defTabSz="914400" rtl="0" eaLnBrk="1" fontAlgn="base" latinLnBrk="0" hangingPunct="1">
              <a:lnSpc>
                <a:spcPct val="100000"/>
              </a:lnSpc>
              <a:spcBef>
                <a:spcPct val="0"/>
              </a:spcBef>
              <a:spcAft>
                <a:spcPct val="0"/>
              </a:spcAft>
              <a:buClrTx/>
              <a:buSzTx/>
              <a:tabLst/>
            </a:pPr>
            <a:r>
              <a:rPr lang="en-IN" sz="2400" baseline="0" dirty="0">
                <a:latin typeface="Palatino Linotype" panose="02040502050505030304" pitchFamily="18" charset="0"/>
                <a:cs typeface="Arial" pitchFamily="34" charset="0"/>
              </a:rPr>
              <a:t>D.5.4 minutes</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3874341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6EE3E3-C651-48FB-91BA-66EC5F56BF05}"/>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7" name="TextBox 6">
            <a:extLst>
              <a:ext uri="{FF2B5EF4-FFF2-40B4-BE49-F238E27FC236}">
                <a16:creationId xmlns:a16="http://schemas.microsoft.com/office/drawing/2014/main" id="{0E3B765E-D878-4A03-B1CF-7BDD3B9B88FB}"/>
              </a:ext>
            </a:extLst>
          </p:cNvPr>
          <p:cNvSpPr txBox="1"/>
          <p:nvPr/>
        </p:nvSpPr>
        <p:spPr>
          <a:xfrm>
            <a:off x="330995" y="860375"/>
            <a:ext cx="11530012" cy="2677656"/>
          </a:xfrm>
          <a:prstGeom prst="rect">
            <a:avLst/>
          </a:prstGeom>
          <a:noFill/>
        </p:spPr>
        <p:txBody>
          <a:bodyPr wrap="square">
            <a:spAutoFit/>
          </a:bodyPr>
          <a:lstStyle/>
          <a:p>
            <a:r>
              <a:rPr lang="en-US" sz="2400" dirty="0">
                <a:latin typeface="Palatino Linotype" panose="02040502050505030304" pitchFamily="18" charset="0"/>
              </a:rPr>
              <a:t>3.The ratio of the speed of two trains is 5:8. Sum of their length is 880. The ratio of time taken to cross an electric pole by train A and B is 4:3. What is the difference between the length of two trains?</a:t>
            </a:r>
          </a:p>
          <a:p>
            <a:r>
              <a:rPr lang="en-IN" sz="2400" dirty="0">
                <a:latin typeface="Palatino Linotype" panose="02040502050505030304" pitchFamily="18" charset="0"/>
              </a:rPr>
              <a:t>A.50m</a:t>
            </a:r>
          </a:p>
          <a:p>
            <a:r>
              <a:rPr lang="en-IN" sz="2400" dirty="0">
                <a:latin typeface="Palatino Linotype" panose="02040502050505030304" pitchFamily="18" charset="0"/>
              </a:rPr>
              <a:t>B.40m</a:t>
            </a:r>
          </a:p>
          <a:p>
            <a:r>
              <a:rPr lang="en-IN" sz="2400" dirty="0">
                <a:latin typeface="Palatino Linotype" panose="02040502050505030304" pitchFamily="18" charset="0"/>
              </a:rPr>
              <a:t>C.80m</a:t>
            </a:r>
          </a:p>
          <a:p>
            <a:r>
              <a:rPr lang="en-IN" sz="2400" dirty="0">
                <a:latin typeface="Palatino Linotype" panose="02040502050505030304" pitchFamily="18" charset="0"/>
              </a:rPr>
              <a:t>D.45m</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3132421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BBE565-91EE-4348-AA79-3C31C12466B0}"/>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6" name="TextBox 5">
            <a:extLst>
              <a:ext uri="{FF2B5EF4-FFF2-40B4-BE49-F238E27FC236}">
                <a16:creationId xmlns:a16="http://schemas.microsoft.com/office/drawing/2014/main" id="{0D0AEA9D-CB88-49FF-A778-0C64EA286E78}"/>
              </a:ext>
            </a:extLst>
          </p:cNvPr>
          <p:cNvSpPr txBox="1"/>
          <p:nvPr/>
        </p:nvSpPr>
        <p:spPr>
          <a:xfrm>
            <a:off x="366714" y="903238"/>
            <a:ext cx="11458575" cy="2677656"/>
          </a:xfrm>
          <a:prstGeom prst="rect">
            <a:avLst/>
          </a:prstGeom>
          <a:noFill/>
        </p:spPr>
        <p:txBody>
          <a:bodyPr wrap="square">
            <a:spAutoFit/>
          </a:bodyPr>
          <a:lstStyle/>
          <a:p>
            <a:r>
              <a:rPr lang="en-US" sz="2400" dirty="0">
                <a:latin typeface="Palatino Linotype" panose="02040502050505030304" pitchFamily="18" charset="0"/>
              </a:rPr>
              <a:t>4. A train of length 4 km is running at a speed of 60 kmph. In what time, it will pass a man who is running 20 km ahead of it with a speed of 20km/h .(in the same direction  in which the train is going)?</a:t>
            </a:r>
          </a:p>
          <a:p>
            <a:r>
              <a:rPr lang="en-IN" sz="2400" dirty="0">
                <a:latin typeface="Palatino Linotype" panose="02040502050505030304" pitchFamily="18" charset="0"/>
              </a:rPr>
              <a:t>A. 48 min</a:t>
            </a:r>
          </a:p>
          <a:p>
            <a:r>
              <a:rPr lang="en-IN" sz="2400" dirty="0">
                <a:latin typeface="Palatino Linotype" panose="02040502050505030304" pitchFamily="18" charset="0"/>
              </a:rPr>
              <a:t>B. 54 min</a:t>
            </a:r>
          </a:p>
          <a:p>
            <a:r>
              <a:rPr lang="en-IN" sz="2400" dirty="0">
                <a:latin typeface="Palatino Linotype" panose="02040502050505030304" pitchFamily="18" charset="0"/>
              </a:rPr>
              <a:t>C. 24 min</a:t>
            </a:r>
          </a:p>
          <a:p>
            <a:r>
              <a:rPr lang="en-IN" sz="2400" dirty="0">
                <a:latin typeface="Palatino Linotype" panose="02040502050505030304" pitchFamily="18" charset="0"/>
              </a:rPr>
              <a:t>D. 36 min</a:t>
            </a:r>
          </a:p>
        </p:txBody>
      </p:sp>
    </p:spTree>
    <p:extLst>
      <p:ext uri="{BB962C8B-B14F-4D97-AF65-F5344CB8AC3E}">
        <p14:creationId xmlns:p14="http://schemas.microsoft.com/office/powerpoint/2010/main" val="2331443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3" y="994158"/>
            <a:ext cx="11085095"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6" name="TextBox 5">
            <a:extLst>
              <a:ext uri="{FF2B5EF4-FFF2-40B4-BE49-F238E27FC236}">
                <a16:creationId xmlns:a16="http://schemas.microsoft.com/office/drawing/2014/main" id="{31FB362B-6B62-4BE0-A25D-A07E10595D84}"/>
              </a:ext>
            </a:extLst>
          </p:cNvPr>
          <p:cNvSpPr txBox="1"/>
          <p:nvPr/>
        </p:nvSpPr>
        <p:spPr>
          <a:xfrm>
            <a:off x="288961" y="891893"/>
            <a:ext cx="11620072" cy="2677656"/>
          </a:xfrm>
          <a:prstGeom prst="rect">
            <a:avLst/>
          </a:prstGeom>
          <a:noFill/>
        </p:spPr>
        <p:txBody>
          <a:bodyPr wrap="square">
            <a:spAutoFit/>
          </a:bodyPr>
          <a:lstStyle/>
          <a:p>
            <a:r>
              <a:rPr lang="en-US" sz="2400" dirty="0">
                <a:latin typeface="Palatino Linotype" panose="02040502050505030304" pitchFamily="18" charset="0"/>
              </a:rPr>
              <a:t>5.A man sitting in a train which is travelling at 36 kmph observes that a goods train, travelling in opposite direction, takes 10 seconds to pass him. If the goods train is 280 m long, find its speed.?</a:t>
            </a:r>
          </a:p>
          <a:p>
            <a:r>
              <a:rPr lang="en-IN" sz="2400" dirty="0">
                <a:latin typeface="Palatino Linotype" panose="02040502050505030304" pitchFamily="18" charset="0"/>
              </a:rPr>
              <a:t>A.18 m/sec</a:t>
            </a:r>
          </a:p>
          <a:p>
            <a:r>
              <a:rPr lang="en-IN" sz="2400" dirty="0">
                <a:latin typeface="Palatino Linotype" panose="02040502050505030304" pitchFamily="18" charset="0"/>
              </a:rPr>
              <a:t>B.20m/sec</a:t>
            </a:r>
          </a:p>
          <a:p>
            <a:r>
              <a:rPr lang="en-IN" sz="2400" dirty="0">
                <a:latin typeface="Palatino Linotype" panose="02040502050505030304" pitchFamily="18" charset="0"/>
              </a:rPr>
              <a:t>C.15m/sec</a:t>
            </a:r>
          </a:p>
          <a:p>
            <a:r>
              <a:rPr lang="en-IN" sz="2400" dirty="0">
                <a:latin typeface="Palatino Linotype" panose="02040502050505030304" pitchFamily="18" charset="0"/>
              </a:rPr>
              <a:t>D.10m/sec</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273322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967207-B595-43DE-8A77-F25419E5F7E2}"/>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7" name="TextBox 6">
            <a:extLst>
              <a:ext uri="{FF2B5EF4-FFF2-40B4-BE49-F238E27FC236}">
                <a16:creationId xmlns:a16="http://schemas.microsoft.com/office/drawing/2014/main" id="{0397FC04-603D-4D90-B386-26E8168C232F}"/>
              </a:ext>
            </a:extLst>
          </p:cNvPr>
          <p:cNvSpPr txBox="1"/>
          <p:nvPr/>
        </p:nvSpPr>
        <p:spPr>
          <a:xfrm>
            <a:off x="228600" y="860376"/>
            <a:ext cx="11287125" cy="2677656"/>
          </a:xfrm>
          <a:prstGeom prst="rect">
            <a:avLst/>
          </a:prstGeom>
          <a:noFill/>
        </p:spPr>
        <p:txBody>
          <a:bodyPr wrap="square">
            <a:spAutoFit/>
          </a:bodyPr>
          <a:lstStyle/>
          <a:p>
            <a:r>
              <a:rPr lang="en-US" sz="2400" dirty="0">
                <a:latin typeface="Palatino Linotype" panose="02040502050505030304" pitchFamily="18" charset="0"/>
              </a:rPr>
              <a:t>6. A 230 meters long train running at the speed of 120 kmph crosses another train running in opposite direction at the speed of 80 kmph in 9 seconds. What is the length of the other train ?</a:t>
            </a:r>
          </a:p>
          <a:p>
            <a:r>
              <a:rPr lang="en-IN" sz="2400" dirty="0">
                <a:latin typeface="Palatino Linotype" panose="02040502050505030304" pitchFamily="18" charset="0"/>
              </a:rPr>
              <a:t>A.270m</a:t>
            </a:r>
          </a:p>
          <a:p>
            <a:r>
              <a:rPr lang="en-IN" sz="2400" dirty="0">
                <a:latin typeface="Palatino Linotype" panose="02040502050505030304" pitchFamily="18" charset="0"/>
              </a:rPr>
              <a:t>B.240m</a:t>
            </a:r>
          </a:p>
          <a:p>
            <a:r>
              <a:rPr lang="en-IN" sz="2400" dirty="0">
                <a:latin typeface="Palatino Linotype" panose="02040502050505030304" pitchFamily="18" charset="0"/>
              </a:rPr>
              <a:t>C.260m</a:t>
            </a:r>
          </a:p>
          <a:p>
            <a:r>
              <a:rPr lang="en-IN" sz="2400" dirty="0">
                <a:latin typeface="Palatino Linotype" panose="02040502050505030304" pitchFamily="18" charset="0"/>
              </a:rPr>
              <a:t>D.320m</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81648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3E64E57-EF38-4BC4-BC10-90A76EA6AD15}"/>
                  </a:ext>
                </a:extLst>
              </p:cNvPr>
              <p:cNvSpPr txBox="1"/>
              <p:nvPr/>
            </p:nvSpPr>
            <p:spPr>
              <a:xfrm>
                <a:off x="498431" y="703895"/>
                <a:ext cx="11195137" cy="18946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latin typeface="Times New Roman" pitchFamily="18" charset="0"/>
                    <a:cs typeface="Times New Roman" pitchFamily="18" charset="0"/>
                  </a:rPr>
                  <a:t>Distance = Speed x Time </a:t>
                </a:r>
              </a:p>
              <a:p>
                <a:r>
                  <a:rPr lang="en-US" sz="2000" dirty="0">
                    <a:solidFill>
                      <a:schemeClr val="tx1"/>
                    </a:solidFill>
                    <a:latin typeface="Times New Roman" pitchFamily="18" charset="0"/>
                    <a:cs typeface="Times New Roman" pitchFamily="18" charset="0"/>
                  </a:rPr>
                  <a:t>Speed =  Distance/Time</a:t>
                </a:r>
              </a:p>
              <a:p>
                <a:r>
                  <a:rPr lang="en-US" sz="2000" dirty="0">
                    <a:solidFill>
                      <a:schemeClr val="tx1"/>
                    </a:solidFill>
                    <a:latin typeface="Times New Roman" pitchFamily="18" charset="0"/>
                    <a:cs typeface="Times New Roman" pitchFamily="18" charset="0"/>
                  </a:rPr>
                  <a:t>Time =  Distance /Speed</a:t>
                </a:r>
              </a:p>
              <a:p>
                <a:pPr>
                  <a:buFont typeface="Wingdings" pitchFamily="2" charset="2"/>
                  <a:buChar char="Ø"/>
                </a:pPr>
                <a:r>
                  <a:rPr lang="en-US" sz="2000" dirty="0">
                    <a:solidFill>
                      <a:schemeClr val="tx1"/>
                    </a:solidFill>
                    <a:latin typeface="Times New Roman" pitchFamily="18" charset="0"/>
                    <a:cs typeface="Times New Roman" pitchFamily="18" charset="0"/>
                  </a:rPr>
                  <a:t>km/</a:t>
                </a:r>
                <a:r>
                  <a:rPr lang="en-US" sz="2000" dirty="0" err="1">
                    <a:solidFill>
                      <a:schemeClr val="tx1"/>
                    </a:solidFill>
                    <a:latin typeface="Times New Roman" panose="02020603050405020304" pitchFamily="18" charset="0"/>
                    <a:cs typeface="Times New Roman" pitchFamily="18" charset="0"/>
                  </a:rPr>
                  <a:t>hr</a:t>
                </a:r>
                <a:r>
                  <a:rPr lang="en-US" sz="2000" dirty="0">
                    <a:solidFill>
                      <a:schemeClr val="tx1"/>
                    </a:solidFill>
                    <a:latin typeface="Times New Roman" panose="02020603050405020304" pitchFamily="18" charset="0"/>
                    <a:cs typeface="Times New Roman" pitchFamily="18" charset="0"/>
                  </a:rPr>
                  <a:t> to m/s conversion :  y km/</a:t>
                </a:r>
                <a:r>
                  <a:rPr lang="en-US" sz="2000" dirty="0" err="1">
                    <a:solidFill>
                      <a:schemeClr val="tx1"/>
                    </a:solidFill>
                    <a:latin typeface="Times New Roman" panose="02020603050405020304" pitchFamily="18" charset="0"/>
                    <a:cs typeface="Times New Roman" pitchFamily="18" charset="0"/>
                  </a:rPr>
                  <a:t>hr</a:t>
                </a:r>
                <a:r>
                  <a:rPr lang="en-US" sz="2000" dirty="0">
                    <a:solidFill>
                      <a:schemeClr val="tx1"/>
                    </a:solidFill>
                    <a:latin typeface="Times New Roman" panose="02020603050405020304" pitchFamily="18" charset="0"/>
                    <a:cs typeface="Times New Roman" pitchFamily="18" charset="0"/>
                  </a:rPr>
                  <a:t> = y × </a:t>
                </a:r>
                <a14:m>
                  <m:oMath xmlns:m="http://schemas.openxmlformats.org/officeDocument/2006/math">
                    <m:f>
                      <m:fPr>
                        <m:ctrlPr>
                          <a:rPr lang="en-US" sz="2000" i="1" smtClean="0">
                            <a:solidFill>
                              <a:schemeClr val="tx1"/>
                            </a:solidFill>
                            <a:latin typeface="Cambria Math" panose="02040503050406030204" pitchFamily="18" charset="0"/>
                            <a:cs typeface="Times New Roman" pitchFamily="18" charset="0"/>
                          </a:rPr>
                        </m:ctrlPr>
                      </m:fPr>
                      <m:num>
                        <m:r>
                          <a:rPr lang="en-US" sz="2000" b="0" i="1" smtClean="0">
                            <a:solidFill>
                              <a:schemeClr val="tx1"/>
                            </a:solidFill>
                            <a:latin typeface="Cambria Math"/>
                            <a:cs typeface="Times New Roman" pitchFamily="18" charset="0"/>
                          </a:rPr>
                          <m:t>5</m:t>
                        </m:r>
                      </m:num>
                      <m:den>
                        <m:r>
                          <a:rPr lang="en-US" sz="2000" b="0" i="1" smtClean="0">
                            <a:solidFill>
                              <a:schemeClr val="tx1"/>
                            </a:solidFill>
                            <a:latin typeface="Cambria Math"/>
                            <a:cs typeface="Times New Roman" pitchFamily="18" charset="0"/>
                          </a:rPr>
                          <m:t>18</m:t>
                        </m:r>
                      </m:den>
                    </m:f>
                  </m:oMath>
                </a14:m>
                <a:r>
                  <a:rPr lang="en-US" sz="2000" dirty="0">
                    <a:solidFill>
                      <a:schemeClr val="tx1"/>
                    </a:solidFill>
                    <a:latin typeface="Times New Roman" pitchFamily="18" charset="0"/>
                    <a:cs typeface="Times New Roman" pitchFamily="18" charset="0"/>
                  </a:rPr>
                  <a:t> m/s</a:t>
                </a:r>
              </a:p>
              <a:p>
                <a:pPr>
                  <a:buFont typeface="Wingdings" pitchFamily="2" charset="2"/>
                  <a:buChar char="Ø"/>
                </a:pPr>
                <a:r>
                  <a:rPr lang="en-US" sz="2000" dirty="0">
                    <a:solidFill>
                      <a:schemeClr val="tx1"/>
                    </a:solidFill>
                    <a:latin typeface="Times New Roman" pitchFamily="18" charset="0"/>
                    <a:cs typeface="Times New Roman" pitchFamily="18" charset="0"/>
                  </a:rPr>
                  <a:t> m/s to km/</a:t>
                </a:r>
                <a:r>
                  <a:rPr lang="en-US" sz="2000" dirty="0" err="1">
                    <a:solidFill>
                      <a:schemeClr val="tx1"/>
                    </a:solidFill>
                    <a:latin typeface="Times New Roman" panose="02020603050405020304" pitchFamily="18" charset="0"/>
                    <a:cs typeface="Times New Roman" pitchFamily="18" charset="0"/>
                  </a:rPr>
                  <a:t>hr</a:t>
                </a:r>
                <a:r>
                  <a:rPr lang="en-US" sz="2000" dirty="0">
                    <a:solidFill>
                      <a:schemeClr val="tx1"/>
                    </a:solidFill>
                    <a:latin typeface="Times New Roman" panose="02020603050405020304" pitchFamily="18" charset="0"/>
                    <a:cs typeface="Times New Roman" pitchFamily="18" charset="0"/>
                  </a:rPr>
                  <a:t> conversion : y m/s = y × </a:t>
                </a:r>
                <a14:m>
                  <m:oMath xmlns:m="http://schemas.openxmlformats.org/officeDocument/2006/math">
                    <m:f>
                      <m:fPr>
                        <m:ctrlPr>
                          <a:rPr lang="en-US" sz="2000" i="1" smtClean="0">
                            <a:solidFill>
                              <a:schemeClr val="tx1"/>
                            </a:solidFill>
                            <a:latin typeface="Cambria Math" panose="02040503050406030204" pitchFamily="18" charset="0"/>
                            <a:cs typeface="Times New Roman" pitchFamily="18" charset="0"/>
                          </a:rPr>
                        </m:ctrlPr>
                      </m:fPr>
                      <m:num>
                        <m:r>
                          <a:rPr lang="en-US" sz="2000" b="0" i="1" smtClean="0">
                            <a:solidFill>
                              <a:schemeClr val="tx1"/>
                            </a:solidFill>
                            <a:latin typeface="Cambria Math"/>
                            <a:cs typeface="Times New Roman" pitchFamily="18" charset="0"/>
                          </a:rPr>
                          <m:t>18</m:t>
                        </m:r>
                      </m:num>
                      <m:den>
                        <m:r>
                          <a:rPr lang="en-US" sz="2000" b="0" i="1" smtClean="0">
                            <a:solidFill>
                              <a:schemeClr val="tx1"/>
                            </a:solidFill>
                            <a:latin typeface="Cambria Math"/>
                            <a:cs typeface="Times New Roman" pitchFamily="18" charset="0"/>
                          </a:rPr>
                          <m:t>5</m:t>
                        </m:r>
                      </m:den>
                    </m:f>
                  </m:oMath>
                </a14:m>
                <a:r>
                  <a:rPr lang="en-US" sz="2000" dirty="0">
                    <a:solidFill>
                      <a:schemeClr val="tx1"/>
                    </a:solidFill>
                    <a:latin typeface="Times New Roman" panose="02020603050405020304" pitchFamily="18" charset="0"/>
                    <a:cs typeface="Times New Roman" pitchFamily="18" charset="0"/>
                  </a:rPr>
                  <a:t> km/</a:t>
                </a:r>
                <a:r>
                  <a:rPr lang="en-US" sz="2000" dirty="0" err="1">
                    <a:solidFill>
                      <a:schemeClr val="tx1"/>
                    </a:solidFill>
                    <a:latin typeface="Times New Roman" panose="02020603050405020304" pitchFamily="18" charset="0"/>
                    <a:cs typeface="Times New Roman" pitchFamily="18" charset="0"/>
                  </a:rPr>
                  <a:t>hr</a:t>
                </a:r>
                <a:endParaRPr lang="en-US" sz="20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83E64E57-EF38-4BC4-BC10-90A76EA6AD15}"/>
                  </a:ext>
                </a:extLst>
              </p:cNvPr>
              <p:cNvSpPr txBox="1">
                <a:spLocks noRot="1" noChangeAspect="1" noMove="1" noResize="1" noEditPoints="1" noAdjustHandles="1" noChangeArrowheads="1" noChangeShapeType="1" noTextEdit="1"/>
              </p:cNvSpPr>
              <p:nvPr/>
            </p:nvSpPr>
            <p:spPr>
              <a:xfrm>
                <a:off x="498431" y="703895"/>
                <a:ext cx="11195137" cy="1894621"/>
              </a:xfrm>
              <a:prstGeom prst="rect">
                <a:avLst/>
              </a:prstGeom>
              <a:blipFill>
                <a:blip r:embed="rId3"/>
                <a:stretch>
                  <a:fillRect l="-599" t="-1608" b="-12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6">
                <a:extLst>
                  <a:ext uri="{FF2B5EF4-FFF2-40B4-BE49-F238E27FC236}">
                    <a16:creationId xmlns:a16="http://schemas.microsoft.com/office/drawing/2014/main" id="{B94A40C4-EA8E-4669-ADF8-EDA3538FACD7}"/>
                  </a:ext>
                </a:extLst>
              </p:cNvPr>
              <p:cNvSpPr txBox="1"/>
              <p:nvPr/>
            </p:nvSpPr>
            <p:spPr>
              <a:xfrm>
                <a:off x="586114" y="2598516"/>
                <a:ext cx="11107455" cy="35555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IN"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Concept:</a:t>
                </a:r>
              </a:p>
              <a:p>
                <a:pPr fontAlgn="base"/>
                <a:endParaRPr lang="en-US" sz="2000" b="1" u="sng" dirty="0">
                  <a:latin typeface="Times New Roman" panose="02020603050405020304" pitchFamily="18" charset="0"/>
                  <a:cs typeface="Times New Roman" pitchFamily="18" charset="0"/>
                </a:endParaRPr>
              </a:p>
              <a:p>
                <a:pPr marL="342900" indent="-342900" fontAlgn="base">
                  <a:buFont typeface="Wingdings" panose="05000000000000000000" pitchFamily="2" charset="2"/>
                  <a:buChar char="Ø"/>
                </a:pPr>
                <a:r>
                  <a:rPr lang="en-US" sz="2000" dirty="0">
                    <a:latin typeface="Times New Roman" pitchFamily="18" charset="0"/>
                    <a:cs typeface="Times New Roman" pitchFamily="18" charset="0"/>
                  </a:rPr>
                  <a:t>If the ratios of the speeds of A and B is </a:t>
                </a:r>
              </a:p>
              <a:p>
                <a:pPr fontAlgn="base"/>
                <a:r>
                  <a:rPr lang="en-US" sz="2000" dirty="0">
                    <a:latin typeface="Times New Roman" pitchFamily="18" charset="0"/>
                    <a:cs typeface="Times New Roman" pitchFamily="18" charset="0"/>
                  </a:rPr>
                  <a:t>a :b, then the ratio of the times taken to cover the same distance is </a:t>
                </a:r>
                <a14:m>
                  <m:oMath xmlns:m="http://schemas.openxmlformats.org/officeDocument/2006/math">
                    <m:f>
                      <m:fPr>
                        <m:ctrlPr>
                          <a:rPr lang="en-US" sz="2000" i="1" smtClean="0">
                            <a:latin typeface="Cambria Math" panose="02040503050406030204" pitchFamily="18" charset="0"/>
                            <a:cs typeface="Times New Roman" pitchFamily="18" charset="0"/>
                          </a:rPr>
                        </m:ctrlPr>
                      </m:fPr>
                      <m:num>
                        <m:r>
                          <a:rPr lang="en-US" sz="2000" b="0" i="1" smtClean="0">
                            <a:latin typeface="Cambria Math"/>
                            <a:cs typeface="Times New Roman" pitchFamily="18" charset="0"/>
                          </a:rPr>
                          <m:t>1</m:t>
                        </m:r>
                      </m:num>
                      <m:den>
                        <m:r>
                          <a:rPr lang="en-US" sz="2000" b="0" i="1" smtClean="0">
                            <a:latin typeface="Cambria Math"/>
                            <a:cs typeface="Times New Roman" pitchFamily="18" charset="0"/>
                          </a:rPr>
                          <m:t>𝑎</m:t>
                        </m:r>
                      </m:den>
                    </m:f>
                  </m:oMath>
                </a14:m>
                <a:r>
                  <a:rPr lang="en-US" sz="2000" dirty="0">
                    <a:latin typeface="Times New Roman" panose="02020603050405020304" pitchFamily="18" charset="0"/>
                    <a:cs typeface="Times New Roman" pitchFamily="18" charset="0"/>
                  </a:rPr>
                  <a:t>:</a:t>
                </a:r>
                <a14:m>
                  <m:oMath xmlns:m="http://schemas.openxmlformats.org/officeDocument/2006/math">
                    <m:f>
                      <m:fPr>
                        <m:ctrlPr>
                          <a:rPr lang="en-US" sz="2000" i="1" dirty="0" smtClean="0">
                            <a:latin typeface="Cambria Math" panose="02040503050406030204" pitchFamily="18" charset="0"/>
                            <a:cs typeface="Times New Roman" pitchFamily="18" charset="0"/>
                          </a:rPr>
                        </m:ctrlPr>
                      </m:fPr>
                      <m:num>
                        <m:r>
                          <a:rPr lang="en-US" sz="2000" b="0" i="1" dirty="0" smtClean="0">
                            <a:latin typeface="Cambria Math"/>
                            <a:cs typeface="Times New Roman" pitchFamily="18" charset="0"/>
                          </a:rPr>
                          <m:t>1</m:t>
                        </m:r>
                      </m:num>
                      <m:den>
                        <m:r>
                          <a:rPr lang="en-US" sz="2000" b="0" i="1" dirty="0" smtClean="0">
                            <a:latin typeface="Cambria Math"/>
                            <a:cs typeface="Times New Roman" pitchFamily="18" charset="0"/>
                          </a:rPr>
                          <m:t>𝑏</m:t>
                        </m:r>
                      </m:den>
                    </m:f>
                  </m:oMath>
                </a14:m>
                <a:r>
                  <a:rPr lang="en-US" sz="2000" dirty="0">
                    <a:latin typeface="Times New Roman" panose="02020603050405020304" pitchFamily="18" charset="0"/>
                    <a:cs typeface="Times New Roman" pitchFamily="18" charset="0"/>
                  </a:rPr>
                  <a:t> or b:a</a:t>
                </a:r>
              </a:p>
              <a:p>
                <a:pPr fontAlgn="base"/>
                <a:endParaRPr lang="en-US" sz="2000" dirty="0">
                  <a:latin typeface="Times New Roman" panose="02020603050405020304" pitchFamily="18" charset="0"/>
                  <a:cs typeface="Times New Roman"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itchFamily="18" charset="0"/>
                  </a:rPr>
                  <a:t>If two trains start at the same time from points A and B towards each other and after crossing they take 'a' and 'b' hour in reaching B and A respectively, then:</a:t>
                </a:r>
              </a:p>
              <a:p>
                <a:br>
                  <a:rPr lang="en-US" sz="2000"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itchFamily="18" charset="0"/>
                  </a:rPr>
                  <a:t>(A's speed) : (B's speed) = </a:t>
                </a:r>
                <a14:m>
                  <m:oMath xmlns:m="http://schemas.openxmlformats.org/officeDocument/2006/math">
                    <m:rad>
                      <m:radPr>
                        <m:degHide m:val="on"/>
                        <m:ctrlPr>
                          <a:rPr lang="en-US" sz="2000" i="1" smtClean="0">
                            <a:latin typeface="Cambria Math" panose="02040503050406030204" pitchFamily="18" charset="0"/>
                            <a:cs typeface="Times New Roman" pitchFamily="18" charset="0"/>
                          </a:rPr>
                        </m:ctrlPr>
                      </m:radPr>
                      <m:deg/>
                      <m:e>
                        <m:f>
                          <m:fPr>
                            <m:ctrlPr>
                              <a:rPr lang="en-US" sz="2000" i="1" smtClean="0">
                                <a:latin typeface="Cambria Math" panose="02040503050406030204" pitchFamily="18" charset="0"/>
                                <a:cs typeface="Times New Roman" pitchFamily="18" charset="0"/>
                              </a:rPr>
                            </m:ctrlPr>
                          </m:fPr>
                          <m:num>
                            <m:r>
                              <a:rPr lang="en-US" sz="2000" b="0" i="1" smtClean="0">
                                <a:latin typeface="Cambria Math"/>
                                <a:cs typeface="Times New Roman" pitchFamily="18" charset="0"/>
                              </a:rPr>
                              <m:t>𝑏</m:t>
                            </m:r>
                          </m:num>
                          <m:den>
                            <m:r>
                              <a:rPr lang="en-US" sz="2000" b="0" i="1" smtClean="0">
                                <a:latin typeface="Cambria Math"/>
                                <a:cs typeface="Times New Roman" pitchFamily="18" charset="0"/>
                              </a:rPr>
                              <m:t>𝑎</m:t>
                            </m:r>
                          </m:den>
                        </m:f>
                      </m:e>
                    </m:rad>
                  </m:oMath>
                </a14:m>
                <a:endParaRPr lang="en-US" sz="2000" dirty="0">
                  <a:latin typeface="Times New Roman" panose="02020603050405020304" pitchFamily="18" charset="0"/>
                  <a:cs typeface="Times New Roman" pitchFamily="18" charset="0"/>
                </a:endParaRPr>
              </a:p>
            </p:txBody>
          </p:sp>
        </mc:Choice>
        <mc:Fallback xmlns="">
          <p:sp>
            <p:nvSpPr>
              <p:cNvPr id="5" name="TextBox 6">
                <a:extLst>
                  <a:ext uri="{FF2B5EF4-FFF2-40B4-BE49-F238E27FC236}">
                    <a16:creationId xmlns:a16="http://schemas.microsoft.com/office/drawing/2014/main" id="{B94A40C4-EA8E-4669-ADF8-EDA3538FACD7}"/>
                  </a:ext>
                </a:extLst>
              </p:cNvPr>
              <p:cNvSpPr txBox="1">
                <a:spLocks noRot="1" noChangeAspect="1" noMove="1" noResize="1" noEditPoints="1" noAdjustHandles="1" noChangeArrowheads="1" noChangeShapeType="1" noTextEdit="1"/>
              </p:cNvSpPr>
              <p:nvPr/>
            </p:nvSpPr>
            <p:spPr>
              <a:xfrm>
                <a:off x="586114" y="2598516"/>
                <a:ext cx="11107455" cy="3555589"/>
              </a:xfrm>
              <a:prstGeom prst="rect">
                <a:avLst/>
              </a:prstGeom>
              <a:blipFill>
                <a:blip r:embed="rId4"/>
                <a:stretch>
                  <a:fillRect l="-1701" t="-2911"/>
                </a:stretch>
              </a:blipFill>
            </p:spPr>
            <p:txBody>
              <a:bodyPr/>
              <a:lstStyle/>
              <a:p>
                <a:r>
                  <a:rPr lang="en-IN">
                    <a:noFill/>
                  </a:rPr>
                  <a:t> </a:t>
                </a:r>
              </a:p>
            </p:txBody>
          </p:sp>
        </mc:Fallback>
      </mc:AlternateContent>
    </p:spTree>
    <p:extLst>
      <p:ext uri="{BB962C8B-B14F-4D97-AF65-F5344CB8AC3E}">
        <p14:creationId xmlns:p14="http://schemas.microsoft.com/office/powerpoint/2010/main" val="1534115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15E5E0-91A9-41C9-AD28-057B3393C33B}"/>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7" name="TextBox 6">
            <a:extLst>
              <a:ext uri="{FF2B5EF4-FFF2-40B4-BE49-F238E27FC236}">
                <a16:creationId xmlns:a16="http://schemas.microsoft.com/office/drawing/2014/main" id="{418BC710-288F-40A4-AB0E-471286B3FC17}"/>
              </a:ext>
            </a:extLst>
          </p:cNvPr>
          <p:cNvSpPr txBox="1"/>
          <p:nvPr/>
        </p:nvSpPr>
        <p:spPr>
          <a:xfrm>
            <a:off x="309563" y="879039"/>
            <a:ext cx="11572875" cy="3046988"/>
          </a:xfrm>
          <a:prstGeom prst="rect">
            <a:avLst/>
          </a:prstGeom>
          <a:noFill/>
        </p:spPr>
        <p:txBody>
          <a:bodyPr wrap="square">
            <a:spAutoFit/>
          </a:bodyPr>
          <a:lstStyle/>
          <a:p>
            <a:pPr algn="just"/>
            <a:r>
              <a:rPr lang="en-US" sz="2400" dirty="0">
                <a:latin typeface="Palatino Linotype" panose="02040502050505030304" pitchFamily="18" charset="0"/>
              </a:rPr>
              <a:t>7. 8 </a:t>
            </a:r>
            <a:r>
              <a:rPr lang="en-US" sz="2400" dirty="0" err="1">
                <a:latin typeface="Palatino Linotype" panose="02040502050505030304" pitchFamily="18" charset="0"/>
              </a:rPr>
              <a:t>hrs</a:t>
            </a:r>
            <a:r>
              <a:rPr lang="en-US" sz="2400" dirty="0">
                <a:latin typeface="Palatino Linotype" panose="02040502050505030304" pitchFamily="18" charset="0"/>
              </a:rPr>
              <a:t> after a goods train passed a station, another train travelling at a speed of 54 km/</a:t>
            </a:r>
            <a:r>
              <a:rPr lang="en-US" sz="2400" dirty="0" err="1">
                <a:latin typeface="Palatino Linotype" panose="02040502050505030304" pitchFamily="18" charset="0"/>
              </a:rPr>
              <a:t>hr</a:t>
            </a:r>
            <a:r>
              <a:rPr lang="en-US" sz="2400" dirty="0">
                <a:latin typeface="Palatino Linotype" panose="02040502050505030304" pitchFamily="18" charset="0"/>
              </a:rPr>
              <a:t> following that goods train passed through that station. If after passing the station the train overtakes the goods train in 13 hours. What is the speed of the goods train?</a:t>
            </a:r>
          </a:p>
          <a:p>
            <a:r>
              <a:rPr lang="en-IN" sz="2400" dirty="0">
                <a:latin typeface="Palatino Linotype" panose="02040502050505030304" pitchFamily="18" charset="0"/>
              </a:rPr>
              <a:t>A.39.6km/h</a:t>
            </a:r>
          </a:p>
          <a:p>
            <a:r>
              <a:rPr lang="en-IN" sz="2400" dirty="0">
                <a:latin typeface="Palatino Linotype" panose="02040502050505030304" pitchFamily="18" charset="0"/>
              </a:rPr>
              <a:t>B.49.5 km/h</a:t>
            </a:r>
          </a:p>
          <a:p>
            <a:r>
              <a:rPr lang="en-IN" sz="2400" dirty="0">
                <a:latin typeface="Palatino Linotype" panose="02040502050505030304" pitchFamily="18" charset="0"/>
              </a:rPr>
              <a:t>C.33.43 km/h</a:t>
            </a:r>
          </a:p>
          <a:p>
            <a:r>
              <a:rPr lang="en-IN" sz="2400" dirty="0">
                <a:latin typeface="Palatino Linotype" panose="02040502050505030304" pitchFamily="18" charset="0"/>
              </a:rPr>
              <a:t>D.26.4km/h</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2542484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188A8F-DBC2-4211-8544-F78881413E3D}"/>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9" name="TextBox 8">
            <a:extLst>
              <a:ext uri="{FF2B5EF4-FFF2-40B4-BE49-F238E27FC236}">
                <a16:creationId xmlns:a16="http://schemas.microsoft.com/office/drawing/2014/main" id="{EC5FB649-0489-4567-ACB5-FCD886D8D3AA}"/>
              </a:ext>
            </a:extLst>
          </p:cNvPr>
          <p:cNvSpPr txBox="1"/>
          <p:nvPr/>
        </p:nvSpPr>
        <p:spPr>
          <a:xfrm>
            <a:off x="352426" y="941725"/>
            <a:ext cx="11487151" cy="2308324"/>
          </a:xfrm>
          <a:prstGeom prst="rect">
            <a:avLst/>
          </a:prstGeom>
          <a:noFill/>
        </p:spPr>
        <p:txBody>
          <a:bodyPr wrap="square">
            <a:spAutoFit/>
          </a:bodyPr>
          <a:lstStyle/>
          <a:p>
            <a:r>
              <a:rPr lang="en-US" sz="2400" dirty="0">
                <a:latin typeface="Palatino Linotype" panose="02040502050505030304" pitchFamily="18" charset="0"/>
              </a:rPr>
              <a:t>8.Excluding stoppages, the speed of a train is 180 kmph and including stoppages, it is 90 kmph. For how many minutes does the train stop per hour?</a:t>
            </a:r>
          </a:p>
          <a:p>
            <a:r>
              <a:rPr lang="en-IN" sz="2400" dirty="0">
                <a:latin typeface="Palatino Linotype" panose="02040502050505030304" pitchFamily="18" charset="0"/>
              </a:rPr>
              <a:t>A.25</a:t>
            </a:r>
          </a:p>
          <a:p>
            <a:r>
              <a:rPr lang="en-IN" sz="2400" dirty="0">
                <a:latin typeface="Palatino Linotype" panose="02040502050505030304" pitchFamily="18" charset="0"/>
              </a:rPr>
              <a:t>B.40</a:t>
            </a:r>
          </a:p>
          <a:p>
            <a:r>
              <a:rPr lang="en-IN" sz="2400" dirty="0">
                <a:latin typeface="Palatino Linotype" panose="02040502050505030304" pitchFamily="18" charset="0"/>
              </a:rPr>
              <a:t>C.30</a:t>
            </a:r>
          </a:p>
          <a:p>
            <a:r>
              <a:rPr lang="en-IN" sz="2400" dirty="0">
                <a:latin typeface="Palatino Linotype" panose="02040502050505030304" pitchFamily="18" charset="0"/>
              </a:rPr>
              <a:t>D.20</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4223247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789D40-A73E-4185-ADBC-10AB0EAE98FF}"/>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7" name="TextBox 6">
            <a:extLst>
              <a:ext uri="{FF2B5EF4-FFF2-40B4-BE49-F238E27FC236}">
                <a16:creationId xmlns:a16="http://schemas.microsoft.com/office/drawing/2014/main" id="{F03FF0FB-2295-4704-8684-AA5EDA463EA2}"/>
              </a:ext>
            </a:extLst>
          </p:cNvPr>
          <p:cNvSpPr txBox="1"/>
          <p:nvPr/>
        </p:nvSpPr>
        <p:spPr>
          <a:xfrm>
            <a:off x="431007" y="921902"/>
            <a:ext cx="11329987" cy="2677656"/>
          </a:xfrm>
          <a:prstGeom prst="rect">
            <a:avLst/>
          </a:prstGeom>
          <a:noFill/>
        </p:spPr>
        <p:txBody>
          <a:bodyPr wrap="square">
            <a:spAutoFit/>
          </a:bodyPr>
          <a:lstStyle/>
          <a:p>
            <a:r>
              <a:rPr lang="en-US" sz="2400" dirty="0"/>
              <a:t>9.Two trains of equal length, running with the speeds of 60 and 40 kmph, take 40 seconds to cross each other if they are running in the same direction. What time will they take to cross each other if they are running in opposite directions  ?</a:t>
            </a:r>
          </a:p>
          <a:p>
            <a:r>
              <a:rPr lang="en-IN" sz="2400" dirty="0"/>
              <a:t>A.8 sec</a:t>
            </a:r>
          </a:p>
          <a:p>
            <a:r>
              <a:rPr lang="en-IN" sz="2400" dirty="0"/>
              <a:t>B.10 sec</a:t>
            </a:r>
          </a:p>
          <a:p>
            <a:r>
              <a:rPr lang="en-IN" sz="2400" dirty="0"/>
              <a:t>C.12 sec</a:t>
            </a:r>
          </a:p>
          <a:p>
            <a:r>
              <a:rPr lang="en-IN" sz="2400" dirty="0"/>
              <a:t>D.15 sec</a:t>
            </a:r>
            <a:endParaRPr lang="en-US" sz="2400" dirty="0"/>
          </a:p>
        </p:txBody>
      </p:sp>
    </p:spTree>
    <p:extLst>
      <p:ext uri="{BB962C8B-B14F-4D97-AF65-F5344CB8AC3E}">
        <p14:creationId xmlns:p14="http://schemas.microsoft.com/office/powerpoint/2010/main" val="2076789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5405D4-0776-4265-9580-9D43E1D3DD38}"/>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9" name="TextBox 8">
            <a:extLst>
              <a:ext uri="{FF2B5EF4-FFF2-40B4-BE49-F238E27FC236}">
                <a16:creationId xmlns:a16="http://schemas.microsoft.com/office/drawing/2014/main" id="{FFE89BC8-F561-49F0-A36D-5120DA4B9966}"/>
              </a:ext>
            </a:extLst>
          </p:cNvPr>
          <p:cNvSpPr txBox="1"/>
          <p:nvPr/>
        </p:nvSpPr>
        <p:spPr>
          <a:xfrm>
            <a:off x="338138" y="946100"/>
            <a:ext cx="11515725" cy="2677656"/>
          </a:xfrm>
          <a:prstGeom prst="rect">
            <a:avLst/>
          </a:prstGeom>
          <a:noFill/>
        </p:spPr>
        <p:txBody>
          <a:bodyPr wrap="square">
            <a:spAutoFit/>
          </a:bodyPr>
          <a:lstStyle/>
          <a:p>
            <a:r>
              <a:rPr lang="en-US" sz="2400" dirty="0"/>
              <a:t>10.A train left 2 hour later than the scheduled time but in order to reach its destination 240 km away in time, it had to increase its usual speed by 20 km/hr. What is the usual speed (in km/</a:t>
            </a:r>
            <a:r>
              <a:rPr lang="en-US" sz="2400" dirty="0" err="1"/>
              <a:t>hr</a:t>
            </a:r>
            <a:r>
              <a:rPr lang="en-US" sz="2400" dirty="0"/>
              <a:t>) of the train?</a:t>
            </a:r>
          </a:p>
          <a:p>
            <a:r>
              <a:rPr lang="en-IN" sz="2400" dirty="0"/>
              <a:t>A.80</a:t>
            </a:r>
          </a:p>
          <a:p>
            <a:r>
              <a:rPr lang="en-IN" sz="2400" dirty="0"/>
              <a:t>B.60</a:t>
            </a:r>
          </a:p>
          <a:p>
            <a:r>
              <a:rPr lang="en-IN" sz="2400" dirty="0"/>
              <a:t>C.48</a:t>
            </a:r>
          </a:p>
          <a:p>
            <a:r>
              <a:rPr lang="en-IN" sz="2400" dirty="0"/>
              <a:t>D.40</a:t>
            </a:r>
            <a:endParaRPr lang="en-US" sz="2400" dirty="0"/>
          </a:p>
        </p:txBody>
      </p:sp>
    </p:spTree>
    <p:extLst>
      <p:ext uri="{BB962C8B-B14F-4D97-AF65-F5344CB8AC3E}">
        <p14:creationId xmlns:p14="http://schemas.microsoft.com/office/powerpoint/2010/main" val="1226542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014AA9-CD14-4F82-BCD1-9D6AFA7AA4FC}"/>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7" name="TextBox 6">
            <a:extLst>
              <a:ext uri="{FF2B5EF4-FFF2-40B4-BE49-F238E27FC236}">
                <a16:creationId xmlns:a16="http://schemas.microsoft.com/office/drawing/2014/main" id="{990C423E-79EA-477E-BE78-CA543F091F94}"/>
              </a:ext>
            </a:extLst>
          </p:cNvPr>
          <p:cNvSpPr txBox="1"/>
          <p:nvPr/>
        </p:nvSpPr>
        <p:spPr>
          <a:xfrm>
            <a:off x="381000" y="926276"/>
            <a:ext cx="11430000" cy="3046988"/>
          </a:xfrm>
          <a:prstGeom prst="rect">
            <a:avLst/>
          </a:prstGeom>
          <a:noFill/>
        </p:spPr>
        <p:txBody>
          <a:bodyPr wrap="square">
            <a:spAutoFit/>
          </a:bodyPr>
          <a:lstStyle/>
          <a:p>
            <a:r>
              <a:rPr lang="en-US" sz="2400" dirty="0"/>
              <a:t>11.Two trains A and B having lengths 110 m and 150m, take 10 seconds and 15 seconds respectively to cross a post. In what time (in seconds) will they cross each other when travelling in opposite direction?(Find approximate answer)</a:t>
            </a:r>
          </a:p>
          <a:p>
            <a:r>
              <a:rPr lang="en-IN" sz="2400" dirty="0"/>
              <a:t>A.10</a:t>
            </a:r>
          </a:p>
          <a:p>
            <a:r>
              <a:rPr lang="en-IN" sz="2400" dirty="0"/>
              <a:t>B.25</a:t>
            </a:r>
          </a:p>
          <a:p>
            <a:r>
              <a:rPr lang="en-IN" sz="2400" dirty="0"/>
              <a:t>C.12</a:t>
            </a:r>
          </a:p>
          <a:p>
            <a:r>
              <a:rPr lang="en-IN" sz="2400" dirty="0"/>
              <a:t>D.20</a:t>
            </a:r>
          </a:p>
          <a:p>
            <a:endParaRPr lang="en-US" sz="2400" dirty="0">
              <a:latin typeface="Constantia" pitchFamily="18" charset="0"/>
            </a:endParaRPr>
          </a:p>
        </p:txBody>
      </p:sp>
    </p:spTree>
    <p:extLst>
      <p:ext uri="{BB962C8B-B14F-4D97-AF65-F5344CB8AC3E}">
        <p14:creationId xmlns:p14="http://schemas.microsoft.com/office/powerpoint/2010/main" val="1936160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BADDD5-1907-4FD4-80C3-E0BEA4680282}"/>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7" name="TextBox 6">
            <a:extLst>
              <a:ext uri="{FF2B5EF4-FFF2-40B4-BE49-F238E27FC236}">
                <a16:creationId xmlns:a16="http://schemas.microsoft.com/office/drawing/2014/main" id="{A45AB549-2A8A-4AB3-B5FA-4E5132EEF479}"/>
              </a:ext>
            </a:extLst>
          </p:cNvPr>
          <p:cNvSpPr txBox="1"/>
          <p:nvPr/>
        </p:nvSpPr>
        <p:spPr>
          <a:xfrm>
            <a:off x="445295" y="946100"/>
            <a:ext cx="11301412" cy="2677656"/>
          </a:xfrm>
          <a:prstGeom prst="rect">
            <a:avLst/>
          </a:prstGeom>
          <a:noFill/>
        </p:spPr>
        <p:txBody>
          <a:bodyPr wrap="square">
            <a:spAutoFit/>
          </a:bodyPr>
          <a:lstStyle/>
          <a:p>
            <a:r>
              <a:rPr lang="en-US" sz="2400" dirty="0"/>
              <a:t>12.Two stations A and B are 100 km apart on a straight track. One train starts from A and travels towards B at 30 kmph. Another train starts from B  and travels towards A at a speed of 20 kmph. After how much time will they meet?</a:t>
            </a:r>
          </a:p>
          <a:p>
            <a:r>
              <a:rPr lang="en-IN" sz="2400" dirty="0"/>
              <a:t>A.1  hour</a:t>
            </a:r>
          </a:p>
          <a:p>
            <a:r>
              <a:rPr lang="en-IN" sz="2400" dirty="0"/>
              <a:t>B.1.5 hours</a:t>
            </a:r>
          </a:p>
          <a:p>
            <a:r>
              <a:rPr lang="en-IN" sz="2400" dirty="0"/>
              <a:t>C. 2 hours</a:t>
            </a:r>
          </a:p>
          <a:p>
            <a:r>
              <a:rPr lang="en-IN" sz="2400" dirty="0"/>
              <a:t>D. 3 hours</a:t>
            </a:r>
            <a:endParaRPr lang="en-US" sz="2400" dirty="0"/>
          </a:p>
        </p:txBody>
      </p:sp>
    </p:spTree>
    <p:extLst>
      <p:ext uri="{BB962C8B-B14F-4D97-AF65-F5344CB8AC3E}">
        <p14:creationId xmlns:p14="http://schemas.microsoft.com/office/powerpoint/2010/main" val="4082655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AC9BF5-60FD-44AF-8FDA-028E77565CEC}"/>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7" name="TextBox 6">
            <a:extLst>
              <a:ext uri="{FF2B5EF4-FFF2-40B4-BE49-F238E27FC236}">
                <a16:creationId xmlns:a16="http://schemas.microsoft.com/office/drawing/2014/main" id="{550F222F-5084-41DD-9D56-4E5629882625}"/>
              </a:ext>
            </a:extLst>
          </p:cNvPr>
          <p:cNvSpPr txBox="1"/>
          <p:nvPr/>
        </p:nvSpPr>
        <p:spPr>
          <a:xfrm>
            <a:off x="373856" y="897702"/>
            <a:ext cx="11444288" cy="3046988"/>
          </a:xfrm>
          <a:prstGeom prst="rect">
            <a:avLst/>
          </a:prstGeom>
          <a:noFill/>
        </p:spPr>
        <p:txBody>
          <a:bodyPr wrap="square">
            <a:spAutoFit/>
          </a:bodyPr>
          <a:lstStyle/>
          <a:p>
            <a:r>
              <a:rPr lang="en-US" sz="2400" dirty="0"/>
              <a:t>13.Two passenger trains start at the same hour in the day from two different stations and move towards each other at the rate of 16 kmph and 23 kmph respectively. When they meet, it is found that one train has travelled 105 km more than the other one. The distance between the two stations is ?</a:t>
            </a:r>
          </a:p>
          <a:p>
            <a:r>
              <a:rPr lang="en-IN" sz="2400" dirty="0"/>
              <a:t>A.385 kms</a:t>
            </a:r>
          </a:p>
          <a:p>
            <a:r>
              <a:rPr lang="en-IN" sz="2400" dirty="0"/>
              <a:t>B. 595 kms</a:t>
            </a:r>
          </a:p>
          <a:p>
            <a:r>
              <a:rPr lang="en-IN" sz="2400" dirty="0"/>
              <a:t>C. 145 kms</a:t>
            </a:r>
          </a:p>
          <a:p>
            <a:r>
              <a:rPr lang="en-IN" sz="2400" dirty="0"/>
              <a:t>D. 585 kms</a:t>
            </a:r>
            <a:endParaRPr lang="en-US" sz="2400" dirty="0"/>
          </a:p>
        </p:txBody>
      </p:sp>
    </p:spTree>
    <p:extLst>
      <p:ext uri="{BB962C8B-B14F-4D97-AF65-F5344CB8AC3E}">
        <p14:creationId xmlns:p14="http://schemas.microsoft.com/office/powerpoint/2010/main" val="4124491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A4D07-2D50-4640-83D3-9CDDDCEFAF34}"/>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6" name="TextBox 5">
            <a:extLst>
              <a:ext uri="{FF2B5EF4-FFF2-40B4-BE49-F238E27FC236}">
                <a16:creationId xmlns:a16="http://schemas.microsoft.com/office/drawing/2014/main" id="{8E54F786-1D77-462A-9782-E000D098CEBE}"/>
              </a:ext>
            </a:extLst>
          </p:cNvPr>
          <p:cNvSpPr txBox="1"/>
          <p:nvPr/>
        </p:nvSpPr>
        <p:spPr>
          <a:xfrm>
            <a:off x="157163" y="826264"/>
            <a:ext cx="11430000" cy="3416320"/>
          </a:xfrm>
          <a:prstGeom prst="rect">
            <a:avLst/>
          </a:prstGeom>
          <a:noFill/>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sz="2400" dirty="0">
                <a:solidFill>
                  <a:srgbClr val="333333"/>
                </a:solidFill>
                <a:ea typeface="Calibri" pitchFamily="34" charset="0"/>
                <a:cs typeface="Times New Roman" pitchFamily="18" charset="0"/>
              </a:rPr>
              <a:t>14</a:t>
            </a:r>
            <a:r>
              <a:rPr kumimoji="0" lang="en-US" sz="2400" b="0" i="0" u="none" strike="noStrike" cap="none" normalizeH="0" baseline="0" dirty="0">
                <a:ln>
                  <a:noFill/>
                </a:ln>
                <a:solidFill>
                  <a:srgbClr val="333333"/>
                </a:solidFill>
                <a:effectLst/>
                <a:ea typeface="Calibri" pitchFamily="34" charset="0"/>
                <a:cs typeface="Times New Roman" pitchFamily="18" charset="0"/>
              </a:rPr>
              <a:t>. Two trains left from two stations P and Q towards station Q and station P respectively. 3 hours after they met, they were 726 Km apart. First train arrived at its destination 25 hours after their meeting and the second train arrived at its destination 36 hours after their meeting. How long did it take for the first train to make the whole trip?</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a:ln>
                  <a:noFill/>
                </a:ln>
                <a:solidFill>
                  <a:srgbClr val="333333"/>
                </a:solidFill>
                <a:effectLst/>
                <a:ea typeface="Times New Roman" pitchFamily="18" charset="0"/>
                <a:cs typeface="Times New Roman" pitchFamily="18" charset="0"/>
              </a:rPr>
              <a:t>A. 18h</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lang="en-US" sz="2400" dirty="0">
                <a:ea typeface="Times New Roman" pitchFamily="18" charset="0"/>
                <a:cs typeface="Times New Roman" pitchFamily="18" charset="0"/>
              </a:rPr>
              <a:t>B. 25</a:t>
            </a:r>
            <a:r>
              <a:rPr kumimoji="0" lang="en-US" sz="2400" b="0" i="0" u="none" strike="noStrike" cap="none" normalizeH="0" baseline="0" dirty="0">
                <a:ln>
                  <a:noFill/>
                </a:ln>
                <a:effectLst/>
                <a:ea typeface="Times New Roman" pitchFamily="18" charset="0"/>
                <a:cs typeface="Times New Roman" pitchFamily="18" charset="0"/>
              </a:rPr>
              <a:t>h</a:t>
            </a:r>
            <a:endParaRPr kumimoji="0" lang="en-US" sz="2400" b="0" i="0" u="none" strike="noStrike" cap="none" normalizeH="0" baseline="0" dirty="0">
              <a:ln>
                <a:noFill/>
              </a:ln>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a:ln>
                  <a:noFill/>
                </a:ln>
                <a:solidFill>
                  <a:srgbClr val="333333"/>
                </a:solidFill>
                <a:effectLst/>
                <a:ea typeface="Times New Roman" pitchFamily="18" charset="0"/>
                <a:cs typeface="Times New Roman" pitchFamily="18" charset="0"/>
              </a:rPr>
              <a:t>C. 45h</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a:ln>
                  <a:noFill/>
                </a:ln>
                <a:solidFill>
                  <a:srgbClr val="333333"/>
                </a:solidFill>
                <a:effectLst/>
                <a:ea typeface="Times New Roman" pitchFamily="18" charset="0"/>
                <a:cs typeface="Times New Roman" pitchFamily="18" charset="0"/>
              </a:rPr>
              <a:t>D. </a:t>
            </a:r>
            <a:r>
              <a:rPr lang="en-US" sz="2400" dirty="0">
                <a:solidFill>
                  <a:srgbClr val="333333"/>
                </a:solidFill>
                <a:ea typeface="Times New Roman" pitchFamily="18" charset="0"/>
                <a:cs typeface="Times New Roman" pitchFamily="18" charset="0"/>
              </a:rPr>
              <a:t>None</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2779606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863" y="882030"/>
            <a:ext cx="11433347" cy="415498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Palatino Linotype"/>
              </a:rPr>
              <a:t>15</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Two trucks are travelling towards each other. What is the distance between them just before 30 minutes they meet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I ) They were originally 100 km apart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II) Speed of a truck A is 30 km/</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hr</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and speed of truck B is 40 km/hr.</a:t>
            </a:r>
          </a:p>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0" normalizeH="0" baseline="0" noProof="0" dirty="0">
                <a:ln>
                  <a:noFill/>
                </a:ln>
                <a:solidFill>
                  <a:prstClr val="black"/>
                </a:solidFill>
                <a:effectLst/>
                <a:uLnTx/>
                <a:uFillTx/>
                <a:latin typeface="Palatino Linotype"/>
                <a:ea typeface="+mn-ea"/>
                <a:cs typeface="+mn-cs"/>
              </a:rPr>
            </a:b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If Statement I is sufficient for the answer.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B. If Statement II is sufficient for the answer.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C. If Statement I and II are sufficient for the answer but neither of the two alone is sufficient.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D. If Statement I or II is sufficient for the answer.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E. both Statement I and II are insufficient for the answer.</a:t>
            </a:r>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TIME SPEED &amp; DISTANCE</a:t>
            </a:r>
          </a:p>
        </p:txBody>
      </p:sp>
    </p:spTree>
    <p:extLst>
      <p:ext uri="{BB962C8B-B14F-4D97-AF65-F5344CB8AC3E}">
        <p14:creationId xmlns:p14="http://schemas.microsoft.com/office/powerpoint/2010/main" val="3183178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123" y="941990"/>
            <a:ext cx="11425057" cy="452431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Palatino Linotype"/>
              </a:rPr>
              <a:t>16</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How long did it take </a:t>
            </a:r>
            <a:r>
              <a:rPr kumimoji="0" lang="en-US" sz="2400" b="0" i="0" u="none" strike="noStrike" kern="1200" cap="none" spc="0" normalizeH="0" baseline="0" noProof="0" dirty="0" err="1">
                <a:ln>
                  <a:noFill/>
                </a:ln>
                <a:solidFill>
                  <a:prstClr val="black"/>
                </a:solidFill>
                <a:effectLst/>
                <a:uLnTx/>
                <a:uFillTx/>
                <a:latin typeface="Palatino Linotype"/>
                <a:ea typeface="+mn-ea"/>
                <a:cs typeface="+mn-cs"/>
              </a:rPr>
              <a:t>Supriya</a:t>
            </a: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to drive to her office?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Statement I: If she had driven twice as fast she would have taken 15 minutes.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Statement II: Her average speed was 40 km per hour.</a:t>
            </a:r>
          </a:p>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0" normalizeH="0" baseline="0" noProof="0" dirty="0">
                <a:ln>
                  <a:noFill/>
                </a:ln>
                <a:solidFill>
                  <a:prstClr val="black"/>
                </a:solidFill>
                <a:effectLst/>
                <a:uLnTx/>
                <a:uFillTx/>
                <a:latin typeface="Palatino Linotype"/>
                <a:ea typeface="+mn-ea"/>
                <a:cs typeface="+mn-cs"/>
              </a:rPr>
            </a:b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A) If the data in statement I alone is sufficient to answer the question.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B) If the data in statement II alone is sufficient to answer the question.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C) If the data either in statement I alone or statement II alone are sufficient to</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 answer the question.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D) If the data given in both I and II together are not sufficient to answer the question.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alatino Linotype"/>
                <a:ea typeface="+mn-ea"/>
                <a:cs typeface="+mn-cs"/>
              </a:rPr>
              <a:t>E) If the data in both the statements I and II together are necessary to answer the question.</a:t>
            </a:r>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Palatino Linotype"/>
                <a:ea typeface="+mn-ea"/>
                <a:cs typeface="+mn-cs"/>
              </a:rPr>
              <a:t>TIME SPEED &amp; DISTANCE</a:t>
            </a:r>
          </a:p>
        </p:txBody>
      </p:sp>
    </p:spTree>
    <p:extLst>
      <p:ext uri="{BB962C8B-B14F-4D97-AF65-F5344CB8AC3E}">
        <p14:creationId xmlns:p14="http://schemas.microsoft.com/office/powerpoint/2010/main" val="163718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97C8E3E-834C-4931-A87D-4DDB725AA7ED}"/>
                  </a:ext>
                </a:extLst>
              </p:cNvPr>
              <p:cNvSpPr/>
              <p:nvPr/>
            </p:nvSpPr>
            <p:spPr>
              <a:xfrm>
                <a:off x="177583" y="688763"/>
                <a:ext cx="11481670" cy="355853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Average Speed</a:t>
                </a:r>
              </a:p>
              <a:p>
                <a:pPr algn="just"/>
                <a:endParaRPr lang="en-IN" sz="3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itchFamily="18" charset="0"/>
                </a:endParaRPr>
              </a:p>
              <a:p>
                <a:pPr algn="just">
                  <a:buFont typeface="Wingdings" pitchFamily="2" charset="2"/>
                  <a:buChar char="Ø"/>
                </a:pPr>
                <a:r>
                  <a:rPr lang="en-US" sz="2000" dirty="0">
                    <a:latin typeface="Times New Roman" panose="02020603050405020304" pitchFamily="18" charset="0"/>
                    <a:cs typeface="Times New Roman" pitchFamily="18" charset="0"/>
                  </a:rPr>
                  <a:t>If some distance is travelled at x km/hr and the same distance is travelled at y km/hr then the average speed during the whole journey is given by</a:t>
                </a:r>
              </a:p>
              <a:p>
                <a:pPr algn="ctr"/>
                <a:r>
                  <a:rPr lang="en-IN" sz="2000" dirty="0">
                    <a:latin typeface="Times New Roman" panose="02020603050405020304" pitchFamily="18" charset="0"/>
                    <a:cs typeface="Times New Roman" pitchFamily="18" charset="0"/>
                  </a:rPr>
                  <a:t>Average Speed = </a:t>
                </a:r>
                <a14:m>
                  <m:oMath xmlns:m="http://schemas.openxmlformats.org/officeDocument/2006/math">
                    <m:f>
                      <m:fPr>
                        <m:ctrlPr>
                          <a:rPr lang="en-IN" sz="2000" i="1" smtClean="0">
                            <a:latin typeface="Cambria Math" panose="02040503050406030204" pitchFamily="18" charset="0"/>
                            <a:cs typeface="Times New Roman" pitchFamily="18" charset="0"/>
                          </a:rPr>
                        </m:ctrlPr>
                      </m:fPr>
                      <m:num>
                        <m:r>
                          <a:rPr lang="en-US" sz="2000" b="0" i="1" smtClean="0">
                            <a:latin typeface="Cambria Math"/>
                            <a:cs typeface="Times New Roman" pitchFamily="18" charset="0"/>
                          </a:rPr>
                          <m:t>2</m:t>
                        </m:r>
                        <m:r>
                          <a:rPr lang="en-US" sz="2000" b="0" i="1" smtClean="0">
                            <a:latin typeface="Cambria Math"/>
                            <a:cs typeface="Times New Roman" pitchFamily="18" charset="0"/>
                          </a:rPr>
                          <m:t>𝑥𝑦</m:t>
                        </m:r>
                      </m:num>
                      <m:den>
                        <m:r>
                          <a:rPr lang="en-US" sz="2000" b="0" i="1" smtClean="0">
                            <a:latin typeface="Cambria Math"/>
                            <a:cs typeface="Times New Roman" pitchFamily="18" charset="0"/>
                          </a:rPr>
                          <m:t>𝑥</m:t>
                        </m:r>
                        <m:r>
                          <a:rPr lang="en-US" sz="2000" b="0" i="1" smtClean="0">
                            <a:latin typeface="Cambria Math"/>
                            <a:cs typeface="Times New Roman" pitchFamily="18" charset="0"/>
                          </a:rPr>
                          <m:t>+</m:t>
                        </m:r>
                        <m:r>
                          <a:rPr lang="en-US" sz="2000" b="0" i="1" smtClean="0">
                            <a:latin typeface="Cambria Math"/>
                            <a:cs typeface="Times New Roman" pitchFamily="18" charset="0"/>
                          </a:rPr>
                          <m:t>𝑦</m:t>
                        </m:r>
                      </m:den>
                    </m:f>
                  </m:oMath>
                </a14:m>
                <a:r>
                  <a:rPr lang="en-IN" sz="2000" dirty="0">
                    <a:latin typeface="Times New Roman" pitchFamily="18" charset="0"/>
                    <a:cs typeface="Times New Roman" pitchFamily="18" charset="0"/>
                  </a:rPr>
                  <a:t> km/h</a:t>
                </a:r>
              </a:p>
              <a:p>
                <a:pPr algn="just"/>
                <a:endParaRPr lang="en-IN" sz="2000" dirty="0">
                  <a:latin typeface="Times New Roman" pitchFamily="18" charset="0"/>
                  <a:cs typeface="Times New Roman" pitchFamily="18" charset="0"/>
                </a:endParaRPr>
              </a:p>
              <a:p>
                <a:pPr algn="just">
                  <a:buFont typeface="Wingdings" pitchFamily="2" charset="2"/>
                  <a:buChar char="Ø"/>
                </a:pPr>
                <a:r>
                  <a:rPr lang="en-IN" sz="2000" dirty="0">
                    <a:latin typeface="Times New Roman" pitchFamily="18" charset="0"/>
                    <a:cs typeface="Times New Roman" pitchFamily="18" charset="0"/>
                  </a:rPr>
                  <a:t> If a person covers three equal distances x Km/h, y Km/h and z Km/h respectively, then average speed during the whole journey is:</a:t>
                </a:r>
              </a:p>
              <a:p>
                <a:pPr algn="ctr"/>
                <a:r>
                  <a:rPr lang="en-IN" sz="2000" dirty="0">
                    <a:latin typeface="Times New Roman" pitchFamily="18" charset="0"/>
                    <a:cs typeface="Times New Roman" pitchFamily="18" charset="0"/>
                  </a:rPr>
                  <a:t>      Average Speed(Km/h) = </a:t>
                </a:r>
                <a14:m>
                  <m:oMath xmlns:m="http://schemas.openxmlformats.org/officeDocument/2006/math">
                    <m:f>
                      <m:fPr>
                        <m:ctrlPr>
                          <a:rPr lang="en-IN" sz="2000" i="1" smtClean="0">
                            <a:latin typeface="Cambria Math" panose="02040503050406030204" pitchFamily="18" charset="0"/>
                            <a:cs typeface="Times New Roman" pitchFamily="18" charset="0"/>
                          </a:rPr>
                        </m:ctrlPr>
                      </m:fPr>
                      <m:num>
                        <m:r>
                          <a:rPr lang="en-US" sz="2000" b="0" i="1" smtClean="0">
                            <a:latin typeface="Cambria Math"/>
                            <a:cs typeface="Times New Roman" pitchFamily="18" charset="0"/>
                          </a:rPr>
                          <m:t>3</m:t>
                        </m:r>
                        <m:r>
                          <a:rPr lang="en-US" sz="2000" b="0" i="1" smtClean="0">
                            <a:latin typeface="Cambria Math"/>
                            <a:cs typeface="Times New Roman" pitchFamily="18" charset="0"/>
                          </a:rPr>
                          <m:t>𝑥𝑦𝑧</m:t>
                        </m:r>
                      </m:num>
                      <m:den>
                        <m:r>
                          <a:rPr lang="en-US" sz="2000" b="0" i="1" smtClean="0">
                            <a:latin typeface="Cambria Math"/>
                            <a:cs typeface="Times New Roman" pitchFamily="18" charset="0"/>
                          </a:rPr>
                          <m:t>𝑥𝑦</m:t>
                        </m:r>
                        <m:r>
                          <a:rPr lang="en-US" sz="2000" b="0" i="1" smtClean="0">
                            <a:latin typeface="Cambria Math"/>
                            <a:cs typeface="Times New Roman" pitchFamily="18" charset="0"/>
                          </a:rPr>
                          <m:t>+</m:t>
                        </m:r>
                        <m:r>
                          <a:rPr lang="en-US" sz="2000" b="0" i="1" smtClean="0">
                            <a:latin typeface="Cambria Math"/>
                            <a:cs typeface="Times New Roman" pitchFamily="18" charset="0"/>
                          </a:rPr>
                          <m:t>𝑦𝑧</m:t>
                        </m:r>
                        <m:r>
                          <a:rPr lang="en-US" sz="2000" b="0" i="1" smtClean="0">
                            <a:latin typeface="Cambria Math"/>
                            <a:cs typeface="Times New Roman" pitchFamily="18" charset="0"/>
                          </a:rPr>
                          <m:t>+</m:t>
                        </m:r>
                        <m:r>
                          <a:rPr lang="en-US" sz="2000" b="0" i="1" smtClean="0">
                            <a:latin typeface="Cambria Math"/>
                            <a:cs typeface="Times New Roman" pitchFamily="18" charset="0"/>
                          </a:rPr>
                          <m:t>𝑧𝑥</m:t>
                        </m:r>
                      </m:den>
                    </m:f>
                  </m:oMath>
                </a14:m>
                <a:endParaRPr lang="en-US" sz="2000" dirty="0">
                  <a:latin typeface="Times New Roman" panose="02020603050405020304" pitchFamily="18" charset="0"/>
                  <a:cs typeface="Times New Roman" pitchFamily="18" charset="0"/>
                </a:endParaRPr>
              </a:p>
            </p:txBody>
          </p:sp>
        </mc:Choice>
        <mc:Fallback xmlns="">
          <p:sp>
            <p:nvSpPr>
              <p:cNvPr id="7" name="Rectangle 6">
                <a:extLst>
                  <a:ext uri="{FF2B5EF4-FFF2-40B4-BE49-F238E27FC236}">
                    <a16:creationId xmlns:a16="http://schemas.microsoft.com/office/drawing/2014/main" id="{097C8E3E-834C-4931-A87D-4DDB725AA7ED}"/>
                  </a:ext>
                </a:extLst>
              </p:cNvPr>
              <p:cNvSpPr>
                <a:spLocks noRot="1" noChangeAspect="1" noMove="1" noResize="1" noEditPoints="1" noAdjustHandles="1" noChangeArrowheads="1" noChangeShapeType="1" noTextEdit="1"/>
              </p:cNvSpPr>
              <p:nvPr/>
            </p:nvSpPr>
            <p:spPr>
              <a:xfrm>
                <a:off x="177583" y="688763"/>
                <a:ext cx="11481670" cy="3558538"/>
              </a:xfrm>
              <a:prstGeom prst="rect">
                <a:avLst/>
              </a:prstGeom>
              <a:blipFill>
                <a:blip r:embed="rId3"/>
                <a:stretch>
                  <a:fillRect l="-1380" t="-2568" r="-5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6">
                <a:extLst>
                  <a:ext uri="{FF2B5EF4-FFF2-40B4-BE49-F238E27FC236}">
                    <a16:creationId xmlns:a16="http://schemas.microsoft.com/office/drawing/2014/main" id="{8431FA7C-7D75-4868-ABD1-BE6286755407}"/>
                  </a:ext>
                </a:extLst>
              </p:cNvPr>
              <p:cNvSpPr txBox="1"/>
              <p:nvPr/>
            </p:nvSpPr>
            <p:spPr>
              <a:xfrm>
                <a:off x="177583" y="4247301"/>
                <a:ext cx="11836835" cy="192193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Shortcut for “Early and Late to Office”</a:t>
                </a:r>
              </a:p>
              <a:p>
                <a:endPar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itchFamily="18" charset="0"/>
                </a:endParaRPr>
              </a:p>
              <a:p>
                <a:r>
                  <a:rPr lang="en-US" sz="2000" dirty="0">
                    <a:latin typeface="Times New Roman" panose="02020603050405020304" pitchFamily="18" charset="0"/>
                    <a:cs typeface="Times New Roman" pitchFamily="18" charset="0"/>
                  </a:rPr>
                  <a:t>A person covers a certain distance having an average speed of x km/hr, he is late by x</a:t>
                </a:r>
                <a:r>
                  <a:rPr lang="en-US" sz="2000" baseline="-25000" dirty="0">
                    <a:latin typeface="Times New Roman" panose="02020603050405020304" pitchFamily="18" charset="0"/>
                    <a:cs typeface="Times New Roman" pitchFamily="18" charset="0"/>
                  </a:rPr>
                  <a:t>1</a:t>
                </a:r>
                <a:r>
                  <a:rPr lang="en-US" sz="2000" dirty="0">
                    <a:latin typeface="Times New Roman" panose="02020603050405020304" pitchFamily="18" charset="0"/>
                    <a:cs typeface="Times New Roman" pitchFamily="18" charset="0"/>
                  </a:rPr>
                  <a:t> hours but with a speed of y km/hr, he reaches his destination y</a:t>
                </a:r>
                <a:r>
                  <a:rPr lang="en-US" sz="2000" baseline="-25000" dirty="0">
                    <a:latin typeface="Times New Roman" panose="02020603050405020304" pitchFamily="18" charset="0"/>
                    <a:cs typeface="Times New Roman" pitchFamily="18" charset="0"/>
                  </a:rPr>
                  <a:t>1 </a:t>
                </a:r>
                <a:r>
                  <a:rPr lang="en-US" sz="2000" dirty="0">
                    <a:latin typeface="Times New Roman" panose="02020603050405020304" pitchFamily="18" charset="0"/>
                    <a:cs typeface="Times New Roman" pitchFamily="18" charset="0"/>
                  </a:rPr>
                  <a:t>hours earlier, hence</a:t>
                </a:r>
              </a:p>
              <a:p>
                <a:r>
                  <a:rPr lang="en-IN" sz="2000" dirty="0">
                    <a:latin typeface="Times New Roman" panose="02020603050405020304" pitchFamily="18" charset="0"/>
                    <a:cs typeface="Times New Roman" pitchFamily="18" charset="0"/>
                  </a:rPr>
                  <a:t>				           Distance = (</a:t>
                </a:r>
                <a14:m>
                  <m:oMath xmlns:m="http://schemas.openxmlformats.org/officeDocument/2006/math">
                    <m:f>
                      <m:fPr>
                        <m:ctrlPr>
                          <a:rPr lang="en-IN" sz="2000" i="1" smtClean="0">
                            <a:latin typeface="Cambria Math" panose="02040503050406030204" pitchFamily="18" charset="0"/>
                          </a:rPr>
                        </m:ctrlPr>
                      </m:fPr>
                      <m:num>
                        <m:sSub>
                          <m:sSubPr>
                            <m:ctrlPr>
                              <a:rPr lang="en-IN"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1</m:t>
                            </m:r>
                          </m:sub>
                        </m:sSub>
                        <m:sSub>
                          <m:sSubPr>
                            <m:ctrlPr>
                              <a:rPr lang="en-IN"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2</m:t>
                            </m:r>
                          </m:sub>
                        </m:sSub>
                      </m:num>
                      <m:den>
                        <m:sSub>
                          <m:sSubPr>
                            <m:ctrlPr>
                              <a:rPr lang="en-IN"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1</m:t>
                            </m:r>
                          </m:sub>
                        </m:sSub>
                        <m:r>
                          <a:rPr lang="en-US" sz="2000" b="0" i="1" smtClean="0">
                            <a:latin typeface="Cambria Math"/>
                          </a:rPr>
                          <m:t> − </m:t>
                        </m:r>
                        <m:sSub>
                          <m:sSubPr>
                            <m:ctrlPr>
                              <a:rPr lang="en-US" sz="2000" b="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2</m:t>
                            </m:r>
                          </m:sub>
                        </m:sSub>
                      </m:den>
                    </m:f>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m:t>
                        </m:r>
                        <m:r>
                          <a:rPr lang="en-US" sz="2000" b="0" i="1" smtClean="0">
                            <a:latin typeface="Cambria Math"/>
                          </a:rPr>
                          <m:t>𝑇</m:t>
                        </m:r>
                      </m:e>
                      <m:sub>
                        <m:r>
                          <a:rPr lang="en-US" sz="2000" b="0" i="1" smtClean="0">
                            <a:latin typeface="Cambria Math"/>
                          </a:rPr>
                          <m:t>1</m:t>
                        </m:r>
                      </m:sub>
                    </m:sSub>
                    <m:r>
                      <a:rPr lang="en-US" sz="2000" b="0" i="1" smtClean="0">
                        <a:latin typeface="Cambria Math"/>
                      </a:rPr>
                      <m:t>− </m:t>
                    </m:r>
                    <m:sSub>
                      <m:sSubPr>
                        <m:ctrlPr>
                          <a:rPr lang="en-US" sz="2000" b="0" i="1" smtClean="0">
                            <a:latin typeface="Cambria Math" panose="02040503050406030204" pitchFamily="18" charset="0"/>
                          </a:rPr>
                        </m:ctrlPr>
                      </m:sSubPr>
                      <m:e>
                        <m:r>
                          <a:rPr lang="en-US" sz="2000" b="0" i="1" smtClean="0">
                            <a:latin typeface="Cambria Math"/>
                          </a:rPr>
                          <m:t>𝑇</m:t>
                        </m:r>
                      </m:e>
                      <m:sub>
                        <m:r>
                          <a:rPr lang="en-US" sz="2000" b="0" i="1" smtClean="0">
                            <a:latin typeface="Cambria Math"/>
                          </a:rPr>
                          <m:t>2</m:t>
                        </m:r>
                      </m:sub>
                    </m:sSub>
                    <m:r>
                      <a:rPr lang="en-US" sz="2000" b="0" i="1" smtClean="0">
                        <a:latin typeface="Cambria Math"/>
                      </a:rPr>
                      <m:t>)</m:t>
                    </m:r>
                  </m:oMath>
                </a14:m>
                <a:endParaRPr lang="en-IN" sz="2000" dirty="0">
                  <a:latin typeface="Times New Roman" panose="02020603050405020304" pitchFamily="18" charset="0"/>
                  <a:cs typeface="Times New Roman" pitchFamily="18" charset="0"/>
                </a:endParaRPr>
              </a:p>
            </p:txBody>
          </p:sp>
        </mc:Choice>
        <mc:Fallback xmlns="">
          <p:sp>
            <p:nvSpPr>
              <p:cNvPr id="8" name="TextBox 6">
                <a:extLst>
                  <a:ext uri="{FF2B5EF4-FFF2-40B4-BE49-F238E27FC236}">
                    <a16:creationId xmlns:a16="http://schemas.microsoft.com/office/drawing/2014/main" id="{8431FA7C-7D75-4868-ABD1-BE6286755407}"/>
                  </a:ext>
                </a:extLst>
              </p:cNvPr>
              <p:cNvSpPr txBox="1">
                <a:spLocks noRot="1" noChangeAspect="1" noMove="1" noResize="1" noEditPoints="1" noAdjustHandles="1" noChangeArrowheads="1" noChangeShapeType="1" noTextEdit="1"/>
              </p:cNvSpPr>
              <p:nvPr/>
            </p:nvSpPr>
            <p:spPr>
              <a:xfrm>
                <a:off x="177583" y="4247301"/>
                <a:ext cx="11836835" cy="1921936"/>
              </a:xfrm>
              <a:prstGeom prst="rect">
                <a:avLst/>
              </a:prstGeom>
              <a:blipFill>
                <a:blip r:embed="rId4"/>
                <a:stretch>
                  <a:fillRect l="-824" t="-2857" r="-309"/>
                </a:stretch>
              </a:blipFill>
            </p:spPr>
            <p:txBody>
              <a:bodyPr/>
              <a:lstStyle/>
              <a:p>
                <a:r>
                  <a:rPr lang="en-IN">
                    <a:noFill/>
                  </a:rPr>
                  <a:t> </a:t>
                </a:r>
              </a:p>
            </p:txBody>
          </p:sp>
        </mc:Fallback>
      </mc:AlternateContent>
    </p:spTree>
    <p:extLst>
      <p:ext uri="{BB962C8B-B14F-4D97-AF65-F5344CB8AC3E}">
        <p14:creationId xmlns:p14="http://schemas.microsoft.com/office/powerpoint/2010/main" val="1972272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2E64E7-199E-46DD-824E-BD177D17F0B1}"/>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9" name="TextBox 8">
            <a:extLst>
              <a:ext uri="{FF2B5EF4-FFF2-40B4-BE49-F238E27FC236}">
                <a16:creationId xmlns:a16="http://schemas.microsoft.com/office/drawing/2014/main" id="{265FF8BE-B993-4678-9105-92AD8907E513}"/>
              </a:ext>
            </a:extLst>
          </p:cNvPr>
          <p:cNvSpPr txBox="1"/>
          <p:nvPr/>
        </p:nvSpPr>
        <p:spPr>
          <a:xfrm>
            <a:off x="257177" y="1059123"/>
            <a:ext cx="11472863" cy="489364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Palatino Linotype" panose="02040502050505030304" pitchFamily="18" charset="0"/>
                <a:cs typeface="Arial"/>
              </a:rPr>
              <a:t>17</a:t>
            </a:r>
            <a:r>
              <a:rPr kumimoji="0" lang="en-US" sz="2400" b="0" i="0" u="none" strike="noStrike" cap="none" normalizeH="0" baseline="0" dirty="0">
                <a:ln>
                  <a:noFill/>
                </a:ln>
                <a:effectLst/>
                <a:latin typeface="Palatino Linotype" panose="02040502050505030304" pitchFamily="18" charset="0"/>
                <a:cs typeface="Arial"/>
              </a:rPr>
              <a:t>. Find the speed of the train whose length is </a:t>
            </a:r>
            <a:r>
              <a:rPr lang="en-US" sz="2400" dirty="0">
                <a:latin typeface="Palatino Linotype" panose="02040502050505030304" pitchFamily="18" charset="0"/>
                <a:cs typeface="Arial"/>
              </a:rPr>
              <a:t>42</a:t>
            </a:r>
            <a:r>
              <a:rPr kumimoji="0" lang="en-US" sz="2400" b="0" i="0" u="none" strike="noStrike" cap="none" normalizeH="0" baseline="0" dirty="0">
                <a:ln>
                  <a:noFill/>
                </a:ln>
                <a:effectLst/>
                <a:latin typeface="Palatino Linotype" panose="02040502050505030304" pitchFamily="18" charset="0"/>
                <a:cs typeface="Arial"/>
              </a:rPr>
              <a:t>0 </a:t>
            </a:r>
            <a:r>
              <a:rPr kumimoji="0" lang="en-US" sz="2400" b="0" i="0" u="none" strike="noStrike" cap="none" normalizeH="0" baseline="0" dirty="0" err="1">
                <a:ln>
                  <a:noFill/>
                </a:ln>
                <a:effectLst/>
                <a:latin typeface="Palatino Linotype" panose="02040502050505030304" pitchFamily="18" charset="0"/>
                <a:cs typeface="Arial"/>
              </a:rPr>
              <a:t>metres</a:t>
            </a:r>
            <a:r>
              <a:rPr kumimoji="0" lang="en-US" sz="2400" b="0" i="0" u="none" strike="noStrike" cap="none" normalizeH="0" baseline="0" dirty="0">
                <a:ln>
                  <a:noFill/>
                </a:ln>
                <a:effectLst/>
                <a:latin typeface="Palatino Linotype" panose="02040502050505030304" pitchFamily="18" charset="0"/>
                <a:cs typeface="Arial"/>
              </a:rPr>
              <a:t>?</a:t>
            </a:r>
            <a:endParaRPr lang="en-US" sz="2400" dirty="0">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effectLst/>
                <a:latin typeface="Palatino Linotype" panose="02040502050505030304" pitchFamily="18" charset="0"/>
                <a:cs typeface="Arial"/>
              </a:rPr>
              <a:t>I.</a:t>
            </a:r>
            <a:r>
              <a:rPr kumimoji="0" lang="en-US" sz="2400" b="0" i="0" u="none" strike="noStrike" cap="none" normalizeH="0" baseline="0" dirty="0">
                <a:ln>
                  <a:noFill/>
                </a:ln>
                <a:effectLst/>
                <a:latin typeface="Palatino Linotype" panose="02040502050505030304" pitchFamily="18" charset="0"/>
                <a:cs typeface="Arial"/>
              </a:rPr>
              <a:t> The train crosses another train of 510 meters length running in opposite direction in 10 seconds.</a:t>
            </a:r>
            <a:endParaRPr lang="en-US" sz="2400" b="0" i="0" u="none" strike="noStrike" cap="none" normalizeH="0" baseline="0" dirty="0">
              <a:ln>
                <a:noFill/>
              </a:ln>
              <a:effectLst/>
              <a:latin typeface="Palatino Linotype" panose="02040502050505030304" pitchFamily="18"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effectLst/>
                <a:latin typeface="Palatino Linotype" panose="02040502050505030304" pitchFamily="18" charset="0"/>
                <a:cs typeface="Arial"/>
              </a:rPr>
              <a:t>II.</a:t>
            </a:r>
            <a:r>
              <a:rPr kumimoji="0" lang="en-US" sz="2400" b="0" i="0" u="none" strike="noStrike" cap="none" normalizeH="0" baseline="0" dirty="0">
                <a:ln>
                  <a:noFill/>
                </a:ln>
                <a:effectLst/>
                <a:latin typeface="Palatino Linotype" panose="02040502050505030304" pitchFamily="18" charset="0"/>
                <a:cs typeface="Arial"/>
              </a:rPr>
              <a:t> The train crosses another train running in the same direction at the speed of 60 km/</a:t>
            </a:r>
            <a:r>
              <a:rPr kumimoji="0" lang="en-US" sz="2400" b="0" i="0" u="none" strike="noStrike" cap="none" normalizeH="0" baseline="0" dirty="0" err="1">
                <a:ln>
                  <a:noFill/>
                </a:ln>
                <a:effectLst/>
                <a:latin typeface="Palatino Linotype" panose="02040502050505030304" pitchFamily="18" charset="0"/>
                <a:cs typeface="Arial"/>
              </a:rPr>
              <a:t>hr</a:t>
            </a:r>
            <a:r>
              <a:rPr kumimoji="0" lang="en-US" sz="2400" b="0" i="0" u="none" strike="noStrike" cap="none" normalizeH="0" baseline="0" dirty="0">
                <a:ln>
                  <a:noFill/>
                </a:ln>
                <a:effectLst/>
                <a:latin typeface="Palatino Linotype" panose="02040502050505030304" pitchFamily="18" charset="0"/>
                <a:cs typeface="Arial"/>
              </a:rPr>
              <a:t> in 30 seconds.</a:t>
            </a:r>
            <a:endParaRPr lang="en-US" sz="2400" b="0" i="0" u="none" strike="noStrike" cap="none" normalizeH="0" baseline="0" dirty="0">
              <a:ln>
                <a:noFill/>
              </a:ln>
              <a:effectLst/>
              <a:latin typeface="Palatino Linotype" panose="02040502050505030304" pitchFamily="18" charset="0"/>
              <a:cs typeface="Arial"/>
            </a:endParaRPr>
          </a:p>
          <a:p>
            <a:pPr eaLnBrk="0" fontAlgn="base" hangingPunct="0">
              <a:spcBef>
                <a:spcPct val="0"/>
              </a:spcBef>
              <a:spcAft>
                <a:spcPct val="0"/>
              </a:spcAft>
            </a:pPr>
            <a:endParaRPr lang="en-US" sz="2400" dirty="0">
              <a:latin typeface="Palatino Linotype" panose="02040502050505030304" pitchFamily="18" charset="0"/>
              <a:cs typeface="Arial"/>
            </a:endParaRPr>
          </a:p>
          <a:p>
            <a:pPr marL="0" marR="0" lvl="0" indent="0" algn="l" defTabSz="91440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A) I alone sufficient while II alone not sufficient to answer</a:t>
            </a:r>
            <a:endParaRPr lang="en-US" sz="2400" b="0" i="0" u="none" strike="noStrike" cap="none" normalizeH="0" baseline="0" dirty="0">
              <a:ln>
                <a:noFill/>
              </a:ln>
              <a:effectLst/>
              <a:latin typeface="Palatino Linotype" panose="02040502050505030304"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B) II alone sufficient while I alone not sufficient to answer</a:t>
            </a:r>
            <a:endParaRPr lang="en-US" sz="2400" b="0" i="0" u="none" strike="noStrike" cap="none" normalizeH="0" baseline="0" dirty="0">
              <a:ln>
                <a:noFill/>
              </a:ln>
              <a:effectLst/>
              <a:latin typeface="Palatino Linotype" panose="02040502050505030304" pitchFamily="18"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C) Either I or II alone sufficient to answer</a:t>
            </a:r>
            <a:endParaRPr lang="en-US" sz="2400" b="0" i="0" u="none" strike="noStrike" cap="none" normalizeH="0" baseline="0" dirty="0">
              <a:ln>
                <a:noFill/>
              </a:ln>
              <a:effectLst/>
              <a:latin typeface="Palatino Linotype" panose="02040502050505030304" pitchFamily="18"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D) Both I and II are not sufficient to answer</a:t>
            </a:r>
            <a:endParaRPr lang="en-US" sz="2400" b="0" i="0" u="none" strike="noStrike" cap="none" normalizeH="0" baseline="0" dirty="0">
              <a:ln>
                <a:noFill/>
              </a:ln>
              <a:effectLst/>
              <a:latin typeface="Palatino Linotype" panose="02040502050505030304" pitchFamily="18"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E) Both I and II are necessary to answer</a:t>
            </a:r>
            <a:endParaRPr lang="en-US" sz="2400" b="0" i="0" u="none" strike="noStrike" cap="none" normalizeH="0" baseline="0" dirty="0">
              <a:ln>
                <a:noFill/>
              </a:ln>
              <a:effectLst/>
              <a:latin typeface="Palatino Linotype" panose="02040502050505030304" pitchFamily="18"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b="0" i="0" u="none" strike="noStrike" cap="none" normalizeH="0" baseline="0" dirty="0">
                <a:ln>
                  <a:noFill/>
                </a:ln>
                <a:solidFill>
                  <a:schemeClr val="tx1"/>
                </a:solidFill>
                <a:effectLst/>
                <a:latin typeface="Constantia" pitchFamily="18" charset="0"/>
                <a:cs typeface="Arial" pitchFamily="34" charset="0"/>
              </a:rPr>
            </a:br>
            <a:endParaRPr lang="en-US" sz="2400" b="0" i="0" u="none" strike="noStrike" cap="none" normalizeH="0" baseline="0" dirty="0">
              <a:ln>
                <a:noFill/>
              </a:ln>
              <a:effectLst/>
              <a:latin typeface="Constantia" pitchFamily="18" charset="0"/>
              <a:cs typeface="Arial" pitchFamily="34" charset="0"/>
            </a:endParaRPr>
          </a:p>
        </p:txBody>
      </p:sp>
    </p:spTree>
    <p:extLst>
      <p:ext uri="{BB962C8B-B14F-4D97-AF65-F5344CB8AC3E}">
        <p14:creationId xmlns:p14="http://schemas.microsoft.com/office/powerpoint/2010/main" val="453277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BAD606-84F0-49F2-8D80-DE0CFFA7C035}"/>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5" name="TextBox 4">
            <a:extLst>
              <a:ext uri="{FF2B5EF4-FFF2-40B4-BE49-F238E27FC236}">
                <a16:creationId xmlns:a16="http://schemas.microsoft.com/office/drawing/2014/main" id="{B762C3A9-4076-4353-8FD0-BAE74C6A0AC4}"/>
              </a:ext>
            </a:extLst>
          </p:cNvPr>
          <p:cNvSpPr txBox="1"/>
          <p:nvPr/>
        </p:nvSpPr>
        <p:spPr>
          <a:xfrm>
            <a:off x="323851" y="962503"/>
            <a:ext cx="11544300" cy="3416320"/>
          </a:xfrm>
          <a:prstGeom prst="rect">
            <a:avLst/>
          </a:prstGeom>
          <a:noFill/>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dirty="0">
                <a:latin typeface="Palatino Linotype" panose="02040502050505030304" pitchFamily="18" charset="0"/>
                <a:cs typeface="Arial"/>
              </a:rPr>
              <a:t>18</a:t>
            </a:r>
            <a:r>
              <a:rPr kumimoji="0" lang="en-US" sz="2400" b="0" i="0" u="none" strike="noStrike" cap="none" normalizeH="0" baseline="0" dirty="0">
                <a:ln>
                  <a:noFill/>
                </a:ln>
                <a:effectLst/>
                <a:latin typeface="Palatino Linotype" panose="02040502050505030304" pitchFamily="18" charset="0"/>
                <a:cs typeface="Arial"/>
              </a:rPr>
              <a:t>.What is the speed of the train?</a:t>
            </a:r>
            <a:endParaRPr lang="en-US" sz="2400" dirty="0">
              <a:latin typeface="Palatino Linotype" panose="0204050205050503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effectLst/>
                <a:latin typeface="Palatino Linotype" panose="02040502050505030304" pitchFamily="18" charset="0"/>
                <a:cs typeface="Arial"/>
              </a:rPr>
              <a:t>I.</a:t>
            </a:r>
            <a:r>
              <a:rPr kumimoji="0" lang="en-US" sz="2400" b="0" i="0" u="none" strike="noStrike" cap="none" normalizeH="0" baseline="0" dirty="0">
                <a:ln>
                  <a:noFill/>
                </a:ln>
                <a:effectLst/>
                <a:latin typeface="Palatino Linotype" panose="02040502050505030304" pitchFamily="18" charset="0"/>
                <a:cs typeface="Arial"/>
              </a:rPr>
              <a:t> </a:t>
            </a:r>
            <a:r>
              <a:rPr lang="en-US" sz="2400" dirty="0">
                <a:latin typeface="Palatino Linotype" panose="02040502050505030304" pitchFamily="18" charset="0"/>
                <a:cs typeface="Arial"/>
              </a:rPr>
              <a:t>640</a:t>
            </a:r>
            <a:r>
              <a:rPr kumimoji="0" lang="en-US" sz="2400" b="0" i="0" u="none" strike="noStrike" cap="none" normalizeH="0" baseline="0" dirty="0">
                <a:ln>
                  <a:noFill/>
                </a:ln>
                <a:effectLst/>
                <a:latin typeface="Palatino Linotype" panose="02040502050505030304" pitchFamily="18" charset="0"/>
                <a:cs typeface="Arial"/>
              </a:rPr>
              <a:t> </a:t>
            </a:r>
            <a:r>
              <a:rPr kumimoji="0" lang="en-US" sz="2400" b="0" i="0" u="none" strike="noStrike" cap="none" normalizeH="0" baseline="0" dirty="0" err="1">
                <a:ln>
                  <a:noFill/>
                </a:ln>
                <a:effectLst/>
                <a:latin typeface="Palatino Linotype" panose="02040502050505030304" pitchFamily="18" charset="0"/>
                <a:cs typeface="Arial"/>
              </a:rPr>
              <a:t>metres</a:t>
            </a:r>
            <a:r>
              <a:rPr kumimoji="0" lang="en-US" sz="2400" b="0" i="0" u="none" strike="noStrike" cap="none" normalizeH="0" baseline="0" dirty="0">
                <a:ln>
                  <a:noFill/>
                </a:ln>
                <a:effectLst/>
                <a:latin typeface="Palatino Linotype" panose="02040502050505030304" pitchFamily="18" charset="0"/>
                <a:cs typeface="Arial"/>
              </a:rPr>
              <a:t> long train crosses a signal pole in 18 seconds</a:t>
            </a:r>
            <a:endParaRPr lang="en-US" sz="2400" b="0" i="0" u="none" strike="noStrike" cap="none" normalizeH="0" baseline="0" dirty="0">
              <a:ln>
                <a:noFill/>
              </a:ln>
              <a:effectLst/>
              <a:latin typeface="Palatino Linotype" panose="02040502050505030304" pitchFamily="18" charset="0"/>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effectLst/>
                <a:latin typeface="Palatino Linotype" panose="02040502050505030304" pitchFamily="18" charset="0"/>
                <a:cs typeface="Arial"/>
              </a:rPr>
              <a:t>II.</a:t>
            </a:r>
            <a:r>
              <a:rPr kumimoji="0" lang="en-US" sz="2400" b="0" i="0" u="none" strike="noStrike" cap="none" normalizeH="0" baseline="0" dirty="0">
                <a:ln>
                  <a:noFill/>
                </a:ln>
                <a:effectLst/>
                <a:latin typeface="Palatino Linotype" panose="02040502050505030304" pitchFamily="18" charset="0"/>
                <a:cs typeface="Arial"/>
              </a:rPr>
              <a:t> 72</a:t>
            </a:r>
            <a:r>
              <a:rPr lang="en-US" sz="2400" dirty="0">
                <a:latin typeface="Palatino Linotype" panose="02040502050505030304" pitchFamily="18" charset="0"/>
                <a:cs typeface="Arial"/>
              </a:rPr>
              <a:t>0</a:t>
            </a:r>
            <a:r>
              <a:rPr kumimoji="0" lang="en-US" sz="2400" b="0" i="0" u="none" strike="noStrike" cap="none" normalizeH="0" baseline="0" dirty="0">
                <a:ln>
                  <a:noFill/>
                </a:ln>
                <a:effectLst/>
                <a:latin typeface="Palatino Linotype" panose="02040502050505030304" pitchFamily="18" charset="0"/>
                <a:cs typeface="Arial"/>
              </a:rPr>
              <a:t> </a:t>
            </a:r>
            <a:r>
              <a:rPr kumimoji="0" lang="en-US" sz="2400" b="0" i="0" u="none" strike="noStrike" cap="none" normalizeH="0" baseline="0" dirty="0" err="1">
                <a:ln>
                  <a:noFill/>
                </a:ln>
                <a:effectLst/>
                <a:latin typeface="Palatino Linotype" panose="02040502050505030304" pitchFamily="18" charset="0"/>
                <a:cs typeface="Arial"/>
              </a:rPr>
              <a:t>metres</a:t>
            </a:r>
            <a:r>
              <a:rPr kumimoji="0" lang="en-US" sz="2400" b="0" i="0" u="none" strike="noStrike" cap="none" normalizeH="0" baseline="0" dirty="0">
                <a:ln>
                  <a:noFill/>
                </a:ln>
                <a:effectLst/>
                <a:latin typeface="Palatino Linotype" panose="02040502050505030304" pitchFamily="18" charset="0"/>
                <a:cs typeface="Arial"/>
              </a:rPr>
              <a:t> long train crosses a platform in 45 seconds.</a:t>
            </a:r>
            <a:endParaRPr lang="en-US" sz="2400" b="0" i="0" u="none" strike="noStrike" cap="none" normalizeH="0" baseline="0" dirty="0">
              <a:ln>
                <a:noFill/>
              </a:ln>
              <a:effectLst/>
              <a:latin typeface="Palatino Linotype" panose="02040502050505030304" pitchFamily="18" charset="0"/>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sz="2400" b="0" i="0" u="none" strike="noStrike" cap="none" normalizeH="0" baseline="0" dirty="0">
                <a:ln>
                  <a:noFill/>
                </a:ln>
                <a:effectLst/>
                <a:latin typeface="Palatino Linotype" panose="02040502050505030304" pitchFamily="18" charset="0"/>
                <a:cs typeface="Arial" pitchFamily="34" charset="0"/>
              </a:rPr>
            </a:br>
            <a:r>
              <a:rPr kumimoji="0" lang="en-US" sz="2400" b="0" i="0" u="none" strike="noStrike" cap="none" normalizeH="0" baseline="0" dirty="0">
                <a:ln>
                  <a:noFill/>
                </a:ln>
                <a:effectLst/>
                <a:latin typeface="Palatino Linotype" panose="02040502050505030304" pitchFamily="18" charset="0"/>
                <a:cs typeface="Arial"/>
              </a:rPr>
              <a:t>A) I alone sufficient while II alone not sufficient to answer</a:t>
            </a:r>
            <a:endParaRPr lang="en-US" sz="2400" b="0" i="0" u="none" strike="noStrike" cap="none" normalizeH="0" baseline="0" dirty="0">
              <a:ln>
                <a:noFill/>
              </a:ln>
              <a:effectLst/>
              <a:latin typeface="Palatino Linotype" panose="02040502050505030304" pitchFamily="18" charset="0"/>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B) II alone sufficient while I alone not sufficient to answer</a:t>
            </a:r>
            <a:endParaRPr lang="en-US" sz="2400" b="0" i="0" u="none" strike="noStrike" cap="none" normalizeH="0" baseline="0" dirty="0">
              <a:ln>
                <a:noFill/>
              </a:ln>
              <a:effectLst/>
              <a:latin typeface="Palatino Linotype" panose="02040502050505030304"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C) Either I or II alone sufficient to answer</a:t>
            </a:r>
            <a:endParaRPr lang="en-US" sz="2400" b="0" i="0" u="none" strike="noStrike" cap="none" normalizeH="0" baseline="0" dirty="0">
              <a:ln>
                <a:noFill/>
              </a:ln>
              <a:effectLst/>
              <a:latin typeface="Palatino Linotype" panose="02040502050505030304"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D) Both I and II are not sufficient to answer</a:t>
            </a:r>
            <a:endParaRPr lang="en-US" sz="2400" b="0" i="0" u="none" strike="noStrike" cap="none" normalizeH="0" baseline="0" dirty="0">
              <a:ln>
                <a:noFill/>
              </a:ln>
              <a:effectLst/>
              <a:latin typeface="Palatino Linotype" panose="02040502050505030304"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E) Both I and II are necessary to answer</a:t>
            </a:r>
            <a:endParaRPr lang="en-US" sz="2400" b="0" i="0" u="none" strike="noStrike" cap="none" normalizeH="0" baseline="0" dirty="0">
              <a:ln>
                <a:noFill/>
              </a:ln>
              <a:effectLst/>
              <a:latin typeface="Palatino Linotype" panose="02040502050505030304" pitchFamily="18" charset="0"/>
              <a:cs typeface="Arial"/>
            </a:endParaRPr>
          </a:p>
        </p:txBody>
      </p:sp>
    </p:spTree>
    <p:extLst>
      <p:ext uri="{BB962C8B-B14F-4D97-AF65-F5344CB8AC3E}">
        <p14:creationId xmlns:p14="http://schemas.microsoft.com/office/powerpoint/2010/main" val="754063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B9DB7C-1CAA-47A7-977E-0E68F2EEBB12}"/>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Problems on Train</a:t>
            </a:r>
          </a:p>
        </p:txBody>
      </p:sp>
      <p:sp>
        <p:nvSpPr>
          <p:cNvPr id="5" name="TextBox 4">
            <a:extLst>
              <a:ext uri="{FF2B5EF4-FFF2-40B4-BE49-F238E27FC236}">
                <a16:creationId xmlns:a16="http://schemas.microsoft.com/office/drawing/2014/main" id="{60D4F5F7-B48D-40D4-A13C-548B7A0620ED}"/>
              </a:ext>
            </a:extLst>
          </p:cNvPr>
          <p:cNvSpPr txBox="1"/>
          <p:nvPr/>
        </p:nvSpPr>
        <p:spPr>
          <a:xfrm>
            <a:off x="302419" y="909729"/>
            <a:ext cx="11587163" cy="3785652"/>
          </a:xfrm>
          <a:prstGeom prst="rect">
            <a:avLst/>
          </a:prstGeom>
          <a:noFill/>
        </p:spPr>
        <p:txBody>
          <a:bodyPr wrap="square">
            <a:spAutoFit/>
          </a:bodyPr>
          <a:lstStyle/>
          <a:p>
            <a:pPr algn="just" fontAlgn="base">
              <a:spcBef>
                <a:spcPct val="0"/>
              </a:spcBef>
              <a:spcAft>
                <a:spcPct val="0"/>
              </a:spcAft>
            </a:pPr>
            <a:r>
              <a:rPr lang="en-US" sz="2400" dirty="0">
                <a:latin typeface="Palatino Linotype" panose="02040502050505030304" pitchFamily="18" charset="0"/>
                <a:cs typeface="Arial"/>
              </a:rPr>
              <a:t>19. What</a:t>
            </a:r>
            <a:r>
              <a:rPr kumimoji="0" lang="en-US" sz="2400" b="0" i="0" u="none" strike="noStrike" cap="none" normalizeH="0" baseline="0" dirty="0">
                <a:ln>
                  <a:noFill/>
                </a:ln>
                <a:effectLst/>
                <a:latin typeface="Palatino Linotype" panose="02040502050505030304" pitchFamily="18" charset="0"/>
                <a:cs typeface="Arial"/>
              </a:rPr>
              <a:t> is the length of the train XX ?</a:t>
            </a:r>
            <a:endParaRPr lang="en-US" sz="2400" dirty="0">
              <a:latin typeface="Palatino Linotype" panose="0204050205050503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effectLst/>
                <a:latin typeface="Palatino Linotype" panose="02040502050505030304" pitchFamily="18" charset="0"/>
                <a:cs typeface="Arial"/>
              </a:rPr>
              <a:t>I.</a:t>
            </a:r>
            <a:r>
              <a:rPr kumimoji="0" lang="en-US" sz="2400" b="0" i="0" u="none" strike="noStrike" cap="none" normalizeH="0" baseline="0" dirty="0">
                <a:ln>
                  <a:noFill/>
                </a:ln>
                <a:effectLst/>
                <a:latin typeface="Palatino Linotype" panose="02040502050505030304" pitchFamily="18" charset="0"/>
                <a:cs typeface="Arial"/>
              </a:rPr>
              <a:t> Train XX crosses a telegraph post in </a:t>
            </a:r>
            <a:r>
              <a:rPr lang="en-US" sz="2400" dirty="0">
                <a:latin typeface="Palatino Linotype" panose="02040502050505030304" pitchFamily="18" charset="0"/>
                <a:cs typeface="Arial"/>
              </a:rPr>
              <a:t>20</a:t>
            </a:r>
            <a:r>
              <a:rPr kumimoji="0" lang="en-US" sz="2400" b="0" i="0" u="none" strike="noStrike" cap="none" normalizeH="0" baseline="0" dirty="0">
                <a:ln>
                  <a:noFill/>
                </a:ln>
                <a:effectLst/>
                <a:latin typeface="Palatino Linotype" panose="02040502050505030304" pitchFamily="18" charset="0"/>
                <a:cs typeface="Arial"/>
              </a:rPr>
              <a:t> seconds.</a:t>
            </a:r>
            <a:endParaRPr lang="en-US" sz="2400" b="0" i="0" u="none" strike="noStrike" cap="none" normalizeH="0" baseline="0" dirty="0">
              <a:ln>
                <a:noFill/>
              </a:ln>
              <a:effectLst/>
              <a:latin typeface="Palatino Linotype" panose="02040502050505030304" pitchFamily="18" charset="0"/>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effectLst/>
                <a:latin typeface="Palatino Linotype" panose="02040502050505030304" pitchFamily="18" charset="0"/>
                <a:cs typeface="Arial"/>
              </a:rPr>
              <a:t>II.</a:t>
            </a:r>
            <a:r>
              <a:rPr kumimoji="0" lang="en-US" sz="2400" b="0" i="0" u="none" strike="noStrike" cap="none" normalizeH="0" baseline="0" dirty="0">
                <a:ln>
                  <a:noFill/>
                </a:ln>
                <a:effectLst/>
                <a:latin typeface="Palatino Linotype" panose="02040502050505030304" pitchFamily="18" charset="0"/>
                <a:cs typeface="Arial"/>
              </a:rPr>
              <a:t> Train XX crosses a platform of length </a:t>
            </a:r>
            <a:r>
              <a:rPr lang="en-US" sz="2400" dirty="0">
                <a:latin typeface="Palatino Linotype" panose="02040502050505030304" pitchFamily="18" charset="0"/>
                <a:cs typeface="Arial"/>
              </a:rPr>
              <a:t>800</a:t>
            </a:r>
            <a:r>
              <a:rPr kumimoji="0" lang="en-US" sz="2400" b="0" i="0" u="none" strike="noStrike" cap="none" normalizeH="0" baseline="0" dirty="0">
                <a:ln>
                  <a:noFill/>
                </a:ln>
                <a:effectLst/>
                <a:latin typeface="Palatino Linotype" panose="02040502050505030304" pitchFamily="18" charset="0"/>
                <a:cs typeface="Arial"/>
              </a:rPr>
              <a:t> m in </a:t>
            </a:r>
            <a:r>
              <a:rPr lang="en-US" sz="2400" dirty="0">
                <a:latin typeface="Palatino Linotype" panose="02040502050505030304" pitchFamily="18" charset="0"/>
                <a:cs typeface="Arial"/>
              </a:rPr>
              <a:t>100</a:t>
            </a:r>
            <a:r>
              <a:rPr kumimoji="0" lang="en-US" sz="2400" b="0" i="0" u="none" strike="noStrike" cap="none" normalizeH="0" baseline="0" dirty="0">
                <a:ln>
                  <a:noFill/>
                </a:ln>
                <a:effectLst/>
                <a:latin typeface="Palatino Linotype" panose="02040502050505030304" pitchFamily="18" charset="0"/>
                <a:cs typeface="Arial"/>
              </a:rPr>
              <a:t> seconds.</a:t>
            </a:r>
            <a:endParaRPr lang="en-US" sz="2400" b="0" i="0" u="none" strike="noStrike" cap="none" normalizeH="0" baseline="0" dirty="0">
              <a:ln>
                <a:noFill/>
              </a:ln>
              <a:effectLst/>
              <a:latin typeface="Palatino Linotype" panose="02040502050505030304" pitchFamily="18" charset="0"/>
              <a:cs typeface="Arial"/>
            </a:endParaRPr>
          </a:p>
          <a:p>
            <a:pPr algn="just" eaLnBrk="0" fontAlgn="base" hangingPunct="0">
              <a:spcBef>
                <a:spcPct val="0"/>
              </a:spcBef>
              <a:spcAft>
                <a:spcPct val="0"/>
              </a:spcAft>
            </a:pPr>
            <a:r>
              <a:rPr kumimoji="0" lang="en-US" sz="2400" b="1" i="0" u="none" strike="noStrike" cap="none" normalizeH="0" baseline="0" dirty="0">
                <a:ln>
                  <a:noFill/>
                </a:ln>
                <a:effectLst/>
                <a:latin typeface="Palatino Linotype" panose="02040502050505030304" pitchFamily="18" charset="0"/>
                <a:cs typeface="Arial"/>
              </a:rPr>
              <a:t>III.</a:t>
            </a:r>
            <a:r>
              <a:rPr kumimoji="0" lang="en-US" sz="2400" b="0" i="0" u="none" strike="noStrike" cap="none" normalizeH="0" baseline="0" dirty="0">
                <a:ln>
                  <a:noFill/>
                </a:ln>
                <a:effectLst/>
                <a:latin typeface="Palatino Linotype" panose="02040502050505030304" pitchFamily="18" charset="0"/>
                <a:cs typeface="Arial"/>
              </a:rPr>
              <a:t> Train XX </a:t>
            </a:r>
            <a:r>
              <a:rPr lang="en-US" sz="2400" dirty="0">
                <a:latin typeface="Palatino Linotype" panose="02040502050505030304" pitchFamily="18" charset="0"/>
                <a:cs typeface="Arial"/>
              </a:rPr>
              <a:t>passes</a:t>
            </a:r>
            <a:r>
              <a:rPr kumimoji="0" lang="en-US" sz="2400" b="0" i="0" u="none" strike="noStrike" cap="none" normalizeH="0" baseline="0" dirty="0">
                <a:ln>
                  <a:noFill/>
                </a:ln>
                <a:effectLst/>
                <a:latin typeface="Palatino Linotype" panose="02040502050505030304" pitchFamily="18" charset="0"/>
                <a:cs typeface="Arial"/>
              </a:rPr>
              <a:t> through a tunnel </a:t>
            </a:r>
            <a:r>
              <a:rPr lang="en-US" sz="2400" dirty="0">
                <a:latin typeface="Palatino Linotype" panose="02040502050505030304" pitchFamily="18" charset="0"/>
                <a:cs typeface="Arial"/>
              </a:rPr>
              <a:t>400</a:t>
            </a:r>
            <a:r>
              <a:rPr kumimoji="0" lang="en-US" sz="2400" b="0" i="0" u="none" strike="noStrike" cap="none" normalizeH="0" baseline="0" dirty="0">
                <a:ln>
                  <a:noFill/>
                </a:ln>
                <a:effectLst/>
                <a:latin typeface="Palatino Linotype" panose="02040502050505030304" pitchFamily="18" charset="0"/>
                <a:cs typeface="Arial"/>
              </a:rPr>
              <a:t> m long in </a:t>
            </a:r>
            <a:r>
              <a:rPr lang="en-US" sz="2400" dirty="0">
                <a:latin typeface="Palatino Linotype" panose="02040502050505030304" pitchFamily="18" charset="0"/>
                <a:cs typeface="Arial"/>
              </a:rPr>
              <a:t>60 seconds</a:t>
            </a:r>
            <a:r>
              <a:rPr kumimoji="0" lang="en-US" sz="2400" b="0" i="0" u="none" strike="noStrike" cap="none" normalizeH="0" baseline="0" dirty="0">
                <a:ln>
                  <a:noFill/>
                </a:ln>
                <a:effectLst/>
                <a:latin typeface="Palatino Linotype" panose="02040502050505030304" pitchFamily="18" charset="0"/>
                <a:cs typeface="Arial"/>
              </a:rPr>
              <a:t>.</a:t>
            </a:r>
            <a:endParaRPr lang="en-US" sz="2400" b="0" i="0" u="none" strike="noStrike" cap="none" normalizeH="0" baseline="0" dirty="0">
              <a:ln>
                <a:noFill/>
              </a:ln>
              <a:effectLst/>
              <a:latin typeface="Palatino Linotype" panose="02040502050505030304" pitchFamily="18" charset="0"/>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sz="2400" b="0" i="0" u="none" strike="noStrike" cap="none" normalizeH="0" baseline="0" dirty="0">
                <a:ln>
                  <a:noFill/>
                </a:ln>
                <a:effectLst/>
                <a:latin typeface="Palatino Linotype" panose="02040502050505030304" pitchFamily="18" charset="0"/>
                <a:cs typeface="Arial" pitchFamily="34" charset="0"/>
              </a:rPr>
            </a:br>
            <a:r>
              <a:rPr kumimoji="0" lang="en-US" sz="2400" b="0" i="0" u="none" strike="noStrike" cap="none" normalizeH="0" baseline="0" dirty="0">
                <a:ln>
                  <a:noFill/>
                </a:ln>
                <a:effectLst/>
                <a:latin typeface="Palatino Linotype" panose="02040502050505030304" pitchFamily="18" charset="0"/>
                <a:cs typeface="Arial"/>
              </a:rPr>
              <a:t>A) I and either II or III only</a:t>
            </a:r>
            <a:endParaRPr lang="en-US" sz="2400" b="0" i="0" u="none" strike="noStrike" cap="none" normalizeH="0" baseline="0" dirty="0">
              <a:ln>
                <a:noFill/>
              </a:ln>
              <a:effectLst/>
              <a:latin typeface="Palatino Linotype" panose="02040502050505030304" pitchFamily="18" charset="0"/>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B) II and III only</a:t>
            </a:r>
            <a:endParaRPr lang="en-US" sz="2400" b="0" i="0" u="none" strike="noStrike" cap="none" normalizeH="0" baseline="0" dirty="0">
              <a:ln>
                <a:noFill/>
              </a:ln>
              <a:effectLst/>
              <a:latin typeface="Palatino Linotype" panose="02040502050505030304"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C) II and either I or III only</a:t>
            </a:r>
            <a:endParaRPr lang="en-US" sz="2400" b="0" i="0" u="none" strike="noStrike" cap="none" normalizeH="0" baseline="0" dirty="0">
              <a:ln>
                <a:noFill/>
              </a:ln>
              <a:effectLst/>
              <a:latin typeface="Palatino Linotype" panose="02040502050505030304"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D) III and either I or II only</a:t>
            </a:r>
            <a:endParaRPr lang="en-US" sz="2400" b="0" i="0" u="none" strike="noStrike" cap="none" normalizeH="0" baseline="0" dirty="0">
              <a:ln>
                <a:noFill/>
              </a:ln>
              <a:effectLst/>
              <a:latin typeface="Palatino Linotype" panose="02040502050505030304"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Palatino Linotype" panose="02040502050505030304" pitchFamily="18" charset="0"/>
                <a:cs typeface="Arial"/>
              </a:rPr>
              <a:t>E) Any two of the three</a:t>
            </a:r>
            <a:endParaRPr lang="en-US" sz="2400" b="0" i="0" u="none" strike="noStrike" cap="none" normalizeH="0" baseline="0" dirty="0">
              <a:ln>
                <a:noFill/>
              </a:ln>
              <a:effectLst/>
              <a:latin typeface="Palatino Linotype" panose="02040502050505030304" pitchFamily="18" charset="0"/>
              <a:cs typeface="Arial"/>
            </a:endParaRPr>
          </a:p>
        </p:txBody>
      </p:sp>
    </p:spTree>
    <p:extLst>
      <p:ext uri="{BB962C8B-B14F-4D97-AF65-F5344CB8AC3E}">
        <p14:creationId xmlns:p14="http://schemas.microsoft.com/office/powerpoint/2010/main" val="569110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43</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p14="http://schemas.microsoft.com/office/powerpoint/2010/main" val="276186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025" y="1166843"/>
            <a:ext cx="11031165" cy="3046988"/>
          </a:xfrm>
          <a:prstGeom prst="rect">
            <a:avLst/>
          </a:prstGeom>
        </p:spPr>
        <p:txBody>
          <a:bodyPr wrap="square">
            <a:spAutoFit/>
          </a:bodyPr>
          <a:lstStyle/>
          <a:p>
            <a:pPr algn="just" fontAlgn="ctr"/>
            <a:r>
              <a:rPr lang="en-US" sz="2400" dirty="0"/>
              <a:t>1. A man goes to his office from his house at a speed of 4 km/</a:t>
            </a:r>
            <a:r>
              <a:rPr lang="en-US" sz="2400" dirty="0" err="1"/>
              <a:t>hr</a:t>
            </a:r>
            <a:r>
              <a:rPr lang="en-US" sz="2400" dirty="0"/>
              <a:t> and returns at a speed of 5 km/hr. If he takes 9 hours in going and coming, what is the  distance between his office and house ?</a:t>
            </a:r>
          </a:p>
          <a:p>
            <a:pPr algn="just" fontAlgn="ctr"/>
            <a:endParaRPr lang="en-IN" sz="2400" dirty="0"/>
          </a:p>
          <a:p>
            <a:pPr algn="just" fontAlgn="ctr"/>
            <a:r>
              <a:rPr lang="en-IN" sz="2400" dirty="0"/>
              <a:t>A. 30 km</a:t>
            </a:r>
          </a:p>
          <a:p>
            <a:pPr algn="just" fontAlgn="ctr"/>
            <a:r>
              <a:rPr lang="en-IN" sz="2400" dirty="0"/>
              <a:t>B. 50 km</a:t>
            </a:r>
          </a:p>
          <a:p>
            <a:pPr algn="just" fontAlgn="ctr"/>
            <a:r>
              <a:rPr lang="en-IN" sz="2400" dirty="0"/>
              <a:t>C. 20 km</a:t>
            </a:r>
          </a:p>
          <a:p>
            <a:pPr algn="just" fontAlgn="ctr"/>
            <a:r>
              <a:rPr lang="en-IN" sz="2400" dirty="0"/>
              <a:t>D. 40 km</a:t>
            </a:r>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Tree>
    <p:extLst>
      <p:ext uri="{BB962C8B-B14F-4D97-AF65-F5344CB8AC3E}">
        <p14:creationId xmlns:p14="http://schemas.microsoft.com/office/powerpoint/2010/main" val="202261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
        <p:nvSpPr>
          <p:cNvPr id="2" name="Rectangle 1"/>
          <p:cNvSpPr>
            <a:spLocks noChangeArrowheads="1"/>
          </p:cNvSpPr>
          <p:nvPr/>
        </p:nvSpPr>
        <p:spPr bwMode="auto">
          <a:xfrm>
            <a:off x="467195" y="1246682"/>
            <a:ext cx="1107523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fontAlgn="t"/>
            <a:r>
              <a:rPr lang="en-US" altLang="en-US" sz="2400" dirty="0">
                <a:solidFill>
                  <a:srgbClr val="000000"/>
                </a:solidFill>
                <a:latin typeface="+mn-lt"/>
              </a:rPr>
              <a:t>2. A salesman travels a distance of 100 km in 2 hours and 30 minutes. How much faster, in kilometers per hour, on an average, must he travel to make such a trip in 5/6 hour less time?</a:t>
            </a:r>
          </a:p>
          <a:p>
            <a:pPr lvl="0" algn="just" fontAlgn="t"/>
            <a:endParaRPr lang="en-US" altLang="en-US" sz="2400" dirty="0">
              <a:solidFill>
                <a:srgbClr val="000000"/>
              </a:solidFill>
              <a:latin typeface="+mn-lt"/>
            </a:endParaRPr>
          </a:p>
          <a:p>
            <a:pPr marL="457200" lvl="0" indent="-457200" algn="just" fontAlgn="t">
              <a:buAutoNum type="alphaUcPeriod"/>
            </a:pPr>
            <a:r>
              <a:rPr lang="en-US" altLang="en-US" sz="2400" dirty="0">
                <a:solidFill>
                  <a:srgbClr val="000000"/>
                </a:solidFill>
                <a:latin typeface="+mn-lt"/>
              </a:rPr>
              <a:t>10 </a:t>
            </a:r>
          </a:p>
          <a:p>
            <a:pPr marL="457200" lvl="0" indent="-457200" algn="just" fontAlgn="t">
              <a:buAutoNum type="alphaUcPeriod"/>
            </a:pPr>
            <a:r>
              <a:rPr lang="en-US" altLang="en-US" sz="2400" dirty="0">
                <a:solidFill>
                  <a:srgbClr val="000000"/>
                </a:solidFill>
                <a:latin typeface="+mn-lt"/>
              </a:rPr>
              <a:t>20  </a:t>
            </a:r>
          </a:p>
          <a:p>
            <a:pPr marL="457200" lvl="0" indent="-457200" algn="just" fontAlgn="t">
              <a:buAutoNum type="alphaUcPeriod"/>
            </a:pPr>
            <a:r>
              <a:rPr lang="en-US" altLang="en-US" sz="2400" dirty="0">
                <a:solidFill>
                  <a:srgbClr val="000000"/>
                </a:solidFill>
                <a:latin typeface="+mn-lt"/>
              </a:rPr>
              <a:t>30 </a:t>
            </a:r>
          </a:p>
          <a:p>
            <a:pPr marL="457200" lvl="0" indent="-457200" algn="just" fontAlgn="t">
              <a:buAutoNum type="alphaUcPeriod"/>
            </a:pPr>
            <a:r>
              <a:rPr lang="en-US" altLang="en-US" sz="2400" dirty="0">
                <a:solidFill>
                  <a:srgbClr val="000000"/>
                </a:solidFill>
                <a:latin typeface="+mn-lt"/>
              </a:rPr>
              <a:t>40  </a:t>
            </a:r>
          </a:p>
          <a:p>
            <a:pPr marL="457200" lvl="0" indent="-457200" algn="just" fontAlgn="t">
              <a:buAutoNum type="alphaUcPeriod"/>
            </a:pPr>
            <a:r>
              <a:rPr lang="en-US" altLang="en-US" sz="2400" dirty="0">
                <a:solidFill>
                  <a:srgbClr val="000000"/>
                </a:solidFill>
                <a:latin typeface="+mn-lt"/>
              </a:rPr>
              <a:t>None of these</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50256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025" y="1166843"/>
            <a:ext cx="11031165" cy="2677656"/>
          </a:xfrm>
          <a:prstGeom prst="rect">
            <a:avLst/>
          </a:prstGeom>
        </p:spPr>
        <p:txBody>
          <a:bodyPr wrap="square">
            <a:spAutoFit/>
          </a:bodyPr>
          <a:lstStyle/>
          <a:p>
            <a:r>
              <a:rPr lang="en-US" sz="2400" dirty="0"/>
              <a:t>3. If a cyclist starts at 7 km/</a:t>
            </a:r>
            <a:r>
              <a:rPr lang="en-US" sz="2400" dirty="0" err="1"/>
              <a:t>hr</a:t>
            </a:r>
            <a:r>
              <a:rPr lang="en-US" sz="2400" dirty="0"/>
              <a:t> and he increases his speed in every 4 hours by 1 km/</a:t>
            </a:r>
            <a:r>
              <a:rPr lang="en-US" sz="2400" dirty="0" err="1"/>
              <a:t>hr</a:t>
            </a:r>
            <a:r>
              <a:rPr lang="en-US" sz="2400" dirty="0"/>
              <a:t> then the time taken by the cyclist to cover 116 km is?</a:t>
            </a:r>
          </a:p>
          <a:p>
            <a:endParaRPr lang="en-US" sz="2400" dirty="0"/>
          </a:p>
          <a:p>
            <a:pPr marL="457200" indent="-457200">
              <a:buAutoNum type="alphaUcPeriod"/>
            </a:pPr>
            <a:r>
              <a:rPr lang="en-US" sz="2400" dirty="0"/>
              <a:t>27/2 hours</a:t>
            </a:r>
          </a:p>
          <a:p>
            <a:pPr marL="457200" indent="-457200">
              <a:buAutoNum type="alphaUcPeriod"/>
            </a:pPr>
            <a:r>
              <a:rPr lang="en-US" sz="2400" dirty="0"/>
              <a:t>20/3 hours </a:t>
            </a:r>
          </a:p>
          <a:p>
            <a:pPr marL="457200" indent="-457200">
              <a:buAutoNum type="alphaUcPeriod"/>
            </a:pPr>
            <a:r>
              <a:rPr lang="en-US" sz="2400" dirty="0"/>
              <a:t>12 hours </a:t>
            </a:r>
          </a:p>
          <a:p>
            <a:pPr marL="457200" indent="-457200">
              <a:buAutoNum type="alphaUcPeriod"/>
            </a:pPr>
            <a:r>
              <a:rPr lang="en-US" sz="2400" dirty="0"/>
              <a:t>14 hours</a:t>
            </a:r>
            <a:endParaRPr lang="en-US"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Tree>
    <p:extLst>
      <p:ext uri="{BB962C8B-B14F-4D97-AF65-F5344CB8AC3E}">
        <p14:creationId xmlns:p14="http://schemas.microsoft.com/office/powerpoint/2010/main" val="64301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025" y="1166843"/>
            <a:ext cx="11031165" cy="3046988"/>
          </a:xfrm>
          <a:prstGeom prst="rect">
            <a:avLst/>
          </a:prstGeom>
        </p:spPr>
        <p:txBody>
          <a:bodyPr wrap="square">
            <a:spAutoFit/>
          </a:bodyPr>
          <a:lstStyle/>
          <a:p>
            <a:pPr algn="just" fontAlgn="ctr"/>
            <a:r>
              <a:rPr lang="en-US" sz="2400" dirty="0"/>
              <a:t>4. A person has to cover a distance of 8 km in 50 minutes. If he covers one-half of the distance in two-fifth of the total time, to cover the remaining distance in the remaining time, what should be his speed in km/</a:t>
            </a:r>
            <a:r>
              <a:rPr lang="en-US" sz="2400" dirty="0" err="1"/>
              <a:t>hr</a:t>
            </a:r>
            <a:r>
              <a:rPr lang="en-US" sz="2400" dirty="0"/>
              <a:t>?</a:t>
            </a:r>
          </a:p>
          <a:p>
            <a:pPr algn="just" fontAlgn="ctr"/>
            <a:endParaRPr lang="en-IN" sz="2400" dirty="0"/>
          </a:p>
          <a:p>
            <a:pPr algn="just" fontAlgn="ctr"/>
            <a:r>
              <a:rPr lang="en-IN" sz="2400" dirty="0"/>
              <a:t>A. 12 km/hr</a:t>
            </a:r>
          </a:p>
          <a:p>
            <a:pPr algn="just" fontAlgn="ctr"/>
            <a:r>
              <a:rPr lang="en-IN" sz="2400" dirty="0"/>
              <a:t>B. 10 km/hr</a:t>
            </a:r>
          </a:p>
          <a:p>
            <a:pPr algn="just" fontAlgn="ctr"/>
            <a:r>
              <a:rPr lang="en-IN" sz="2400" dirty="0"/>
              <a:t>C. 14 km/hr</a:t>
            </a:r>
          </a:p>
          <a:p>
            <a:pPr algn="just" fontAlgn="ctr"/>
            <a:r>
              <a:rPr lang="en-IN" sz="2400" dirty="0"/>
              <a:t>D. 8 km/hr</a:t>
            </a:r>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Tree>
    <p:extLst>
      <p:ext uri="{BB962C8B-B14F-4D97-AF65-F5344CB8AC3E}">
        <p14:creationId xmlns:p14="http://schemas.microsoft.com/office/powerpoint/2010/main" val="288910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025" y="1166843"/>
            <a:ext cx="11031165" cy="3600986"/>
          </a:xfrm>
          <a:prstGeom prst="rect">
            <a:avLst/>
          </a:prstGeom>
        </p:spPr>
        <p:txBody>
          <a:bodyPr wrap="square">
            <a:spAutoFit/>
          </a:bodyPr>
          <a:lstStyle/>
          <a:p>
            <a:pPr algn="just"/>
            <a:r>
              <a:rPr lang="en-IN" sz="2400" dirty="0"/>
              <a:t>5. A man travels a distance of 48 km at 4 km/hr. Another distance of 48 km at 12 km/hr and a third distance of 48 km at 16 km/hr. His average speed for the whole journey is?</a:t>
            </a:r>
          </a:p>
          <a:p>
            <a:pPr algn="just"/>
            <a:endParaRPr lang="en-IN" sz="2400" dirty="0"/>
          </a:p>
          <a:p>
            <a:pPr marL="457200" indent="-457200" algn="just">
              <a:buAutoNum type="alphaUcPeriod"/>
            </a:pPr>
            <a:r>
              <a:rPr lang="en-IN" sz="2400" dirty="0"/>
              <a:t>7.57 km/hr</a:t>
            </a:r>
          </a:p>
          <a:p>
            <a:pPr marL="457200" indent="-457200" algn="just">
              <a:buAutoNum type="alphaUcPeriod"/>
            </a:pPr>
            <a:r>
              <a:rPr lang="en-IN" sz="2400" dirty="0"/>
              <a:t>9.63 km/ hr</a:t>
            </a:r>
          </a:p>
          <a:p>
            <a:pPr marL="457200" indent="-457200" algn="just">
              <a:buAutoNum type="alphaUcPeriod"/>
            </a:pPr>
            <a:r>
              <a:rPr lang="en-IN" sz="2400" dirty="0"/>
              <a:t>8.75 km/hr</a:t>
            </a:r>
          </a:p>
          <a:p>
            <a:pPr marL="457200" indent="-457200" algn="just">
              <a:buAutoNum type="alphaUcPeriod"/>
            </a:pPr>
            <a:r>
              <a:rPr lang="en-IN" sz="2400" dirty="0"/>
              <a:t>10 km/hr</a:t>
            </a:r>
          </a:p>
          <a:p>
            <a:pPr algn="just"/>
            <a:br>
              <a:rPr lang="en-US" dirty="0"/>
            </a:br>
            <a:endParaRPr lang="en-US"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TIME SPEED &amp; DISTANCE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6066</TotalTime>
  <Words>4875</Words>
  <Application>Microsoft Office PowerPoint</Application>
  <PresentationFormat>Widescreen</PresentationFormat>
  <Paragraphs>527</Paragraphs>
  <Slides>43</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Cambria Math</vt:lpstr>
      <vt:lpstr>Century Gothic</vt:lpstr>
      <vt:lpstr>Constantia</vt:lpstr>
      <vt:lpstr>Courier New</vt:lpstr>
      <vt:lpstr>Palatino Linotype</vt:lpstr>
      <vt:lpstr>Times New Roman</vt:lpstr>
      <vt:lpstr>Wingdings</vt:lpstr>
      <vt:lpstr>Executive</vt:lpstr>
      <vt:lpstr>TIME SPEED &amp; DISTANCE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Mamta</cp:lastModifiedBy>
  <cp:revision>553</cp:revision>
  <dcterms:created xsi:type="dcterms:W3CDTF">2017-07-13T07:57:18Z</dcterms:created>
  <dcterms:modified xsi:type="dcterms:W3CDTF">2022-01-28T06:41:13Z</dcterms:modified>
</cp:coreProperties>
</file>