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725" r:id="rId2"/>
  </p:sldMasterIdLst>
  <p:notesMasterIdLst>
    <p:notesMasterId r:id="rId53"/>
  </p:notesMasterIdLst>
  <p:sldIdLst>
    <p:sldId id="380" r:id="rId3"/>
    <p:sldId id="483" r:id="rId4"/>
    <p:sldId id="487" r:id="rId5"/>
    <p:sldId id="484" r:id="rId6"/>
    <p:sldId id="485" r:id="rId7"/>
    <p:sldId id="486" r:id="rId8"/>
    <p:sldId id="446" r:id="rId9"/>
    <p:sldId id="441" r:id="rId10"/>
    <p:sldId id="423" r:id="rId11"/>
    <p:sldId id="445" r:id="rId12"/>
    <p:sldId id="422" r:id="rId13"/>
    <p:sldId id="420" r:id="rId14"/>
    <p:sldId id="433" r:id="rId15"/>
    <p:sldId id="449" r:id="rId16"/>
    <p:sldId id="424" r:id="rId17"/>
    <p:sldId id="425" r:id="rId18"/>
    <p:sldId id="416" r:id="rId19"/>
    <p:sldId id="418" r:id="rId20"/>
    <p:sldId id="432" r:id="rId21"/>
    <p:sldId id="430" r:id="rId22"/>
    <p:sldId id="415" r:id="rId23"/>
    <p:sldId id="466" r:id="rId24"/>
    <p:sldId id="465" r:id="rId25"/>
    <p:sldId id="464" r:id="rId26"/>
    <p:sldId id="463" r:id="rId27"/>
    <p:sldId id="429" r:id="rId28"/>
    <p:sldId id="428" r:id="rId29"/>
    <p:sldId id="426" r:id="rId30"/>
    <p:sldId id="467" r:id="rId31"/>
    <p:sldId id="488" r:id="rId32"/>
    <p:sldId id="490" r:id="rId33"/>
    <p:sldId id="491" r:id="rId34"/>
    <p:sldId id="492" r:id="rId35"/>
    <p:sldId id="489" r:id="rId36"/>
    <p:sldId id="468" r:id="rId37"/>
    <p:sldId id="469" r:id="rId38"/>
    <p:sldId id="470" r:id="rId39"/>
    <p:sldId id="471" r:id="rId40"/>
    <p:sldId id="472" r:id="rId41"/>
    <p:sldId id="473" r:id="rId42"/>
    <p:sldId id="474" r:id="rId43"/>
    <p:sldId id="477" r:id="rId44"/>
    <p:sldId id="478" r:id="rId45"/>
    <p:sldId id="479" r:id="rId46"/>
    <p:sldId id="480" r:id="rId47"/>
    <p:sldId id="475" r:id="rId48"/>
    <p:sldId id="476" r:id="rId49"/>
    <p:sldId id="438" r:id="rId50"/>
    <p:sldId id="481" r:id="rId51"/>
    <p:sldId id="33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035" autoAdjust="0"/>
  </p:normalViewPr>
  <p:slideViewPr>
    <p:cSldViewPr snapToGrid="0">
      <p:cViewPr varScale="1">
        <p:scale>
          <a:sx n="74" d="100"/>
          <a:sy n="74" d="100"/>
        </p:scale>
        <p:origin x="1042"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6A4F-F976-47AD-9E0B-DEB8B87FF1C7}" type="datetimeFigureOut">
              <a:rPr lang="en-US" smtClean="0"/>
              <a:pPr/>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E5F1C-18F0-46A8-B179-598C90B80A18}" type="slidenum">
              <a:rPr lang="en-US" smtClean="0"/>
              <a:pPr/>
              <a:t>‹#›</a:t>
            </a:fld>
            <a:endParaRPr lang="en-US"/>
          </a:p>
        </p:txBody>
      </p:sp>
    </p:spTree>
    <p:extLst>
      <p:ext uri="{BB962C8B-B14F-4D97-AF65-F5344CB8AC3E}">
        <p14:creationId xmlns:p14="http://schemas.microsoft.com/office/powerpoint/2010/main" val="4008983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a:t>
            </a:fld>
            <a:endParaRPr lang="en-US"/>
          </a:p>
        </p:txBody>
      </p:sp>
    </p:spTree>
    <p:extLst>
      <p:ext uri="{BB962C8B-B14F-4D97-AF65-F5344CB8AC3E}">
        <p14:creationId xmlns:p14="http://schemas.microsoft.com/office/powerpoint/2010/main" val="2788271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Answer:  D</a:t>
            </a:r>
          </a:p>
          <a:p>
            <a:r>
              <a:rPr lang="en-US" sz="1200" b="0" i="0" kern="1200" dirty="0">
                <a:solidFill>
                  <a:schemeClr val="tx1"/>
                </a:solidFill>
                <a:latin typeface="+mn-lt"/>
                <a:ea typeface="+mn-ea"/>
                <a:cs typeface="+mn-cs"/>
              </a:rPr>
              <a:t>Easy (Compulsory)</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11</a:t>
            </a:fld>
            <a:endParaRPr lang="en-US"/>
          </a:p>
        </p:txBody>
      </p:sp>
    </p:spTree>
    <p:extLst>
      <p:ext uri="{BB962C8B-B14F-4D97-AF65-F5344CB8AC3E}">
        <p14:creationId xmlns:p14="http://schemas.microsoft.com/office/powerpoint/2010/main" val="3670063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Answer: A</a:t>
            </a:r>
          </a:p>
          <a:p>
            <a:r>
              <a:rPr lang="en-US" sz="1200" b="0" i="0" kern="1200" dirty="0">
                <a:solidFill>
                  <a:schemeClr val="tx1"/>
                </a:solidFill>
                <a:latin typeface="+mn-lt"/>
                <a:ea typeface="+mn-ea"/>
                <a:cs typeface="+mn-cs"/>
              </a:rPr>
              <a:t>Easy </a:t>
            </a:r>
            <a:r>
              <a:rPr lang="en-US" sz="1200" b="0" i="0" kern="1200" dirty="0" smtClean="0">
                <a:solidFill>
                  <a:schemeClr val="tx1"/>
                </a:solidFill>
                <a:latin typeface="+mn-lt"/>
                <a:ea typeface="+mn-ea"/>
                <a:cs typeface="+mn-cs"/>
              </a:rPr>
              <a:t>(Optional)</a:t>
            </a:r>
            <a:endParaRPr lang="en-US" sz="1200" b="0"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12</a:t>
            </a:fld>
            <a:endParaRPr lang="en-US"/>
          </a:p>
        </p:txBody>
      </p:sp>
    </p:spTree>
    <p:extLst>
      <p:ext uri="{BB962C8B-B14F-4D97-AF65-F5344CB8AC3E}">
        <p14:creationId xmlns:p14="http://schemas.microsoft.com/office/powerpoint/2010/main" val="3598121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Moderate (Compulsory)</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13</a:t>
            </a:fld>
            <a:endParaRPr lang="en-US"/>
          </a:p>
        </p:txBody>
      </p:sp>
    </p:spTree>
    <p:extLst>
      <p:ext uri="{BB962C8B-B14F-4D97-AF65-F5344CB8AC3E}">
        <p14:creationId xmlns:p14="http://schemas.microsoft.com/office/powerpoint/2010/main" val="1142795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Moderate </a:t>
            </a:r>
            <a:r>
              <a:rPr lang="en-US" dirty="0" smtClean="0"/>
              <a:t>(Optional)</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14</a:t>
            </a:fld>
            <a:endParaRPr lang="en-US"/>
          </a:p>
        </p:txBody>
      </p:sp>
    </p:spTree>
    <p:extLst>
      <p:ext uri="{BB962C8B-B14F-4D97-AF65-F5344CB8AC3E}">
        <p14:creationId xmlns:p14="http://schemas.microsoft.com/office/powerpoint/2010/main" val="1791141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Answer:  D</a:t>
            </a:r>
          </a:p>
          <a:p>
            <a:r>
              <a:rPr lang="en-US" sz="1200" b="0" i="0" kern="1200" dirty="0">
                <a:solidFill>
                  <a:schemeClr val="tx1"/>
                </a:solidFill>
                <a:latin typeface="+mn-lt"/>
                <a:ea typeface="+mn-ea"/>
                <a:cs typeface="+mn-cs"/>
              </a:rPr>
              <a:t>Expert (Compulsory)</a:t>
            </a:r>
          </a:p>
          <a:p>
            <a:endParaRPr lang="en-US" sz="1200" b="0"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15</a:t>
            </a:fld>
            <a:endParaRPr lang="en-US"/>
          </a:p>
        </p:txBody>
      </p:sp>
    </p:spTree>
    <p:extLst>
      <p:ext uri="{BB962C8B-B14F-4D97-AF65-F5344CB8AC3E}">
        <p14:creationId xmlns:p14="http://schemas.microsoft.com/office/powerpoint/2010/main" val="2924606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Answer: A</a:t>
            </a:r>
          </a:p>
          <a:p>
            <a:r>
              <a:rPr lang="en-US" sz="1200" b="0" i="0" kern="1200" dirty="0">
                <a:solidFill>
                  <a:schemeClr val="tx1"/>
                </a:solidFill>
                <a:latin typeface="+mn-lt"/>
                <a:ea typeface="+mn-ea"/>
                <a:cs typeface="+mn-cs"/>
              </a:rPr>
              <a:t>Expert </a:t>
            </a:r>
            <a:r>
              <a:rPr lang="en-US" sz="1200" b="0" i="0" kern="1200" dirty="0" smtClean="0">
                <a:solidFill>
                  <a:schemeClr val="tx1"/>
                </a:solidFill>
                <a:latin typeface="+mn-lt"/>
                <a:ea typeface="+mn-ea"/>
                <a:cs typeface="+mn-cs"/>
              </a:rPr>
              <a:t>(Optional)</a:t>
            </a:r>
            <a:endParaRPr lang="en-US" sz="1200" b="0"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16</a:t>
            </a:fld>
            <a:endParaRPr lang="en-US"/>
          </a:p>
        </p:txBody>
      </p:sp>
    </p:spTree>
    <p:extLst>
      <p:ext uri="{BB962C8B-B14F-4D97-AF65-F5344CB8AC3E}">
        <p14:creationId xmlns:p14="http://schemas.microsoft.com/office/powerpoint/2010/main" val="364064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17</a:t>
            </a:fld>
            <a:endParaRPr lang="en-US"/>
          </a:p>
        </p:txBody>
      </p:sp>
    </p:spTree>
    <p:extLst>
      <p:ext uri="{BB962C8B-B14F-4D97-AF65-F5344CB8AC3E}">
        <p14:creationId xmlns:p14="http://schemas.microsoft.com/office/powerpoint/2010/main" val="2018891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18</a:t>
            </a:fld>
            <a:endParaRPr lang="en-US"/>
          </a:p>
        </p:txBody>
      </p:sp>
    </p:spTree>
    <p:extLst>
      <p:ext uri="{BB962C8B-B14F-4D97-AF65-F5344CB8AC3E}">
        <p14:creationId xmlns:p14="http://schemas.microsoft.com/office/powerpoint/2010/main" val="2628298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Answer:  B</a:t>
            </a:r>
          </a:p>
          <a:p>
            <a:r>
              <a:rPr lang="en-US" sz="1200" b="0" i="0" kern="1200" dirty="0">
                <a:solidFill>
                  <a:schemeClr val="tx1"/>
                </a:solidFill>
                <a:latin typeface="+mn-lt"/>
                <a:ea typeface="+mn-ea"/>
                <a:cs typeface="+mn-cs"/>
              </a:rPr>
              <a:t>Expert (Compulsory)</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19</a:t>
            </a:fld>
            <a:endParaRPr lang="en-US"/>
          </a:p>
        </p:txBody>
      </p:sp>
    </p:spTree>
    <p:extLst>
      <p:ext uri="{BB962C8B-B14F-4D97-AF65-F5344CB8AC3E}">
        <p14:creationId xmlns:p14="http://schemas.microsoft.com/office/powerpoint/2010/main" val="4182310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Answer:  C</a:t>
            </a:r>
          </a:p>
          <a:p>
            <a:r>
              <a:rPr lang="en-US" sz="1200" b="0" i="0" kern="1200" dirty="0">
                <a:solidFill>
                  <a:schemeClr val="tx1"/>
                </a:solidFill>
                <a:latin typeface="+mn-lt"/>
                <a:ea typeface="+mn-ea"/>
                <a:cs typeface="+mn-cs"/>
              </a:rPr>
              <a:t>Expert </a:t>
            </a:r>
            <a:r>
              <a:rPr lang="en-US" sz="1200" b="0" i="0" kern="1200" dirty="0" smtClean="0">
                <a:solidFill>
                  <a:schemeClr val="tx1"/>
                </a:solidFill>
                <a:latin typeface="+mn-lt"/>
                <a:ea typeface="+mn-ea"/>
                <a:cs typeface="+mn-cs"/>
              </a:rPr>
              <a:t>(Optional)</a:t>
            </a:r>
            <a:endParaRPr lang="en-US" sz="1200" b="0"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20</a:t>
            </a:fld>
            <a:endParaRPr lang="en-US"/>
          </a:p>
        </p:txBody>
      </p:sp>
    </p:spTree>
    <p:extLst>
      <p:ext uri="{BB962C8B-B14F-4D97-AF65-F5344CB8AC3E}">
        <p14:creationId xmlns:p14="http://schemas.microsoft.com/office/powerpoint/2010/main" val="254997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a:t>
            </a:fld>
            <a:endParaRPr lang="en-US"/>
          </a:p>
        </p:txBody>
      </p:sp>
    </p:spTree>
    <p:extLst>
      <p:ext uri="{BB962C8B-B14F-4D97-AF65-F5344CB8AC3E}">
        <p14:creationId xmlns:p14="http://schemas.microsoft.com/office/powerpoint/2010/main" val="26683931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21</a:t>
            </a:fld>
            <a:endParaRPr lang="en-US"/>
          </a:p>
        </p:txBody>
      </p:sp>
    </p:spTree>
    <p:extLst>
      <p:ext uri="{BB962C8B-B14F-4D97-AF65-F5344CB8AC3E}">
        <p14:creationId xmlns:p14="http://schemas.microsoft.com/office/powerpoint/2010/main" val="918772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22</a:t>
            </a:fld>
            <a:endParaRPr lang="en-US"/>
          </a:p>
        </p:txBody>
      </p:sp>
    </p:spTree>
    <p:extLst>
      <p:ext uri="{BB962C8B-B14F-4D97-AF65-F5344CB8AC3E}">
        <p14:creationId xmlns:p14="http://schemas.microsoft.com/office/powerpoint/2010/main" val="3436992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23</a:t>
            </a:fld>
            <a:endParaRPr lang="en-US"/>
          </a:p>
        </p:txBody>
      </p:sp>
    </p:spTree>
    <p:extLst>
      <p:ext uri="{BB962C8B-B14F-4D97-AF65-F5344CB8AC3E}">
        <p14:creationId xmlns:p14="http://schemas.microsoft.com/office/powerpoint/2010/main" val="38643624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Answer-D</a:t>
            </a:r>
          </a:p>
          <a:p>
            <a:r>
              <a:rPr lang="en-US" dirty="0"/>
              <a:t>Expert </a:t>
            </a:r>
            <a:r>
              <a:rPr lang="en-US" dirty="0" smtClean="0"/>
              <a:t>(</a:t>
            </a:r>
            <a:r>
              <a:rPr lang="en-US" sz="1200" b="0" i="0" kern="1200" dirty="0" smtClean="0">
                <a:solidFill>
                  <a:schemeClr val="tx1"/>
                </a:solidFill>
                <a:latin typeface="+mn-lt"/>
                <a:ea typeface="+mn-ea"/>
                <a:cs typeface="+mn-cs"/>
              </a:rPr>
              <a:t>Compulsory</a:t>
            </a:r>
            <a:r>
              <a:rPr lang="en-US" dirty="0" smtClean="0"/>
              <a:t>)</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24</a:t>
            </a:fld>
            <a:endParaRPr lang="en-US"/>
          </a:p>
        </p:txBody>
      </p:sp>
    </p:spTree>
    <p:extLst>
      <p:ext uri="{BB962C8B-B14F-4D97-AF65-F5344CB8AC3E}">
        <p14:creationId xmlns:p14="http://schemas.microsoft.com/office/powerpoint/2010/main" val="36329204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Answer-C</a:t>
            </a:r>
          </a:p>
          <a:p>
            <a:r>
              <a:rPr lang="en-US" dirty="0"/>
              <a:t>Expert (Optional)</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25</a:t>
            </a:fld>
            <a:endParaRPr lang="en-US"/>
          </a:p>
        </p:txBody>
      </p:sp>
    </p:spTree>
    <p:extLst>
      <p:ext uri="{BB962C8B-B14F-4D97-AF65-F5344CB8AC3E}">
        <p14:creationId xmlns:p14="http://schemas.microsoft.com/office/powerpoint/2010/main" val="249395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26</a:t>
            </a:fld>
            <a:endParaRPr lang="en-US"/>
          </a:p>
        </p:txBody>
      </p:sp>
    </p:spTree>
    <p:extLst>
      <p:ext uri="{BB962C8B-B14F-4D97-AF65-F5344CB8AC3E}">
        <p14:creationId xmlns:p14="http://schemas.microsoft.com/office/powerpoint/2010/main" val="3135891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Answer:  A</a:t>
            </a:r>
          </a:p>
          <a:p>
            <a:r>
              <a:rPr lang="en-US" sz="1200" b="0" i="0" kern="1200" dirty="0">
                <a:solidFill>
                  <a:schemeClr val="tx1"/>
                </a:solidFill>
                <a:latin typeface="+mn-lt"/>
                <a:ea typeface="+mn-ea"/>
                <a:cs typeface="+mn-cs"/>
              </a:rPr>
              <a:t>Expert </a:t>
            </a:r>
            <a:r>
              <a:rPr lang="en-US" sz="1200" b="0" i="0" kern="1200" dirty="0" smtClean="0">
                <a:solidFill>
                  <a:schemeClr val="tx1"/>
                </a:solidFill>
                <a:latin typeface="+mn-lt"/>
                <a:ea typeface="+mn-ea"/>
                <a:cs typeface="+mn-cs"/>
              </a:rPr>
              <a:t>(Compulsory)</a:t>
            </a:r>
            <a:endParaRPr lang="en-US" sz="1200" b="0"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27</a:t>
            </a:fld>
            <a:endParaRPr lang="en-US"/>
          </a:p>
        </p:txBody>
      </p:sp>
    </p:spTree>
    <p:extLst>
      <p:ext uri="{BB962C8B-B14F-4D97-AF65-F5344CB8AC3E}">
        <p14:creationId xmlns:p14="http://schemas.microsoft.com/office/powerpoint/2010/main" val="22496134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Answer:  </a:t>
            </a:r>
            <a:r>
              <a:rPr lang="en-US" sz="1200" b="0" i="0" kern="1200" dirty="0" smtClean="0">
                <a:solidFill>
                  <a:schemeClr val="tx1"/>
                </a:solidFill>
                <a:latin typeface="+mn-lt"/>
                <a:ea typeface="+mn-ea"/>
                <a:cs typeface="+mn-cs"/>
              </a:rPr>
              <a:t>C</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Expert (Optional)</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28</a:t>
            </a:fld>
            <a:endParaRPr lang="en-US"/>
          </a:p>
        </p:txBody>
      </p:sp>
    </p:spTree>
    <p:extLst>
      <p:ext uri="{BB962C8B-B14F-4D97-AF65-F5344CB8AC3E}">
        <p14:creationId xmlns:p14="http://schemas.microsoft.com/office/powerpoint/2010/main" val="38282832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6756793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1828962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4</a:t>
            </a:fld>
            <a:endParaRPr lang="en-US"/>
          </a:p>
        </p:txBody>
      </p:sp>
    </p:spTree>
    <p:extLst>
      <p:ext uri="{BB962C8B-B14F-4D97-AF65-F5344CB8AC3E}">
        <p14:creationId xmlns:p14="http://schemas.microsoft.com/office/powerpoint/2010/main" val="27882713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29112702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3973185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26421364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a:t>
            </a:r>
            <a:r>
              <a:rPr lang="en-US" baseline="0" dirty="0"/>
              <a:t> A</a:t>
            </a:r>
          </a:p>
          <a:p>
            <a:r>
              <a:rPr lang="en-US" baseline="0" dirty="0"/>
              <a:t>Easy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26289823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a:t>
            </a:r>
            <a:r>
              <a:rPr lang="en-US" dirty="0"/>
              <a:t>Option: A</a:t>
            </a:r>
          </a:p>
          <a:p>
            <a:r>
              <a:rPr lang="en-US" dirty="0"/>
              <a:t>Easy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35</a:t>
            </a:fld>
            <a:endParaRPr lang="en-US"/>
          </a:p>
        </p:txBody>
      </p:sp>
    </p:spTree>
    <p:extLst>
      <p:ext uri="{BB962C8B-B14F-4D97-AF65-F5344CB8AC3E}">
        <p14:creationId xmlns:p14="http://schemas.microsoft.com/office/powerpoint/2010/main" val="31549182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C</a:t>
            </a:r>
          </a:p>
          <a:p>
            <a:r>
              <a:rPr lang="en-US" dirty="0"/>
              <a:t>Easy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36</a:t>
            </a:fld>
            <a:endParaRPr lang="en-US"/>
          </a:p>
        </p:txBody>
      </p:sp>
    </p:spTree>
    <p:extLst>
      <p:ext uri="{BB962C8B-B14F-4D97-AF65-F5344CB8AC3E}">
        <p14:creationId xmlns:p14="http://schemas.microsoft.com/office/powerpoint/2010/main" val="27626281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Answer D</a:t>
            </a:r>
          </a:p>
          <a:p>
            <a:r>
              <a:rPr lang="en-US" dirty="0"/>
              <a:t>Moderate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37</a:t>
            </a:fld>
            <a:endParaRPr lang="en-US"/>
          </a:p>
        </p:txBody>
      </p:sp>
    </p:spTree>
    <p:extLst>
      <p:ext uri="{BB962C8B-B14F-4D97-AF65-F5344CB8AC3E}">
        <p14:creationId xmlns:p14="http://schemas.microsoft.com/office/powerpoint/2010/main" val="10777718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Answer D</a:t>
            </a:r>
          </a:p>
          <a:p>
            <a:r>
              <a:rPr lang="en-US" dirty="0"/>
              <a:t>Moderate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38</a:t>
            </a:fld>
            <a:endParaRPr lang="en-US"/>
          </a:p>
        </p:txBody>
      </p:sp>
    </p:spTree>
    <p:extLst>
      <p:ext uri="{BB962C8B-B14F-4D97-AF65-F5344CB8AC3E}">
        <p14:creationId xmlns:p14="http://schemas.microsoft.com/office/powerpoint/2010/main" val="41282961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B</a:t>
            </a:r>
          </a:p>
          <a:p>
            <a:r>
              <a:rPr lang="en-US" dirty="0"/>
              <a:t>Moderate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39</a:t>
            </a:fld>
            <a:endParaRPr lang="en-US"/>
          </a:p>
        </p:txBody>
      </p:sp>
    </p:spTree>
    <p:extLst>
      <p:ext uri="{BB962C8B-B14F-4D97-AF65-F5344CB8AC3E}">
        <p14:creationId xmlns:p14="http://schemas.microsoft.com/office/powerpoint/2010/main" val="26671198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Option: B</a:t>
            </a:r>
          </a:p>
          <a:p>
            <a:r>
              <a:rPr lang="en-US" baseline="0" dirty="0"/>
              <a:t>Expert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40</a:t>
            </a:fld>
            <a:endParaRPr lang="en-US"/>
          </a:p>
        </p:txBody>
      </p:sp>
    </p:spTree>
    <p:extLst>
      <p:ext uri="{BB962C8B-B14F-4D97-AF65-F5344CB8AC3E}">
        <p14:creationId xmlns:p14="http://schemas.microsoft.com/office/powerpoint/2010/main" val="2545331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5</a:t>
            </a:fld>
            <a:endParaRPr lang="en-US"/>
          </a:p>
        </p:txBody>
      </p:sp>
    </p:spTree>
    <p:extLst>
      <p:ext uri="{BB962C8B-B14F-4D97-AF65-F5344CB8AC3E}">
        <p14:creationId xmlns:p14="http://schemas.microsoft.com/office/powerpoint/2010/main" val="27882713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p>
          <a:p>
            <a:r>
              <a:rPr lang="en-US" dirty="0"/>
              <a:t>Expert </a:t>
            </a:r>
            <a:r>
              <a:rPr lang="en-US" dirty="0" smtClean="0"/>
              <a:t>(Optional)</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41</a:t>
            </a:fld>
            <a:endParaRPr lang="en-US"/>
          </a:p>
        </p:txBody>
      </p:sp>
    </p:spTree>
    <p:extLst>
      <p:ext uri="{BB962C8B-B14F-4D97-AF65-F5344CB8AC3E}">
        <p14:creationId xmlns:p14="http://schemas.microsoft.com/office/powerpoint/2010/main" val="17495625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B</a:t>
            </a:r>
          </a:p>
          <a:p>
            <a:r>
              <a:rPr lang="en-US" dirty="0"/>
              <a:t>Moderate (Compulsory)</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42</a:t>
            </a:fld>
            <a:endParaRPr lang="en-US"/>
          </a:p>
        </p:txBody>
      </p:sp>
    </p:spTree>
    <p:extLst>
      <p:ext uri="{BB962C8B-B14F-4D97-AF65-F5344CB8AC3E}">
        <p14:creationId xmlns:p14="http://schemas.microsoft.com/office/powerpoint/2010/main" val="27303654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B</a:t>
            </a:r>
          </a:p>
          <a:p>
            <a:r>
              <a:rPr lang="en-US" dirty="0"/>
              <a:t>Moderate </a:t>
            </a:r>
            <a:r>
              <a:rPr lang="en-US" dirty="0" smtClean="0"/>
              <a:t>(Optional)</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43</a:t>
            </a:fld>
            <a:endParaRPr lang="en-US"/>
          </a:p>
        </p:txBody>
      </p:sp>
    </p:spTree>
    <p:extLst>
      <p:ext uri="{BB962C8B-B14F-4D97-AF65-F5344CB8AC3E}">
        <p14:creationId xmlns:p14="http://schemas.microsoft.com/office/powerpoint/2010/main" val="4872225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C</a:t>
            </a:r>
          </a:p>
          <a:p>
            <a:r>
              <a:rPr lang="en-US" dirty="0"/>
              <a:t>Moderate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44</a:t>
            </a:fld>
            <a:endParaRPr lang="en-US"/>
          </a:p>
        </p:txBody>
      </p:sp>
    </p:spTree>
    <p:extLst>
      <p:ext uri="{BB962C8B-B14F-4D97-AF65-F5344CB8AC3E}">
        <p14:creationId xmlns:p14="http://schemas.microsoft.com/office/powerpoint/2010/main" val="37764411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C</a:t>
            </a:r>
          </a:p>
          <a:p>
            <a:r>
              <a:rPr lang="en-US" dirty="0"/>
              <a:t>Moderate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45</a:t>
            </a:fld>
            <a:endParaRPr lang="en-US"/>
          </a:p>
        </p:txBody>
      </p:sp>
    </p:spTree>
    <p:extLst>
      <p:ext uri="{BB962C8B-B14F-4D97-AF65-F5344CB8AC3E}">
        <p14:creationId xmlns:p14="http://schemas.microsoft.com/office/powerpoint/2010/main" val="41509525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B</a:t>
            </a:r>
          </a:p>
          <a:p>
            <a:r>
              <a:rPr lang="en-US" dirty="0"/>
              <a:t>Expert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46</a:t>
            </a:fld>
            <a:endParaRPr lang="en-US"/>
          </a:p>
        </p:txBody>
      </p:sp>
    </p:spTree>
    <p:extLst>
      <p:ext uri="{BB962C8B-B14F-4D97-AF65-F5344CB8AC3E}">
        <p14:creationId xmlns:p14="http://schemas.microsoft.com/office/powerpoint/2010/main" val="31882623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t>
            </a:r>
            <a:r>
              <a:rPr lang="en-US" baseline="0" dirty="0"/>
              <a:t> A</a:t>
            </a:r>
          </a:p>
          <a:p>
            <a:r>
              <a:rPr lang="en-US" baseline="0" dirty="0"/>
              <a:t>Expert </a:t>
            </a:r>
            <a:r>
              <a:rPr lang="en-US" baseline="0" dirty="0" smtClean="0"/>
              <a:t>(Optional)</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47</a:t>
            </a:fld>
            <a:endParaRPr lang="en-US"/>
          </a:p>
        </p:txBody>
      </p:sp>
    </p:spTree>
    <p:extLst>
      <p:ext uri="{BB962C8B-B14F-4D97-AF65-F5344CB8AC3E}">
        <p14:creationId xmlns:p14="http://schemas.microsoft.com/office/powerpoint/2010/main" val="26231106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Easy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48</a:t>
            </a:fld>
            <a:endParaRPr lang="en-US"/>
          </a:p>
        </p:txBody>
      </p:sp>
    </p:spTree>
    <p:extLst>
      <p:ext uri="{BB962C8B-B14F-4D97-AF65-F5344CB8AC3E}">
        <p14:creationId xmlns:p14="http://schemas.microsoft.com/office/powerpoint/2010/main" val="4133696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A</a:t>
            </a:r>
          </a:p>
          <a:p>
            <a:r>
              <a:rPr lang="en-US" dirty="0"/>
              <a:t>Moderate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49</a:t>
            </a:fld>
            <a:endParaRPr lang="en-US"/>
          </a:p>
        </p:txBody>
      </p:sp>
    </p:spTree>
    <p:extLst>
      <p:ext uri="{BB962C8B-B14F-4D97-AF65-F5344CB8AC3E}">
        <p14:creationId xmlns:p14="http://schemas.microsoft.com/office/powerpoint/2010/main" val="2322529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6</a:t>
            </a:fld>
            <a:endParaRPr lang="en-US"/>
          </a:p>
        </p:txBody>
      </p:sp>
    </p:spTree>
    <p:extLst>
      <p:ext uri="{BB962C8B-B14F-4D97-AF65-F5344CB8AC3E}">
        <p14:creationId xmlns:p14="http://schemas.microsoft.com/office/powerpoint/2010/main" val="2788271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B</a:t>
            </a:r>
          </a:p>
          <a:p>
            <a:r>
              <a:rPr lang="en-US" dirty="0"/>
              <a:t>Compulsory (Easy) </a:t>
            </a:r>
          </a:p>
        </p:txBody>
      </p:sp>
      <p:sp>
        <p:nvSpPr>
          <p:cNvPr id="4" name="Slide Number Placeholder 3"/>
          <p:cNvSpPr>
            <a:spLocks noGrp="1"/>
          </p:cNvSpPr>
          <p:nvPr>
            <p:ph type="sldNum" sz="quarter" idx="10"/>
          </p:nvPr>
        </p:nvSpPr>
        <p:spPr/>
        <p:txBody>
          <a:bodyPr/>
          <a:lstStyle/>
          <a:p>
            <a:fld id="{1C4E5F1C-18F0-46A8-B179-598C90B80A18}" type="slidenum">
              <a:rPr lang="en-US" smtClean="0"/>
              <a:pPr/>
              <a:t>7</a:t>
            </a:fld>
            <a:endParaRPr lang="en-US"/>
          </a:p>
        </p:txBody>
      </p:sp>
    </p:spTree>
    <p:extLst>
      <p:ext uri="{BB962C8B-B14F-4D97-AF65-F5344CB8AC3E}">
        <p14:creationId xmlns:p14="http://schemas.microsoft.com/office/powerpoint/2010/main" val="2788271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Easy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8</a:t>
            </a:fld>
            <a:endParaRPr lang="en-US"/>
          </a:p>
        </p:txBody>
      </p:sp>
    </p:spTree>
    <p:extLst>
      <p:ext uri="{BB962C8B-B14F-4D97-AF65-F5344CB8AC3E}">
        <p14:creationId xmlns:p14="http://schemas.microsoft.com/office/powerpoint/2010/main" val="1892834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Easy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9</a:t>
            </a:fld>
            <a:endParaRPr lang="en-US"/>
          </a:p>
        </p:txBody>
      </p:sp>
    </p:spTree>
    <p:extLst>
      <p:ext uri="{BB962C8B-B14F-4D97-AF65-F5344CB8AC3E}">
        <p14:creationId xmlns:p14="http://schemas.microsoft.com/office/powerpoint/2010/main" val="2399895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Easy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10</a:t>
            </a:fld>
            <a:endParaRPr lang="en-US"/>
          </a:p>
        </p:txBody>
      </p:sp>
    </p:spTree>
    <p:extLst>
      <p:ext uri="{BB962C8B-B14F-4D97-AF65-F5344CB8AC3E}">
        <p14:creationId xmlns:p14="http://schemas.microsoft.com/office/powerpoint/2010/main" val="3149798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609601"/>
            <a:ext cx="10363200" cy="4267200"/>
          </a:xfrm>
        </p:spPr>
        <p:txBody>
          <a:bodyPr anchor="b">
            <a:noAutofit/>
          </a:bodyPr>
          <a:lstStyle>
            <a:lvl1pPr>
              <a:lnSpc>
                <a:spcPct val="100000"/>
              </a:lnSpc>
              <a:defRPr sz="2800"/>
            </a:lvl1pPr>
          </a:lstStyle>
          <a:p>
            <a:r>
              <a:rPr lang="en-US" dirty="0"/>
              <a:t>Coding Decoding</a:t>
            </a:r>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pPr/>
              <a:t>1/27/2022</a:t>
            </a:fld>
            <a:endParaRPr lang="en-US"/>
          </a:p>
        </p:txBody>
      </p:sp>
      <p:sp>
        <p:nvSpPr>
          <p:cNvPr id="8" name="Slide Number Placeholder 7"/>
          <p:cNvSpPr>
            <a:spLocks noGrp="1"/>
          </p:cNvSpPr>
          <p:nvPr>
            <p:ph type="sldNum" sz="quarter" idx="11"/>
          </p:nvPr>
        </p:nvSpPr>
        <p:spPr/>
        <p:txBody>
          <a:bodyPr/>
          <a:lstStyle/>
          <a:p>
            <a:fld id="{4E6FD98F-884B-4231-90DD-78567DD4FAE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099D7-343B-45E8-93CD-C8822ED100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6CB270-3B37-419F-98E7-4FB3C5E76E26}"/>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6D880A0E-023E-4423-986B-81AD3FDDB3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623381-A134-4DE7-B42B-387ACE239592}"/>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2228783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052D-5C11-4820-8749-4C25CC81C4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9F1593-F4C2-4ACF-86BE-017D553B3EED}"/>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2C2B5D53-4751-40EA-A33F-50654A7F41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B90305-7A71-4DEA-80A9-4CBFD4F01E4C}"/>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4053802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AA7BF-D357-4355-B77D-CCCF362A7B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3836A4-81A3-45AB-AF21-77095FF1C3D8}"/>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B94FDBC2-6B7C-429F-A509-41424788C5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15C0A9-BBE2-4F0D-BA6D-64C1F12C3020}"/>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2196759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491C5-7267-460B-A66F-97CC9768C1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2E7A23-4FFA-420E-9E9A-02C643736109}"/>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325798D6-A25A-477C-B946-C6C23B9F16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4D3A4C-F1AB-4078-8F5D-C1A7B38C9818}"/>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2896864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00D97-801C-4664-9272-70595CAF8C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ADB83F4-C426-48D2-BE8A-10F6F5D101EE}"/>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00787479-2B75-4038-BFB1-6995173A08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095FE2-D488-4BD3-AD75-7292E06F7A54}"/>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318820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B59A-C495-4F06-AF2F-6703E2273C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76D638E-7060-4705-A41C-63BA647137B1}"/>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C2D9C7BB-CCB6-4F41-B38A-2A272457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DFA0AF-A0F8-448D-B61D-11FB3D1642EF}"/>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1788515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C1B0C-2E90-41C0-96CA-4AF8049508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F4AAFE-F0C6-4395-ADAA-3A6145815CDB}"/>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60AFB1EA-DE2B-41C5-8770-8341399208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D205AE-4462-4F0F-86BE-AAE835D629FB}"/>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1003865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89FD-EED4-499E-8A4E-784FA78156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C158B3-E382-4336-8910-FFA03935FA31}"/>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24C6C5EB-1F64-4109-9AFB-735266F491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D17ED7-1D96-4EF7-A12D-1EBCDA5914E5}"/>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1108285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47C2F-5052-4092-9C0D-1D03147400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AB2FC9-DC2D-482F-82CF-46C5DB8BD2ED}"/>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974FC369-4CA3-4F35-A4B1-982E927A0B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AA354D-4FBD-41F9-B8EE-5E7D2A5EF9D3}"/>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3358540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0FEB6-3A79-462B-A213-ADBD730092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461156-A7C3-494E-96B2-B8FC626919FB}"/>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A5E05F3F-FBAA-43D6-BB8E-1508DA09EB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37B8A6-D2A8-4F02-B44E-BD67FB01589D}"/>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2817126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pPr marL="0" marR="0" lvl="0" indent="0" algn="ctr" defTabSz="914400" rtl="0" eaLnBrk="1" fontAlgn="auto" latinLnBrk="0" hangingPunct="1">
              <a:lnSpc>
                <a:spcPts val="5800"/>
              </a:lnSpc>
              <a:spcBef>
                <a:spcPct val="0"/>
              </a:spcBef>
              <a:spcAft>
                <a:spcPts val="0"/>
              </a:spcAft>
              <a:buClrTx/>
              <a:buSzTx/>
              <a:buFontTx/>
              <a:buNone/>
              <a:tabLst/>
              <a:defRPr/>
            </a:pPr>
            <a:r>
              <a:rPr lang="en-US" sz="5400" b="1" dirty="0">
                <a:solidFill>
                  <a:schemeClr val="bg1"/>
                </a:solidFill>
              </a:rPr>
              <a:t>Coding Decoding</a:t>
            </a:r>
            <a:br>
              <a:rPr lang="en-US" sz="5400" b="1" dirty="0">
                <a:solidFill>
                  <a:schemeClr val="bg1"/>
                </a:solidFill>
              </a:rPr>
            </a:b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B6E1B-5CD6-457E-B12E-40DB70920123}"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BE09E-6AF8-40F1-9CB2-A409D68586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752169-7625-45A6-BCAC-1954CD3DB9E0}"/>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896F621B-045A-417D-A574-4B0929F90E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0B549B-3200-4E22-96E9-E954826D3FD8}"/>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779690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57779-0253-4616-AF86-B0BB0CC9D9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74BADD-BA10-464E-AC4D-8F9E37E1FA2E}"/>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4B4E71D0-4D20-46F0-9710-1E0C556391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89DEA5-E5C4-4DE3-8FFC-DDAA55BC40B0}"/>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13349530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4A015-CC95-421C-B6C5-855B877043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3E5CBD-665F-4C52-8BEF-D5E4C96BEFA3}"/>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8236DF21-015B-4EDF-9173-2F1E2B4CC9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F99071-4E34-447E-B104-4A2387A2A1C0}"/>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5421930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24575-C725-48F4-84F4-E08DA7FDCF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8D096E9-C3DE-4E30-8A6D-67F6C2DD6146}"/>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203D5116-A147-437E-BA32-FE1015C8CF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B0E34C-9B66-41F5-B4E4-653572FCCF54}"/>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35555809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CD0C-7ECB-4D38-9195-6D781B3A80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DA6702-B025-4646-834B-CB8898C2C877}"/>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796C1864-E6B7-45E2-8B97-3C2F20595C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415F69-2B85-47DC-9352-ED1657E98A15}"/>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22810499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4D8A-5455-4433-A368-D0D676000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45C4AF-78CA-4BA5-869D-2254E79C352B}"/>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E18DDA2D-B995-4908-A0B1-9A173F0D9D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986325-04FB-4875-AF1F-19FCA65A1023}"/>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33497062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E3BF2-E133-470E-BE7E-5988923ADD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A28E9F-B8D5-40BC-8910-8F1CE6C3D692}"/>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D6B52992-6ED8-42EA-8C94-B7CAB277AB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E46CA5-35C2-4544-BFC1-71C3CB6AE46E}"/>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25392142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C618C-9B00-411D-8906-97C89343B7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0EE387-1170-45CD-964E-6F0CBC9461AC}"/>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B4693684-0067-4FCA-9B82-84255A0DE5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A8E955-1BE9-4A00-AA99-5D611A567E44}"/>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42924792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2FC4C-4794-4451-A6B0-F25524A1D4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DF1D9D4-79FB-48FB-99D1-3F0CB487174A}"/>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F4AB341B-3F3E-4141-BA2E-1F07919D65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F03821-C80C-4F03-888E-231B54593915}"/>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21280809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EEEB8-0822-4167-8E9B-E985F6AC52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0F1F2ED-E74E-4619-AF0E-578D53DCFF70}"/>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C7CE3DA6-7AB8-43A6-A013-1E99C162D1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157D02-EEF0-407D-AB80-A55F018D7206}"/>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1053635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D439-D84E-4E09-8247-D1B2414563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4D99C8-CD3A-47AF-807B-ACA6DC66C31C}"/>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5DC8F6A2-440A-4354-BF89-066B9C15A3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9B858E-5112-44FB-B735-3CF35EE80051}"/>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1757491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2414-4DEC-4988-9702-86CF91EFEA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3FB82A-BC01-46C4-B0F7-9BA2538D311A}"/>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809E6903-8144-4E88-928B-E34CB24384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13B614-B341-4528-9D7C-FC9D7A274621}"/>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13042769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F18AB-D124-453E-967E-A4DD993D2C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BEF775-610C-434D-A225-5A47CC13DCA2}"/>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E65DE7AF-95F2-4BD8-A7BD-FBE3358339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EEA447-1FA6-4F15-92B8-4315ED569406}"/>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28665008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8AD8-C054-4662-8621-1B6AC3361A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6ABDC7-0F42-43E4-888A-29EB41F3859A}"/>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BA8ED69F-3F88-42CE-ABFD-9AAD6B9566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66AF0E-C43A-4D3E-A1FB-682B7DC1AB34}"/>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14001453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F579-D020-4ED2-8800-11C3A3CF38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076945-6ED2-48C6-91C2-6B5EAEE8B515}"/>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EF0CA775-C37A-4AD3-A637-77E533786C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3D8FCD-3B57-4CB9-AA05-92B485B6E1C1}"/>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16133810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DAC95-C1C8-4C69-A221-7823D81465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D8A2D8-432A-4F83-8F64-ECD24590C5EE}"/>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D57BE24C-DAA1-4B33-91F8-DE374D798B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979DF0-36DE-4A60-8269-E54BC3F52F4F}"/>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38447665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998A7-40C2-4340-AA36-B723D61BA8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CC12F1-8DB9-41C7-9B14-CFF1F818A920}"/>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CF34596C-B34E-4BA5-BBD5-A62D9648D7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C379DC-0930-46C9-8A5B-9AA750712539}"/>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31499530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4FBE6-C1FA-4B8F-B1B5-7159917874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4E7465-EAB5-45E4-8AD1-CDF6C3B4BCA0}"/>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48BBE2C8-4D0E-4220-8E24-4747810F96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38B5EC-B0CC-41C4-A2A1-87C51F4963C3}"/>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38614503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F20C1-CCCA-42AA-976E-0ACB9983AB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99EB59-2683-4881-BEB9-A1B7BCB970B4}"/>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27BDC442-D812-415A-8FB3-86F25F627E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EBB4DF-49F6-4007-81F1-7C863B3D780D}"/>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3212185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578B1-8EC0-42A3-9DC2-3A9C8E1440A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C15C56-2A14-43F8-9F34-92080176EC6E}"/>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72C6FE73-BC61-4AE8-AB4B-5D31DBA388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6AA3AE-E86E-441A-89AF-114045CF2A3C}"/>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42284096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B6E1B-5CD6-457E-B12E-40DB70920123}"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692B9-4DE0-4DDD-8480-4EEE8E4D04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9A3B3E-4F4C-4421-B7B9-5B2C33311823}"/>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D6779C07-A3F1-4958-BE11-074FA9CEED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F3A528-B69D-48A9-9EC7-C1AB2B251A47}"/>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271244338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B6E1B-5CD6-457E-B12E-40DB70920123}"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C7B6E1B-5CD6-457E-B12E-40DB70920123}" type="datetimeFigureOut">
              <a:rPr lang="en-US" smtClean="0"/>
              <a:pPr/>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FD98F-884B-4231-90DD-78567DD4FAEB}" type="slidenum">
              <a:rPr lang="en-US" smtClean="0"/>
              <a:pPr/>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pPr marL="0" marR="0" lvl="0" indent="0" algn="ctr" defTabSz="914400" rtl="0" eaLnBrk="1" fontAlgn="auto" latinLnBrk="0" hangingPunct="1">
              <a:lnSpc>
                <a:spcPts val="5800"/>
              </a:lnSpc>
              <a:spcBef>
                <a:spcPct val="0"/>
              </a:spcBef>
              <a:spcAft>
                <a:spcPts val="0"/>
              </a:spcAft>
              <a:buClrTx/>
              <a:buSzTx/>
              <a:buFontTx/>
              <a:buNone/>
              <a:tabLst/>
              <a:defRPr/>
            </a:pPr>
            <a:r>
              <a:rPr lang="en-US" sz="5400" b="1" dirty="0">
                <a:solidFill>
                  <a:schemeClr val="bg1"/>
                </a:solidFill>
              </a:rPr>
              <a:t>Coding Decoding</a:t>
            </a:r>
            <a:br>
              <a:rPr lang="en-US" sz="5400" b="1" dirty="0">
                <a:solidFill>
                  <a:schemeClr val="bg1"/>
                </a:solidFill>
              </a:rPr>
            </a:b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pPr/>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solidFill>
                  <a:prstClr val="black">
                    <a:lumMod val="65000"/>
                    <a:lumOff val="35000"/>
                  </a:prstClr>
                </a:solidFill>
              </a:rPr>
              <a:pPr/>
              <a:t>1/27/2022</a:t>
            </a:fld>
            <a:endParaRPr 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4E6FD98F-884B-4231-90DD-78567DD4FAE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en-US">
              <a:solidFill>
                <a:prstClr val="black">
                  <a:lumMod val="65000"/>
                  <a:lumOff val="35000"/>
                </a:prstClr>
              </a:solidFill>
            </a:endParaRPr>
          </a:p>
        </p:txBody>
      </p:sp>
    </p:spTree>
    <p:extLst>
      <p:ext uri="{BB962C8B-B14F-4D97-AF65-F5344CB8AC3E}">
        <p14:creationId xmlns:p14="http://schemas.microsoft.com/office/powerpoint/2010/main" val="239279807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B6E1B-5CD6-457E-B12E-40DB70920123}" type="datetimeFigureOut">
              <a:rPr lang="en-US" smtClean="0">
                <a:solidFill>
                  <a:prstClr val="black">
                    <a:lumMod val="65000"/>
                    <a:lumOff val="35000"/>
                  </a:prstClr>
                </a:solidFill>
              </a:rPr>
              <a:pPr/>
              <a:t>1/27/2022</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4E6FD98F-884B-4231-90DD-78567DD4FAE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092294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61AA-0593-4A73-924E-A98EE52F0F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99F7F1-2AE8-4835-8CE3-CD0F6AD54C6C}"/>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9CED5F82-2F09-4BD4-9013-59F9B1BCAD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F3C39F-BE6B-4D7A-B9E0-320E2A2604CF}"/>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13906203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B6E1B-5CD6-457E-B12E-40DB70920123}" type="datetimeFigureOut">
              <a:rPr lang="en-US" smtClean="0">
                <a:solidFill>
                  <a:prstClr val="black">
                    <a:lumMod val="65000"/>
                    <a:lumOff val="35000"/>
                  </a:prstClr>
                </a:solidFill>
              </a:rPr>
              <a:pPr/>
              <a:t>1/27/2022</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4E6FD98F-884B-4231-90DD-78567DD4FAE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5757558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B6E1B-5CD6-457E-B12E-40DB70920123}" type="datetimeFigureOut">
              <a:rPr lang="en-US" smtClean="0">
                <a:solidFill>
                  <a:prstClr val="black">
                    <a:lumMod val="65000"/>
                    <a:lumOff val="35000"/>
                  </a:prstClr>
                </a:solidFill>
              </a:rPr>
              <a:pPr/>
              <a:t>1/27/2022</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4E6FD98F-884B-4231-90DD-78567DD4FAE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56977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C7B6E1B-5CD6-457E-B12E-40DB70920123}" type="datetimeFigureOut">
              <a:rPr lang="en-US" smtClean="0">
                <a:solidFill>
                  <a:prstClr val="black">
                    <a:lumMod val="65000"/>
                    <a:lumOff val="35000"/>
                  </a:prstClr>
                </a:solidFill>
              </a:rPr>
              <a:pPr/>
              <a:t>1/27/2022</a:t>
            </a:fld>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4E6FD98F-884B-4231-90DD-78567DD4FAE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97556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solidFill>
                  <a:prstClr val="black">
                    <a:lumMod val="65000"/>
                    <a:lumOff val="35000"/>
                  </a:prstClr>
                </a:solidFill>
              </a:rPr>
              <a:pPr/>
              <a:t>1/27/2022</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4E6FD98F-884B-4231-90DD-78567DD4FAE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9307855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solidFill>
                  <a:prstClr val="black">
                    <a:lumMod val="65000"/>
                    <a:lumOff val="35000"/>
                  </a:prstClr>
                </a:solidFill>
              </a:rPr>
              <a:pPr/>
              <a:t>1/27/2022</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4E6FD98F-884B-4231-90DD-78567DD4FAE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31943502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solidFill>
                  <a:prstClr val="black">
                    <a:lumMod val="65000"/>
                    <a:lumOff val="35000"/>
                  </a:prstClr>
                </a:solidFill>
              </a:rPr>
              <a:pPr/>
              <a:t>1/27/2022</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4E6FD98F-884B-4231-90DD-78567DD4FAE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0161673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solidFill>
                  <a:prstClr val="black">
                    <a:lumMod val="65000"/>
                    <a:lumOff val="35000"/>
                  </a:prstClr>
                </a:solidFill>
              </a:rPr>
              <a:pPr/>
              <a:t>1/27/2022</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4E6FD98F-884B-4231-90DD-78567DD4FAE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4707841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solidFill>
                  <a:prstClr val="black">
                    <a:lumMod val="65000"/>
                    <a:lumOff val="35000"/>
                  </a:prstClr>
                </a:solidFill>
              </a:rPr>
              <a:pPr/>
              <a:t>1/27/2022</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4E6FD98F-884B-4231-90DD-78567DD4FAE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43360533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solidFill>
                  <a:prstClr val="black">
                    <a:lumMod val="65000"/>
                    <a:lumOff val="35000"/>
                  </a:prstClr>
                </a:solidFill>
              </a:rPr>
              <a:pPr/>
              <a:t>1/27/2022</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4E6FD98F-884B-4231-90DD-78567DD4FAE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396946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B0FA8-5658-4F5A-AF3B-65C36A39F5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238828-5A24-45D5-915A-9A9CFB6FA806}"/>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F046A362-56FC-4DC5-A9BC-717ECC2288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F70284-E6AB-4C85-B7A9-8CE54349D353}"/>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2028229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FB841-2B72-42A1-A7C0-2EBF7A4F74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AA89E8-8289-4B23-AD3A-48BF1E965241}"/>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D8C63DED-78A1-4235-AF45-4FC987395C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ADCE96-CD17-4073-941B-9D6657B9A01A}"/>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274510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7ED1-24A5-4DE2-98FE-6B1CFA01DD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7B8375-DF75-471A-955D-687352A9EB1F}"/>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5F2A37B4-AB5A-4805-A8D8-F0681A0205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1CFB7A-3BD8-405C-BF7E-073C120D396E}"/>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329576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2EB9-3D60-4257-96DA-C4AB136A11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FAFF47-7991-4608-95AB-5CB9FB74A0EB}"/>
              </a:ext>
            </a:extLst>
          </p:cNvPr>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a:extLst>
              <a:ext uri="{FF2B5EF4-FFF2-40B4-BE49-F238E27FC236}">
                <a16:creationId xmlns:a16="http://schemas.microsoft.com/office/drawing/2014/main" id="{E91E11FA-570F-4F01-B8DD-891EB1719A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392180-9C1B-4542-9C7B-EE43B1AB986A}"/>
              </a:ext>
            </a:extLst>
          </p:cNvPr>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7016472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2.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2.jpe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2.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dirty="0"/>
              <a:t>Coding Decoding</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C7B6E1B-5CD6-457E-B12E-40DB70920123}" type="datetimeFigureOut">
              <a:rPr lang="en-US" smtClean="0"/>
              <a:pPr/>
              <a:t>1/27/2022</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E6FD98F-884B-4231-90DD-78567DD4FAEB}" type="slidenum">
              <a:rPr lang="en-US" smtClean="0"/>
              <a:pPr/>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WhatsApp Image 2019-04-08 at 17.27.06.jpeg"/>
          <p:cNvPicPr/>
          <p:nvPr userDrawn="1"/>
        </p:nvPicPr>
        <p:blipFill>
          <a:blip r:embed="rId49" cstate="print">
            <a:clrChange>
              <a:clrFrom>
                <a:srgbClr val="FFFFFF"/>
              </a:clrFrom>
              <a:clrTo>
                <a:srgbClr val="FFFFFF">
                  <a:alpha val="0"/>
                </a:srgbClr>
              </a:clrTo>
            </a:clrChange>
          </a:blip>
          <a:srcRect l="2564" t="9548" r="1603" b="9045"/>
          <a:stretch>
            <a:fillRect/>
          </a:stretch>
        </p:blipFill>
        <p:spPr>
          <a:xfrm>
            <a:off x="144379" y="0"/>
            <a:ext cx="1981200" cy="609600"/>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 id="2147483713" r:id="rId27"/>
    <p:sldLayoutId id="2147483714" r:id="rId28"/>
    <p:sldLayoutId id="2147483715" r:id="rId29"/>
    <p:sldLayoutId id="2147483716" r:id="rId30"/>
    <p:sldLayoutId id="2147483717" r:id="rId31"/>
    <p:sldLayoutId id="2147483718" r:id="rId32"/>
    <p:sldLayoutId id="2147483719" r:id="rId33"/>
    <p:sldLayoutId id="2147483720" r:id="rId34"/>
    <p:sldLayoutId id="2147483721" r:id="rId35"/>
    <p:sldLayoutId id="2147483722" r:id="rId36"/>
    <p:sldLayoutId id="2147483723" r:id="rId37"/>
    <p:sldLayoutId id="2147483724" r:id="rId38"/>
    <p:sldLayoutId id="2147483680" r:id="rId39"/>
    <p:sldLayoutId id="2147483681" r:id="rId40"/>
    <p:sldLayoutId id="2147483682" r:id="rId41"/>
    <p:sldLayoutId id="2147483683" r:id="rId42"/>
    <p:sldLayoutId id="2147483684" r:id="rId43"/>
    <p:sldLayoutId id="2147483685" r:id="rId44"/>
    <p:sldLayoutId id="2147483686" r:id="rId45"/>
    <p:sldLayoutId id="2147483687" r:id="rId46"/>
    <p:sldLayoutId id="2147483688" r:id="rId47"/>
  </p:sldLayoutIdLst>
  <p:txStyles>
    <p:titleStyle>
      <a:lvl1pPr algn="ctr" defTabSz="914400" rtl="0" eaLnBrk="1" latinLnBrk="0" hangingPunct="1">
        <a:lnSpc>
          <a:spcPts val="5800"/>
        </a:lnSpc>
        <a:spcBef>
          <a:spcPct val="0"/>
        </a:spcBef>
        <a:buNone/>
        <a:defRPr sz="2800" kern="1200">
          <a:solidFill>
            <a:schemeClr val="tx2"/>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C7B6E1B-5CD6-457E-B12E-40DB70920123}" type="datetimeFigureOut">
              <a:rPr lang="en-US" smtClean="0">
                <a:solidFill>
                  <a:prstClr val="black">
                    <a:lumMod val="65000"/>
                    <a:lumOff val="35000"/>
                  </a:prstClr>
                </a:solidFill>
              </a:rPr>
              <a:pPr/>
              <a:t>1/27/2022</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E6FD98F-884B-4231-90DD-78567DD4FAE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9" name="Picture 8" descr="WhatsApp Image 2019-04-08 at 17.27.06.jpeg"/>
          <p:cNvPicPr/>
          <p:nvPr userDrawn="1"/>
        </p:nvPicPr>
        <p:blipFill>
          <a:blip r:embed="rId13" cstate="print">
            <a:clrChange>
              <a:clrFrom>
                <a:srgbClr val="FFFFFF"/>
              </a:clrFrom>
              <a:clrTo>
                <a:srgbClr val="FFFFFF">
                  <a:alpha val="0"/>
                </a:srgbClr>
              </a:clrTo>
            </a:clrChange>
          </a:blip>
          <a:srcRect l="2564" t="9548" r="1603" b="9045"/>
          <a:stretch>
            <a:fillRect/>
          </a:stretch>
        </p:blipFill>
        <p:spPr>
          <a:xfrm>
            <a:off x="144379" y="0"/>
            <a:ext cx="1981200" cy="609600"/>
          </a:xfrm>
          <a:prstGeom prst="rect">
            <a:avLst/>
          </a:prstGeom>
        </p:spPr>
      </p:pic>
    </p:spTree>
    <p:extLst>
      <p:ext uri="{BB962C8B-B14F-4D97-AF65-F5344CB8AC3E}">
        <p14:creationId xmlns:p14="http://schemas.microsoft.com/office/powerpoint/2010/main" val="31281353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4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53.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53.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5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13347" y="1289155"/>
            <a:ext cx="11229474" cy="3876404"/>
          </a:xfrm>
        </p:spPr>
        <p:txBody>
          <a:bodyPr>
            <a:normAutofit/>
          </a:bodyPr>
          <a:lstStyle/>
          <a:p>
            <a:r>
              <a:rPr lang="en-US" sz="6000" b="1" dirty="0">
                <a:solidFill>
                  <a:srgbClr val="C00000"/>
                </a:solidFill>
                <a:effectLst/>
                <a:latin typeface="Times New Roman" pitchFamily="18" charset="0"/>
                <a:cs typeface="Times New Roman" pitchFamily="18" charset="0"/>
              </a:rPr>
              <a:t>CODING - DECODING</a:t>
            </a:r>
            <a:r>
              <a:rPr lang="en-US" sz="4800" b="1" dirty="0">
                <a:solidFill>
                  <a:srgbClr val="C00000"/>
                </a:solidFill>
                <a:effectLst/>
                <a:latin typeface="Times New Roman" pitchFamily="18" charset="0"/>
                <a:cs typeface="Times New Roman" pitchFamily="18" charset="0"/>
              </a:rPr>
              <a:t/>
            </a:r>
            <a:br>
              <a:rPr lang="en-US" sz="4800" b="1" dirty="0">
                <a:solidFill>
                  <a:srgbClr val="C00000"/>
                </a:solidFill>
                <a:effectLst/>
                <a:latin typeface="Times New Roman" pitchFamily="18" charset="0"/>
                <a:cs typeface="Times New Roman" pitchFamily="18" charset="0"/>
              </a:rPr>
            </a:br>
            <a:r>
              <a:rPr lang="en-US" sz="4800" b="1" dirty="0">
                <a:solidFill>
                  <a:srgbClr val="C00000"/>
                </a:solidFill>
                <a:effectLst/>
                <a:latin typeface="Times New Roman" pitchFamily="18" charset="0"/>
                <a:cs typeface="Times New Roman" pitchFamily="18" charset="0"/>
              </a:rPr>
              <a:t/>
            </a:r>
            <a:br>
              <a:rPr lang="en-US" sz="4800" b="1" dirty="0">
                <a:solidFill>
                  <a:srgbClr val="C00000"/>
                </a:solidFill>
                <a:effectLst/>
                <a:latin typeface="Times New Roman" pitchFamily="18" charset="0"/>
                <a:cs typeface="Times New Roman" pitchFamily="18" charset="0"/>
              </a:rPr>
            </a:br>
            <a:endParaRPr lang="en-US" sz="4800" b="1" dirty="0">
              <a:solidFill>
                <a:srgbClr val="C0000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401202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800" b="1" dirty="0">
              <a:solidFill>
                <a:schemeClr val="bg1"/>
              </a:solidFill>
            </a:endParaRPr>
          </a:p>
          <a:p>
            <a:pPr algn="ctr"/>
            <a:r>
              <a:rPr lang="en-US" sz="2800" b="1" dirty="0">
                <a:solidFill>
                  <a:schemeClr val="bg1"/>
                </a:solidFill>
              </a:rPr>
              <a:t>Coding Decoding</a:t>
            </a:r>
          </a:p>
          <a:p>
            <a:pPr algn="ctr"/>
            <a:endParaRPr lang="en-US" sz="2800" b="1" dirty="0">
              <a:solidFill>
                <a:schemeClr val="bg1"/>
              </a:solidFill>
            </a:endParaRPr>
          </a:p>
        </p:txBody>
      </p:sp>
      <p:sp>
        <p:nvSpPr>
          <p:cNvPr id="6" name="TextBox 5">
            <a:extLst>
              <a:ext uri="{FF2B5EF4-FFF2-40B4-BE49-F238E27FC236}">
                <a16:creationId xmlns:a16="http://schemas.microsoft.com/office/drawing/2014/main" id="{91AA9416-AB9C-4495-832F-5ECC556F1293}"/>
              </a:ext>
            </a:extLst>
          </p:cNvPr>
          <p:cNvSpPr txBox="1"/>
          <p:nvPr/>
        </p:nvSpPr>
        <p:spPr>
          <a:xfrm>
            <a:off x="441307" y="856991"/>
            <a:ext cx="6093500"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4. IF E = 5, PEN = 35, then PENCIL = ?</a:t>
            </a:r>
            <a:endParaRPr lang="en-IN"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514E3F6-8D2E-4D58-9248-E9307D8D9411}"/>
              </a:ext>
            </a:extLst>
          </p:cNvPr>
          <p:cNvSpPr txBox="1"/>
          <p:nvPr/>
        </p:nvSpPr>
        <p:spPr>
          <a:xfrm>
            <a:off x="441307" y="1450433"/>
            <a:ext cx="6093500" cy="1569660"/>
          </a:xfrm>
          <a:prstGeom prst="rect">
            <a:avLst/>
          </a:prstGeom>
          <a:noFill/>
        </p:spPr>
        <p:txBody>
          <a:bodyPr wrap="square">
            <a:spAutoFit/>
          </a:bodyPr>
          <a:lstStyle/>
          <a:p>
            <a:r>
              <a:rPr lang="en-US" sz="2400" b="1" dirty="0">
                <a:latin typeface="Times New Roman" pitchFamily="18" charset="0"/>
                <a:cs typeface="Times New Roman" pitchFamily="18" charset="0"/>
              </a:rPr>
              <a:t>A.</a:t>
            </a:r>
            <a:r>
              <a:rPr lang="en-US" sz="2400" dirty="0">
                <a:latin typeface="Times New Roman" pitchFamily="18" charset="0"/>
                <a:cs typeface="Times New Roman" pitchFamily="18" charset="0"/>
              </a:rPr>
              <a:t> 57</a:t>
            </a:r>
          </a:p>
          <a:p>
            <a:r>
              <a:rPr lang="en-US" sz="2400" b="1" dirty="0">
                <a:latin typeface="Times New Roman" pitchFamily="18" charset="0"/>
                <a:cs typeface="Times New Roman" pitchFamily="18" charset="0"/>
              </a:rPr>
              <a:t>B.</a:t>
            </a:r>
            <a:r>
              <a:rPr lang="en-US" sz="2400" dirty="0">
                <a:latin typeface="Times New Roman" pitchFamily="18" charset="0"/>
                <a:cs typeface="Times New Roman" pitchFamily="18" charset="0"/>
              </a:rPr>
              <a:t> 58</a:t>
            </a:r>
          </a:p>
          <a:p>
            <a:r>
              <a:rPr lang="en-US" sz="2400" b="1" dirty="0">
                <a:latin typeface="Times New Roman" pitchFamily="18" charset="0"/>
                <a:cs typeface="Times New Roman" pitchFamily="18" charset="0"/>
              </a:rPr>
              <a:t>C.</a:t>
            </a:r>
            <a:r>
              <a:rPr lang="en-US" sz="2400" dirty="0">
                <a:latin typeface="Times New Roman" pitchFamily="18" charset="0"/>
                <a:cs typeface="Times New Roman" pitchFamily="18" charset="0"/>
              </a:rPr>
              <a:t> 59 </a:t>
            </a:r>
          </a:p>
          <a:p>
            <a:r>
              <a:rPr lang="en-US" sz="2400" b="1" dirty="0">
                <a:latin typeface="Times New Roman" pitchFamily="18" charset="0"/>
                <a:cs typeface="Times New Roman" pitchFamily="18" charset="0"/>
              </a:rPr>
              <a:t>D.</a:t>
            </a:r>
            <a:r>
              <a:rPr lang="en-US" sz="2400" dirty="0">
                <a:latin typeface="Times New Roman" pitchFamily="18" charset="0"/>
                <a:cs typeface="Times New Roman" pitchFamily="18" charset="0"/>
              </a:rPr>
              <a:t> 60</a:t>
            </a:r>
            <a:endParaRPr lang="en-IN" sz="2400" dirty="0"/>
          </a:p>
        </p:txBody>
      </p:sp>
    </p:spTree>
    <p:extLst>
      <p:ext uri="{BB962C8B-B14F-4D97-AF65-F5344CB8AC3E}">
        <p14:creationId xmlns:p14="http://schemas.microsoft.com/office/powerpoint/2010/main" val="744680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800" b="1" dirty="0">
              <a:solidFill>
                <a:schemeClr val="bg1"/>
              </a:solidFill>
            </a:endParaRPr>
          </a:p>
          <a:p>
            <a:pPr algn="ctr"/>
            <a:r>
              <a:rPr lang="en-US" sz="2800" b="1" dirty="0">
                <a:solidFill>
                  <a:schemeClr val="bg1"/>
                </a:solidFill>
              </a:rPr>
              <a:t>Coding Decoding</a:t>
            </a:r>
          </a:p>
          <a:p>
            <a:pPr algn="ctr"/>
            <a:endParaRPr lang="en-US" sz="2800" b="1" dirty="0">
              <a:solidFill>
                <a:schemeClr val="bg1"/>
              </a:solidFill>
            </a:endParaRPr>
          </a:p>
        </p:txBody>
      </p:sp>
      <p:sp>
        <p:nvSpPr>
          <p:cNvPr id="5" name="Rectangle 4"/>
          <p:cNvSpPr/>
          <p:nvPr/>
        </p:nvSpPr>
        <p:spPr>
          <a:xfrm>
            <a:off x="204952" y="725215"/>
            <a:ext cx="11792607" cy="3785652"/>
          </a:xfrm>
          <a:prstGeom prst="rect">
            <a:avLst/>
          </a:prstGeom>
        </p:spPr>
        <p:txBody>
          <a:bodyPr wrap="square">
            <a:spAutoFit/>
          </a:bodyPr>
          <a:lstStyle/>
          <a:p>
            <a:r>
              <a:rPr lang="en-US" sz="2400" dirty="0">
                <a:latin typeface="Times New Roman" pitchFamily="18" charset="0"/>
                <a:cs typeface="Times New Roman" pitchFamily="18" charset="0"/>
              </a:rPr>
              <a:t> Directions(5-6): Study the following information carefully and answer the questions given below: In a certain code </a:t>
            </a:r>
            <a:r>
              <a:rPr lang="en-US" sz="2400" dirty="0" err="1">
                <a:latin typeface="Times New Roman" pitchFamily="18" charset="0"/>
                <a:cs typeface="Times New Roman" pitchFamily="18" charset="0"/>
              </a:rPr>
              <a:t>language,‘good</a:t>
            </a:r>
            <a:r>
              <a:rPr lang="en-US" sz="2400" dirty="0">
                <a:latin typeface="Times New Roman" pitchFamily="18" charset="0"/>
                <a:cs typeface="Times New Roman" pitchFamily="18" charset="0"/>
              </a:rPr>
              <a:t> time to buy’ is written as ‘</a:t>
            </a:r>
            <a:r>
              <a:rPr lang="en-US" sz="2400" dirty="0" err="1">
                <a:latin typeface="Times New Roman" pitchFamily="18" charset="0"/>
                <a:cs typeface="Times New Roman" pitchFamily="18" charset="0"/>
              </a:rPr>
              <a:t>mr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nj</a:t>
            </a:r>
            <a:r>
              <a:rPr lang="en-US" sz="2400" dirty="0">
                <a:latin typeface="Times New Roman" pitchFamily="18" charset="0"/>
                <a:cs typeface="Times New Roman" pitchFamily="18" charset="0"/>
              </a:rPr>
              <a:t> kw’</a:t>
            </a:r>
          </a:p>
          <a:p>
            <a:r>
              <a:rPr lang="en-US" sz="2400" dirty="0">
                <a:latin typeface="Times New Roman" pitchFamily="18" charset="0"/>
                <a:cs typeface="Times New Roman" pitchFamily="18" charset="0"/>
              </a:rPr>
              <a:t>‘devote money and time’ is written as ‘</a:t>
            </a:r>
            <a:r>
              <a:rPr lang="en-US" sz="2400" dirty="0" err="1">
                <a:latin typeface="Times New Roman" pitchFamily="18" charset="0"/>
                <a:cs typeface="Times New Roman" pitchFamily="18" charset="0"/>
              </a:rPr>
              <a:t>sy</a:t>
            </a:r>
            <a:r>
              <a:rPr lang="en-US" sz="2400" dirty="0">
                <a:latin typeface="Times New Roman" pitchFamily="18" charset="0"/>
                <a:cs typeface="Times New Roman" pitchFamily="18" charset="0"/>
              </a:rPr>
              <a:t> ta </a:t>
            </a:r>
            <a:r>
              <a:rPr lang="en-US" sz="2400" dirty="0" err="1">
                <a:latin typeface="Times New Roman" pitchFamily="18" charset="0"/>
                <a:cs typeface="Times New Roman" pitchFamily="18" charset="0"/>
              </a:rPr>
              <a:t>ge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mr</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‘buy good stuff only’ is written as ‘kw </a:t>
            </a:r>
            <a:r>
              <a:rPr lang="en-US" sz="2400" dirty="0" err="1">
                <a:latin typeface="Times New Roman" pitchFamily="18" charset="0"/>
                <a:cs typeface="Times New Roman" pitchFamily="18" charset="0"/>
              </a:rPr>
              <a:t>bo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rd</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fp</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‘only work and money’ is written as ‘ta </a:t>
            </a:r>
            <a:r>
              <a:rPr lang="en-US" sz="2400" dirty="0" err="1">
                <a:latin typeface="Times New Roman" pitchFamily="18" charset="0"/>
                <a:cs typeface="Times New Roman" pitchFamily="18" charset="0"/>
              </a:rPr>
              <a:t>fp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ux</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5. What is the code for “devote time to work” in the give code language?</a:t>
            </a:r>
          </a:p>
          <a:p>
            <a:r>
              <a:rPr lang="en-US" sz="2400" b="1" dirty="0">
                <a:latin typeface="Times New Roman" pitchFamily="18" charset="0"/>
                <a:cs typeface="Times New Roman" pitchFamily="18" charset="0"/>
              </a:rPr>
              <a:t>A.</a:t>
            </a:r>
            <a:r>
              <a:rPr lang="en-US" sz="2400" dirty="0">
                <a:latin typeface="Times New Roman" pitchFamily="18" charset="0"/>
                <a:cs typeface="Times New Roman" pitchFamily="18" charset="0"/>
              </a:rPr>
              <a:t> ta </a:t>
            </a:r>
            <a:r>
              <a:rPr lang="en-US" sz="2400" dirty="0" err="1">
                <a:latin typeface="Times New Roman" pitchFamily="18" charset="0"/>
                <a:cs typeface="Times New Roman" pitchFamily="18" charset="0"/>
              </a:rPr>
              <a:t>ni</a:t>
            </a:r>
            <a:r>
              <a:rPr lang="en-US" sz="2400" dirty="0">
                <a:latin typeface="Times New Roman" pitchFamily="18" charset="0"/>
                <a:cs typeface="Times New Roman" pitchFamily="18" charset="0"/>
              </a:rPr>
              <a:t> re </a:t>
            </a:r>
            <a:r>
              <a:rPr lang="en-US" sz="2400" dirty="0" err="1">
                <a:latin typeface="Times New Roman" pitchFamily="18" charset="0"/>
                <a:cs typeface="Times New Roman" pitchFamily="18" charset="0"/>
              </a:rPr>
              <a:t>fp</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B.</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ux</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nj</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sy</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fp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ux</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bo</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D.</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ux</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nj</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mr</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819975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800" b="1" dirty="0">
              <a:solidFill>
                <a:schemeClr val="bg1"/>
              </a:solidFill>
            </a:endParaRPr>
          </a:p>
          <a:p>
            <a:pPr algn="ctr"/>
            <a:r>
              <a:rPr lang="en-US" sz="2800" b="1" dirty="0">
                <a:solidFill>
                  <a:schemeClr val="bg1"/>
                </a:solidFill>
              </a:rPr>
              <a:t>Coding Decoding</a:t>
            </a:r>
          </a:p>
          <a:p>
            <a:pPr algn="ctr"/>
            <a:endParaRPr lang="en-US" sz="2800" b="1" dirty="0">
              <a:solidFill>
                <a:schemeClr val="bg1"/>
              </a:solidFill>
            </a:endParaRPr>
          </a:p>
        </p:txBody>
      </p:sp>
      <p:sp>
        <p:nvSpPr>
          <p:cNvPr id="5" name="Rectangle 4"/>
          <p:cNvSpPr/>
          <p:nvPr/>
        </p:nvSpPr>
        <p:spPr>
          <a:xfrm>
            <a:off x="220717" y="725214"/>
            <a:ext cx="11682249" cy="3785652"/>
          </a:xfrm>
          <a:prstGeom prst="rect">
            <a:avLst/>
          </a:prstGeom>
        </p:spPr>
        <p:txBody>
          <a:bodyPr wrap="square">
            <a:spAutoFit/>
          </a:bodyPr>
          <a:lstStyle/>
          <a:p>
            <a:r>
              <a:rPr lang="en-US" sz="2400" dirty="0">
                <a:latin typeface="Times New Roman" pitchFamily="18" charset="0"/>
                <a:cs typeface="Times New Roman" pitchFamily="18" charset="0"/>
              </a:rPr>
              <a:t>Directions(5-6): Study the following information carefully and answer the questions given below: In a certain code </a:t>
            </a:r>
            <a:r>
              <a:rPr lang="en-US" sz="2400" dirty="0" err="1">
                <a:latin typeface="Times New Roman" pitchFamily="18" charset="0"/>
                <a:cs typeface="Times New Roman" pitchFamily="18" charset="0"/>
              </a:rPr>
              <a:t>language,‘good</a:t>
            </a:r>
            <a:r>
              <a:rPr lang="en-US" sz="2400" dirty="0">
                <a:latin typeface="Times New Roman" pitchFamily="18" charset="0"/>
                <a:cs typeface="Times New Roman" pitchFamily="18" charset="0"/>
              </a:rPr>
              <a:t> time to buy’ is written as ‘</a:t>
            </a:r>
            <a:r>
              <a:rPr lang="en-US" sz="2400" dirty="0" err="1">
                <a:latin typeface="Times New Roman" pitchFamily="18" charset="0"/>
                <a:cs typeface="Times New Roman" pitchFamily="18" charset="0"/>
              </a:rPr>
              <a:t>mr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nj</a:t>
            </a:r>
            <a:r>
              <a:rPr lang="en-US" sz="2400" dirty="0">
                <a:latin typeface="Times New Roman" pitchFamily="18" charset="0"/>
                <a:cs typeface="Times New Roman" pitchFamily="18" charset="0"/>
              </a:rPr>
              <a:t> kw’</a:t>
            </a:r>
          </a:p>
          <a:p>
            <a:r>
              <a:rPr lang="en-US" sz="2400" dirty="0">
                <a:latin typeface="Times New Roman" pitchFamily="18" charset="0"/>
                <a:cs typeface="Times New Roman" pitchFamily="18" charset="0"/>
              </a:rPr>
              <a:t>‘devote money and time’ is written as ‘</a:t>
            </a:r>
            <a:r>
              <a:rPr lang="en-US" sz="2400" dirty="0" err="1">
                <a:latin typeface="Times New Roman" pitchFamily="18" charset="0"/>
                <a:cs typeface="Times New Roman" pitchFamily="18" charset="0"/>
              </a:rPr>
              <a:t>sy</a:t>
            </a:r>
            <a:r>
              <a:rPr lang="en-US" sz="2400" dirty="0">
                <a:latin typeface="Times New Roman" pitchFamily="18" charset="0"/>
                <a:cs typeface="Times New Roman" pitchFamily="18" charset="0"/>
              </a:rPr>
              <a:t> ta </a:t>
            </a:r>
            <a:r>
              <a:rPr lang="en-US" sz="2400" dirty="0" err="1">
                <a:latin typeface="Times New Roman" pitchFamily="18" charset="0"/>
                <a:cs typeface="Times New Roman" pitchFamily="18" charset="0"/>
              </a:rPr>
              <a:t>ge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mr</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‘buy good stuff only’ is written as ‘kw </a:t>
            </a:r>
            <a:r>
              <a:rPr lang="en-US" sz="2400" dirty="0" err="1">
                <a:latin typeface="Times New Roman" pitchFamily="18" charset="0"/>
                <a:cs typeface="Times New Roman" pitchFamily="18" charset="0"/>
              </a:rPr>
              <a:t>bo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rd</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fp</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‘only work and money’ is written as ‘ta </a:t>
            </a:r>
            <a:r>
              <a:rPr lang="en-US" sz="2400" dirty="0" err="1">
                <a:latin typeface="Times New Roman" pitchFamily="18" charset="0"/>
                <a:cs typeface="Times New Roman" pitchFamily="18" charset="0"/>
              </a:rPr>
              <a:t>fp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ux</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6. What is the code for “ buy time and money” in the given code language?</a:t>
            </a:r>
          </a:p>
          <a:p>
            <a:r>
              <a:rPr lang="en-US" sz="2400" b="1" dirty="0">
                <a:latin typeface="Times New Roman" pitchFamily="18" charset="0"/>
                <a:cs typeface="Times New Roman" pitchFamily="18" charset="0"/>
              </a:rPr>
              <a:t>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mr</a:t>
            </a:r>
            <a:r>
              <a:rPr lang="en-US" sz="2400" dirty="0">
                <a:latin typeface="Times New Roman" pitchFamily="18" charset="0"/>
                <a:cs typeface="Times New Roman" pitchFamily="18" charset="0"/>
              </a:rPr>
              <a:t> ta </a:t>
            </a:r>
            <a:r>
              <a:rPr lang="en-US" sz="2400" dirty="0" err="1">
                <a:latin typeface="Times New Roman" pitchFamily="18" charset="0"/>
                <a:cs typeface="Times New Roman" pitchFamily="18" charset="0"/>
              </a:rPr>
              <a:t>sy</a:t>
            </a:r>
            <a:r>
              <a:rPr lang="en-US" sz="2400" dirty="0">
                <a:latin typeface="Times New Roman" pitchFamily="18" charset="0"/>
                <a:cs typeface="Times New Roman" pitchFamily="18" charset="0"/>
              </a:rPr>
              <a:t> kw</a:t>
            </a:r>
          </a:p>
          <a:p>
            <a:r>
              <a:rPr lang="en-US" sz="2400" b="1" dirty="0">
                <a:latin typeface="Times New Roman" pitchFamily="18" charset="0"/>
                <a:cs typeface="Times New Roman" pitchFamily="18" charset="0"/>
              </a:rPr>
              <a:t>B.</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nj</a:t>
            </a:r>
            <a:r>
              <a:rPr lang="en-US" sz="2400" dirty="0">
                <a:latin typeface="Times New Roman" pitchFamily="18" charset="0"/>
                <a:cs typeface="Times New Roman" pitchFamily="18" charset="0"/>
              </a:rPr>
              <a:t> ta </a:t>
            </a:r>
            <a:r>
              <a:rPr lang="en-US" sz="2400" dirty="0" err="1">
                <a:latin typeface="Times New Roman" pitchFamily="18" charset="0"/>
                <a:cs typeface="Times New Roman" pitchFamily="18" charset="0"/>
              </a:rPr>
              <a:t>ge</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mr</a:t>
            </a:r>
            <a:r>
              <a:rPr lang="en-US" sz="2400" dirty="0">
                <a:latin typeface="Times New Roman" pitchFamily="18" charset="0"/>
                <a:cs typeface="Times New Roman" pitchFamily="18" charset="0"/>
              </a:rPr>
              <a:t> ta </a:t>
            </a:r>
            <a:r>
              <a:rPr lang="en-US" sz="2400" dirty="0" err="1">
                <a:latin typeface="Times New Roman" pitchFamily="18" charset="0"/>
                <a:cs typeface="Times New Roman" pitchFamily="18" charset="0"/>
              </a:rPr>
              <a:t>sy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fp</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D. </a:t>
            </a:r>
            <a:r>
              <a:rPr lang="en-US" sz="2400" dirty="0">
                <a:latin typeface="Times New Roman" pitchFamily="18" charset="0"/>
                <a:cs typeface="Times New Roman" pitchFamily="18" charset="0"/>
              </a:rPr>
              <a:t>kw </a:t>
            </a:r>
            <a:r>
              <a:rPr lang="en-US" sz="2400" dirty="0" err="1">
                <a:latin typeface="Times New Roman" pitchFamily="18" charset="0"/>
                <a:cs typeface="Times New Roman" pitchFamily="18" charset="0"/>
              </a:rPr>
              <a:t>nj</a:t>
            </a:r>
            <a:r>
              <a:rPr lang="en-US" sz="2400" dirty="0">
                <a:latin typeface="Times New Roman" pitchFamily="18" charset="0"/>
                <a:cs typeface="Times New Roman" pitchFamily="18" charset="0"/>
              </a:rPr>
              <a:t> kw </a:t>
            </a:r>
            <a:r>
              <a:rPr lang="en-US" sz="2400" dirty="0" err="1">
                <a:latin typeface="Times New Roman" pitchFamily="18" charset="0"/>
                <a:cs typeface="Times New Roman" pitchFamily="18" charset="0"/>
              </a:rPr>
              <a:t>bo</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819975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800" b="1" dirty="0">
              <a:solidFill>
                <a:schemeClr val="bg1"/>
              </a:solidFill>
            </a:endParaRPr>
          </a:p>
          <a:p>
            <a:pPr algn="ctr"/>
            <a:r>
              <a:rPr lang="en-US" sz="2800" b="1" dirty="0">
                <a:solidFill>
                  <a:schemeClr val="bg1"/>
                </a:solidFill>
              </a:rPr>
              <a:t>Coding Decoding</a:t>
            </a:r>
          </a:p>
          <a:p>
            <a:pPr algn="ctr"/>
            <a:endParaRPr lang="en-US" sz="2800" b="1" dirty="0">
              <a:solidFill>
                <a:schemeClr val="bg1"/>
              </a:solidFill>
            </a:endParaRPr>
          </a:p>
        </p:txBody>
      </p:sp>
      <p:sp>
        <p:nvSpPr>
          <p:cNvPr id="5" name="TextBox 4">
            <a:extLst>
              <a:ext uri="{FF2B5EF4-FFF2-40B4-BE49-F238E27FC236}">
                <a16:creationId xmlns:a16="http://schemas.microsoft.com/office/drawing/2014/main" id="{ADFCFD2B-29B2-418B-A3C5-DCEBB419A7E5}"/>
              </a:ext>
            </a:extLst>
          </p:cNvPr>
          <p:cNvSpPr txBox="1"/>
          <p:nvPr/>
        </p:nvSpPr>
        <p:spPr>
          <a:xfrm>
            <a:off x="513413" y="725214"/>
            <a:ext cx="10058787" cy="2308324"/>
          </a:xfrm>
          <a:prstGeom prst="rect">
            <a:avLst/>
          </a:prstGeom>
          <a:noFill/>
        </p:spPr>
        <p:txBody>
          <a:bodyPr wrap="square">
            <a:spAutoFit/>
          </a:bodyPr>
          <a:lstStyle/>
          <a:p>
            <a:pPr algn="just"/>
            <a:r>
              <a:rPr lang="en-US" sz="2400" i="0" dirty="0">
                <a:effectLst/>
                <a:latin typeface="Times New Roman" panose="02020603050405020304" pitchFamily="18" charset="0"/>
                <a:cs typeface="Times New Roman" panose="02020603050405020304" pitchFamily="18" charset="0"/>
              </a:rPr>
              <a:t>Directions(7-8): Study the following information carefully and answer the questions given beside</a:t>
            </a:r>
          </a:p>
          <a:p>
            <a:pPr algn="just"/>
            <a:r>
              <a:rPr lang="en-US" sz="2400" b="0" i="0" dirty="0">
                <a:effectLst/>
                <a:latin typeface="Times New Roman" panose="02020603050405020304" pitchFamily="18" charset="0"/>
                <a:cs typeface="Times New Roman" panose="02020603050405020304" pitchFamily="18" charset="0"/>
              </a:rPr>
              <a:t>In a certain code language,</a:t>
            </a:r>
          </a:p>
          <a:p>
            <a:pPr algn="just"/>
            <a:r>
              <a:rPr lang="en-US" sz="2400" b="0" i="0" dirty="0">
                <a:effectLst/>
                <a:latin typeface="Times New Roman" panose="02020603050405020304" pitchFamily="18" charset="0"/>
                <a:cs typeface="Times New Roman" panose="02020603050405020304" pitchFamily="18" charset="0"/>
              </a:rPr>
              <a:t>‘Become Your Role Model’ is written as ‘S4 C6 N5 Z4’</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‘Human Life World Change’ is written as ‘D6 I5 X5 M4’</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‘Insane      Make   Others   Crazy’        is     written     as     ‘D5    J6     N4     P6’</a:t>
            </a:r>
          </a:p>
        </p:txBody>
      </p:sp>
      <p:sp>
        <p:nvSpPr>
          <p:cNvPr id="7" name="TextBox 6">
            <a:extLst>
              <a:ext uri="{FF2B5EF4-FFF2-40B4-BE49-F238E27FC236}">
                <a16:creationId xmlns:a16="http://schemas.microsoft.com/office/drawing/2014/main" id="{3CAB454C-EA75-4CC6-BD3A-4622DE41B30B}"/>
              </a:ext>
            </a:extLst>
          </p:cNvPr>
          <p:cNvSpPr txBox="1"/>
          <p:nvPr/>
        </p:nvSpPr>
        <p:spPr>
          <a:xfrm>
            <a:off x="513413" y="3033538"/>
            <a:ext cx="9170233" cy="1938992"/>
          </a:xfrm>
          <a:prstGeom prst="rect">
            <a:avLst/>
          </a:prstGeom>
          <a:noFill/>
        </p:spPr>
        <p:txBody>
          <a:bodyPr wrap="square">
            <a:spAutoFit/>
          </a:bodyPr>
          <a:lstStyle/>
          <a:p>
            <a:r>
              <a:rPr lang="en-US" sz="2400" dirty="0">
                <a:solidFill>
                  <a:srgbClr val="222222"/>
                </a:solidFill>
                <a:latin typeface="Times New Roman" panose="02020603050405020304" pitchFamily="18" charset="0"/>
                <a:cs typeface="Times New Roman" panose="02020603050405020304" pitchFamily="18" charset="0"/>
              </a:rPr>
              <a:t>7</a:t>
            </a:r>
            <a:r>
              <a:rPr lang="en-US" sz="2400" i="0" dirty="0">
                <a:solidFill>
                  <a:srgbClr val="222222"/>
                </a:solidFill>
                <a:effectLst/>
                <a:latin typeface="Times New Roman" panose="02020603050405020304" pitchFamily="18" charset="0"/>
                <a:cs typeface="Times New Roman" panose="02020603050405020304" pitchFamily="18" charset="0"/>
              </a:rPr>
              <a:t>. What is the code of the word ‘Revenue’ in the given code language?</a:t>
            </a:r>
          </a:p>
          <a:p>
            <a:r>
              <a:rPr lang="en-US" sz="2400" b="1" dirty="0">
                <a:latin typeface="Times New Roman" pitchFamily="18" charset="0"/>
                <a:cs typeface="Times New Roman" pitchFamily="18" charset="0"/>
              </a:rPr>
              <a:t>A.</a:t>
            </a:r>
            <a:r>
              <a:rPr lang="en-US" sz="2400" dirty="0">
                <a:latin typeface="Times New Roman" pitchFamily="18" charset="0"/>
                <a:cs typeface="Times New Roman" pitchFamily="18" charset="0"/>
              </a:rPr>
              <a:t> R6</a:t>
            </a:r>
          </a:p>
          <a:p>
            <a:r>
              <a:rPr lang="en-US" sz="2400" b="1" dirty="0">
                <a:latin typeface="Times New Roman" pitchFamily="18" charset="0"/>
                <a:cs typeface="Times New Roman" pitchFamily="18" charset="0"/>
              </a:rPr>
              <a:t>B.</a:t>
            </a:r>
            <a:r>
              <a:rPr lang="en-US" sz="2400" dirty="0">
                <a:latin typeface="Times New Roman" pitchFamily="18" charset="0"/>
                <a:cs typeface="Times New Roman" pitchFamily="18" charset="0"/>
              </a:rPr>
              <a:t> S6</a:t>
            </a:r>
          </a:p>
          <a:p>
            <a:r>
              <a:rPr lang="en-US" sz="2400" b="1" dirty="0">
                <a:latin typeface="Times New Roman" pitchFamily="18" charset="0"/>
                <a:cs typeface="Times New Roman" pitchFamily="18" charset="0"/>
              </a:rPr>
              <a:t>C.</a:t>
            </a:r>
            <a:r>
              <a:rPr lang="en-US" sz="2400" dirty="0">
                <a:latin typeface="Times New Roman" pitchFamily="18" charset="0"/>
                <a:cs typeface="Times New Roman" pitchFamily="18" charset="0"/>
              </a:rPr>
              <a:t> P6</a:t>
            </a:r>
          </a:p>
          <a:p>
            <a:r>
              <a:rPr lang="en-US" sz="2400" b="1" dirty="0">
                <a:latin typeface="Times New Roman" pitchFamily="18" charset="0"/>
                <a:cs typeface="Times New Roman" pitchFamily="18" charset="0"/>
              </a:rPr>
              <a:t>D.</a:t>
            </a:r>
            <a:r>
              <a:rPr lang="en-US" sz="2400" dirty="0">
                <a:latin typeface="Times New Roman" pitchFamily="18" charset="0"/>
                <a:cs typeface="Times New Roman" pitchFamily="18" charset="0"/>
              </a:rPr>
              <a:t> S7</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800" b="1" dirty="0">
              <a:solidFill>
                <a:schemeClr val="bg1"/>
              </a:solidFill>
            </a:endParaRPr>
          </a:p>
          <a:p>
            <a:pPr algn="ctr"/>
            <a:r>
              <a:rPr lang="en-US" sz="2800" b="1" dirty="0">
                <a:solidFill>
                  <a:schemeClr val="bg1"/>
                </a:solidFill>
              </a:rPr>
              <a:t>Coding Decoding</a:t>
            </a:r>
          </a:p>
          <a:p>
            <a:pPr algn="ctr"/>
            <a:endParaRPr lang="en-US" sz="2800" b="1" dirty="0">
              <a:solidFill>
                <a:schemeClr val="bg1"/>
              </a:solidFill>
            </a:endParaRPr>
          </a:p>
        </p:txBody>
      </p:sp>
      <p:sp>
        <p:nvSpPr>
          <p:cNvPr id="4" name="TextBox 3">
            <a:extLst>
              <a:ext uri="{FF2B5EF4-FFF2-40B4-BE49-F238E27FC236}">
                <a16:creationId xmlns:a16="http://schemas.microsoft.com/office/drawing/2014/main" id="{EDEE0F1A-6CFF-42CD-BF91-A04498825E4B}"/>
              </a:ext>
            </a:extLst>
          </p:cNvPr>
          <p:cNvSpPr txBox="1"/>
          <p:nvPr/>
        </p:nvSpPr>
        <p:spPr>
          <a:xfrm>
            <a:off x="603354" y="835623"/>
            <a:ext cx="10879112" cy="230832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Directions(7-8): </a:t>
            </a:r>
            <a:r>
              <a:rPr lang="en-US" sz="2400" i="0" dirty="0">
                <a:effectLst/>
                <a:latin typeface="Times New Roman" panose="02020603050405020304" pitchFamily="18" charset="0"/>
                <a:cs typeface="Times New Roman" panose="02020603050405020304" pitchFamily="18" charset="0"/>
              </a:rPr>
              <a:t>Study the following information carefully and answer the questions given beside</a:t>
            </a:r>
          </a:p>
          <a:p>
            <a:pPr algn="just"/>
            <a:r>
              <a:rPr lang="en-US" sz="2400" b="0" i="0" dirty="0">
                <a:effectLst/>
                <a:latin typeface="Times New Roman" panose="02020603050405020304" pitchFamily="18" charset="0"/>
                <a:cs typeface="Times New Roman" panose="02020603050405020304" pitchFamily="18" charset="0"/>
              </a:rPr>
              <a:t>In a certain code language,</a:t>
            </a:r>
          </a:p>
          <a:p>
            <a:pPr algn="just"/>
            <a:r>
              <a:rPr lang="en-US" sz="2400" b="0" i="0" dirty="0">
                <a:effectLst/>
                <a:latin typeface="Times New Roman" panose="02020603050405020304" pitchFamily="18" charset="0"/>
                <a:cs typeface="Times New Roman" panose="02020603050405020304" pitchFamily="18" charset="0"/>
              </a:rPr>
              <a:t>‘Become Your Role Model’ is written as ‘S4 C6 N5 Z4’</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‘Human Life World Change’ is written as ‘D6 I5 X5 M4’</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‘Insane     Make   Others      Crazy’    is   written      as       ‘D5    J6          N4            P6’</a:t>
            </a:r>
          </a:p>
        </p:txBody>
      </p:sp>
      <p:sp>
        <p:nvSpPr>
          <p:cNvPr id="8" name="TextBox 7">
            <a:extLst>
              <a:ext uri="{FF2B5EF4-FFF2-40B4-BE49-F238E27FC236}">
                <a16:creationId xmlns:a16="http://schemas.microsoft.com/office/drawing/2014/main" id="{BEB01DFD-1D49-4146-A581-3D9B8C9E5770}"/>
              </a:ext>
            </a:extLst>
          </p:cNvPr>
          <p:cNvSpPr txBox="1"/>
          <p:nvPr/>
        </p:nvSpPr>
        <p:spPr>
          <a:xfrm>
            <a:off x="453452" y="3185170"/>
            <a:ext cx="10879112" cy="193899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8. Which of the following words will have their code </a:t>
            </a:r>
            <a:r>
              <a:rPr lang="en-US" sz="2400" dirty="0" smtClean="0">
                <a:latin typeface="Times New Roman" panose="02020603050405020304" pitchFamily="18" charset="0"/>
                <a:cs typeface="Times New Roman" panose="02020603050405020304" pitchFamily="18" charset="0"/>
              </a:rPr>
              <a:t>‘S3</a:t>
            </a:r>
            <a:r>
              <a:rPr lang="en-US" sz="2400" dirty="0">
                <a:latin typeface="Times New Roman" panose="02020603050405020304" pitchFamily="18" charset="0"/>
                <a:cs typeface="Times New Roman" panose="02020603050405020304" pitchFamily="18" charset="0"/>
              </a:rPr>
              <a:t>’ in the given code language?</a:t>
            </a:r>
          </a:p>
          <a:p>
            <a:r>
              <a:rPr lang="en-US" sz="2400" b="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Ram</a:t>
            </a:r>
          </a:p>
          <a:p>
            <a:r>
              <a:rPr lang="en-US" sz="2400" b="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Rom</a:t>
            </a:r>
          </a:p>
          <a:p>
            <a:r>
              <a:rPr lang="en-US" sz="2400" b="1" dirty="0">
                <a:latin typeface="Times New Roman" panose="02020603050405020304" pitchFamily="18" charset="0"/>
                <a:cs typeface="Times New Roman" panose="02020603050405020304" pitchFamily="18" charset="0"/>
              </a:rPr>
              <a:t>C. </a:t>
            </a:r>
            <a:r>
              <a:rPr lang="en-US" sz="2400" dirty="0">
                <a:latin typeface="Times New Roman" panose="02020603050405020304" pitchFamily="18" charset="0"/>
                <a:cs typeface="Times New Roman" panose="02020603050405020304" pitchFamily="18" charset="0"/>
              </a:rPr>
              <a:t>Ray</a:t>
            </a:r>
          </a:p>
          <a:p>
            <a:r>
              <a:rPr lang="en-US" sz="2400" b="1"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 All these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9160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800" b="1" dirty="0">
              <a:solidFill>
                <a:schemeClr val="bg1"/>
              </a:solidFill>
            </a:endParaRPr>
          </a:p>
          <a:p>
            <a:pPr algn="ctr"/>
            <a:r>
              <a:rPr lang="en-US" sz="2800" b="1" dirty="0">
                <a:solidFill>
                  <a:schemeClr val="bg1"/>
                </a:solidFill>
              </a:rPr>
              <a:t>Coding Decoding</a:t>
            </a:r>
          </a:p>
          <a:p>
            <a:pPr algn="ctr"/>
            <a:endParaRPr lang="en-US" sz="2800" b="1" dirty="0">
              <a:solidFill>
                <a:schemeClr val="bg1"/>
              </a:solidFill>
            </a:endParaRPr>
          </a:p>
        </p:txBody>
      </p:sp>
      <p:sp>
        <p:nvSpPr>
          <p:cNvPr id="5" name="Rectangle 4"/>
          <p:cNvSpPr/>
          <p:nvPr/>
        </p:nvSpPr>
        <p:spPr>
          <a:xfrm>
            <a:off x="236483" y="709448"/>
            <a:ext cx="11761076" cy="4893647"/>
          </a:xfrm>
          <a:prstGeom prst="rect">
            <a:avLst/>
          </a:prstGeom>
        </p:spPr>
        <p:txBody>
          <a:bodyPr wrap="square">
            <a:spAutoFit/>
          </a:bodyPr>
          <a:lstStyle/>
          <a:p>
            <a:r>
              <a:rPr lang="en-US" sz="2400" dirty="0">
                <a:latin typeface="Times New Roman" pitchFamily="18" charset="0"/>
                <a:cs typeface="Times New Roman" pitchFamily="18" charset="0"/>
              </a:rPr>
              <a:t>Directions(9-10): Study the following information carefully and answer the questions given beside:</a:t>
            </a:r>
          </a:p>
          <a:p>
            <a:r>
              <a:rPr lang="en-US" sz="2400" dirty="0">
                <a:latin typeface="Times New Roman" pitchFamily="18" charset="0"/>
                <a:cs typeface="Times New Roman" pitchFamily="18" charset="0"/>
              </a:rPr>
              <a:t> In a certain code language,</a:t>
            </a:r>
          </a:p>
          <a:p>
            <a:r>
              <a:rPr lang="en-US" sz="2400" dirty="0">
                <a:latin typeface="Times New Roman" pitchFamily="18" charset="0"/>
                <a:cs typeface="Times New Roman" pitchFamily="18" charset="0"/>
              </a:rPr>
              <a:t> ‘Bank Account Money Deposit’ is written as ‘14#p 15@b 15$d 15$f’</a:t>
            </a:r>
          </a:p>
          <a:p>
            <a:r>
              <a:rPr lang="en-US" sz="2400" dirty="0">
                <a:latin typeface="Times New Roman" pitchFamily="18" charset="0"/>
                <a:cs typeface="Times New Roman" pitchFamily="18" charset="0"/>
              </a:rPr>
              <a:t>‘Financial Institution Registered Always’ is written as ‘39%f 24#m 14%j 20&amp;o’</a:t>
            </a:r>
          </a:p>
          <a:p>
            <a:r>
              <a:rPr lang="en-US" sz="2400" dirty="0">
                <a:latin typeface="Times New Roman" pitchFamily="18" charset="0"/>
                <a:cs typeface="Times New Roman" pitchFamily="18" charset="0"/>
              </a:rPr>
              <a:t>‘Larger Interest Higher Amount’ is written as ‘15#j 23$o 36$n 25#b’</a:t>
            </a:r>
          </a:p>
          <a:p>
            <a:r>
              <a:rPr lang="en-US" sz="2400" dirty="0">
                <a:latin typeface="Times New Roman" pitchFamily="18" charset="0"/>
                <a:cs typeface="Times New Roman" pitchFamily="18" charset="0"/>
              </a:rPr>
              <a:t>‘Reserved Credit Examine Daily’ is written as ‘9#s 9#b 23$f 13%y’</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9. What is the code of the ‘Money and Time’?</a:t>
            </a:r>
          </a:p>
          <a:p>
            <a:r>
              <a:rPr lang="en-US" sz="2400" b="1" dirty="0">
                <a:latin typeface="Times New Roman" pitchFamily="18" charset="0"/>
                <a:cs typeface="Times New Roman" pitchFamily="18" charset="0"/>
              </a:rPr>
              <a:t>A.</a:t>
            </a:r>
            <a:r>
              <a:rPr lang="en-US" sz="2400" dirty="0">
                <a:latin typeface="Times New Roman" pitchFamily="18" charset="0"/>
                <a:cs typeface="Times New Roman" pitchFamily="18" charset="0"/>
              </a:rPr>
              <a:t> 1</a:t>
            </a:r>
            <a:r>
              <a:rPr lang="es-ES" sz="2400" dirty="0">
                <a:latin typeface="Times New Roman" pitchFamily="18" charset="0"/>
                <a:cs typeface="Times New Roman" pitchFamily="18" charset="0"/>
              </a:rPr>
              <a:t>5#p 14@o 22#j </a:t>
            </a:r>
          </a:p>
          <a:p>
            <a:r>
              <a:rPr lang="en-US" sz="2400" b="1" dirty="0">
                <a:latin typeface="Times New Roman" pitchFamily="18" charset="0"/>
                <a:cs typeface="Times New Roman" pitchFamily="18" charset="0"/>
              </a:rPr>
              <a:t>B.</a:t>
            </a:r>
            <a:r>
              <a:rPr lang="en-US" sz="2400" dirty="0">
                <a:latin typeface="Times New Roman" pitchFamily="18" charset="0"/>
                <a:cs typeface="Times New Roman" pitchFamily="18" charset="0"/>
              </a:rPr>
              <a:t> 1</a:t>
            </a:r>
            <a:r>
              <a:rPr lang="es-ES" sz="2400" dirty="0">
                <a:latin typeface="Times New Roman" pitchFamily="18" charset="0"/>
                <a:cs typeface="Times New Roman" pitchFamily="18" charset="0"/>
              </a:rPr>
              <a:t>4#p 14@o 22#k </a:t>
            </a:r>
          </a:p>
          <a:p>
            <a:r>
              <a:rPr lang="en-US" sz="2400" b="1" dirty="0">
                <a:latin typeface="Times New Roman" pitchFamily="18" charset="0"/>
                <a:cs typeface="Times New Roman" pitchFamily="18" charset="0"/>
              </a:rPr>
              <a:t>C.</a:t>
            </a:r>
            <a:r>
              <a:rPr lang="en-US" sz="2400" dirty="0">
                <a:latin typeface="Times New Roman" pitchFamily="18" charset="0"/>
                <a:cs typeface="Times New Roman" pitchFamily="18" charset="0"/>
              </a:rPr>
              <a:t> 1</a:t>
            </a:r>
            <a:r>
              <a:rPr lang="es-ES" sz="2400" dirty="0">
                <a:latin typeface="Times New Roman" pitchFamily="18" charset="0"/>
                <a:cs typeface="Times New Roman" pitchFamily="18" charset="0"/>
              </a:rPr>
              <a:t>4#m 14@o 22#j</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D.</a:t>
            </a:r>
            <a:r>
              <a:rPr lang="en-US" sz="2400" dirty="0">
                <a:latin typeface="Times New Roman" pitchFamily="18" charset="0"/>
                <a:cs typeface="Times New Roman" pitchFamily="18" charset="0"/>
              </a:rPr>
              <a:t> 1</a:t>
            </a:r>
            <a:r>
              <a:rPr lang="es-ES" sz="2400" dirty="0">
                <a:latin typeface="Times New Roman" pitchFamily="18" charset="0"/>
                <a:cs typeface="Times New Roman" pitchFamily="18" charset="0"/>
              </a:rPr>
              <a:t>4#p 14@o 22#j</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819975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800" b="1" dirty="0">
              <a:solidFill>
                <a:schemeClr val="bg1"/>
              </a:solidFill>
            </a:endParaRPr>
          </a:p>
          <a:p>
            <a:pPr algn="ctr"/>
            <a:r>
              <a:rPr lang="en-US" sz="2800" b="1" dirty="0">
                <a:solidFill>
                  <a:schemeClr val="bg1"/>
                </a:solidFill>
              </a:rPr>
              <a:t>Coding Decoding</a:t>
            </a:r>
          </a:p>
          <a:p>
            <a:pPr algn="ctr"/>
            <a:endParaRPr lang="en-US" sz="2800" b="1" dirty="0">
              <a:solidFill>
                <a:schemeClr val="bg1"/>
              </a:solidFill>
            </a:endParaRPr>
          </a:p>
        </p:txBody>
      </p:sp>
      <p:sp>
        <p:nvSpPr>
          <p:cNvPr id="5" name="Rectangle 4"/>
          <p:cNvSpPr/>
          <p:nvPr/>
        </p:nvSpPr>
        <p:spPr>
          <a:xfrm>
            <a:off x="204952" y="693682"/>
            <a:ext cx="11698014" cy="6001643"/>
          </a:xfrm>
          <a:prstGeom prst="rect">
            <a:avLst/>
          </a:prstGeom>
        </p:spPr>
        <p:txBody>
          <a:bodyPr wrap="square">
            <a:spAutoFit/>
          </a:bodyPr>
          <a:lstStyle/>
          <a:p>
            <a:r>
              <a:rPr lang="en-US" sz="2400" dirty="0">
                <a:latin typeface="Times New Roman" pitchFamily="18" charset="0"/>
                <a:cs typeface="Times New Roman" pitchFamily="18" charset="0"/>
              </a:rPr>
              <a:t>Directions(9-10): Study the following information carefully and answer the questions given beside:</a:t>
            </a:r>
          </a:p>
          <a:p>
            <a:r>
              <a:rPr lang="en-US" sz="2400" dirty="0">
                <a:latin typeface="Times New Roman" pitchFamily="18" charset="0"/>
                <a:cs typeface="Times New Roman" pitchFamily="18" charset="0"/>
              </a:rPr>
              <a:t> In a certain code language,</a:t>
            </a:r>
          </a:p>
          <a:p>
            <a:r>
              <a:rPr lang="en-US" sz="2400" dirty="0">
                <a:latin typeface="Times New Roman" pitchFamily="18" charset="0"/>
                <a:cs typeface="Times New Roman" pitchFamily="18" charset="0"/>
              </a:rPr>
              <a:t>‘Bank Account Money Deposit’ is written as ‘14#p 15@b 15$d 15$f’</a:t>
            </a:r>
          </a:p>
          <a:p>
            <a:r>
              <a:rPr lang="en-US" sz="2400" dirty="0">
                <a:latin typeface="Times New Roman" pitchFamily="18" charset="0"/>
                <a:cs typeface="Times New Roman" pitchFamily="18" charset="0"/>
              </a:rPr>
              <a:t>‘Financial Institution Registered Always’ is written as ‘39%f 24#m 14%j 20&amp;o’</a:t>
            </a:r>
          </a:p>
          <a:p>
            <a:r>
              <a:rPr lang="en-US" sz="2400" dirty="0">
                <a:latin typeface="Times New Roman" pitchFamily="18" charset="0"/>
                <a:cs typeface="Times New Roman" pitchFamily="18" charset="0"/>
              </a:rPr>
              <a:t>‘Larger Interest Higher Amount’ is written as ‘15#j 23$o 36$n 25#b’</a:t>
            </a:r>
          </a:p>
          <a:p>
            <a:r>
              <a:rPr lang="en-US" sz="2400" dirty="0">
                <a:latin typeface="Times New Roman" pitchFamily="18" charset="0"/>
                <a:cs typeface="Times New Roman" pitchFamily="18" charset="0"/>
              </a:rPr>
              <a:t>‘Reserved Credit Examine Daily’ is written as ‘9#s 9#b 23$f 13%y’</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10. ‘23#p 24#f’ is the code of which of the following?</a:t>
            </a:r>
          </a:p>
          <a:p>
            <a:r>
              <a:rPr lang="en-US" sz="2400" b="1" dirty="0">
                <a:latin typeface="Times New Roman" pitchFamily="18" charset="0"/>
                <a:cs typeface="Times New Roman" pitchFamily="18" charset="0"/>
              </a:rPr>
              <a:t>A.</a:t>
            </a:r>
            <a:r>
              <a:rPr lang="en-US" sz="2400" dirty="0">
                <a:latin typeface="Times New Roman" pitchFamily="18" charset="0"/>
                <a:cs typeface="Times New Roman" pitchFamily="18" charset="0"/>
              </a:rPr>
              <a:t> </a:t>
            </a:r>
            <a:r>
              <a:rPr lang="es-ES" sz="2400" dirty="0">
                <a:latin typeface="Times New Roman" pitchFamily="18" charset="0"/>
                <a:cs typeface="Times New Roman" pitchFamily="18" charset="0"/>
              </a:rPr>
              <a:t> </a:t>
            </a:r>
            <a:r>
              <a:rPr lang="es-ES" sz="2400" dirty="0" err="1">
                <a:latin typeface="Times New Roman" pitchFamily="18" charset="0"/>
                <a:cs typeface="Times New Roman" pitchFamily="18" charset="0"/>
              </a:rPr>
              <a:t>Lower</a:t>
            </a:r>
            <a:r>
              <a:rPr lang="es-ES" sz="2400" dirty="0">
                <a:latin typeface="Times New Roman" pitchFamily="18" charset="0"/>
                <a:cs typeface="Times New Roman" pitchFamily="18" charset="0"/>
              </a:rPr>
              <a:t> </a:t>
            </a:r>
            <a:r>
              <a:rPr lang="es-ES" sz="2400" dirty="0" err="1">
                <a:latin typeface="Times New Roman" pitchFamily="18" charset="0"/>
                <a:cs typeface="Times New Roman" pitchFamily="18" charset="0"/>
              </a:rPr>
              <a:t>reward</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B.</a:t>
            </a:r>
            <a:r>
              <a:rPr lang="en-US" sz="2400" dirty="0">
                <a:latin typeface="Times New Roman" pitchFamily="18" charset="0"/>
                <a:cs typeface="Times New Roman" pitchFamily="18" charset="0"/>
              </a:rPr>
              <a:t> </a:t>
            </a:r>
            <a:r>
              <a:rPr lang="es-ES" sz="2400" dirty="0">
                <a:latin typeface="Times New Roman" pitchFamily="18" charset="0"/>
                <a:cs typeface="Times New Roman" pitchFamily="18" charset="0"/>
              </a:rPr>
              <a:t> </a:t>
            </a:r>
            <a:r>
              <a:rPr lang="es-ES" sz="2400" dirty="0" err="1">
                <a:latin typeface="Times New Roman" pitchFamily="18" charset="0"/>
                <a:cs typeface="Times New Roman" pitchFamily="18" charset="0"/>
              </a:rPr>
              <a:t>Debit</a:t>
            </a:r>
            <a:r>
              <a:rPr lang="es-ES" sz="2400" dirty="0">
                <a:latin typeface="Times New Roman" pitchFamily="18" charset="0"/>
                <a:cs typeface="Times New Roman" pitchFamily="18" charset="0"/>
              </a:rPr>
              <a:t> </a:t>
            </a:r>
            <a:r>
              <a:rPr lang="es-ES" sz="2400" dirty="0" err="1">
                <a:latin typeface="Times New Roman" pitchFamily="18" charset="0"/>
                <a:cs typeface="Times New Roman" pitchFamily="18" charset="0"/>
              </a:rPr>
              <a:t>card</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C.</a:t>
            </a:r>
            <a:r>
              <a:rPr lang="en-US" sz="2400" dirty="0">
                <a:latin typeface="Times New Roman" pitchFamily="18" charset="0"/>
                <a:cs typeface="Times New Roman" pitchFamily="18" charset="0"/>
              </a:rPr>
              <a:t>  Credit card</a:t>
            </a:r>
          </a:p>
          <a:p>
            <a:r>
              <a:rPr lang="en-US" sz="2400" b="1" dirty="0">
                <a:latin typeface="Times New Roman" pitchFamily="18" charset="0"/>
                <a:cs typeface="Times New Roman" pitchFamily="18" charset="0"/>
              </a:rPr>
              <a:t>D.</a:t>
            </a:r>
            <a:r>
              <a:rPr lang="en-US" sz="2400" dirty="0">
                <a:latin typeface="Times New Roman" pitchFamily="18" charset="0"/>
                <a:cs typeface="Times New Roman" pitchFamily="18" charset="0"/>
              </a:rPr>
              <a:t> </a:t>
            </a:r>
            <a:r>
              <a:rPr lang="es-ES" sz="2400" dirty="0">
                <a:latin typeface="Times New Roman" pitchFamily="18" charset="0"/>
                <a:cs typeface="Times New Roman" pitchFamily="18" charset="0"/>
              </a:rPr>
              <a:t> </a:t>
            </a:r>
            <a:r>
              <a:rPr lang="es-ES" sz="2400" dirty="0" err="1">
                <a:latin typeface="Times New Roman" pitchFamily="18" charset="0"/>
                <a:cs typeface="Times New Roman" pitchFamily="18" charset="0"/>
              </a:rPr>
              <a:t>Higher</a:t>
            </a:r>
            <a:r>
              <a:rPr lang="es-ES" sz="2400" dirty="0">
                <a:latin typeface="Times New Roman" pitchFamily="18" charset="0"/>
                <a:cs typeface="Times New Roman" pitchFamily="18" charset="0"/>
              </a:rPr>
              <a:t> </a:t>
            </a:r>
            <a:r>
              <a:rPr lang="es-ES" sz="2400" dirty="0" err="1">
                <a:latin typeface="Times New Roman" pitchFamily="18" charset="0"/>
                <a:cs typeface="Times New Roman" pitchFamily="18" charset="0"/>
              </a:rPr>
              <a:t>reward</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819975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800" b="1" dirty="0">
              <a:solidFill>
                <a:schemeClr val="bg1"/>
              </a:solidFill>
            </a:endParaRPr>
          </a:p>
          <a:p>
            <a:pPr algn="ctr"/>
            <a:r>
              <a:rPr lang="en-US" sz="2800" b="1" dirty="0">
                <a:solidFill>
                  <a:schemeClr val="bg1"/>
                </a:solidFill>
              </a:rPr>
              <a:t>Coding Decoding</a:t>
            </a:r>
          </a:p>
          <a:p>
            <a:pPr algn="ctr"/>
            <a:endParaRPr lang="en-US" sz="2800" b="1" dirty="0">
              <a:solidFill>
                <a:schemeClr val="bg1"/>
              </a:solidFill>
            </a:endParaRPr>
          </a:p>
        </p:txBody>
      </p:sp>
      <p:sp>
        <p:nvSpPr>
          <p:cNvPr id="9" name="TextBox 8">
            <a:extLst>
              <a:ext uri="{FF2B5EF4-FFF2-40B4-BE49-F238E27FC236}">
                <a16:creationId xmlns:a16="http://schemas.microsoft.com/office/drawing/2014/main" id="{F3157679-1D0B-4812-9D42-34D5F0122430}"/>
              </a:ext>
            </a:extLst>
          </p:cNvPr>
          <p:cNvSpPr txBox="1"/>
          <p:nvPr/>
        </p:nvSpPr>
        <p:spPr>
          <a:xfrm>
            <a:off x="545432" y="804970"/>
            <a:ext cx="11069052" cy="3416320"/>
          </a:xfrm>
          <a:prstGeom prst="rect">
            <a:avLst/>
          </a:prstGeom>
          <a:noFill/>
        </p:spPr>
        <p:txBody>
          <a:bodyPr wrap="square">
            <a:spAutoFit/>
          </a:bodyPr>
          <a:lstStyle/>
          <a:p>
            <a:pPr algn="just"/>
            <a:r>
              <a:rPr lang="en-US" sz="2400" i="0" dirty="0">
                <a:effectLst/>
                <a:latin typeface="Times New Roman" panose="02020603050405020304" pitchFamily="18" charset="0"/>
                <a:cs typeface="Times New Roman" panose="02020603050405020304" pitchFamily="18" charset="0"/>
              </a:rPr>
              <a:t>Directions(11-12): In each of the following below is given a group of letters followed by four combinations of digits/symbols numbered (a), (b), (c) and (d). You have to find out which of the combinations correctly represents the group of letters based on the following coding system and mark the number of that combination as the answer. If none of the four combinations correctly represents the group of letters, mark (e), i.e. ‘None of these’ as the answer.</a:t>
            </a:r>
          </a:p>
          <a:p>
            <a:pPr algn="just"/>
            <a:r>
              <a:rPr lang="en-US" sz="2400" i="0" dirty="0">
                <a:effectLst/>
                <a:latin typeface="Times New Roman" panose="02020603050405020304" pitchFamily="18" charset="0"/>
                <a:cs typeface="Times New Roman" panose="02020603050405020304" pitchFamily="18" charset="0"/>
              </a:rPr>
              <a:t>Note: If more than one condition applies then they are to be applied as per the order mentioned below.</a:t>
            </a:r>
          </a:p>
          <a:p>
            <a:pPr algn="just"/>
            <a:endParaRPr lang="en-US" sz="2400" i="0" dirty="0">
              <a:solidFill>
                <a:srgbClr val="444444"/>
              </a:solidFill>
              <a:effectLst/>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3CA9789-DCA0-4D0D-BD9B-E22E64488FF8}"/>
              </a:ext>
            </a:extLst>
          </p:cNvPr>
          <p:cNvPicPr>
            <a:picLocks noChangeAspect="1"/>
          </p:cNvPicPr>
          <p:nvPr/>
        </p:nvPicPr>
        <p:blipFill>
          <a:blip r:embed="rId3"/>
          <a:stretch>
            <a:fillRect/>
          </a:stretch>
        </p:blipFill>
        <p:spPr>
          <a:xfrm>
            <a:off x="824770" y="4410476"/>
            <a:ext cx="9743295" cy="1298357"/>
          </a:xfrm>
          <a:prstGeom prst="rect">
            <a:avLst/>
          </a:prstGeom>
        </p:spPr>
      </p:pic>
    </p:spTree>
    <p:extLst>
      <p:ext uri="{BB962C8B-B14F-4D97-AF65-F5344CB8AC3E}">
        <p14:creationId xmlns:p14="http://schemas.microsoft.com/office/powerpoint/2010/main" val="3819975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800" b="1" dirty="0">
              <a:solidFill>
                <a:schemeClr val="bg1"/>
              </a:solidFill>
            </a:endParaRPr>
          </a:p>
          <a:p>
            <a:pPr algn="ctr"/>
            <a:r>
              <a:rPr lang="en-US" sz="2800" b="1" dirty="0">
                <a:solidFill>
                  <a:schemeClr val="bg1"/>
                </a:solidFill>
              </a:rPr>
              <a:t>Coding Decoding</a:t>
            </a:r>
          </a:p>
          <a:p>
            <a:pPr algn="ctr"/>
            <a:endParaRPr lang="en-US" sz="2800" b="1" dirty="0">
              <a:solidFill>
                <a:schemeClr val="bg1"/>
              </a:solidFill>
            </a:endParaRPr>
          </a:p>
        </p:txBody>
      </p:sp>
      <p:sp>
        <p:nvSpPr>
          <p:cNvPr id="5" name="Rectangle 4"/>
          <p:cNvSpPr/>
          <p:nvPr/>
        </p:nvSpPr>
        <p:spPr>
          <a:xfrm>
            <a:off x="207579" y="725214"/>
            <a:ext cx="11776842" cy="4893647"/>
          </a:xfrm>
          <a:prstGeom prst="rect">
            <a:avLst/>
          </a:prstGeom>
        </p:spPr>
        <p:txBody>
          <a:bodyPr wrap="square">
            <a:spAutoFit/>
          </a:bodyPr>
          <a:lstStyle/>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Conditions: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If the first letter is a vowel and the last letter is a consonant then both are coded with the code for the consonant.</a:t>
            </a:r>
          </a:p>
          <a:p>
            <a:r>
              <a:rPr lang="en-US" sz="2400" dirty="0">
                <a:latin typeface="Times New Roman" pitchFamily="18" charset="0"/>
                <a:cs typeface="Times New Roman" pitchFamily="18" charset="0"/>
              </a:rPr>
              <a:t>(ii) If both 2nd letter and the last letter are vowels, then their codes are to be interchanged.</a:t>
            </a:r>
          </a:p>
          <a:p>
            <a:r>
              <a:rPr lang="en-US" sz="2400" dirty="0">
                <a:latin typeface="Times New Roman" pitchFamily="18" charset="0"/>
                <a:cs typeface="Times New Roman" pitchFamily="18" charset="0"/>
              </a:rPr>
              <a:t>(iii) If 2nd letter is a consonant and 2nd last letter is a vowel, both are to be coded as the code for the vowel.</a:t>
            </a:r>
          </a:p>
          <a:p>
            <a:r>
              <a:rPr lang="en-US" sz="2400" dirty="0">
                <a:latin typeface="Times New Roman" pitchFamily="18" charset="0"/>
                <a:cs typeface="Times New Roman" pitchFamily="18" charset="0"/>
              </a:rPr>
              <a:t>(iv) If both 1st letter and 5th letter are consonants then both are coded as the code for the third letter.</a:t>
            </a:r>
          </a:p>
          <a:p>
            <a:r>
              <a:rPr lang="en-US" sz="2400" dirty="0">
                <a:latin typeface="Times New Roman" pitchFamily="18" charset="0"/>
                <a:cs typeface="Times New Roman" pitchFamily="18" charset="0"/>
              </a:rPr>
              <a:t>(v) If a given word does not follow any conditions mentioned above, then the code of the first letter is interchanged with code of the second letter and code of the third letter is interchanged with code of 4th letter and so on.</a:t>
            </a:r>
          </a:p>
        </p:txBody>
      </p:sp>
    </p:spTree>
    <p:extLst>
      <p:ext uri="{BB962C8B-B14F-4D97-AF65-F5344CB8AC3E}">
        <p14:creationId xmlns:p14="http://schemas.microsoft.com/office/powerpoint/2010/main" val="3819975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800" b="1" dirty="0">
              <a:solidFill>
                <a:schemeClr val="bg1"/>
              </a:solidFill>
            </a:endParaRPr>
          </a:p>
          <a:p>
            <a:pPr algn="ctr"/>
            <a:r>
              <a:rPr lang="en-US" sz="2800" b="1" dirty="0">
                <a:solidFill>
                  <a:schemeClr val="bg1"/>
                </a:solidFill>
              </a:rPr>
              <a:t>Coding Decoding</a:t>
            </a:r>
          </a:p>
          <a:p>
            <a:pPr algn="ctr"/>
            <a:endParaRPr lang="en-US" sz="2800" b="1" dirty="0">
              <a:solidFill>
                <a:schemeClr val="bg1"/>
              </a:solidFill>
            </a:endParaRPr>
          </a:p>
        </p:txBody>
      </p:sp>
      <p:sp>
        <p:nvSpPr>
          <p:cNvPr id="5" name="Rectangle 4"/>
          <p:cNvSpPr/>
          <p:nvPr/>
        </p:nvSpPr>
        <p:spPr>
          <a:xfrm>
            <a:off x="189186" y="725214"/>
            <a:ext cx="11745310" cy="1938992"/>
          </a:xfrm>
          <a:prstGeom prst="rect">
            <a:avLst/>
          </a:prstGeom>
        </p:spPr>
        <p:txBody>
          <a:bodyPr wrap="square">
            <a:spAutoFit/>
          </a:bodyPr>
          <a:lstStyle/>
          <a:p>
            <a:r>
              <a:rPr lang="en-US" sz="2400" dirty="0">
                <a:latin typeface="Times New Roman" pitchFamily="18" charset="0"/>
                <a:cs typeface="Times New Roman" pitchFamily="18" charset="0"/>
              </a:rPr>
              <a:t>11. Find the code for “CRYKER”?</a:t>
            </a:r>
          </a:p>
          <a:p>
            <a:r>
              <a:rPr lang="en-US" sz="2400" b="1" dirty="0">
                <a:latin typeface="Times New Roman" pitchFamily="18" charset="0"/>
                <a:cs typeface="Times New Roman" pitchFamily="18" charset="0"/>
              </a:rPr>
              <a:t>A.</a:t>
            </a:r>
            <a:r>
              <a:rPr lang="en-US" sz="2400" dirty="0">
                <a:latin typeface="Times New Roman" pitchFamily="18" charset="0"/>
                <a:cs typeface="Times New Roman" pitchFamily="18" charset="0"/>
              </a:rPr>
              <a:t> *9!$97</a:t>
            </a:r>
          </a:p>
          <a:p>
            <a:r>
              <a:rPr lang="en-US" sz="2400" b="1" dirty="0">
                <a:latin typeface="Times New Roman" pitchFamily="18" charset="0"/>
                <a:cs typeface="Times New Roman" pitchFamily="18" charset="0"/>
              </a:rPr>
              <a:t>B.</a:t>
            </a:r>
            <a:r>
              <a:rPr lang="en-US" sz="2400" dirty="0">
                <a:latin typeface="Times New Roman" pitchFamily="18" charset="0"/>
                <a:cs typeface="Times New Roman" pitchFamily="18" charset="0"/>
              </a:rPr>
              <a:t> #9!$97</a:t>
            </a:r>
          </a:p>
          <a:p>
            <a:r>
              <a:rPr lang="en-US" sz="2400" b="1" dirty="0">
                <a:latin typeface="Times New Roman" pitchFamily="18" charset="0"/>
                <a:cs typeface="Times New Roman" pitchFamily="18" charset="0"/>
              </a:rPr>
              <a:t>C.</a:t>
            </a:r>
            <a:r>
              <a:rPr lang="en-US" sz="2400" dirty="0">
                <a:latin typeface="Times New Roman" pitchFamily="18" charset="0"/>
                <a:cs typeface="Times New Roman" pitchFamily="18" charset="0"/>
              </a:rPr>
              <a:t> %9!$?7</a:t>
            </a:r>
          </a:p>
          <a:p>
            <a:r>
              <a:rPr lang="en-US" sz="2400" b="1" dirty="0">
                <a:latin typeface="Times New Roman" pitchFamily="18" charset="0"/>
                <a:cs typeface="Times New Roman" pitchFamily="18" charset="0"/>
              </a:rPr>
              <a:t>D.</a:t>
            </a:r>
            <a:r>
              <a:rPr lang="en-US" sz="2400" dirty="0">
                <a:latin typeface="Times New Roman" pitchFamily="18" charset="0"/>
                <a:cs typeface="Times New Roman" pitchFamily="18" charset="0"/>
              </a:rPr>
              <a:t> !9%$97</a:t>
            </a:r>
          </a:p>
        </p:txBody>
      </p:sp>
    </p:spTree>
    <p:extLst>
      <p:ext uri="{BB962C8B-B14F-4D97-AF65-F5344CB8AC3E}">
        <p14:creationId xmlns:p14="http://schemas.microsoft.com/office/powerpoint/2010/main" val="3819975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800" b="1" dirty="0">
              <a:solidFill>
                <a:schemeClr val="bg1"/>
              </a:solidFill>
            </a:endParaRPr>
          </a:p>
          <a:p>
            <a:pPr algn="ctr"/>
            <a:r>
              <a:rPr lang="en-US" sz="2800" b="1" dirty="0">
                <a:solidFill>
                  <a:schemeClr val="bg1"/>
                </a:solidFill>
              </a:rPr>
              <a:t>Coding Decoding</a:t>
            </a:r>
          </a:p>
          <a:p>
            <a:pPr algn="ctr"/>
            <a:endParaRPr lang="en-US" sz="2800" b="1" dirty="0">
              <a:solidFill>
                <a:schemeClr val="bg1"/>
              </a:solidFill>
            </a:endParaRPr>
          </a:p>
        </p:txBody>
      </p:sp>
      <p:grpSp>
        <p:nvGrpSpPr>
          <p:cNvPr id="5" name="Group 4">
            <a:extLst>
              <a:ext uri="{FF2B5EF4-FFF2-40B4-BE49-F238E27FC236}">
                <a16:creationId xmlns:a16="http://schemas.microsoft.com/office/drawing/2014/main" id="{4F8B347D-7F52-43D2-91DF-049347D9F521}"/>
              </a:ext>
            </a:extLst>
          </p:cNvPr>
          <p:cNvGrpSpPr/>
          <p:nvPr/>
        </p:nvGrpSpPr>
        <p:grpSpPr>
          <a:xfrm>
            <a:off x="718317" y="1200319"/>
            <a:ext cx="8229600" cy="912600"/>
            <a:chOff x="0" y="297714"/>
            <a:chExt cx="10972800" cy="1216800"/>
          </a:xfrm>
        </p:grpSpPr>
        <p:sp>
          <p:nvSpPr>
            <p:cNvPr id="6" name="Rectangle: Rounded Corners 4">
              <a:extLst>
                <a:ext uri="{FF2B5EF4-FFF2-40B4-BE49-F238E27FC236}">
                  <a16:creationId xmlns:a16="http://schemas.microsoft.com/office/drawing/2014/main" id="{8F22AD64-FC69-4A83-AE99-EA0CA434D555}"/>
                </a:ext>
              </a:extLst>
            </p:cNvPr>
            <p:cNvSpPr/>
            <p:nvPr/>
          </p:nvSpPr>
          <p:spPr>
            <a:xfrm>
              <a:off x="0" y="297714"/>
              <a:ext cx="10972800" cy="1216800"/>
            </a:xfrm>
            <a:prstGeom prst="roundRect">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ectangle: Rounded Corners 4">
              <a:extLst>
                <a:ext uri="{FF2B5EF4-FFF2-40B4-BE49-F238E27FC236}">
                  <a16:creationId xmlns:a16="http://schemas.microsoft.com/office/drawing/2014/main" id="{E889953C-7B40-4C8A-9543-F4461F9F48D2}"/>
                </a:ext>
              </a:extLst>
            </p:cNvPr>
            <p:cNvSpPr txBox="1"/>
            <p:nvPr/>
          </p:nvSpPr>
          <p:spPr>
            <a:xfrm>
              <a:off x="59399" y="357113"/>
              <a:ext cx="10854002" cy="10980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1435" tIns="51435" rIns="51435" bIns="51435" numCol="1" spcCol="1270" anchor="ctr" anchorCtr="0">
              <a:noAutofit/>
            </a:bodyPr>
            <a:lstStyle/>
            <a:p>
              <a:pPr defTabSz="600075">
                <a:lnSpc>
                  <a:spcPct val="90000"/>
                </a:lnSpc>
                <a:spcBef>
                  <a:spcPct val="0"/>
                </a:spcBef>
                <a:spcAft>
                  <a:spcPct val="35000"/>
                </a:spcAft>
              </a:pPr>
              <a:r>
                <a:rPr lang="en-US" sz="1350" b="1" dirty="0" smtClean="0"/>
                <a:t>Coding-Decoding</a:t>
              </a:r>
              <a:endParaRPr lang="en-US" sz="1350" b="1" dirty="0"/>
            </a:p>
          </p:txBody>
        </p:sp>
      </p:grpSp>
      <p:grpSp>
        <p:nvGrpSpPr>
          <p:cNvPr id="8" name="Group 7">
            <a:extLst>
              <a:ext uri="{FF2B5EF4-FFF2-40B4-BE49-F238E27FC236}">
                <a16:creationId xmlns:a16="http://schemas.microsoft.com/office/drawing/2014/main" id="{3BCA04A2-D336-42F4-8230-E1F3B637993F}"/>
              </a:ext>
            </a:extLst>
          </p:cNvPr>
          <p:cNvGrpSpPr/>
          <p:nvPr/>
        </p:nvGrpSpPr>
        <p:grpSpPr>
          <a:xfrm>
            <a:off x="537410" y="2323165"/>
            <a:ext cx="8455056" cy="1017194"/>
            <a:chOff x="106947" y="1377303"/>
            <a:chExt cx="11273408" cy="1234976"/>
          </a:xfrm>
        </p:grpSpPr>
        <p:sp>
          <p:nvSpPr>
            <p:cNvPr id="9" name="Rectangle 8">
              <a:extLst>
                <a:ext uri="{FF2B5EF4-FFF2-40B4-BE49-F238E27FC236}">
                  <a16:creationId xmlns:a16="http://schemas.microsoft.com/office/drawing/2014/main" id="{B8399927-F30A-4A71-B388-FB669E51C9ED}"/>
                </a:ext>
              </a:extLst>
            </p:cNvPr>
            <p:cNvSpPr/>
            <p:nvPr/>
          </p:nvSpPr>
          <p:spPr>
            <a:xfrm>
              <a:off x="407555" y="1377303"/>
              <a:ext cx="10972800" cy="1210950"/>
            </a:xfrm>
            <a:prstGeom prst="rect">
              <a:avLst/>
            </a:prstGeom>
            <a:ln/>
          </p:spPr>
          <p:style>
            <a:lnRef idx="2">
              <a:schemeClr val="accent4"/>
            </a:lnRef>
            <a:fillRef idx="1">
              <a:schemeClr val="lt1"/>
            </a:fillRef>
            <a:effectRef idx="0">
              <a:schemeClr val="accent4"/>
            </a:effectRef>
            <a:fontRef idx="minor">
              <a:schemeClr val="tx1">
                <a:hueOff val="0"/>
                <a:satOff val="0"/>
                <a:lumOff val="0"/>
                <a:alphaOff val="0"/>
              </a:schemeClr>
            </a:fontRef>
          </p:style>
        </p:sp>
        <p:sp>
          <p:nvSpPr>
            <p:cNvPr id="10" name="TextBox 9">
              <a:extLst>
                <a:ext uri="{FF2B5EF4-FFF2-40B4-BE49-F238E27FC236}">
                  <a16:creationId xmlns:a16="http://schemas.microsoft.com/office/drawing/2014/main" id="{FB4DD572-C818-4C4A-96E4-5D19D6F26744}"/>
                </a:ext>
              </a:extLst>
            </p:cNvPr>
            <p:cNvSpPr txBox="1"/>
            <p:nvPr/>
          </p:nvSpPr>
          <p:spPr>
            <a:xfrm>
              <a:off x="106947" y="1401329"/>
              <a:ext cx="10972800" cy="121095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1290" tIns="15240" rIns="85344" bIns="15240" numCol="1" spcCol="1270" anchor="t" anchorCtr="0">
              <a:noAutofit/>
            </a:bodyPr>
            <a:lstStyle/>
            <a:p>
              <a:pPr marL="128588" lvl="1" indent="-128588" defTabSz="533400">
                <a:lnSpc>
                  <a:spcPct val="90000"/>
                </a:lnSpc>
                <a:spcBef>
                  <a:spcPct val="0"/>
                </a:spcBef>
                <a:spcAft>
                  <a:spcPct val="20000"/>
                </a:spcAft>
                <a:buChar char="•"/>
              </a:pPr>
              <a:r>
                <a:rPr lang="en-US" sz="1600" dirty="0" smtClean="0">
                  <a:solidFill>
                    <a:srgbClr val="000000"/>
                  </a:solidFill>
                </a:rPr>
                <a:t>Introduction</a:t>
              </a:r>
            </a:p>
            <a:p>
              <a:pPr marL="128588" lvl="1" indent="-128588" defTabSz="533400">
                <a:lnSpc>
                  <a:spcPct val="90000"/>
                </a:lnSpc>
                <a:spcBef>
                  <a:spcPct val="0"/>
                </a:spcBef>
                <a:spcAft>
                  <a:spcPct val="20000"/>
                </a:spcAft>
                <a:buChar char="•"/>
              </a:pPr>
              <a:r>
                <a:rPr lang="en-IN" sz="1600" dirty="0"/>
                <a:t>Concept of EJOTY </a:t>
              </a:r>
              <a:endParaRPr lang="en-IN" sz="1600" dirty="0" smtClean="0"/>
            </a:p>
            <a:p>
              <a:pPr marL="128588" lvl="1" indent="-128588" defTabSz="533400">
                <a:lnSpc>
                  <a:spcPct val="90000"/>
                </a:lnSpc>
                <a:spcBef>
                  <a:spcPct val="0"/>
                </a:spcBef>
                <a:spcAft>
                  <a:spcPct val="20000"/>
                </a:spcAft>
                <a:buChar char="•"/>
              </a:pPr>
              <a:r>
                <a:rPr lang="en-US" sz="1600" dirty="0"/>
                <a:t>Different Coding patterns and how to identify them </a:t>
              </a:r>
              <a:endParaRPr lang="en-US" sz="1600" dirty="0" smtClean="0">
                <a:solidFill>
                  <a:srgbClr val="000000"/>
                </a:solidFill>
              </a:endParaRPr>
            </a:p>
          </p:txBody>
        </p:sp>
      </p:grpSp>
    </p:spTree>
    <p:extLst>
      <p:ext uri="{BB962C8B-B14F-4D97-AF65-F5344CB8AC3E}">
        <p14:creationId xmlns:p14="http://schemas.microsoft.com/office/powerpoint/2010/main" val="3504574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800" b="1" dirty="0">
              <a:solidFill>
                <a:schemeClr val="bg1"/>
              </a:solidFill>
            </a:endParaRPr>
          </a:p>
          <a:p>
            <a:pPr algn="ctr"/>
            <a:r>
              <a:rPr lang="en-US" sz="2800" b="1" dirty="0">
                <a:solidFill>
                  <a:schemeClr val="bg1"/>
                </a:solidFill>
              </a:rPr>
              <a:t>Coding Decoding</a:t>
            </a:r>
          </a:p>
          <a:p>
            <a:pPr algn="ctr"/>
            <a:endParaRPr lang="en-US" sz="2800" b="1" dirty="0">
              <a:solidFill>
                <a:schemeClr val="bg1"/>
              </a:solidFill>
            </a:endParaRPr>
          </a:p>
        </p:txBody>
      </p:sp>
      <p:sp>
        <p:nvSpPr>
          <p:cNvPr id="5" name="Rectangle 4"/>
          <p:cNvSpPr/>
          <p:nvPr/>
        </p:nvSpPr>
        <p:spPr>
          <a:xfrm>
            <a:off x="220716" y="725214"/>
            <a:ext cx="11745311" cy="2308324"/>
          </a:xfrm>
          <a:prstGeom prst="rect">
            <a:avLst/>
          </a:prstGeom>
        </p:spPr>
        <p:txBody>
          <a:bodyPr wrap="square">
            <a:spAutoFit/>
          </a:bodyPr>
          <a:lstStyle/>
          <a:p>
            <a:r>
              <a:rPr lang="en-US" sz="2400" dirty="0">
                <a:latin typeface="Times New Roman" pitchFamily="18" charset="0"/>
                <a:cs typeface="Times New Roman" pitchFamily="18" charset="0"/>
              </a:rPr>
              <a:t>12. Find the code for “ACTION”? </a:t>
            </a:r>
          </a:p>
          <a:p>
            <a:r>
              <a:rPr lang="en-US" sz="2400" b="1" dirty="0">
                <a:latin typeface="Times New Roman" pitchFamily="18" charset="0"/>
                <a:cs typeface="Times New Roman" pitchFamily="18" charset="0"/>
              </a:rPr>
              <a:t>A.</a:t>
            </a:r>
            <a:r>
              <a:rPr lang="en-US" sz="2400" dirty="0">
                <a:latin typeface="Times New Roman" pitchFamily="18" charset="0"/>
                <a:cs typeface="Times New Roman" pitchFamily="18" charset="0"/>
              </a:rPr>
              <a:t> +44~4+</a:t>
            </a:r>
          </a:p>
          <a:p>
            <a:r>
              <a:rPr lang="en-US" sz="2400" b="1" dirty="0">
                <a:latin typeface="Times New Roman" pitchFamily="18" charset="0"/>
                <a:cs typeface="Times New Roman" pitchFamily="18" charset="0"/>
              </a:rPr>
              <a:t>B.</a:t>
            </a:r>
            <a:r>
              <a:rPr lang="en-US" sz="2400" dirty="0">
                <a:latin typeface="Times New Roman" pitchFamily="18" charset="0"/>
                <a:cs typeface="Times New Roman" pitchFamily="18" charset="0"/>
              </a:rPr>
              <a:t> +4?~4+</a:t>
            </a:r>
          </a:p>
          <a:p>
            <a:r>
              <a:rPr lang="en-US" sz="2400" b="1" dirty="0">
                <a:latin typeface="Times New Roman" pitchFamily="18" charset="0"/>
                <a:cs typeface="Times New Roman" pitchFamily="18" charset="0"/>
              </a:rPr>
              <a:t>C.</a:t>
            </a:r>
            <a:r>
              <a:rPr lang="en-US" sz="2400" dirty="0">
                <a:latin typeface="Times New Roman" pitchFamily="18" charset="0"/>
                <a:cs typeface="Times New Roman" pitchFamily="18" charset="0"/>
              </a:rPr>
              <a:t> +45~4+</a:t>
            </a:r>
          </a:p>
          <a:p>
            <a:r>
              <a:rPr lang="en-US" sz="2400" b="1" dirty="0">
                <a:latin typeface="Times New Roman" pitchFamily="18" charset="0"/>
                <a:cs typeface="Times New Roman" pitchFamily="18" charset="0"/>
              </a:rPr>
              <a:t>D.</a:t>
            </a:r>
            <a:r>
              <a:rPr lang="en-US" sz="2400" dirty="0">
                <a:latin typeface="Times New Roman" pitchFamily="18" charset="0"/>
                <a:cs typeface="Times New Roman" pitchFamily="18" charset="0"/>
              </a:rPr>
              <a:t> +#4~4+</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819975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800" b="1" dirty="0">
              <a:solidFill>
                <a:schemeClr val="bg1"/>
              </a:solidFill>
            </a:endParaRPr>
          </a:p>
          <a:p>
            <a:pPr algn="ctr"/>
            <a:r>
              <a:rPr lang="en-US" sz="2800" b="1" dirty="0">
                <a:solidFill>
                  <a:schemeClr val="bg1"/>
                </a:solidFill>
              </a:rPr>
              <a:t>Coding Decoding</a:t>
            </a:r>
          </a:p>
          <a:p>
            <a:pPr algn="ctr"/>
            <a:endParaRPr lang="en-US" sz="2800" b="1" dirty="0">
              <a:solidFill>
                <a:schemeClr val="bg1"/>
              </a:solidFill>
            </a:endParaRPr>
          </a:p>
        </p:txBody>
      </p:sp>
      <p:sp>
        <p:nvSpPr>
          <p:cNvPr id="7" name="TextBox 6">
            <a:extLst>
              <a:ext uri="{FF2B5EF4-FFF2-40B4-BE49-F238E27FC236}">
                <a16:creationId xmlns:a16="http://schemas.microsoft.com/office/drawing/2014/main" id="{33AC5798-794B-4E64-B9E2-BE18191125DF}"/>
              </a:ext>
            </a:extLst>
          </p:cNvPr>
          <p:cNvSpPr txBox="1"/>
          <p:nvPr/>
        </p:nvSpPr>
        <p:spPr>
          <a:xfrm>
            <a:off x="545432" y="855656"/>
            <a:ext cx="10571657" cy="2123658"/>
          </a:xfrm>
          <a:prstGeom prst="rect">
            <a:avLst/>
          </a:prstGeom>
          <a:noFill/>
        </p:spPr>
        <p:txBody>
          <a:bodyPr wrap="square">
            <a:spAutoFit/>
          </a:bodyPr>
          <a:lstStyle/>
          <a:p>
            <a:pPr algn="just"/>
            <a:r>
              <a:rPr lang="en-US" sz="2400" i="0" dirty="0">
                <a:solidFill>
                  <a:srgbClr val="444444"/>
                </a:solidFill>
                <a:effectLst/>
                <a:latin typeface="Times New Roman" panose="02020603050405020304" pitchFamily="18" charset="0"/>
                <a:cs typeface="Times New Roman" panose="02020603050405020304" pitchFamily="18" charset="0"/>
              </a:rPr>
              <a:t>Directions(13-14): Read the following information carefully and answer the questions given beside.</a:t>
            </a:r>
          </a:p>
          <a:p>
            <a:pPr algn="just"/>
            <a:r>
              <a:rPr lang="en-US" sz="2400" b="0" i="0" dirty="0">
                <a:solidFill>
                  <a:srgbClr val="444444"/>
                </a:solidFill>
                <a:effectLst/>
                <a:latin typeface="Times New Roman" panose="02020603050405020304" pitchFamily="18" charset="0"/>
                <a:cs typeface="Times New Roman" panose="02020603050405020304" pitchFamily="18" charset="0"/>
              </a:rPr>
              <a:t> The values in Box 1 are coded as the values at their respective position in Box 2 on the basis of following conditions.</a:t>
            </a:r>
          </a:p>
          <a:p>
            <a:pPr algn="just"/>
            <a:endParaRPr lang="en-US" dirty="0">
              <a:solidFill>
                <a:srgbClr val="444444"/>
              </a:solidFill>
              <a:latin typeface="Roboto" panose="02000000000000000000" pitchFamily="2" charset="0"/>
            </a:endParaRPr>
          </a:p>
          <a:p>
            <a:pPr algn="just"/>
            <a:endParaRPr lang="en-US" b="0" i="0" dirty="0">
              <a:solidFill>
                <a:srgbClr val="444444"/>
              </a:solidFill>
              <a:effectLst/>
              <a:latin typeface="Roboto" panose="02000000000000000000" pitchFamily="2" charset="0"/>
            </a:endParaRPr>
          </a:p>
        </p:txBody>
      </p:sp>
      <p:pic>
        <p:nvPicPr>
          <p:cNvPr id="5" name="Picture 4">
            <a:extLst>
              <a:ext uri="{FF2B5EF4-FFF2-40B4-BE49-F238E27FC236}">
                <a16:creationId xmlns:a16="http://schemas.microsoft.com/office/drawing/2014/main" id="{679CE0F0-5134-4EAB-8CA1-F64B45FDFF07}"/>
              </a:ext>
            </a:extLst>
          </p:cNvPr>
          <p:cNvPicPr>
            <a:picLocks noChangeAspect="1"/>
          </p:cNvPicPr>
          <p:nvPr/>
        </p:nvPicPr>
        <p:blipFill>
          <a:blip r:embed="rId3"/>
          <a:stretch>
            <a:fillRect/>
          </a:stretch>
        </p:blipFill>
        <p:spPr>
          <a:xfrm>
            <a:off x="545432" y="3033790"/>
            <a:ext cx="10571657" cy="2510557"/>
          </a:xfrm>
          <a:prstGeom prst="rect">
            <a:avLst/>
          </a:prstGeom>
        </p:spPr>
      </p:pic>
    </p:spTree>
    <p:extLst>
      <p:ext uri="{BB962C8B-B14F-4D97-AF65-F5344CB8AC3E}">
        <p14:creationId xmlns:p14="http://schemas.microsoft.com/office/powerpoint/2010/main" val="3819975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800" b="1" dirty="0">
              <a:solidFill>
                <a:schemeClr val="bg1"/>
              </a:solidFill>
            </a:endParaRPr>
          </a:p>
          <a:p>
            <a:pPr algn="ctr"/>
            <a:r>
              <a:rPr lang="en-US" sz="2800" b="1" dirty="0">
                <a:solidFill>
                  <a:schemeClr val="bg1"/>
                </a:solidFill>
              </a:rPr>
              <a:t>Coding Decoding</a:t>
            </a:r>
          </a:p>
          <a:p>
            <a:pPr algn="ctr"/>
            <a:endParaRPr lang="en-US" sz="2800" b="1" dirty="0">
              <a:solidFill>
                <a:schemeClr val="bg1"/>
              </a:solidFill>
            </a:endParaRPr>
          </a:p>
        </p:txBody>
      </p:sp>
      <p:sp>
        <p:nvSpPr>
          <p:cNvPr id="7" name="TextBox 6">
            <a:extLst>
              <a:ext uri="{FF2B5EF4-FFF2-40B4-BE49-F238E27FC236}">
                <a16:creationId xmlns:a16="http://schemas.microsoft.com/office/drawing/2014/main" id="{EBB30ECF-085A-4ABB-92D5-37A776F649BA}"/>
              </a:ext>
            </a:extLst>
          </p:cNvPr>
          <p:cNvSpPr txBox="1"/>
          <p:nvPr/>
        </p:nvSpPr>
        <p:spPr>
          <a:xfrm>
            <a:off x="374755" y="831697"/>
            <a:ext cx="11587396" cy="5293757"/>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Conditions:</a:t>
            </a:r>
          </a:p>
          <a:p>
            <a:r>
              <a:rPr lang="en-US" sz="2000" dirty="0">
                <a:latin typeface="Times New Roman" panose="02020603050405020304" pitchFamily="18" charset="0"/>
                <a:cs typeface="Times New Roman" panose="02020603050405020304" pitchFamily="18" charset="0"/>
              </a:rPr>
              <a:t>If a grid:</a:t>
            </a:r>
          </a:p>
          <a:p>
            <a:pPr marL="342900" indent="-342900">
              <a:buAutoNum type="arabicPeriod"/>
            </a:pPr>
            <a:r>
              <a:rPr lang="en-US" sz="2000" b="1" dirty="0">
                <a:latin typeface="Times New Roman" panose="02020603050405020304" pitchFamily="18" charset="0"/>
                <a:cs typeface="Times New Roman" panose="02020603050405020304" pitchFamily="18" charset="0"/>
              </a:rPr>
              <a:t>Does not contain vowels:</a:t>
            </a:r>
          </a:p>
          <a:p>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If the number attached is a prime number then change the consonants to their immediate previous letter as per English alphabet series and change the number as per sum of its digit(until single digit is obtained).</a:t>
            </a:r>
          </a:p>
          <a:p>
            <a:r>
              <a:rPr lang="en-US" sz="2000" b="1" dirty="0">
                <a:latin typeface="Times New Roman" panose="02020603050405020304" pitchFamily="18" charset="0"/>
                <a:cs typeface="Times New Roman" panose="02020603050405020304" pitchFamily="18" charset="0"/>
              </a:rPr>
              <a:t>ii.</a:t>
            </a:r>
            <a:r>
              <a:rPr lang="en-US" sz="2000" dirty="0">
                <a:latin typeface="Times New Roman" panose="02020603050405020304" pitchFamily="18" charset="0"/>
                <a:cs typeface="Times New Roman" panose="02020603050405020304" pitchFamily="18" charset="0"/>
              </a:rPr>
              <a:t> If the number attached is a composite number then change the consonants to their immediate next letter as per English alphabet series.</a:t>
            </a:r>
          </a:p>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2. Does not contain consonants:</a:t>
            </a:r>
          </a:p>
          <a:p>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If the number attached is even then arrange the letters within the word as per reverse alphabetical order and interchange the digits of the number.</a:t>
            </a:r>
          </a:p>
          <a:p>
            <a:r>
              <a:rPr lang="en-US" sz="2000" b="1" dirty="0">
                <a:latin typeface="Times New Roman" panose="02020603050405020304" pitchFamily="18" charset="0"/>
                <a:cs typeface="Times New Roman" panose="02020603050405020304" pitchFamily="18" charset="0"/>
              </a:rPr>
              <a:t>ii</a:t>
            </a:r>
            <a:r>
              <a:rPr lang="en-US" sz="2000" dirty="0">
                <a:latin typeface="Times New Roman" panose="02020603050405020304" pitchFamily="18" charset="0"/>
                <a:cs typeface="Times New Roman" panose="02020603050405020304" pitchFamily="18" charset="0"/>
              </a:rPr>
              <a:t>. If the number attached is odd then arrange the letters within the word as per alphabetical order.</a:t>
            </a:r>
          </a:p>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3. Contains both vowels and consonants:</a:t>
            </a:r>
          </a:p>
          <a:p>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If the number is a perfect square then change the consonants to their reverse letters as per the English alphabet series and subtract the number from 100.</a:t>
            </a:r>
          </a:p>
          <a:p>
            <a:r>
              <a:rPr lang="en-US" sz="2000" b="1" dirty="0">
                <a:latin typeface="Times New Roman" panose="02020603050405020304" pitchFamily="18" charset="0"/>
                <a:cs typeface="Times New Roman" panose="02020603050405020304" pitchFamily="18" charset="0"/>
              </a:rPr>
              <a:t>ii. </a:t>
            </a:r>
            <a:r>
              <a:rPr lang="en-US" sz="2000" dirty="0">
                <a:latin typeface="Times New Roman" panose="02020603050405020304" pitchFamily="18" charset="0"/>
                <a:cs typeface="Times New Roman" panose="02020603050405020304" pitchFamily="18" charset="0"/>
              </a:rPr>
              <a:t>If the number is not a perfect square then change the vowels to their reverse letters as per the English alphabet series.</a:t>
            </a: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14809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800" b="1" dirty="0">
              <a:solidFill>
                <a:schemeClr val="bg1"/>
              </a:solidFill>
            </a:endParaRPr>
          </a:p>
          <a:p>
            <a:pPr algn="ctr"/>
            <a:r>
              <a:rPr lang="en-US" sz="2800" b="1" dirty="0">
                <a:solidFill>
                  <a:schemeClr val="bg1"/>
                </a:solidFill>
              </a:rPr>
              <a:t>Coding Decoding</a:t>
            </a:r>
          </a:p>
          <a:p>
            <a:pPr algn="ctr"/>
            <a:endParaRPr lang="en-US" sz="2800" b="1" dirty="0">
              <a:solidFill>
                <a:schemeClr val="bg1"/>
              </a:solidFill>
            </a:endParaRPr>
          </a:p>
        </p:txBody>
      </p:sp>
      <p:sp>
        <p:nvSpPr>
          <p:cNvPr id="5" name="TextBox 4">
            <a:extLst>
              <a:ext uri="{FF2B5EF4-FFF2-40B4-BE49-F238E27FC236}">
                <a16:creationId xmlns:a16="http://schemas.microsoft.com/office/drawing/2014/main" id="{3802AAB2-412C-487F-96F9-CD0CA4C7DA7A}"/>
              </a:ext>
            </a:extLst>
          </p:cNvPr>
          <p:cNvSpPr txBox="1"/>
          <p:nvPr/>
        </p:nvSpPr>
        <p:spPr>
          <a:xfrm>
            <a:off x="441307" y="994156"/>
            <a:ext cx="11085094"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As per the given illustration and conditions find the values of Box 2 for the following.</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8011591-F32F-4E71-93FD-D413E9A065C1}"/>
              </a:ext>
            </a:extLst>
          </p:cNvPr>
          <p:cNvPicPr>
            <a:picLocks noChangeAspect="1"/>
          </p:cNvPicPr>
          <p:nvPr/>
        </p:nvPicPr>
        <p:blipFill>
          <a:blip r:embed="rId3"/>
          <a:stretch>
            <a:fillRect/>
          </a:stretch>
        </p:blipFill>
        <p:spPr>
          <a:xfrm>
            <a:off x="663703" y="2275459"/>
            <a:ext cx="10088380" cy="2566363"/>
          </a:xfrm>
          <a:prstGeom prst="rect">
            <a:avLst/>
          </a:prstGeom>
        </p:spPr>
      </p:pic>
    </p:spTree>
    <p:extLst>
      <p:ext uri="{BB962C8B-B14F-4D97-AF65-F5344CB8AC3E}">
        <p14:creationId xmlns:p14="http://schemas.microsoft.com/office/powerpoint/2010/main" val="3200736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800" b="1" dirty="0">
              <a:solidFill>
                <a:schemeClr val="bg1"/>
              </a:solidFill>
            </a:endParaRPr>
          </a:p>
          <a:p>
            <a:pPr algn="ctr"/>
            <a:r>
              <a:rPr lang="en-US" sz="2800" b="1" dirty="0">
                <a:solidFill>
                  <a:schemeClr val="bg1"/>
                </a:solidFill>
              </a:rPr>
              <a:t>Coding Decoding</a:t>
            </a:r>
          </a:p>
          <a:p>
            <a:pPr algn="ctr"/>
            <a:endParaRPr lang="en-US" sz="2800" b="1" dirty="0">
              <a:solidFill>
                <a:schemeClr val="bg1"/>
              </a:solidFill>
            </a:endParaRPr>
          </a:p>
        </p:txBody>
      </p:sp>
      <p:sp>
        <p:nvSpPr>
          <p:cNvPr id="5" name="TextBox 4">
            <a:extLst>
              <a:ext uri="{FF2B5EF4-FFF2-40B4-BE49-F238E27FC236}">
                <a16:creationId xmlns:a16="http://schemas.microsoft.com/office/drawing/2014/main" id="{E202A739-3F07-42E9-8D9A-04F4D4E16E8C}"/>
              </a:ext>
            </a:extLst>
          </p:cNvPr>
          <p:cNvSpPr txBox="1"/>
          <p:nvPr/>
        </p:nvSpPr>
        <p:spPr>
          <a:xfrm>
            <a:off x="441306" y="901822"/>
            <a:ext cx="11189219" cy="830997"/>
          </a:xfrm>
          <a:prstGeom prst="rect">
            <a:avLst/>
          </a:prstGeom>
          <a:noFill/>
        </p:spPr>
        <p:txBody>
          <a:bodyPr wrap="square">
            <a:spAutoFit/>
          </a:bodyPr>
          <a:lstStyle/>
          <a:p>
            <a:r>
              <a:rPr lang="en-US" sz="2400" dirty="0">
                <a:solidFill>
                  <a:srgbClr val="222222"/>
                </a:solidFill>
                <a:latin typeface="Times New Roman" panose="02020603050405020304" pitchFamily="18" charset="0"/>
                <a:cs typeface="Times New Roman" panose="02020603050405020304" pitchFamily="18" charset="0"/>
              </a:rPr>
              <a:t>13</a:t>
            </a:r>
            <a:r>
              <a:rPr lang="en-US" sz="2400" i="0" dirty="0">
                <a:solidFill>
                  <a:srgbClr val="222222"/>
                </a:solidFill>
                <a:effectLst/>
                <a:latin typeface="Times New Roman" panose="02020603050405020304" pitchFamily="18" charset="0"/>
                <a:cs typeface="Times New Roman" panose="02020603050405020304" pitchFamily="18" charset="0"/>
              </a:rPr>
              <a:t>. What is the difference between the sum of odd numbers and the sum of even numbers of Box 2?</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EC86319-16BD-4877-B098-78A0E3DE8EA8}"/>
              </a:ext>
            </a:extLst>
          </p:cNvPr>
          <p:cNvSpPr txBox="1"/>
          <p:nvPr/>
        </p:nvSpPr>
        <p:spPr>
          <a:xfrm>
            <a:off x="441305" y="1732819"/>
            <a:ext cx="6093500" cy="1569660"/>
          </a:xfrm>
          <a:prstGeom prst="rect">
            <a:avLst/>
          </a:prstGeom>
          <a:noFill/>
        </p:spPr>
        <p:txBody>
          <a:bodyPr wrap="square">
            <a:spAutoFit/>
          </a:bodyPr>
          <a:lstStyle/>
          <a:p>
            <a:r>
              <a:rPr lang="en-US" sz="2400" b="1" dirty="0">
                <a:latin typeface="Times New Roman" pitchFamily="18" charset="0"/>
                <a:cs typeface="Times New Roman" pitchFamily="18" charset="0"/>
              </a:rPr>
              <a:t>A.</a:t>
            </a:r>
            <a:r>
              <a:rPr lang="en-US" sz="2400" dirty="0">
                <a:latin typeface="Times New Roman" pitchFamily="18" charset="0"/>
                <a:cs typeface="Times New Roman" pitchFamily="18" charset="0"/>
              </a:rPr>
              <a:t> 104</a:t>
            </a:r>
          </a:p>
          <a:p>
            <a:r>
              <a:rPr lang="en-US" sz="2400" b="1" dirty="0">
                <a:latin typeface="Times New Roman" pitchFamily="18" charset="0"/>
                <a:cs typeface="Times New Roman" pitchFamily="18" charset="0"/>
              </a:rPr>
              <a:t>B.</a:t>
            </a:r>
            <a:r>
              <a:rPr lang="en-US" sz="2400" dirty="0">
                <a:latin typeface="Times New Roman" pitchFamily="18" charset="0"/>
                <a:cs typeface="Times New Roman" pitchFamily="18" charset="0"/>
              </a:rPr>
              <a:t> 122</a:t>
            </a:r>
          </a:p>
          <a:p>
            <a:r>
              <a:rPr lang="en-US" sz="2400" b="1" dirty="0">
                <a:latin typeface="Times New Roman" pitchFamily="18" charset="0"/>
                <a:cs typeface="Times New Roman" pitchFamily="18" charset="0"/>
              </a:rPr>
              <a:t>C.</a:t>
            </a:r>
            <a:r>
              <a:rPr lang="en-US" sz="2400" dirty="0">
                <a:latin typeface="Times New Roman" pitchFamily="18" charset="0"/>
                <a:cs typeface="Times New Roman" pitchFamily="18" charset="0"/>
              </a:rPr>
              <a:t> 129</a:t>
            </a:r>
          </a:p>
          <a:p>
            <a:r>
              <a:rPr lang="en-US" sz="2400" b="1" dirty="0">
                <a:latin typeface="Times New Roman" pitchFamily="18" charset="0"/>
                <a:cs typeface="Times New Roman" pitchFamily="18" charset="0"/>
              </a:rPr>
              <a:t>D.</a:t>
            </a:r>
            <a:r>
              <a:rPr lang="en-US" sz="2400" dirty="0">
                <a:latin typeface="Times New Roman" pitchFamily="18" charset="0"/>
                <a:cs typeface="Times New Roman" pitchFamily="18" charset="0"/>
              </a:rPr>
              <a:t> None</a:t>
            </a:r>
            <a:endParaRPr lang="en-IN" sz="2400" dirty="0"/>
          </a:p>
        </p:txBody>
      </p:sp>
    </p:spTree>
    <p:extLst>
      <p:ext uri="{BB962C8B-B14F-4D97-AF65-F5344CB8AC3E}">
        <p14:creationId xmlns:p14="http://schemas.microsoft.com/office/powerpoint/2010/main" val="3942921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800" b="1" dirty="0">
              <a:solidFill>
                <a:schemeClr val="bg1"/>
              </a:solidFill>
            </a:endParaRPr>
          </a:p>
          <a:p>
            <a:pPr algn="ctr"/>
            <a:r>
              <a:rPr lang="en-US" sz="2800" b="1" dirty="0">
                <a:solidFill>
                  <a:schemeClr val="bg1"/>
                </a:solidFill>
              </a:rPr>
              <a:t>Coding Decoding</a:t>
            </a:r>
          </a:p>
          <a:p>
            <a:pPr algn="ctr"/>
            <a:endParaRPr lang="en-US" sz="2800" b="1" dirty="0">
              <a:solidFill>
                <a:schemeClr val="bg1"/>
              </a:solidFill>
            </a:endParaRPr>
          </a:p>
        </p:txBody>
      </p:sp>
      <p:sp>
        <p:nvSpPr>
          <p:cNvPr id="5" name="TextBox 4">
            <a:extLst>
              <a:ext uri="{FF2B5EF4-FFF2-40B4-BE49-F238E27FC236}">
                <a16:creationId xmlns:a16="http://schemas.microsoft.com/office/drawing/2014/main" id="{161D62DA-2537-4A5C-8407-703A05449F23}"/>
              </a:ext>
            </a:extLst>
          </p:cNvPr>
          <p:cNvSpPr txBox="1"/>
          <p:nvPr/>
        </p:nvSpPr>
        <p:spPr>
          <a:xfrm>
            <a:off x="441306" y="901822"/>
            <a:ext cx="10726365"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14. Which letter does not come in box 2?</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A2FA539-AF67-4FAA-96E2-3A3AFB2E270C}"/>
              </a:ext>
            </a:extLst>
          </p:cNvPr>
          <p:cNvSpPr txBox="1"/>
          <p:nvPr/>
        </p:nvSpPr>
        <p:spPr>
          <a:xfrm>
            <a:off x="545432" y="1363487"/>
            <a:ext cx="6093500" cy="1569660"/>
          </a:xfrm>
          <a:prstGeom prst="rect">
            <a:avLst/>
          </a:prstGeom>
          <a:noFill/>
        </p:spPr>
        <p:txBody>
          <a:bodyPr wrap="square">
            <a:spAutoFit/>
          </a:bodyPr>
          <a:lstStyle/>
          <a:p>
            <a:r>
              <a:rPr lang="en-US" sz="2400" b="1" dirty="0">
                <a:latin typeface="Times New Roman" pitchFamily="18" charset="0"/>
                <a:cs typeface="Times New Roman" pitchFamily="18" charset="0"/>
              </a:rPr>
              <a:t>A.</a:t>
            </a:r>
            <a:r>
              <a:rPr lang="en-US" sz="2400" dirty="0">
                <a:latin typeface="Times New Roman" pitchFamily="18" charset="0"/>
                <a:cs typeface="Times New Roman" pitchFamily="18" charset="0"/>
              </a:rPr>
              <a:t> C</a:t>
            </a:r>
          </a:p>
          <a:p>
            <a:r>
              <a:rPr lang="en-US" sz="2400" b="1" dirty="0">
                <a:latin typeface="Times New Roman" pitchFamily="18" charset="0"/>
                <a:cs typeface="Times New Roman" pitchFamily="18" charset="0"/>
              </a:rPr>
              <a:t>B.</a:t>
            </a:r>
            <a:r>
              <a:rPr lang="en-US" sz="2400" dirty="0">
                <a:latin typeface="Times New Roman" pitchFamily="18" charset="0"/>
                <a:cs typeface="Times New Roman" pitchFamily="18" charset="0"/>
              </a:rPr>
              <a:t> A</a:t>
            </a:r>
          </a:p>
          <a:p>
            <a:r>
              <a:rPr lang="en-US" sz="2400" b="1" dirty="0">
                <a:latin typeface="Times New Roman" pitchFamily="18" charset="0"/>
                <a:cs typeface="Times New Roman" pitchFamily="18" charset="0"/>
              </a:rPr>
              <a:t>C.</a:t>
            </a:r>
            <a:r>
              <a:rPr lang="en-US" sz="2400" dirty="0">
                <a:latin typeface="Times New Roman" pitchFamily="18" charset="0"/>
                <a:cs typeface="Times New Roman" pitchFamily="18" charset="0"/>
              </a:rPr>
              <a:t> J</a:t>
            </a:r>
          </a:p>
          <a:p>
            <a:r>
              <a:rPr lang="en-US" sz="2400" b="1" dirty="0">
                <a:latin typeface="Times New Roman" pitchFamily="18" charset="0"/>
                <a:cs typeface="Times New Roman" pitchFamily="18" charset="0"/>
              </a:rPr>
              <a:t>D.</a:t>
            </a:r>
            <a:r>
              <a:rPr lang="en-US" sz="2400" dirty="0">
                <a:latin typeface="Times New Roman" pitchFamily="18" charset="0"/>
                <a:cs typeface="Times New Roman" pitchFamily="18" charset="0"/>
              </a:rPr>
              <a:t> G</a:t>
            </a:r>
            <a:endParaRPr lang="en-IN" sz="2400" dirty="0"/>
          </a:p>
        </p:txBody>
      </p:sp>
    </p:spTree>
    <p:extLst>
      <p:ext uri="{BB962C8B-B14F-4D97-AF65-F5344CB8AC3E}">
        <p14:creationId xmlns:p14="http://schemas.microsoft.com/office/powerpoint/2010/main" val="2341209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800" b="1" dirty="0">
              <a:solidFill>
                <a:schemeClr val="bg1"/>
              </a:solidFill>
            </a:endParaRPr>
          </a:p>
          <a:p>
            <a:pPr algn="ctr"/>
            <a:r>
              <a:rPr lang="en-US" sz="2800" b="1" dirty="0">
                <a:solidFill>
                  <a:schemeClr val="bg1"/>
                </a:solidFill>
              </a:rPr>
              <a:t>Coding Decoding</a:t>
            </a:r>
          </a:p>
          <a:p>
            <a:pPr algn="ctr"/>
            <a:endParaRPr lang="en-US" sz="2800" b="1" dirty="0">
              <a:solidFill>
                <a:schemeClr val="bg1"/>
              </a:solidFill>
            </a:endParaRPr>
          </a:p>
        </p:txBody>
      </p:sp>
      <p:sp>
        <p:nvSpPr>
          <p:cNvPr id="5" name="Rectangle 4"/>
          <p:cNvSpPr/>
          <p:nvPr/>
        </p:nvSpPr>
        <p:spPr>
          <a:xfrm>
            <a:off x="236483" y="725214"/>
            <a:ext cx="11955517" cy="2308324"/>
          </a:xfrm>
          <a:prstGeom prst="rect">
            <a:avLst/>
          </a:prstGeom>
        </p:spPr>
        <p:txBody>
          <a:bodyPr wrap="square">
            <a:spAutoFit/>
          </a:bodyPr>
          <a:lstStyle/>
          <a:p>
            <a:r>
              <a:rPr lang="en-US" sz="2400" dirty="0">
                <a:latin typeface="Times New Roman" pitchFamily="18" charset="0"/>
                <a:cs typeface="Times New Roman" pitchFamily="18" charset="0"/>
              </a:rPr>
              <a:t>Directions(15-16): Read the following information carefully and answer the questions given beside.</a:t>
            </a:r>
          </a:p>
          <a:p>
            <a:r>
              <a:rPr lang="en-US" sz="2400" dirty="0">
                <a:latin typeface="Times New Roman" pitchFamily="18" charset="0"/>
                <a:cs typeface="Times New Roman" pitchFamily="18" charset="0"/>
              </a:rPr>
              <a:t>The below mentioned table represents some words and their codes. The codes are assigned on the basis of some pattern.</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89D8387B-F945-4201-8FEB-7CCC6BC70CCD}"/>
              </a:ext>
            </a:extLst>
          </p:cNvPr>
          <p:cNvPicPr>
            <a:picLocks noChangeAspect="1"/>
          </p:cNvPicPr>
          <p:nvPr/>
        </p:nvPicPr>
        <p:blipFill>
          <a:blip r:embed="rId3"/>
          <a:stretch>
            <a:fillRect/>
          </a:stretch>
        </p:blipFill>
        <p:spPr>
          <a:xfrm>
            <a:off x="2086365" y="2179608"/>
            <a:ext cx="6383078" cy="889438"/>
          </a:xfrm>
          <a:prstGeom prst="rect">
            <a:avLst/>
          </a:prstGeom>
        </p:spPr>
      </p:pic>
      <p:sp>
        <p:nvSpPr>
          <p:cNvPr id="7" name="TextBox 6">
            <a:extLst>
              <a:ext uri="{FF2B5EF4-FFF2-40B4-BE49-F238E27FC236}">
                <a16:creationId xmlns:a16="http://schemas.microsoft.com/office/drawing/2014/main" id="{A4F57170-4374-44C1-ACDA-42F7798D7E3D}"/>
              </a:ext>
            </a:extLst>
          </p:cNvPr>
          <p:cNvSpPr txBox="1"/>
          <p:nvPr/>
        </p:nvSpPr>
        <p:spPr>
          <a:xfrm>
            <a:off x="545432" y="2929400"/>
            <a:ext cx="11340962" cy="1938992"/>
          </a:xfrm>
          <a:prstGeom prst="rect">
            <a:avLst/>
          </a:prstGeom>
          <a:noFill/>
        </p:spPr>
        <p:txBody>
          <a:bodyPr wrap="square">
            <a:spAutoFit/>
          </a:bodyPr>
          <a:lstStyle/>
          <a:p>
            <a:r>
              <a:rPr lang="en-US" sz="2400" b="0" i="0" dirty="0">
                <a:solidFill>
                  <a:srgbClr val="444444"/>
                </a:solidFill>
                <a:effectLst/>
                <a:latin typeface="Times New Roman" panose="02020603050405020304" pitchFamily="18" charset="0"/>
                <a:cs typeface="Times New Roman" panose="02020603050405020304" pitchFamily="18" charset="0"/>
              </a:rPr>
              <a:t>Column A,B,C,D and E shows some numerical values which form the codes for the words asked. You have to mark the column name as your answer in which the code for the asked word lies. The words are to be coded in the same manner which is followed by the codes mentioned in the first table.</a:t>
            </a:r>
          </a:p>
          <a:p>
            <a:endParaRPr lang="en-IN"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E5FC81C-DBD2-43DC-B7EB-77139C375C09}"/>
              </a:ext>
            </a:extLst>
          </p:cNvPr>
          <p:cNvPicPr>
            <a:picLocks noChangeAspect="1"/>
          </p:cNvPicPr>
          <p:nvPr/>
        </p:nvPicPr>
        <p:blipFill>
          <a:blip r:embed="rId4"/>
          <a:stretch>
            <a:fillRect/>
          </a:stretch>
        </p:blipFill>
        <p:spPr>
          <a:xfrm>
            <a:off x="1909839" y="4512039"/>
            <a:ext cx="6559604" cy="1499017"/>
          </a:xfrm>
          <a:prstGeom prst="rect">
            <a:avLst/>
          </a:prstGeom>
        </p:spPr>
      </p:pic>
      <p:sp>
        <p:nvSpPr>
          <p:cNvPr id="10" name="TextBox 9">
            <a:extLst>
              <a:ext uri="{FF2B5EF4-FFF2-40B4-BE49-F238E27FC236}">
                <a16:creationId xmlns:a16="http://schemas.microsoft.com/office/drawing/2014/main" id="{4B6AC5F7-1B0D-45C0-8789-D9E193A9AD52}"/>
              </a:ext>
            </a:extLst>
          </p:cNvPr>
          <p:cNvSpPr txBox="1"/>
          <p:nvPr/>
        </p:nvSpPr>
        <p:spPr>
          <a:xfrm>
            <a:off x="858187" y="6011056"/>
            <a:ext cx="9893895" cy="369332"/>
          </a:xfrm>
          <a:prstGeom prst="rect">
            <a:avLst/>
          </a:prstGeom>
          <a:noFill/>
        </p:spPr>
        <p:txBody>
          <a:bodyPr wrap="square">
            <a:spAutoFit/>
          </a:bodyPr>
          <a:lstStyle/>
          <a:p>
            <a:r>
              <a:rPr lang="en-US" b="0" i="0" dirty="0">
                <a:solidFill>
                  <a:srgbClr val="444444"/>
                </a:solidFill>
                <a:effectLst/>
                <a:latin typeface="Roboto" panose="02000000000000000000" pitchFamily="2" charset="0"/>
              </a:rPr>
              <a:t>For example: If answer for the word STARE is asked then it would be ‘D’.</a:t>
            </a:r>
            <a:endParaRPr lang="en-IN" dirty="0"/>
          </a:p>
        </p:txBody>
      </p:sp>
    </p:spTree>
    <p:extLst>
      <p:ext uri="{BB962C8B-B14F-4D97-AF65-F5344CB8AC3E}">
        <p14:creationId xmlns:p14="http://schemas.microsoft.com/office/powerpoint/2010/main" val="3819975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800" b="1" dirty="0">
              <a:solidFill>
                <a:schemeClr val="bg1"/>
              </a:solidFill>
            </a:endParaRPr>
          </a:p>
          <a:p>
            <a:pPr algn="ctr"/>
            <a:r>
              <a:rPr lang="en-US" sz="2800" b="1" dirty="0">
                <a:solidFill>
                  <a:schemeClr val="bg1"/>
                </a:solidFill>
              </a:rPr>
              <a:t>Coding Decoding</a:t>
            </a:r>
          </a:p>
          <a:p>
            <a:pPr algn="ctr"/>
            <a:endParaRPr lang="en-US" sz="2800" b="1" dirty="0">
              <a:solidFill>
                <a:schemeClr val="bg1"/>
              </a:solidFill>
            </a:endParaRPr>
          </a:p>
        </p:txBody>
      </p:sp>
      <p:sp>
        <p:nvSpPr>
          <p:cNvPr id="5" name="Rectangle 4"/>
          <p:cNvSpPr/>
          <p:nvPr/>
        </p:nvSpPr>
        <p:spPr>
          <a:xfrm>
            <a:off x="204952" y="725214"/>
            <a:ext cx="11745311" cy="1938992"/>
          </a:xfrm>
          <a:prstGeom prst="rect">
            <a:avLst/>
          </a:prstGeom>
        </p:spPr>
        <p:txBody>
          <a:bodyPr wrap="square">
            <a:spAutoFit/>
          </a:bodyPr>
          <a:lstStyle/>
          <a:p>
            <a:r>
              <a:rPr lang="en-US" sz="2400" dirty="0">
                <a:latin typeface="Times New Roman" pitchFamily="18" charset="0"/>
                <a:cs typeface="Times New Roman" pitchFamily="18" charset="0"/>
              </a:rPr>
              <a:t>15. Identify the code for "DATE" belongs to which of the following?</a:t>
            </a:r>
          </a:p>
          <a:p>
            <a:r>
              <a:rPr lang="en-US" sz="2400" b="1" dirty="0">
                <a:latin typeface="Times New Roman" pitchFamily="18" charset="0"/>
                <a:cs typeface="Times New Roman" pitchFamily="18" charset="0"/>
              </a:rPr>
              <a:t>A.</a:t>
            </a:r>
            <a:r>
              <a:rPr lang="en-US" sz="2400" dirty="0">
                <a:latin typeface="Times New Roman" pitchFamily="18" charset="0"/>
                <a:cs typeface="Times New Roman" pitchFamily="18" charset="0"/>
              </a:rPr>
              <a:t> A</a:t>
            </a:r>
          </a:p>
          <a:p>
            <a:r>
              <a:rPr lang="en-US" sz="2400" b="1" dirty="0">
                <a:latin typeface="Times New Roman" pitchFamily="18" charset="0"/>
                <a:cs typeface="Times New Roman" pitchFamily="18" charset="0"/>
              </a:rPr>
              <a:t>B.</a:t>
            </a:r>
            <a:r>
              <a:rPr lang="en-US" sz="2400" dirty="0">
                <a:latin typeface="Times New Roman" pitchFamily="18" charset="0"/>
                <a:cs typeface="Times New Roman" pitchFamily="18" charset="0"/>
              </a:rPr>
              <a:t> C</a:t>
            </a:r>
          </a:p>
          <a:p>
            <a:r>
              <a:rPr lang="en-US" sz="2400" b="1" dirty="0">
                <a:latin typeface="Times New Roman" pitchFamily="18" charset="0"/>
                <a:cs typeface="Times New Roman" pitchFamily="18" charset="0"/>
              </a:rPr>
              <a:t>C.</a:t>
            </a:r>
            <a:r>
              <a:rPr lang="en-US" sz="2400" dirty="0">
                <a:latin typeface="Times New Roman" pitchFamily="18" charset="0"/>
                <a:cs typeface="Times New Roman" pitchFamily="18" charset="0"/>
              </a:rPr>
              <a:t> E</a:t>
            </a:r>
          </a:p>
          <a:p>
            <a:r>
              <a:rPr lang="en-US" sz="2400" b="1" dirty="0">
                <a:latin typeface="Times New Roman" pitchFamily="18" charset="0"/>
                <a:cs typeface="Times New Roman" pitchFamily="18" charset="0"/>
              </a:rPr>
              <a:t>D.</a:t>
            </a:r>
            <a:r>
              <a:rPr lang="en-US" sz="2400" dirty="0">
                <a:latin typeface="Times New Roman" pitchFamily="18" charset="0"/>
                <a:cs typeface="Times New Roman" pitchFamily="18" charset="0"/>
              </a:rPr>
              <a:t> B</a:t>
            </a:r>
          </a:p>
        </p:txBody>
      </p:sp>
    </p:spTree>
    <p:extLst>
      <p:ext uri="{BB962C8B-B14F-4D97-AF65-F5344CB8AC3E}">
        <p14:creationId xmlns:p14="http://schemas.microsoft.com/office/powerpoint/2010/main" val="3819975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800" b="1" dirty="0">
              <a:solidFill>
                <a:schemeClr val="bg1"/>
              </a:solidFill>
            </a:endParaRPr>
          </a:p>
          <a:p>
            <a:pPr algn="ctr"/>
            <a:r>
              <a:rPr lang="en-US" sz="2800" b="1" dirty="0">
                <a:solidFill>
                  <a:schemeClr val="bg1"/>
                </a:solidFill>
              </a:rPr>
              <a:t>Coding Decoding</a:t>
            </a:r>
          </a:p>
          <a:p>
            <a:pPr algn="ctr"/>
            <a:endParaRPr lang="en-US" sz="2800" b="1" dirty="0">
              <a:solidFill>
                <a:schemeClr val="bg1"/>
              </a:solidFill>
            </a:endParaRPr>
          </a:p>
        </p:txBody>
      </p:sp>
      <p:sp>
        <p:nvSpPr>
          <p:cNvPr id="5" name="Rectangle 4"/>
          <p:cNvSpPr/>
          <p:nvPr/>
        </p:nvSpPr>
        <p:spPr>
          <a:xfrm>
            <a:off x="204952" y="709448"/>
            <a:ext cx="11713779" cy="1938992"/>
          </a:xfrm>
          <a:prstGeom prst="rect">
            <a:avLst/>
          </a:prstGeom>
        </p:spPr>
        <p:txBody>
          <a:bodyPr wrap="square">
            <a:spAutoFit/>
          </a:bodyPr>
          <a:lstStyle/>
          <a:p>
            <a:r>
              <a:rPr lang="en-US" sz="2400" dirty="0">
                <a:latin typeface="Times New Roman" pitchFamily="18" charset="0"/>
                <a:cs typeface="Times New Roman" pitchFamily="18" charset="0"/>
              </a:rPr>
              <a:t>16.  The code for </a:t>
            </a:r>
            <a:r>
              <a:rPr 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MASSIVE</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belongs to which of the following?</a:t>
            </a:r>
          </a:p>
          <a:p>
            <a:r>
              <a:rPr lang="en-US" sz="2400" b="1" dirty="0">
                <a:latin typeface="Times New Roman" pitchFamily="18" charset="0"/>
                <a:cs typeface="Times New Roman" pitchFamily="18" charset="0"/>
              </a:rPr>
              <a:t>A.</a:t>
            </a:r>
            <a:r>
              <a:rPr lang="en-US" sz="2400" dirty="0">
                <a:latin typeface="Times New Roman" pitchFamily="18" charset="0"/>
                <a:cs typeface="Times New Roman" pitchFamily="18" charset="0"/>
              </a:rPr>
              <a:t> D</a:t>
            </a:r>
          </a:p>
          <a:p>
            <a:r>
              <a:rPr lang="en-US" sz="2400" b="1" dirty="0">
                <a:latin typeface="Times New Roman" pitchFamily="18" charset="0"/>
                <a:cs typeface="Times New Roman" pitchFamily="18" charset="0"/>
              </a:rPr>
              <a:t>B.</a:t>
            </a:r>
            <a:r>
              <a:rPr lang="en-US" sz="2400" dirty="0">
                <a:latin typeface="Times New Roman" pitchFamily="18" charset="0"/>
                <a:cs typeface="Times New Roman" pitchFamily="18" charset="0"/>
              </a:rPr>
              <a:t> A</a:t>
            </a:r>
          </a:p>
          <a:p>
            <a:r>
              <a:rPr lang="en-US" sz="2400" b="1" dirty="0">
                <a:latin typeface="Times New Roman" pitchFamily="18" charset="0"/>
                <a:cs typeface="Times New Roman" pitchFamily="18" charset="0"/>
              </a:rPr>
              <a:t>C.</a:t>
            </a:r>
            <a:r>
              <a:rPr lang="en-US" sz="2400" dirty="0">
                <a:latin typeface="Times New Roman" pitchFamily="18" charset="0"/>
                <a:cs typeface="Times New Roman" pitchFamily="18" charset="0"/>
              </a:rPr>
              <a:t> C</a:t>
            </a:r>
          </a:p>
          <a:p>
            <a:r>
              <a:rPr lang="en-US" sz="2400" b="1" dirty="0">
                <a:latin typeface="Times New Roman" pitchFamily="18" charset="0"/>
                <a:cs typeface="Times New Roman" pitchFamily="18" charset="0"/>
              </a:rPr>
              <a:t>D.</a:t>
            </a:r>
            <a:r>
              <a:rPr lang="en-US" sz="2400" dirty="0">
                <a:latin typeface="Times New Roman" pitchFamily="18" charset="0"/>
                <a:cs typeface="Times New Roman" pitchFamily="18" charset="0"/>
              </a:rPr>
              <a:t> B</a:t>
            </a:r>
          </a:p>
        </p:txBody>
      </p:sp>
    </p:spTree>
    <p:extLst>
      <p:ext uri="{BB962C8B-B14F-4D97-AF65-F5344CB8AC3E}">
        <p14:creationId xmlns:p14="http://schemas.microsoft.com/office/powerpoint/2010/main" val="3819975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prstClr val="white"/>
                </a:solidFill>
              </a:rPr>
              <a:t>Directions</a:t>
            </a:r>
          </a:p>
        </p:txBody>
      </p:sp>
      <p:grpSp>
        <p:nvGrpSpPr>
          <p:cNvPr id="4" name="Group 3">
            <a:extLst>
              <a:ext uri="{FF2B5EF4-FFF2-40B4-BE49-F238E27FC236}">
                <a16:creationId xmlns:a16="http://schemas.microsoft.com/office/drawing/2014/main" id="{4F8B347D-7F52-43D2-91DF-049347D9F521}"/>
              </a:ext>
            </a:extLst>
          </p:cNvPr>
          <p:cNvGrpSpPr/>
          <p:nvPr/>
        </p:nvGrpSpPr>
        <p:grpSpPr>
          <a:xfrm>
            <a:off x="718317" y="1200319"/>
            <a:ext cx="8229600" cy="912600"/>
            <a:chOff x="0" y="297714"/>
            <a:chExt cx="10972800" cy="1216800"/>
          </a:xfrm>
        </p:grpSpPr>
        <p:sp>
          <p:nvSpPr>
            <p:cNvPr id="5" name="Rectangle: Rounded Corners 4">
              <a:extLst>
                <a:ext uri="{FF2B5EF4-FFF2-40B4-BE49-F238E27FC236}">
                  <a16:creationId xmlns:a16="http://schemas.microsoft.com/office/drawing/2014/main" id="{8F22AD64-FC69-4A83-AE99-EA0CA434D555}"/>
                </a:ext>
              </a:extLst>
            </p:cNvPr>
            <p:cNvSpPr/>
            <p:nvPr/>
          </p:nvSpPr>
          <p:spPr>
            <a:xfrm>
              <a:off x="0" y="297714"/>
              <a:ext cx="10972800" cy="1216800"/>
            </a:xfrm>
            <a:prstGeom prst="roundRect">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ectangle: Rounded Corners 4">
              <a:extLst>
                <a:ext uri="{FF2B5EF4-FFF2-40B4-BE49-F238E27FC236}">
                  <a16:creationId xmlns:a16="http://schemas.microsoft.com/office/drawing/2014/main" id="{E889953C-7B40-4C8A-9543-F4461F9F48D2}"/>
                </a:ext>
              </a:extLst>
            </p:cNvPr>
            <p:cNvSpPr txBox="1"/>
            <p:nvPr/>
          </p:nvSpPr>
          <p:spPr>
            <a:xfrm>
              <a:off x="59399" y="357113"/>
              <a:ext cx="10854002" cy="10980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1435" tIns="51435" rIns="51435" bIns="51435" numCol="1" spcCol="1270" anchor="ctr" anchorCtr="0">
              <a:noAutofit/>
            </a:bodyPr>
            <a:lstStyle/>
            <a:p>
              <a:pPr defTabSz="600075">
                <a:lnSpc>
                  <a:spcPct val="90000"/>
                </a:lnSpc>
                <a:spcBef>
                  <a:spcPct val="0"/>
                </a:spcBef>
                <a:spcAft>
                  <a:spcPct val="35000"/>
                </a:spcAft>
              </a:pPr>
              <a:r>
                <a:rPr lang="en-US" sz="1350" b="1" dirty="0" smtClean="0"/>
                <a:t>Directions</a:t>
              </a:r>
              <a:endParaRPr lang="en-US" sz="1350" b="1" dirty="0"/>
            </a:p>
          </p:txBody>
        </p:sp>
      </p:grpSp>
      <p:grpSp>
        <p:nvGrpSpPr>
          <p:cNvPr id="8" name="Group 7">
            <a:extLst>
              <a:ext uri="{FF2B5EF4-FFF2-40B4-BE49-F238E27FC236}">
                <a16:creationId xmlns:a16="http://schemas.microsoft.com/office/drawing/2014/main" id="{3BCA04A2-D336-42F4-8230-E1F3B637993F}"/>
              </a:ext>
            </a:extLst>
          </p:cNvPr>
          <p:cNvGrpSpPr/>
          <p:nvPr/>
        </p:nvGrpSpPr>
        <p:grpSpPr>
          <a:xfrm>
            <a:off x="492861" y="2323165"/>
            <a:ext cx="8455056" cy="1105835"/>
            <a:chOff x="106947" y="1377303"/>
            <a:chExt cx="11273408" cy="1234976"/>
          </a:xfrm>
        </p:grpSpPr>
        <p:sp>
          <p:nvSpPr>
            <p:cNvPr id="9" name="Rectangle 8">
              <a:extLst>
                <a:ext uri="{FF2B5EF4-FFF2-40B4-BE49-F238E27FC236}">
                  <a16:creationId xmlns:a16="http://schemas.microsoft.com/office/drawing/2014/main" id="{B8399927-F30A-4A71-B388-FB669E51C9ED}"/>
                </a:ext>
              </a:extLst>
            </p:cNvPr>
            <p:cNvSpPr/>
            <p:nvPr/>
          </p:nvSpPr>
          <p:spPr>
            <a:xfrm>
              <a:off x="407555" y="1377303"/>
              <a:ext cx="10972800" cy="1210950"/>
            </a:xfrm>
            <a:prstGeom prst="rect">
              <a:avLst/>
            </a:prstGeom>
            <a:ln/>
          </p:spPr>
          <p:style>
            <a:lnRef idx="2">
              <a:schemeClr val="accent4"/>
            </a:lnRef>
            <a:fillRef idx="1">
              <a:schemeClr val="lt1"/>
            </a:fillRef>
            <a:effectRef idx="0">
              <a:schemeClr val="accent4"/>
            </a:effectRef>
            <a:fontRef idx="minor">
              <a:schemeClr val="tx1">
                <a:hueOff val="0"/>
                <a:satOff val="0"/>
                <a:lumOff val="0"/>
                <a:alphaOff val="0"/>
              </a:schemeClr>
            </a:fontRef>
          </p:style>
        </p:sp>
        <p:sp>
          <p:nvSpPr>
            <p:cNvPr id="10" name="TextBox 9">
              <a:extLst>
                <a:ext uri="{FF2B5EF4-FFF2-40B4-BE49-F238E27FC236}">
                  <a16:creationId xmlns:a16="http://schemas.microsoft.com/office/drawing/2014/main" id="{FB4DD572-C818-4C4A-96E4-5D19D6F26744}"/>
                </a:ext>
              </a:extLst>
            </p:cNvPr>
            <p:cNvSpPr txBox="1"/>
            <p:nvPr/>
          </p:nvSpPr>
          <p:spPr>
            <a:xfrm>
              <a:off x="106947" y="1401329"/>
              <a:ext cx="10972800" cy="121095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1290" tIns="15240" rIns="85344" bIns="15240" numCol="1" spcCol="1270" anchor="t" anchorCtr="0">
              <a:noAutofit/>
            </a:bodyPr>
            <a:lstStyle/>
            <a:p>
              <a:pPr marL="128588" lvl="1" indent="-128588" defTabSz="533400">
                <a:lnSpc>
                  <a:spcPct val="90000"/>
                </a:lnSpc>
                <a:spcBef>
                  <a:spcPct val="0"/>
                </a:spcBef>
                <a:spcAft>
                  <a:spcPct val="20000"/>
                </a:spcAft>
                <a:buChar char="•"/>
              </a:pPr>
              <a:r>
                <a:rPr lang="en-US" dirty="0"/>
                <a:t>Main and Cardinal directions and angles between them</a:t>
              </a:r>
              <a:r>
                <a:rPr lang="en-US" sz="1600" dirty="0"/>
                <a:t> </a:t>
              </a:r>
              <a:endParaRPr lang="en-US" sz="1600" dirty="0" smtClean="0"/>
            </a:p>
            <a:p>
              <a:pPr marL="128588" lvl="1" indent="-128588" defTabSz="533400">
                <a:lnSpc>
                  <a:spcPct val="90000"/>
                </a:lnSpc>
                <a:spcBef>
                  <a:spcPct val="0"/>
                </a:spcBef>
                <a:spcAft>
                  <a:spcPct val="20000"/>
                </a:spcAft>
                <a:buChar char="•"/>
              </a:pPr>
              <a:r>
                <a:rPr lang="en-US" dirty="0"/>
                <a:t>Distance and displacement between any two points</a:t>
              </a:r>
              <a:r>
                <a:rPr lang="en-US" sz="1600" dirty="0"/>
                <a:t> </a:t>
              </a:r>
              <a:endParaRPr lang="en-US" sz="1600" dirty="0" smtClean="0"/>
            </a:p>
            <a:p>
              <a:pPr marL="128588" lvl="1" indent="-128588" defTabSz="533400">
                <a:lnSpc>
                  <a:spcPct val="90000"/>
                </a:lnSpc>
                <a:spcBef>
                  <a:spcPct val="0"/>
                </a:spcBef>
                <a:spcAft>
                  <a:spcPct val="20000"/>
                </a:spcAft>
                <a:buChar char="•"/>
              </a:pPr>
              <a:r>
                <a:rPr lang="en-IN" dirty="0"/>
                <a:t>DS on based topic</a:t>
              </a:r>
              <a:r>
                <a:rPr lang="en-IN" sz="1600" dirty="0"/>
                <a:t> </a:t>
              </a:r>
              <a:endParaRPr lang="en-US" sz="1600" dirty="0" smtClean="0">
                <a:solidFill>
                  <a:srgbClr val="000000"/>
                </a:solidFill>
              </a:endParaRPr>
            </a:p>
          </p:txBody>
        </p:sp>
      </p:grpSp>
    </p:spTree>
    <p:extLst>
      <p:ext uri="{BB962C8B-B14F-4D97-AF65-F5344CB8AC3E}">
        <p14:creationId xmlns:p14="http://schemas.microsoft.com/office/powerpoint/2010/main" val="4131488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800" b="1" dirty="0">
              <a:solidFill>
                <a:schemeClr val="bg1"/>
              </a:solidFill>
            </a:endParaRPr>
          </a:p>
          <a:p>
            <a:pPr algn="ctr"/>
            <a:r>
              <a:rPr lang="en-US" sz="2800" b="1" dirty="0">
                <a:solidFill>
                  <a:schemeClr val="bg1"/>
                </a:solidFill>
              </a:rPr>
              <a:t>Coding Decoding</a:t>
            </a:r>
          </a:p>
          <a:p>
            <a:pPr algn="ctr"/>
            <a:endParaRPr lang="en-US" sz="2800" b="1" dirty="0">
              <a:solidFill>
                <a:schemeClr val="bg1"/>
              </a:solidFill>
            </a:endParaRPr>
          </a:p>
        </p:txBody>
      </p:sp>
      <p:sp>
        <p:nvSpPr>
          <p:cNvPr id="4" name="TextBox 3">
            <a:extLst>
              <a:ext uri="{FF2B5EF4-FFF2-40B4-BE49-F238E27FC236}">
                <a16:creationId xmlns:a16="http://schemas.microsoft.com/office/drawing/2014/main" id="{1E92214F-AAE8-464B-A9B0-643E822EE5E4}"/>
              </a:ext>
            </a:extLst>
          </p:cNvPr>
          <p:cNvSpPr txBox="1"/>
          <p:nvPr/>
        </p:nvSpPr>
        <p:spPr>
          <a:xfrm>
            <a:off x="541379" y="4126474"/>
            <a:ext cx="10358622" cy="2431435"/>
          </a:xfrm>
          <a:prstGeom prst="rect">
            <a:avLst/>
          </a:prstGeom>
          <a:noFill/>
        </p:spPr>
        <p:txBody>
          <a:bodyPr wrap="square">
            <a:spAutoFit/>
          </a:bodyPr>
          <a:lstStyle/>
          <a:p>
            <a:r>
              <a:rPr lang="en-IN" sz="2800" dirty="0" smtClean="0"/>
              <a:t>                                           TYPES </a:t>
            </a:r>
            <a:r>
              <a:rPr lang="en-IN" sz="2800" dirty="0"/>
              <a:t>OF </a:t>
            </a:r>
            <a:r>
              <a:rPr lang="en-IN" sz="2800" dirty="0" smtClean="0"/>
              <a:t>CODING</a:t>
            </a:r>
            <a:endParaRPr lang="en-IN" sz="2800" b="1" dirty="0"/>
          </a:p>
          <a:p>
            <a:r>
              <a:rPr lang="en-IN" dirty="0" smtClean="0"/>
              <a:t>1. </a:t>
            </a:r>
            <a:r>
              <a:rPr lang="en-IN" sz="2000" dirty="0" smtClean="0"/>
              <a:t>Letter </a:t>
            </a:r>
            <a:r>
              <a:rPr lang="en-IN" sz="2000" dirty="0"/>
              <a:t>coding</a:t>
            </a:r>
          </a:p>
          <a:p>
            <a:r>
              <a:rPr lang="en-IN" sz="2000" dirty="0"/>
              <a:t>2. Number Coding</a:t>
            </a:r>
          </a:p>
          <a:p>
            <a:r>
              <a:rPr lang="en-IN" sz="2000" dirty="0"/>
              <a:t>3. Substitution coding</a:t>
            </a:r>
          </a:p>
          <a:p>
            <a:r>
              <a:rPr lang="en-IN" sz="2000" dirty="0"/>
              <a:t>4. Deciphering Coding</a:t>
            </a:r>
          </a:p>
          <a:p>
            <a:r>
              <a:rPr lang="en-IN" sz="2000" dirty="0"/>
              <a:t>5. Coding by combinations of letters, Nos. and Symbols </a:t>
            </a:r>
          </a:p>
          <a:p>
            <a:endParaRPr lang="en-IN" sz="2400" dirty="0"/>
          </a:p>
        </p:txBody>
      </p:sp>
      <p:sp>
        <p:nvSpPr>
          <p:cNvPr id="2" name="Rectangle 1"/>
          <p:cNvSpPr/>
          <p:nvPr/>
        </p:nvSpPr>
        <p:spPr>
          <a:xfrm>
            <a:off x="393461" y="1127318"/>
            <a:ext cx="11609073" cy="2954655"/>
          </a:xfrm>
          <a:prstGeom prst="rect">
            <a:avLst/>
          </a:prstGeom>
        </p:spPr>
        <p:txBody>
          <a:bodyPr wrap="square">
            <a:spAutoFit/>
          </a:bodyPr>
          <a:lstStyle/>
          <a:p>
            <a:r>
              <a:rPr lang="en-IN" sz="2400" dirty="0" smtClean="0"/>
              <a:t>                                     INTRODUCTION </a:t>
            </a:r>
            <a:r>
              <a:rPr lang="en-IN" sz="2400" dirty="0"/>
              <a:t>TO CODING – DECODING</a:t>
            </a:r>
          </a:p>
          <a:p>
            <a:endParaRPr lang="en-IN" b="1" dirty="0"/>
          </a:p>
          <a:p>
            <a:r>
              <a:rPr lang="en-IN" b="1" dirty="0" smtClean="0"/>
              <a:t>Coding</a:t>
            </a:r>
          </a:p>
          <a:p>
            <a:r>
              <a:rPr lang="en-IN" dirty="0" smtClean="0"/>
              <a:t>It </a:t>
            </a:r>
            <a:r>
              <a:rPr lang="en-IN" dirty="0"/>
              <a:t>is a process used to encrypt a word, a number in a particular code or pattern based on some set of rules. Hence Coding is the process of sending data from one person to another person in such a way that only the sender and receiver can understand the meaning without letting anyone else know the meaning of it. </a:t>
            </a:r>
          </a:p>
          <a:p>
            <a:r>
              <a:rPr lang="en-IN" b="1" dirty="0" smtClean="0"/>
              <a:t>Decoding</a:t>
            </a:r>
          </a:p>
          <a:p>
            <a:r>
              <a:rPr lang="en-IN" dirty="0"/>
              <a:t> It is the reverse process of converting the coded information back into original form understandable by a receiver. Hence, decoding is the process of converting the coded data back into original form by applying the process of coding but in reverse process.</a:t>
            </a:r>
          </a:p>
        </p:txBody>
      </p:sp>
    </p:spTree>
    <p:extLst>
      <p:ext uri="{BB962C8B-B14F-4D97-AF65-F5344CB8AC3E}">
        <p14:creationId xmlns:p14="http://schemas.microsoft.com/office/powerpoint/2010/main" val="2383400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prstClr val="white"/>
                </a:solidFill>
              </a:rPr>
              <a:t>Directions</a:t>
            </a:r>
          </a:p>
        </p:txBody>
      </p:sp>
      <p:sp>
        <p:nvSpPr>
          <p:cNvPr id="4" name="Title 1">
            <a:extLst>
              <a:ext uri="{FF2B5EF4-FFF2-40B4-BE49-F238E27FC236}">
                <a16:creationId xmlns:a16="http://schemas.microsoft.com/office/drawing/2014/main" id="{886390E6-2F2C-433F-AE0F-A429DAFC69A6}"/>
              </a:ext>
            </a:extLst>
          </p:cNvPr>
          <p:cNvSpPr>
            <a:spLocks noGrp="1"/>
          </p:cNvSpPr>
          <p:nvPr>
            <p:ph type="title"/>
          </p:nvPr>
        </p:nvSpPr>
        <p:spPr>
          <a:xfrm>
            <a:off x="0" y="917246"/>
            <a:ext cx="10972800" cy="1393371"/>
          </a:xfrm>
        </p:spPr>
        <p:txBody>
          <a:bodyPr/>
          <a:lstStyle/>
          <a:p>
            <a:pPr algn="l"/>
            <a:r>
              <a:rPr lang="en-IN" sz="3600" dirty="0">
                <a:solidFill>
                  <a:schemeClr val="accent3">
                    <a:lumMod val="75000"/>
                  </a:schemeClr>
                </a:solidFill>
                <a:effectLst/>
              </a:rPr>
              <a:t>There are four main directions -</a:t>
            </a:r>
            <a:r>
              <a:rPr lang="en-IN" sz="3600" dirty="0">
                <a:effectLst/>
              </a:rPr>
              <a:t> </a:t>
            </a:r>
            <a:r>
              <a:rPr lang="en-IN" sz="3600" dirty="0" smtClean="0">
                <a:effectLst/>
              </a:rPr>
              <a:t/>
            </a:r>
            <a:br>
              <a:rPr lang="en-IN" sz="3600" dirty="0" smtClean="0">
                <a:effectLst/>
              </a:rPr>
            </a:br>
            <a:r>
              <a:rPr lang="en-IN" sz="1800" b="1" dirty="0" smtClean="0">
                <a:solidFill>
                  <a:schemeClr val="tx1"/>
                </a:solidFill>
                <a:effectLst/>
              </a:rPr>
              <a:t>East</a:t>
            </a:r>
            <a:r>
              <a:rPr lang="en-IN" sz="1800" dirty="0">
                <a:solidFill>
                  <a:schemeClr val="tx1"/>
                </a:solidFill>
                <a:effectLst/>
              </a:rPr>
              <a:t>, </a:t>
            </a:r>
            <a:r>
              <a:rPr lang="en-IN" sz="1800" b="1" dirty="0">
                <a:solidFill>
                  <a:schemeClr val="tx1"/>
                </a:solidFill>
                <a:effectLst/>
              </a:rPr>
              <a:t>West</a:t>
            </a:r>
            <a:r>
              <a:rPr lang="en-IN" sz="1800" dirty="0">
                <a:solidFill>
                  <a:schemeClr val="tx1"/>
                </a:solidFill>
                <a:effectLst/>
              </a:rPr>
              <a:t>, </a:t>
            </a:r>
            <a:r>
              <a:rPr lang="en-IN" sz="1800" b="1" dirty="0">
                <a:solidFill>
                  <a:schemeClr val="tx1"/>
                </a:solidFill>
                <a:effectLst/>
              </a:rPr>
              <a:t>North</a:t>
            </a:r>
            <a:r>
              <a:rPr lang="en-IN" sz="1800" dirty="0">
                <a:solidFill>
                  <a:schemeClr val="tx1"/>
                </a:solidFill>
                <a:effectLst/>
              </a:rPr>
              <a:t> and </a:t>
            </a:r>
            <a:r>
              <a:rPr lang="en-IN" sz="1800" b="1" dirty="0">
                <a:solidFill>
                  <a:schemeClr val="tx1"/>
                </a:solidFill>
                <a:effectLst/>
              </a:rPr>
              <a:t>South</a:t>
            </a:r>
            <a:r>
              <a:rPr lang="en-IN" sz="1800" dirty="0">
                <a:solidFill>
                  <a:schemeClr val="tx1"/>
                </a:solidFill>
                <a:effectLst/>
              </a:rPr>
              <a:t> as shown below:</a:t>
            </a:r>
            <a:endParaRPr lang="en-US" sz="3600" dirty="0">
              <a:solidFill>
                <a:schemeClr val="tx1"/>
              </a:solidFill>
              <a:effectLst/>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7447974" y="1299244"/>
            <a:ext cx="2924788" cy="2022746"/>
          </a:xfrm>
          <a:prstGeom prst="rect">
            <a:avLst/>
          </a:prstGeom>
        </p:spPr>
      </p:pic>
      <p:sp>
        <p:nvSpPr>
          <p:cNvPr id="7" name="Rectangle 6"/>
          <p:cNvSpPr/>
          <p:nvPr/>
        </p:nvSpPr>
        <p:spPr>
          <a:xfrm>
            <a:off x="0" y="3357426"/>
            <a:ext cx="12192000" cy="830997"/>
          </a:xfrm>
          <a:prstGeom prst="rect">
            <a:avLst/>
          </a:prstGeom>
        </p:spPr>
        <p:txBody>
          <a:bodyPr wrap="square">
            <a:spAutoFit/>
          </a:bodyPr>
          <a:lstStyle/>
          <a:p>
            <a:r>
              <a:rPr lang="en-IN" sz="2400" dirty="0"/>
              <a:t>There are four cardinal directions - </a:t>
            </a:r>
            <a:r>
              <a:rPr lang="en-IN" sz="2400" b="1" dirty="0"/>
              <a:t>North-East (N-E)</a:t>
            </a:r>
            <a:r>
              <a:rPr lang="en-IN" sz="2400" dirty="0"/>
              <a:t>, </a:t>
            </a:r>
            <a:r>
              <a:rPr lang="en-IN" sz="2400" b="1" dirty="0"/>
              <a:t>North-West (N-W)</a:t>
            </a:r>
            <a:r>
              <a:rPr lang="en-IN" sz="2400" dirty="0"/>
              <a:t>, </a:t>
            </a:r>
            <a:r>
              <a:rPr lang="en-IN" sz="2400" b="1" dirty="0"/>
              <a:t>South-East (S-E)</a:t>
            </a:r>
            <a:r>
              <a:rPr lang="en-IN" sz="2400" dirty="0"/>
              <a:t>, and </a:t>
            </a:r>
            <a:r>
              <a:rPr lang="en-IN" sz="2400" b="1" dirty="0"/>
              <a:t>South-West (S-W)</a:t>
            </a:r>
            <a:r>
              <a:rPr lang="en-IN" sz="2400" dirty="0"/>
              <a:t> as shown below:</a:t>
            </a:r>
            <a:endParaRPr lang="en-US" sz="2400" dirty="0"/>
          </a:p>
        </p:txBody>
      </p:sp>
      <p:pic>
        <p:nvPicPr>
          <p:cNvPr id="8" name="Picture 7"/>
          <p:cNvPicPr/>
          <p:nvPr/>
        </p:nvPicPr>
        <p:blipFill>
          <a:blip r:embed="rId4">
            <a:extLst>
              <a:ext uri="{28A0092B-C50C-407E-A947-70E740481C1C}">
                <a14:useLocalDpi xmlns:a14="http://schemas.microsoft.com/office/drawing/2010/main" val="0"/>
              </a:ext>
            </a:extLst>
          </a:blip>
          <a:stretch>
            <a:fillRect/>
          </a:stretch>
        </p:blipFill>
        <p:spPr>
          <a:xfrm>
            <a:off x="3094264" y="4539692"/>
            <a:ext cx="4003222" cy="1918071"/>
          </a:xfrm>
          <a:prstGeom prst="rect">
            <a:avLst/>
          </a:prstGeom>
        </p:spPr>
      </p:pic>
    </p:spTree>
    <p:extLst>
      <p:ext uri="{BB962C8B-B14F-4D97-AF65-F5344CB8AC3E}">
        <p14:creationId xmlns:p14="http://schemas.microsoft.com/office/powerpoint/2010/main" val="2854468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prstClr val="white"/>
                </a:solidFill>
              </a:rPr>
              <a:t>Directions</a:t>
            </a:r>
          </a:p>
        </p:txBody>
      </p:sp>
      <p:sp>
        <p:nvSpPr>
          <p:cNvPr id="9" name="Rectangle 8"/>
          <p:cNvSpPr/>
          <p:nvPr/>
        </p:nvSpPr>
        <p:spPr>
          <a:xfrm>
            <a:off x="0" y="875178"/>
            <a:ext cx="12192000" cy="800219"/>
          </a:xfrm>
          <a:prstGeom prst="rect">
            <a:avLst/>
          </a:prstGeom>
        </p:spPr>
        <p:txBody>
          <a:bodyPr wrap="square">
            <a:spAutoFit/>
          </a:bodyPr>
          <a:lstStyle/>
          <a:p>
            <a:r>
              <a:rPr lang="en-IN" sz="2800" b="1" u="sng" dirty="0"/>
              <a:t>ANGLE OF MOVEMENT</a:t>
            </a:r>
            <a:endParaRPr lang="en-US" sz="2800" b="1" dirty="0"/>
          </a:p>
          <a:p>
            <a:endParaRPr lang="en-IN" b="1" dirty="0" smtClean="0"/>
          </a:p>
        </p:txBody>
      </p:sp>
      <p:pic>
        <p:nvPicPr>
          <p:cNvPr id="10" name="Picture 9" descr="direction-sense-test-verbal-reasoning-introduction---direction-sense-test-problems"/>
          <p:cNvPicPr/>
          <p:nvPr/>
        </p:nvPicPr>
        <p:blipFill>
          <a:blip r:embed="rId3">
            <a:extLst>
              <a:ext uri="{28A0092B-C50C-407E-A947-70E740481C1C}">
                <a14:useLocalDpi xmlns:a14="http://schemas.microsoft.com/office/drawing/2010/main" val="0"/>
              </a:ext>
            </a:extLst>
          </a:blip>
          <a:stretch>
            <a:fillRect/>
          </a:stretch>
        </p:blipFill>
        <p:spPr>
          <a:xfrm>
            <a:off x="4706663" y="670396"/>
            <a:ext cx="6436269" cy="2862866"/>
          </a:xfrm>
          <a:prstGeom prst="rect">
            <a:avLst/>
          </a:prstGeom>
        </p:spPr>
      </p:pic>
      <p:sp>
        <p:nvSpPr>
          <p:cNvPr id="11" name="Rectangle 10"/>
          <p:cNvSpPr/>
          <p:nvPr/>
        </p:nvSpPr>
        <p:spPr>
          <a:xfrm>
            <a:off x="0" y="3387819"/>
            <a:ext cx="12192000" cy="1200329"/>
          </a:xfrm>
          <a:prstGeom prst="rect">
            <a:avLst/>
          </a:prstGeom>
        </p:spPr>
        <p:txBody>
          <a:bodyPr wrap="square">
            <a:spAutoFit/>
          </a:bodyPr>
          <a:lstStyle/>
          <a:p>
            <a:r>
              <a:rPr lang="en-IN" sz="2400" dirty="0"/>
              <a:t>For solving questions based on angle of movement, it is necessary to know the rotations which are given below</a:t>
            </a:r>
            <a:endParaRPr lang="en-US" sz="2400" dirty="0"/>
          </a:p>
          <a:p>
            <a:r>
              <a:rPr lang="en-IN" sz="2400" dirty="0"/>
              <a:t>(i) Movement towards the right is called clockwise (CW) movement.</a:t>
            </a:r>
            <a:endParaRPr lang="en-US" sz="2400" dirty="0"/>
          </a:p>
        </p:txBody>
      </p:sp>
      <p:pic>
        <p:nvPicPr>
          <p:cNvPr id="12" name="Picture 11" descr="direction-sense-test-verbal-reasoning-introduction---direction-sense-test-problems"/>
          <p:cNvPicPr/>
          <p:nvPr/>
        </p:nvPicPr>
        <p:blipFill>
          <a:blip r:embed="rId4">
            <a:extLst>
              <a:ext uri="{28A0092B-C50C-407E-A947-70E740481C1C}">
                <a14:useLocalDpi xmlns:a14="http://schemas.microsoft.com/office/drawing/2010/main" val="0"/>
              </a:ext>
            </a:extLst>
          </a:blip>
          <a:stretch>
            <a:fillRect/>
          </a:stretch>
        </p:blipFill>
        <p:spPr>
          <a:xfrm>
            <a:off x="3346358" y="4588148"/>
            <a:ext cx="5623471" cy="2269852"/>
          </a:xfrm>
          <a:prstGeom prst="rect">
            <a:avLst/>
          </a:prstGeom>
        </p:spPr>
      </p:pic>
    </p:spTree>
    <p:extLst>
      <p:ext uri="{BB962C8B-B14F-4D97-AF65-F5344CB8AC3E}">
        <p14:creationId xmlns:p14="http://schemas.microsoft.com/office/powerpoint/2010/main" val="24586299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prstClr val="white"/>
                </a:solidFill>
              </a:rPr>
              <a:t>Directions</a:t>
            </a:r>
          </a:p>
        </p:txBody>
      </p:sp>
      <p:sp>
        <p:nvSpPr>
          <p:cNvPr id="21" name="Rectangle 20"/>
          <p:cNvSpPr/>
          <p:nvPr/>
        </p:nvSpPr>
        <p:spPr>
          <a:xfrm>
            <a:off x="438807" y="828735"/>
            <a:ext cx="12192000" cy="800219"/>
          </a:xfrm>
          <a:prstGeom prst="rect">
            <a:avLst/>
          </a:prstGeom>
        </p:spPr>
        <p:txBody>
          <a:bodyPr wrap="square">
            <a:spAutoFit/>
          </a:bodyPr>
          <a:lstStyle/>
          <a:p>
            <a:r>
              <a:rPr lang="en-IN" sz="2800" b="1" u="sng" dirty="0"/>
              <a:t>ANGLE OF MOVEMENT</a:t>
            </a:r>
            <a:endParaRPr lang="en-US" sz="2800" b="1" dirty="0"/>
          </a:p>
          <a:p>
            <a:endParaRPr lang="en-IN" b="1" dirty="0" smtClean="0"/>
          </a:p>
        </p:txBody>
      </p:sp>
      <p:sp>
        <p:nvSpPr>
          <p:cNvPr id="22" name="Rectangle 21"/>
          <p:cNvSpPr/>
          <p:nvPr/>
        </p:nvSpPr>
        <p:spPr>
          <a:xfrm>
            <a:off x="438807" y="1628954"/>
            <a:ext cx="12192000" cy="461665"/>
          </a:xfrm>
          <a:prstGeom prst="rect">
            <a:avLst/>
          </a:prstGeom>
        </p:spPr>
        <p:txBody>
          <a:bodyPr wrap="square">
            <a:spAutoFit/>
          </a:bodyPr>
          <a:lstStyle/>
          <a:p>
            <a:r>
              <a:rPr lang="en-IN" sz="2400" dirty="0"/>
              <a:t>(ii) Movement towards the left is called anti-clockwise (ACW) movement.</a:t>
            </a:r>
            <a:endParaRPr lang="en-US" sz="2400" dirty="0"/>
          </a:p>
        </p:txBody>
      </p:sp>
      <p:pic>
        <p:nvPicPr>
          <p:cNvPr id="23" name="Picture 22" descr="direction-sense-test-verbal-reasoning-introduction---direction-sense-test-problems"/>
          <p:cNvPicPr/>
          <p:nvPr/>
        </p:nvPicPr>
        <p:blipFill>
          <a:blip r:embed="rId3">
            <a:extLst>
              <a:ext uri="{28A0092B-C50C-407E-A947-70E740481C1C}">
                <a14:useLocalDpi xmlns:a14="http://schemas.microsoft.com/office/drawing/2010/main" val="0"/>
              </a:ext>
            </a:extLst>
          </a:blip>
          <a:stretch>
            <a:fillRect/>
          </a:stretch>
        </p:blipFill>
        <p:spPr>
          <a:xfrm>
            <a:off x="2317531" y="2429173"/>
            <a:ext cx="6204040" cy="2748371"/>
          </a:xfrm>
          <a:prstGeom prst="rect">
            <a:avLst/>
          </a:prstGeom>
        </p:spPr>
      </p:pic>
    </p:spTree>
    <p:extLst>
      <p:ext uri="{BB962C8B-B14F-4D97-AF65-F5344CB8AC3E}">
        <p14:creationId xmlns:p14="http://schemas.microsoft.com/office/powerpoint/2010/main" val="153837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prstClr val="white"/>
                </a:solidFill>
              </a:rPr>
              <a:t>Directions</a:t>
            </a:r>
          </a:p>
        </p:txBody>
      </p:sp>
      <p:sp>
        <p:nvSpPr>
          <p:cNvPr id="7" name="Rectangle 6"/>
          <p:cNvSpPr/>
          <p:nvPr/>
        </p:nvSpPr>
        <p:spPr>
          <a:xfrm>
            <a:off x="584280" y="1248329"/>
            <a:ext cx="10167803" cy="3785652"/>
          </a:xfrm>
          <a:prstGeom prst="rect">
            <a:avLst/>
          </a:prstGeom>
        </p:spPr>
        <p:txBody>
          <a:bodyPr wrap="square">
            <a:spAutoFit/>
          </a:bodyPr>
          <a:lstStyle/>
          <a:p>
            <a:r>
              <a:rPr lang="en-IN" sz="2000" b="1" dirty="0" smtClean="0"/>
              <a:t>Concept of Shadow in presence of Sun:</a:t>
            </a:r>
          </a:p>
          <a:p>
            <a:endParaRPr lang="en-IN" sz="2000" b="1" dirty="0" smtClean="0"/>
          </a:p>
          <a:p>
            <a:pPr marL="285750" indent="-285750">
              <a:buFont typeface="Arial" pitchFamily="34" charset="0"/>
              <a:buChar char="•"/>
            </a:pPr>
            <a:r>
              <a:rPr lang="en-IN" sz="2000" dirty="0" smtClean="0"/>
              <a:t>At </a:t>
            </a:r>
            <a:r>
              <a:rPr lang="en-IN" sz="2000" dirty="0"/>
              <a:t>the time of sunrise if a man stands facing the east, his shadow will be towards west</a:t>
            </a:r>
            <a:r>
              <a:rPr lang="en-IN" sz="2000" dirty="0" smtClean="0"/>
              <a:t>.</a:t>
            </a:r>
          </a:p>
          <a:p>
            <a:endParaRPr lang="en-US" sz="2000" dirty="0"/>
          </a:p>
          <a:p>
            <a:pPr marL="285750" indent="-285750">
              <a:buFont typeface="Arial" pitchFamily="34" charset="0"/>
              <a:buChar char="•"/>
            </a:pPr>
            <a:r>
              <a:rPr lang="en-IN" sz="2000" dirty="0"/>
              <a:t>At the time of sunset the shadow of an object is always in the east</a:t>
            </a:r>
            <a:r>
              <a:rPr lang="en-IN" sz="2000" dirty="0" smtClean="0"/>
              <a:t>.</a:t>
            </a:r>
          </a:p>
          <a:p>
            <a:endParaRPr lang="en-US" sz="2000" dirty="0" smtClean="0"/>
          </a:p>
          <a:p>
            <a:pPr marL="285750" indent="-285750">
              <a:buFont typeface="Arial" pitchFamily="34" charset="0"/>
              <a:buChar char="•"/>
            </a:pPr>
            <a:r>
              <a:rPr lang="en-IN" sz="2000" dirty="0" smtClean="0"/>
              <a:t>If a man stands facing the North, at the time of sunrise his shadow will be towards his </a:t>
            </a:r>
            <a:r>
              <a:rPr lang="en-IN" sz="2000" dirty="0"/>
              <a:t>left and at the time of sunset it will be towards his right</a:t>
            </a:r>
            <a:r>
              <a:rPr lang="en-IN" sz="2000" dirty="0" smtClean="0"/>
              <a:t>.</a:t>
            </a:r>
          </a:p>
          <a:p>
            <a:endParaRPr lang="en-US" sz="2000" dirty="0"/>
          </a:p>
          <a:p>
            <a:pPr marL="285750" indent="-285750">
              <a:buFont typeface="Arial" pitchFamily="34" charset="0"/>
              <a:buChar char="•"/>
            </a:pPr>
            <a:r>
              <a:rPr lang="en-IN" sz="2000" dirty="0"/>
              <a:t>At 12:00 noon, the rays of the sun are vertically downward hence there will be no shadow.</a:t>
            </a:r>
            <a:endParaRPr lang="en-US" sz="2000" dirty="0"/>
          </a:p>
        </p:txBody>
      </p:sp>
    </p:spTree>
    <p:extLst>
      <p:ext uri="{BB962C8B-B14F-4D97-AF65-F5344CB8AC3E}">
        <p14:creationId xmlns:p14="http://schemas.microsoft.com/office/powerpoint/2010/main" val="1817722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3416320"/>
          </a:xfrm>
          <a:prstGeom prst="rect">
            <a:avLst/>
          </a:prstGeom>
        </p:spPr>
        <p:txBody>
          <a:bodyPr wrap="square">
            <a:spAutoFit/>
          </a:bodyPr>
          <a:lstStyle/>
          <a:p>
            <a:r>
              <a:rPr lang="en-US" sz="2400" dirty="0">
                <a:solidFill>
                  <a:prstClr val="black"/>
                </a:solidFill>
                <a:cs typeface="Times New Roman" pitchFamily="18" charset="0"/>
              </a:rPr>
              <a:t>17. S started walking towards east. After some time she turned to her left. Again after some time she turned to her right. After moving some distance she again turned to her right and began to move. At this time, in what direction was she moving?</a:t>
            </a:r>
          </a:p>
          <a:p>
            <a:endParaRPr lang="en-US" sz="2400" dirty="0">
              <a:solidFill>
                <a:prstClr val="black"/>
              </a:solidFill>
              <a:cs typeface="Times New Roman" pitchFamily="18" charset="0"/>
            </a:endParaRPr>
          </a:p>
          <a:p>
            <a:r>
              <a:rPr lang="en-US" sz="2400" dirty="0">
                <a:solidFill>
                  <a:prstClr val="black"/>
                </a:solidFill>
                <a:cs typeface="Times New Roman" pitchFamily="18" charset="0"/>
              </a:rPr>
              <a:t>a) South</a:t>
            </a:r>
          </a:p>
          <a:p>
            <a:r>
              <a:rPr lang="en-US" sz="2400" dirty="0">
                <a:solidFill>
                  <a:prstClr val="black"/>
                </a:solidFill>
                <a:cs typeface="Times New Roman" pitchFamily="18" charset="0"/>
              </a:rPr>
              <a:t>b) North-West</a:t>
            </a:r>
          </a:p>
          <a:p>
            <a:r>
              <a:rPr lang="en-US" sz="2400" dirty="0">
                <a:solidFill>
                  <a:prstClr val="black"/>
                </a:solidFill>
                <a:cs typeface="Times New Roman" pitchFamily="18" charset="0"/>
              </a:rPr>
              <a:t>c) North-East</a:t>
            </a:r>
          </a:p>
          <a:p>
            <a:r>
              <a:rPr lang="en-US" sz="2400" dirty="0">
                <a:solidFill>
                  <a:prstClr val="black"/>
                </a:solidFill>
                <a:cs typeface="Times New Roman" pitchFamily="18" charset="0"/>
              </a:rPr>
              <a:t>d) East</a:t>
            </a: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prstClr val="white"/>
                </a:solidFill>
              </a:rPr>
              <a:t>Directions</a:t>
            </a:r>
          </a:p>
        </p:txBody>
      </p:sp>
    </p:spTree>
    <p:extLst>
      <p:ext uri="{BB962C8B-B14F-4D97-AF65-F5344CB8AC3E}">
        <p14:creationId xmlns:p14="http://schemas.microsoft.com/office/powerpoint/2010/main" val="1540872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62072"/>
            <a:ext cx="11085094" cy="3416320"/>
          </a:xfrm>
          <a:prstGeom prst="rect">
            <a:avLst/>
          </a:prstGeom>
        </p:spPr>
        <p:txBody>
          <a:bodyPr wrap="square">
            <a:spAutoFit/>
          </a:bodyPr>
          <a:lstStyle/>
          <a:p>
            <a:r>
              <a:rPr lang="en-US" sz="2400" dirty="0">
                <a:latin typeface="Times New Roman" pitchFamily="18" charset="0"/>
                <a:cs typeface="Times New Roman" pitchFamily="18" charset="0"/>
              </a:rPr>
              <a:t>18.</a:t>
            </a:r>
            <a:r>
              <a:rPr lang="en-US" sz="2400" dirty="0"/>
              <a:t> R started walking towards west. After a while, he met his friend and both turned to their left. They halted for a while and started moving by turning again to their right. Finally R took a left turn at a corner. At which direction is R moving now?</a:t>
            </a:r>
          </a:p>
          <a:p>
            <a:endParaRPr lang="en-US" sz="2400" dirty="0"/>
          </a:p>
          <a:p>
            <a:r>
              <a:rPr lang="en-US" sz="2400" dirty="0"/>
              <a:t>a) South</a:t>
            </a:r>
          </a:p>
          <a:p>
            <a:r>
              <a:rPr lang="en-US" sz="2400" dirty="0"/>
              <a:t>b) West</a:t>
            </a:r>
          </a:p>
          <a:p>
            <a:r>
              <a:rPr lang="en-US" sz="2400" dirty="0"/>
              <a:t>c) North</a:t>
            </a:r>
          </a:p>
          <a:p>
            <a:r>
              <a:rPr lang="en-US" sz="2400" dirty="0"/>
              <a:t>d) East</a:t>
            </a:r>
            <a:endParaRPr lang="en-US" sz="2400" dirty="0">
              <a:latin typeface="Times New Roman" pitchFamily="18" charset="0"/>
              <a:cs typeface="Times New Roman" pitchFamily="18" charset="0"/>
            </a:endParaRPr>
          </a:p>
        </p:txBody>
      </p:sp>
      <p:sp>
        <p:nvSpPr>
          <p:cNvPr id="5" name="Rectangle 4"/>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Directions</a:t>
            </a:r>
          </a:p>
        </p:txBody>
      </p:sp>
    </p:spTree>
    <p:extLst>
      <p:ext uri="{BB962C8B-B14F-4D97-AF65-F5344CB8AC3E}">
        <p14:creationId xmlns:p14="http://schemas.microsoft.com/office/powerpoint/2010/main" val="3893639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3046988"/>
          </a:xfrm>
          <a:prstGeom prst="rect">
            <a:avLst/>
          </a:prstGeom>
        </p:spPr>
        <p:txBody>
          <a:bodyPr wrap="square">
            <a:spAutoFit/>
          </a:bodyPr>
          <a:lstStyle/>
          <a:p>
            <a:pPr fontAlgn="base"/>
            <a:r>
              <a:rPr lang="en-US" sz="2400" dirty="0">
                <a:cs typeface="Times New Roman" pitchFamily="18" charset="0"/>
              </a:rPr>
              <a:t>19.</a:t>
            </a:r>
            <a:r>
              <a:rPr lang="en-US" sz="2400" dirty="0"/>
              <a:t> If South-East becomes North and South becomes North-East and all the rest directions are changed in the same manner, the what will be the direction for West ?</a:t>
            </a:r>
          </a:p>
          <a:p>
            <a:pPr fontAlgn="base"/>
            <a:endParaRPr lang="en-US" sz="2400" dirty="0"/>
          </a:p>
          <a:p>
            <a:pPr fontAlgn="base"/>
            <a:r>
              <a:rPr lang="en-US" sz="2400" dirty="0"/>
              <a:t>a) North-East</a:t>
            </a:r>
          </a:p>
          <a:p>
            <a:pPr fontAlgn="base"/>
            <a:r>
              <a:rPr lang="en-US" sz="2400" dirty="0"/>
              <a:t>b) North-West</a:t>
            </a:r>
          </a:p>
          <a:p>
            <a:pPr fontAlgn="base"/>
            <a:r>
              <a:rPr lang="en-US" sz="2400" dirty="0"/>
              <a:t>c) South-East</a:t>
            </a:r>
          </a:p>
          <a:p>
            <a:pPr fontAlgn="base"/>
            <a:r>
              <a:rPr lang="en-US" sz="2400" dirty="0"/>
              <a:t>d) South-West</a:t>
            </a:r>
          </a:p>
        </p:txBody>
      </p:sp>
      <p:sp>
        <p:nvSpPr>
          <p:cNvPr id="5" name="Rectangle 4"/>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Directions</a:t>
            </a:r>
          </a:p>
        </p:txBody>
      </p:sp>
    </p:spTree>
    <p:extLst>
      <p:ext uri="{BB962C8B-B14F-4D97-AF65-F5344CB8AC3E}">
        <p14:creationId xmlns:p14="http://schemas.microsoft.com/office/powerpoint/2010/main" val="22169169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3416320"/>
          </a:xfrm>
          <a:prstGeom prst="rect">
            <a:avLst/>
          </a:prstGeom>
        </p:spPr>
        <p:txBody>
          <a:bodyPr wrap="square">
            <a:spAutoFit/>
          </a:bodyPr>
          <a:lstStyle/>
          <a:p>
            <a:pPr fontAlgn="base"/>
            <a:r>
              <a:rPr lang="en-IN" sz="2400" dirty="0"/>
              <a:t>20. </a:t>
            </a:r>
            <a:r>
              <a:rPr lang="en-US" sz="2400" dirty="0"/>
              <a:t>S ran a distance of 40 m towards South. She then turned to the right and ran for about 15 m, turned right again and ran 50 m. Turning to right then ran for 15 m. Finally she turned to the left an angle of 135° and ran. In which direction was she running finally?</a:t>
            </a:r>
          </a:p>
          <a:p>
            <a:pPr fontAlgn="base"/>
            <a:endParaRPr lang="en-US" sz="2400" dirty="0"/>
          </a:p>
          <a:p>
            <a:pPr fontAlgn="base"/>
            <a:r>
              <a:rPr lang="en-US" sz="2400" dirty="0"/>
              <a:t>a) South-East</a:t>
            </a:r>
          </a:p>
          <a:p>
            <a:pPr fontAlgn="base"/>
            <a:r>
              <a:rPr lang="en-US" sz="2400" dirty="0"/>
              <a:t>b) South-West</a:t>
            </a:r>
          </a:p>
          <a:p>
            <a:pPr fontAlgn="base"/>
            <a:r>
              <a:rPr lang="en-US" sz="2400" dirty="0"/>
              <a:t>c) North-East</a:t>
            </a:r>
          </a:p>
          <a:p>
            <a:pPr fontAlgn="base"/>
            <a:r>
              <a:rPr lang="en-US" sz="2400" dirty="0"/>
              <a:t>d) North-West</a:t>
            </a:r>
          </a:p>
        </p:txBody>
      </p:sp>
      <p:sp>
        <p:nvSpPr>
          <p:cNvPr id="5" name="Rectangle 4"/>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Directions</a:t>
            </a:r>
          </a:p>
        </p:txBody>
      </p:sp>
    </p:spTree>
    <p:extLst>
      <p:ext uri="{BB962C8B-B14F-4D97-AF65-F5344CB8AC3E}">
        <p14:creationId xmlns:p14="http://schemas.microsoft.com/office/powerpoint/2010/main" val="2555911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0839" y="931094"/>
            <a:ext cx="11085094" cy="3046988"/>
          </a:xfrm>
          <a:prstGeom prst="rect">
            <a:avLst/>
          </a:prstGeom>
        </p:spPr>
        <p:txBody>
          <a:bodyPr wrap="square">
            <a:spAutoFit/>
          </a:bodyPr>
          <a:lstStyle/>
          <a:p>
            <a:pPr algn="just"/>
            <a:r>
              <a:rPr lang="en-IN" sz="2400" dirty="0"/>
              <a:t>21. </a:t>
            </a:r>
            <a:r>
              <a:rPr lang="en-US" sz="2400" i="0" dirty="0">
                <a:solidFill>
                  <a:srgbClr val="000000"/>
                </a:solidFill>
                <a:effectLst/>
              </a:rPr>
              <a:t>Vijay walks 10 m towards the North. From there he takes a U-Turn and walks 6 m. Then, he takes a left walks 3 m. What is the distance and direction of his current location with respect to his starting point?</a:t>
            </a:r>
          </a:p>
          <a:p>
            <a:pPr algn="just"/>
            <a:endParaRPr lang="en-US" sz="2400" b="0" i="0" dirty="0">
              <a:solidFill>
                <a:srgbClr val="3A3A3A"/>
              </a:solidFill>
              <a:effectLst/>
            </a:endParaRPr>
          </a:p>
          <a:p>
            <a:pPr algn="just"/>
            <a:r>
              <a:rPr lang="en-US" sz="2400" b="0" i="0" dirty="0">
                <a:solidFill>
                  <a:srgbClr val="000000"/>
                </a:solidFill>
                <a:effectLst/>
              </a:rPr>
              <a:t>(a) 4 km, South-West</a:t>
            </a:r>
            <a:endParaRPr lang="en-US" sz="2400" b="0" i="0" dirty="0">
              <a:solidFill>
                <a:srgbClr val="3A3A3A"/>
              </a:solidFill>
              <a:effectLst/>
            </a:endParaRPr>
          </a:p>
          <a:p>
            <a:pPr algn="just"/>
            <a:r>
              <a:rPr lang="en-US" sz="2400" b="0" i="0" dirty="0">
                <a:solidFill>
                  <a:srgbClr val="000000"/>
                </a:solidFill>
                <a:effectLst/>
              </a:rPr>
              <a:t>(b) 5 km, South-West</a:t>
            </a:r>
            <a:endParaRPr lang="en-US" sz="2400" b="0" i="0" dirty="0">
              <a:solidFill>
                <a:srgbClr val="3A3A3A"/>
              </a:solidFill>
              <a:effectLst/>
            </a:endParaRPr>
          </a:p>
          <a:p>
            <a:pPr algn="just"/>
            <a:r>
              <a:rPr lang="en-US" sz="2400" b="0" i="0" dirty="0">
                <a:solidFill>
                  <a:srgbClr val="000000"/>
                </a:solidFill>
                <a:effectLst/>
              </a:rPr>
              <a:t>(c) 5 km, South-East</a:t>
            </a:r>
            <a:endParaRPr lang="en-US" sz="2400" b="0" i="0" dirty="0">
              <a:solidFill>
                <a:srgbClr val="3A3A3A"/>
              </a:solidFill>
              <a:effectLst/>
            </a:endParaRPr>
          </a:p>
          <a:p>
            <a:pPr algn="just"/>
            <a:r>
              <a:rPr lang="en-US" sz="2400" b="0" i="0" dirty="0">
                <a:solidFill>
                  <a:srgbClr val="000000"/>
                </a:solidFill>
                <a:effectLst/>
              </a:rPr>
              <a:t>(d) 5 km, North-East</a:t>
            </a:r>
            <a:endParaRPr lang="en-US" sz="2400" b="0" i="0" dirty="0">
              <a:solidFill>
                <a:srgbClr val="3A3A3A"/>
              </a:solidFill>
              <a:effectLst/>
            </a:endParaRPr>
          </a:p>
        </p:txBody>
      </p:sp>
      <p:sp>
        <p:nvSpPr>
          <p:cNvPr id="5" name="Rectangle 4"/>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Directions</a:t>
            </a:r>
          </a:p>
        </p:txBody>
      </p:sp>
    </p:spTree>
    <p:extLst>
      <p:ext uri="{BB962C8B-B14F-4D97-AF65-F5344CB8AC3E}">
        <p14:creationId xmlns:p14="http://schemas.microsoft.com/office/powerpoint/2010/main" val="2188945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154984"/>
          </a:xfrm>
          <a:prstGeom prst="rect">
            <a:avLst/>
          </a:prstGeom>
        </p:spPr>
        <p:txBody>
          <a:bodyPr wrap="square">
            <a:spAutoFit/>
          </a:bodyPr>
          <a:lstStyle/>
          <a:p>
            <a:r>
              <a:rPr lang="en-US" sz="2400" dirty="0">
                <a:latin typeface="Times New Roman" pitchFamily="18" charset="0"/>
                <a:cs typeface="Times New Roman" pitchFamily="18" charset="0"/>
              </a:rPr>
              <a:t>22. </a:t>
            </a:r>
            <a:r>
              <a:rPr lang="en-US" sz="2400" dirty="0"/>
              <a:t>A boy was misdirected from his way while returning to his home from his school. In order to reach his home, he first moved 3 km in North direction and then turned to his left and moved 2 km in straight direction on the road leading to the West. From there, he moved to his left and walked 3 km. After this, he again turned to his left and moved 1 km. Finally he reached his home. The home of the boy was in which direction from his school?</a:t>
            </a:r>
          </a:p>
          <a:p>
            <a:endParaRPr lang="en-US" sz="2400" dirty="0"/>
          </a:p>
          <a:p>
            <a:r>
              <a:rPr lang="en-US" sz="2400" dirty="0"/>
              <a:t>a) North</a:t>
            </a:r>
          </a:p>
          <a:p>
            <a:r>
              <a:rPr lang="en-US" sz="2400" dirty="0"/>
              <a:t>b) West</a:t>
            </a:r>
          </a:p>
          <a:p>
            <a:r>
              <a:rPr lang="en-US" sz="2400" dirty="0"/>
              <a:t>c) South</a:t>
            </a:r>
          </a:p>
          <a:p>
            <a:r>
              <a:rPr lang="en-US" sz="2400" dirty="0"/>
              <a:t>d) East</a:t>
            </a:r>
            <a:r>
              <a:rPr lang="en-US" sz="2400" dirty="0">
                <a:cs typeface="Times New Roman" pitchFamily="18" charset="0"/>
              </a:rPr>
              <a:t> </a:t>
            </a:r>
          </a:p>
        </p:txBody>
      </p:sp>
      <p:sp>
        <p:nvSpPr>
          <p:cNvPr id="5" name="Rectangle 4"/>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Directions</a:t>
            </a:r>
          </a:p>
        </p:txBody>
      </p:sp>
    </p:spTree>
    <p:extLst>
      <p:ext uri="{BB962C8B-B14F-4D97-AF65-F5344CB8AC3E}">
        <p14:creationId xmlns:p14="http://schemas.microsoft.com/office/powerpoint/2010/main" val="2652746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800" b="1" dirty="0">
              <a:solidFill>
                <a:schemeClr val="bg1"/>
              </a:solidFill>
            </a:endParaRPr>
          </a:p>
          <a:p>
            <a:pPr algn="ctr"/>
            <a:r>
              <a:rPr lang="en-US" sz="2800" b="1" dirty="0">
                <a:solidFill>
                  <a:schemeClr val="bg1"/>
                </a:solidFill>
              </a:rPr>
              <a:t>Coding Decoding</a:t>
            </a:r>
          </a:p>
          <a:p>
            <a:pPr algn="ctr"/>
            <a:endParaRPr lang="en-US" sz="2800" b="1" dirty="0">
              <a:solidFill>
                <a:schemeClr val="bg1"/>
              </a:solidFill>
            </a:endParaRPr>
          </a:p>
        </p:txBody>
      </p:sp>
      <p:sp>
        <p:nvSpPr>
          <p:cNvPr id="2" name="Rectangle 1"/>
          <p:cNvSpPr/>
          <p:nvPr/>
        </p:nvSpPr>
        <p:spPr>
          <a:xfrm>
            <a:off x="685800" y="1892984"/>
            <a:ext cx="10273553" cy="3724096"/>
          </a:xfrm>
          <a:prstGeom prst="rect">
            <a:avLst/>
          </a:prstGeom>
        </p:spPr>
        <p:txBody>
          <a:bodyPr wrap="square">
            <a:spAutoFit/>
          </a:bodyPr>
          <a:lstStyle/>
          <a:p>
            <a:r>
              <a:rPr lang="en-IN" sz="2800" dirty="0"/>
              <a:t>SOME OF THE MAJOR TYPES OF CODING </a:t>
            </a:r>
            <a:r>
              <a:rPr lang="en-IN" sz="2800" dirty="0" smtClean="0"/>
              <a:t>LOGIC</a:t>
            </a:r>
          </a:p>
          <a:p>
            <a:endParaRPr lang="en-IN" sz="2800" b="1" dirty="0"/>
          </a:p>
          <a:p>
            <a:pPr marL="342900" indent="-342900">
              <a:buAutoNum type="arabicPeriod"/>
            </a:pPr>
            <a:r>
              <a:rPr lang="en-IN" dirty="0" smtClean="0"/>
              <a:t>Constant </a:t>
            </a:r>
            <a:r>
              <a:rPr lang="en-IN" dirty="0"/>
              <a:t>addition in the position of letters</a:t>
            </a:r>
            <a:r>
              <a:rPr lang="en-IN" dirty="0" smtClean="0"/>
              <a:t>.</a:t>
            </a:r>
            <a:endParaRPr lang="en-IN" b="1" dirty="0"/>
          </a:p>
          <a:p>
            <a:r>
              <a:rPr lang="en-IN" dirty="0"/>
              <a:t>2. Constant subtraction in the position of letters</a:t>
            </a:r>
            <a:r>
              <a:rPr lang="en-IN" dirty="0" smtClean="0"/>
              <a:t>.</a:t>
            </a:r>
            <a:endParaRPr lang="en-IN" b="1" dirty="0"/>
          </a:p>
          <a:p>
            <a:r>
              <a:rPr lang="en-IN" dirty="0"/>
              <a:t>3. Denoting the position of letters in the whole alphabetical order</a:t>
            </a:r>
            <a:r>
              <a:rPr lang="en-IN" dirty="0" smtClean="0"/>
              <a:t>.</a:t>
            </a:r>
            <a:endParaRPr lang="en-IN" b="1" dirty="0"/>
          </a:p>
          <a:p>
            <a:r>
              <a:rPr lang="en-IN" dirty="0"/>
              <a:t>4. Addition of the positions of all the letters to make code for the word</a:t>
            </a:r>
            <a:r>
              <a:rPr lang="en-IN" dirty="0" smtClean="0"/>
              <a:t>.</a:t>
            </a:r>
            <a:endParaRPr lang="en-IN" b="1" dirty="0"/>
          </a:p>
          <a:p>
            <a:r>
              <a:rPr lang="en-IN" dirty="0"/>
              <a:t>5. Constant addition and subtraction alternatively in the position of all the letters</a:t>
            </a:r>
            <a:r>
              <a:rPr lang="en-IN" dirty="0" smtClean="0"/>
              <a:t>.</a:t>
            </a:r>
            <a:endParaRPr lang="en-IN" b="1" dirty="0"/>
          </a:p>
          <a:p>
            <a:r>
              <a:rPr lang="en-IN" dirty="0"/>
              <a:t>6. Square of the number of letters in the word.</a:t>
            </a:r>
            <a:endParaRPr lang="en-IN" b="1" dirty="0"/>
          </a:p>
          <a:p>
            <a:r>
              <a:rPr lang="en-IN" dirty="0"/>
              <a:t>7. Arranging the letters in the alphabetical order.</a:t>
            </a:r>
            <a:endParaRPr lang="en-IN" b="1" dirty="0"/>
          </a:p>
          <a:p>
            <a:r>
              <a:rPr lang="en-IN" dirty="0"/>
              <a:t>8. Arrangement of letters in the word given in reverse order.</a:t>
            </a:r>
            <a:endParaRPr lang="en-IN" b="1" dirty="0"/>
          </a:p>
          <a:p>
            <a:r>
              <a:rPr lang="en-IN" dirty="0"/>
              <a:t>9. Interchanging each pair of the letters, in the given word.</a:t>
            </a:r>
            <a:endParaRPr lang="en-IN" b="1" dirty="0"/>
          </a:p>
          <a:p>
            <a:r>
              <a:rPr lang="en-IN" dirty="0"/>
              <a:t>10. Constant addition and then reversal of the letters to form the final word.</a:t>
            </a:r>
            <a:endParaRPr lang="en-IN" b="1" dirty="0"/>
          </a:p>
        </p:txBody>
      </p:sp>
    </p:spTree>
    <p:extLst>
      <p:ext uri="{BB962C8B-B14F-4D97-AF65-F5344CB8AC3E}">
        <p14:creationId xmlns:p14="http://schemas.microsoft.com/office/powerpoint/2010/main" val="2757763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3901" y="789204"/>
            <a:ext cx="11085094" cy="4524315"/>
          </a:xfrm>
          <a:prstGeom prst="rect">
            <a:avLst/>
          </a:prstGeom>
        </p:spPr>
        <p:txBody>
          <a:bodyPr wrap="square">
            <a:spAutoFit/>
          </a:bodyPr>
          <a:lstStyle/>
          <a:p>
            <a:r>
              <a:rPr lang="en-US" sz="2400" dirty="0">
                <a:cs typeface="Times New Roman" pitchFamily="18" charset="0"/>
              </a:rPr>
              <a:t>Directions (23 -24): Eight persons M through T are standing in such a way that O is 20 m apart from N towards West, N is 30 m South with respect to M. M is 40 m towards West with respect to Q. P is 50 m towards South with respect to Q. R is 15 m apart from S towards North. T is 20 m towards East with respect</a:t>
            </a:r>
          </a:p>
          <a:p>
            <a:r>
              <a:rPr lang="en-US" sz="2400" dirty="0">
                <a:cs typeface="Times New Roman" pitchFamily="18" charset="0"/>
              </a:rPr>
              <a:t>to S. R is 40 m towards West with respect to P.</a:t>
            </a:r>
          </a:p>
          <a:p>
            <a:endParaRPr lang="en-US" sz="2400" dirty="0">
              <a:cs typeface="Times New Roman" pitchFamily="18" charset="0"/>
            </a:endParaRPr>
          </a:p>
          <a:p>
            <a:r>
              <a:rPr lang="en-US" sz="2400" dirty="0">
                <a:cs typeface="Times New Roman" pitchFamily="18" charset="0"/>
              </a:rPr>
              <a:t>23. In which direction is R standing with respect to Q?</a:t>
            </a:r>
          </a:p>
          <a:p>
            <a:endParaRPr lang="en-US" sz="2400" dirty="0">
              <a:cs typeface="Times New Roman" pitchFamily="18" charset="0"/>
            </a:endParaRPr>
          </a:p>
          <a:p>
            <a:r>
              <a:rPr lang="en-US" sz="2400" dirty="0">
                <a:cs typeface="Times New Roman" pitchFamily="18" charset="0"/>
              </a:rPr>
              <a:t>a) North-West</a:t>
            </a:r>
          </a:p>
          <a:p>
            <a:r>
              <a:rPr lang="en-US" sz="2400" dirty="0">
                <a:cs typeface="Times New Roman" pitchFamily="18" charset="0"/>
              </a:rPr>
              <a:t>b) South-West</a:t>
            </a:r>
          </a:p>
          <a:p>
            <a:r>
              <a:rPr lang="en-US" sz="2400" dirty="0">
                <a:cs typeface="Times New Roman" pitchFamily="18" charset="0"/>
              </a:rPr>
              <a:t>c) North-East</a:t>
            </a:r>
          </a:p>
          <a:p>
            <a:r>
              <a:rPr lang="en-US" sz="2400" dirty="0">
                <a:cs typeface="Times New Roman" pitchFamily="18" charset="0"/>
              </a:rPr>
              <a:t>d) Cannot be determined</a:t>
            </a:r>
            <a:endParaRPr lang="en-US" sz="2400" dirty="0"/>
          </a:p>
        </p:txBody>
      </p:sp>
      <p:sp>
        <p:nvSpPr>
          <p:cNvPr id="5" name="Rectangle 4"/>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Directions</a:t>
            </a:r>
          </a:p>
        </p:txBody>
      </p:sp>
    </p:spTree>
    <p:extLst>
      <p:ext uri="{BB962C8B-B14F-4D97-AF65-F5344CB8AC3E}">
        <p14:creationId xmlns:p14="http://schemas.microsoft.com/office/powerpoint/2010/main" val="344277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893647"/>
          </a:xfrm>
          <a:prstGeom prst="rect">
            <a:avLst/>
          </a:prstGeom>
        </p:spPr>
        <p:txBody>
          <a:bodyPr wrap="square">
            <a:spAutoFit/>
          </a:bodyPr>
          <a:lstStyle/>
          <a:p>
            <a:r>
              <a:rPr lang="en-US" sz="2400" dirty="0">
                <a:cs typeface="Times New Roman" pitchFamily="18" charset="0"/>
              </a:rPr>
              <a:t>Directions (23-24): </a:t>
            </a:r>
            <a:r>
              <a:rPr lang="en-US" sz="2400" dirty="0"/>
              <a:t>Eight persons M through T are standing in such a way that O is 20 m apart from N towards West, N is 30 m South with respect to M. M is 40 m towards West with respect to Q. P is 50 m towards South with respect to Q. R is 15 m apart from S towards North. T is 20 m towards East with respect to S. R is 40 m towards West with respect to P.</a:t>
            </a:r>
          </a:p>
          <a:p>
            <a:endParaRPr lang="en-US" sz="2400" dirty="0">
              <a:cs typeface="Times New Roman" pitchFamily="18" charset="0"/>
            </a:endParaRPr>
          </a:p>
          <a:p>
            <a:r>
              <a:rPr lang="en-US" sz="2400" dirty="0">
                <a:cs typeface="Times New Roman" pitchFamily="18" charset="0"/>
              </a:rPr>
              <a:t>24. If one more person U is standing towards North-East with respect to P, then in which direction is T, standing with respect to U?</a:t>
            </a:r>
          </a:p>
          <a:p>
            <a:endParaRPr lang="en-US" sz="2400" dirty="0">
              <a:cs typeface="Times New Roman" pitchFamily="18" charset="0"/>
            </a:endParaRPr>
          </a:p>
          <a:p>
            <a:r>
              <a:rPr lang="en-US" sz="2400" dirty="0">
                <a:cs typeface="Times New Roman" pitchFamily="18" charset="0"/>
              </a:rPr>
              <a:t>a) South-West</a:t>
            </a:r>
          </a:p>
          <a:p>
            <a:r>
              <a:rPr lang="en-US" sz="2400" dirty="0">
                <a:cs typeface="Times New Roman" pitchFamily="18" charset="0"/>
              </a:rPr>
              <a:t>b) North-East</a:t>
            </a:r>
          </a:p>
          <a:p>
            <a:r>
              <a:rPr lang="en-US" sz="2400" dirty="0">
                <a:cs typeface="Times New Roman" pitchFamily="18" charset="0"/>
              </a:rPr>
              <a:t>c) North-West</a:t>
            </a:r>
          </a:p>
          <a:p>
            <a:r>
              <a:rPr lang="en-US" sz="2400" dirty="0">
                <a:cs typeface="Times New Roman" pitchFamily="18" charset="0"/>
              </a:rPr>
              <a:t>d) Cannot be determined</a:t>
            </a:r>
          </a:p>
        </p:txBody>
      </p:sp>
      <p:sp>
        <p:nvSpPr>
          <p:cNvPr id="5" name="Rectangle 4"/>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Directions</a:t>
            </a:r>
          </a:p>
        </p:txBody>
      </p:sp>
    </p:spTree>
    <p:extLst>
      <p:ext uri="{BB962C8B-B14F-4D97-AF65-F5344CB8AC3E}">
        <p14:creationId xmlns:p14="http://schemas.microsoft.com/office/powerpoint/2010/main" val="24015519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Directions</a:t>
            </a:r>
          </a:p>
        </p:txBody>
      </p:sp>
      <p:sp>
        <p:nvSpPr>
          <p:cNvPr id="4" name="Rectangle 3"/>
          <p:cNvSpPr/>
          <p:nvPr/>
        </p:nvSpPr>
        <p:spPr>
          <a:xfrm>
            <a:off x="112294" y="797368"/>
            <a:ext cx="11486147" cy="5170646"/>
          </a:xfrm>
          <a:prstGeom prst="rect">
            <a:avLst/>
          </a:prstGeom>
        </p:spPr>
        <p:txBody>
          <a:bodyPr wrap="square">
            <a:spAutoFit/>
          </a:bodyPr>
          <a:lstStyle/>
          <a:p>
            <a:r>
              <a:rPr lang="en-US" sz="2400" dirty="0"/>
              <a:t>Directions Q (25-26): Nakul starts walking from his office towards his house. He starts from the front gate of his office and walks 5 km, then turns left and walks 2 km, then turns left again and walks 4 km, then he turns to his right and walks 3 km, then turns left and walks 1 km and then turns to his left again and walks 4 km, then turns to his right and walks 10 km and finally turns right and walks 3 km and thus reaches the front gate of his house.</a:t>
            </a:r>
          </a:p>
          <a:p>
            <a:endParaRPr lang="en-US" sz="2400" dirty="0"/>
          </a:p>
          <a:p>
            <a:r>
              <a:rPr lang="en-US" sz="2400" dirty="0"/>
              <a:t>25. If Nakul’s house is facing North, in which direction did he start walking?</a:t>
            </a:r>
          </a:p>
          <a:p>
            <a:endParaRPr lang="en-US" sz="2400" dirty="0"/>
          </a:p>
          <a:p>
            <a:r>
              <a:rPr lang="en-US" sz="2400" dirty="0"/>
              <a:t>a) East</a:t>
            </a:r>
          </a:p>
          <a:p>
            <a:r>
              <a:rPr lang="en-US" sz="2400" dirty="0"/>
              <a:t>b) West</a:t>
            </a:r>
          </a:p>
          <a:p>
            <a:r>
              <a:rPr lang="en-US" sz="2400" dirty="0"/>
              <a:t>c) South</a:t>
            </a:r>
          </a:p>
          <a:p>
            <a:r>
              <a:rPr lang="en-US" sz="2400" dirty="0"/>
              <a:t>d) North</a:t>
            </a:r>
            <a:endParaRPr lang="en-US" sz="2400" b="0" i="0" dirty="0">
              <a:solidFill>
                <a:srgbClr val="000000"/>
              </a:solidFill>
              <a:effectLst/>
            </a:endParaRPr>
          </a:p>
          <a:p>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0966114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Directions</a:t>
            </a:r>
          </a:p>
        </p:txBody>
      </p:sp>
      <p:sp>
        <p:nvSpPr>
          <p:cNvPr id="4" name="Rectangle 3"/>
          <p:cNvSpPr/>
          <p:nvPr/>
        </p:nvSpPr>
        <p:spPr>
          <a:xfrm>
            <a:off x="112294" y="797368"/>
            <a:ext cx="11486147" cy="5539978"/>
          </a:xfrm>
          <a:prstGeom prst="rect">
            <a:avLst/>
          </a:prstGeom>
        </p:spPr>
        <p:txBody>
          <a:bodyPr wrap="square">
            <a:spAutoFit/>
          </a:bodyPr>
          <a:lstStyle/>
          <a:p>
            <a:r>
              <a:rPr lang="en-US" sz="2400" dirty="0"/>
              <a:t>Directions Q (25-26): Nakul starts walking from his office towards his house. He starts from the front gate of his office and walks 5 km, then turns left and walks 2 km, then turns left again and walks 4 km, then he turns to his right and walks 3 km, then turns left and walks 1 km and then turns to his left again and walks 4 km, then turns to his right and walks 10 km and finally turns right and walks 3 km and thus reaches the front gate of his house.</a:t>
            </a:r>
          </a:p>
          <a:p>
            <a:endParaRPr lang="en-US" sz="2400" dirty="0"/>
          </a:p>
          <a:p>
            <a:r>
              <a:rPr lang="en-US" sz="2400" dirty="0">
                <a:solidFill>
                  <a:srgbClr val="000000"/>
                </a:solidFill>
              </a:rPr>
              <a:t>26</a:t>
            </a:r>
            <a:r>
              <a:rPr lang="en-US" sz="2400" b="0" i="0" dirty="0">
                <a:solidFill>
                  <a:srgbClr val="000000"/>
                </a:solidFill>
                <a:effectLst/>
              </a:rPr>
              <a:t>. </a:t>
            </a:r>
            <a:r>
              <a:rPr lang="en-US" sz="2400" b="0" i="0" dirty="0" err="1">
                <a:solidFill>
                  <a:srgbClr val="000000"/>
                </a:solidFill>
                <a:effectLst/>
              </a:rPr>
              <a:t>Nakuls’s</a:t>
            </a:r>
            <a:r>
              <a:rPr lang="en-US" sz="2400" b="0" i="0" dirty="0">
                <a:solidFill>
                  <a:srgbClr val="000000"/>
                </a:solidFill>
                <a:effectLst/>
              </a:rPr>
              <a:t> office is in which direction with respect to his house. If Nakul’s house is facing South?</a:t>
            </a:r>
          </a:p>
          <a:p>
            <a:endParaRPr lang="en-US" sz="2400" b="0" i="0" dirty="0">
              <a:solidFill>
                <a:srgbClr val="000000"/>
              </a:solidFill>
              <a:effectLst/>
            </a:endParaRPr>
          </a:p>
          <a:p>
            <a:r>
              <a:rPr lang="en-US" sz="2400" b="0" i="0" dirty="0">
                <a:solidFill>
                  <a:srgbClr val="000000"/>
                </a:solidFill>
                <a:effectLst/>
              </a:rPr>
              <a:t>a) South-West</a:t>
            </a:r>
          </a:p>
          <a:p>
            <a:r>
              <a:rPr lang="en-US" sz="2400" b="0" i="0" dirty="0">
                <a:solidFill>
                  <a:srgbClr val="000000"/>
                </a:solidFill>
                <a:effectLst/>
              </a:rPr>
              <a:t>b) South-East</a:t>
            </a:r>
          </a:p>
          <a:p>
            <a:r>
              <a:rPr lang="en-US" sz="2400" b="0" i="0" dirty="0">
                <a:solidFill>
                  <a:srgbClr val="000000"/>
                </a:solidFill>
                <a:effectLst/>
              </a:rPr>
              <a:t>c) North-West</a:t>
            </a:r>
          </a:p>
          <a:p>
            <a:r>
              <a:rPr lang="en-US" sz="2400" b="0" i="0" dirty="0">
                <a:solidFill>
                  <a:srgbClr val="000000"/>
                </a:solidFill>
                <a:effectLst/>
              </a:rPr>
              <a:t>d) Cannot be determined</a:t>
            </a:r>
          </a:p>
          <a:p>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9227432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Directions</a:t>
            </a:r>
          </a:p>
        </p:txBody>
      </p:sp>
      <p:sp>
        <p:nvSpPr>
          <p:cNvPr id="4" name="Rectangle 3"/>
          <p:cNvSpPr/>
          <p:nvPr/>
        </p:nvSpPr>
        <p:spPr>
          <a:xfrm>
            <a:off x="112294" y="797368"/>
            <a:ext cx="11486147" cy="4893647"/>
          </a:xfrm>
          <a:prstGeom prst="rect">
            <a:avLst/>
          </a:prstGeom>
        </p:spPr>
        <p:txBody>
          <a:bodyPr wrap="square">
            <a:spAutoFit/>
          </a:bodyPr>
          <a:lstStyle/>
          <a:p>
            <a:r>
              <a:rPr lang="en-US" sz="2400" dirty="0"/>
              <a:t>Directions (27-28): Study the information carefully and answer the questions given below.</a:t>
            </a:r>
          </a:p>
          <a:p>
            <a:r>
              <a:rPr lang="en-US" sz="2400" dirty="0"/>
              <a:t>A man walks 8m towards East to reach point P. He turns to his right and walks 5m to reach point Q. Then, he turns to his left and walks 9m to reach point R and he turns to his right and walks 11m to reach point S. Finally he turns to his right and walks 20m to reach point T.</a:t>
            </a:r>
          </a:p>
          <a:p>
            <a:endParaRPr lang="en-US" sz="2400" dirty="0"/>
          </a:p>
          <a:p>
            <a:r>
              <a:rPr lang="en-US" sz="2400" dirty="0"/>
              <a:t>27. What is the distance between starting point and R?</a:t>
            </a:r>
          </a:p>
          <a:p>
            <a:endParaRPr lang="en-US" sz="2400" dirty="0"/>
          </a:p>
          <a:p>
            <a:r>
              <a:rPr lang="en-US" sz="2400" dirty="0"/>
              <a:t>a) 13 m</a:t>
            </a:r>
          </a:p>
          <a:p>
            <a:r>
              <a:rPr lang="en-US" sz="2400" dirty="0"/>
              <a:t>b) 9 m</a:t>
            </a:r>
          </a:p>
          <a:p>
            <a:r>
              <a:rPr lang="en-US" sz="2400" dirty="0"/>
              <a:t>c) √314 m</a:t>
            </a:r>
          </a:p>
          <a:p>
            <a:r>
              <a:rPr lang="en-US" sz="2400" dirty="0"/>
              <a:t>d) 3√27 m</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7847603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Directions</a:t>
            </a:r>
          </a:p>
        </p:txBody>
      </p:sp>
      <p:sp>
        <p:nvSpPr>
          <p:cNvPr id="4" name="Rectangle 3"/>
          <p:cNvSpPr/>
          <p:nvPr/>
        </p:nvSpPr>
        <p:spPr>
          <a:xfrm>
            <a:off x="112294" y="797368"/>
            <a:ext cx="11486147" cy="5262979"/>
          </a:xfrm>
          <a:prstGeom prst="rect">
            <a:avLst/>
          </a:prstGeom>
        </p:spPr>
        <p:txBody>
          <a:bodyPr wrap="square">
            <a:spAutoFit/>
          </a:bodyPr>
          <a:lstStyle/>
          <a:p>
            <a:r>
              <a:rPr lang="en-US" sz="2400" dirty="0"/>
              <a:t>Directions (27-28): Study the information carefully and answer the questions given below.</a:t>
            </a:r>
          </a:p>
          <a:p>
            <a:r>
              <a:rPr lang="en-US" sz="2400" dirty="0"/>
              <a:t>A man walks 8m towards East to reach point P. He turns to his right and walks 5m to reach point Q. Then, he turns to his left and walks 9m to reach point R and he turns to his right and walks 11m to reach point S. Finally he turns to his right and walks 20m to reach point T.</a:t>
            </a:r>
          </a:p>
          <a:p>
            <a:endParaRPr lang="en-US" sz="2400" dirty="0"/>
          </a:p>
          <a:p>
            <a:r>
              <a:rPr lang="en-US" sz="2400" dirty="0"/>
              <a:t>28. If a man walked 3m towards West from point T to reach point U, then what is the distance between point U and starting point?</a:t>
            </a:r>
          </a:p>
          <a:p>
            <a:endParaRPr lang="en-US" sz="2400" dirty="0"/>
          </a:p>
          <a:p>
            <a:r>
              <a:rPr lang="en-US" sz="2400" dirty="0"/>
              <a:t>a) 16 m</a:t>
            </a:r>
          </a:p>
          <a:p>
            <a:r>
              <a:rPr lang="en-US" sz="2400" dirty="0"/>
              <a:t>b) 3√27 m </a:t>
            </a:r>
          </a:p>
          <a:p>
            <a:r>
              <a:rPr lang="en-US" sz="2400" dirty="0"/>
              <a:t>c) 2√73 m </a:t>
            </a:r>
          </a:p>
          <a:p>
            <a:r>
              <a:rPr lang="en-US" sz="2400" dirty="0"/>
              <a:t>d) 33 m</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9305071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30918" y="237770"/>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Directions</a:t>
            </a:r>
          </a:p>
        </p:txBody>
      </p:sp>
      <p:sp>
        <p:nvSpPr>
          <p:cNvPr id="4" name="Rectangle 3"/>
          <p:cNvSpPr/>
          <p:nvPr/>
        </p:nvSpPr>
        <p:spPr>
          <a:xfrm>
            <a:off x="112294" y="797368"/>
            <a:ext cx="11486147" cy="5539978"/>
          </a:xfrm>
          <a:prstGeom prst="rect">
            <a:avLst/>
          </a:prstGeom>
        </p:spPr>
        <p:txBody>
          <a:bodyPr wrap="square">
            <a:spAutoFit/>
          </a:bodyPr>
          <a:lstStyle/>
          <a:p>
            <a:r>
              <a:rPr lang="en-US" sz="2400" dirty="0"/>
              <a:t>Directions Q. (29-30): Read the following information carefully and answer the questions given below it:</a:t>
            </a:r>
          </a:p>
          <a:p>
            <a:r>
              <a:rPr lang="en-US" sz="2400" dirty="0" err="1"/>
              <a:t>i</a:t>
            </a:r>
            <a:r>
              <a:rPr lang="en-US" sz="2400" dirty="0"/>
              <a:t>. M?N means N is to the right of M at a distance of two </a:t>
            </a:r>
            <a:r>
              <a:rPr lang="en-US" sz="2400" dirty="0" err="1"/>
              <a:t>metre</a:t>
            </a:r>
            <a:r>
              <a:rPr lang="en-US" sz="2400" dirty="0"/>
              <a:t>.</a:t>
            </a:r>
          </a:p>
          <a:p>
            <a:r>
              <a:rPr lang="en-US" sz="2400" dirty="0"/>
              <a:t>ii. M*N means N is to the North of M at a distance of two </a:t>
            </a:r>
            <a:r>
              <a:rPr lang="en-US" sz="2400" dirty="0" err="1"/>
              <a:t>metre</a:t>
            </a:r>
            <a:r>
              <a:rPr lang="en-US" sz="2400" dirty="0"/>
              <a:t>.</a:t>
            </a:r>
          </a:p>
          <a:p>
            <a:r>
              <a:rPr lang="en-US" sz="2400" dirty="0"/>
              <a:t>iii. M+N means N is to the left of M at a distance of two </a:t>
            </a:r>
            <a:r>
              <a:rPr lang="en-US" sz="2400" dirty="0" err="1"/>
              <a:t>metre</a:t>
            </a:r>
            <a:r>
              <a:rPr lang="en-US" sz="2400" dirty="0"/>
              <a:t>.</a:t>
            </a:r>
          </a:p>
          <a:p>
            <a:r>
              <a:rPr lang="en-US" sz="2400" dirty="0"/>
              <a:t>iv. M%N means N is to the South of M at a distance of two </a:t>
            </a:r>
            <a:r>
              <a:rPr lang="en-US" sz="2400" dirty="0" err="1"/>
              <a:t>metre</a:t>
            </a:r>
            <a:r>
              <a:rPr lang="en-US" sz="2400" dirty="0"/>
              <a:t>.</a:t>
            </a:r>
          </a:p>
          <a:p>
            <a:r>
              <a:rPr lang="en-US" sz="2400" dirty="0"/>
              <a:t>v. In each of the following questions all persons face North.</a:t>
            </a:r>
          </a:p>
          <a:p>
            <a:endParaRPr lang="en-US" sz="2400" dirty="0"/>
          </a:p>
          <a:p>
            <a:r>
              <a:rPr lang="en-US" sz="2400" dirty="0"/>
              <a:t>29. If P % Q + R * S then P is in which direction with respect to S?</a:t>
            </a:r>
          </a:p>
          <a:p>
            <a:endParaRPr lang="en-US" sz="2400" dirty="0"/>
          </a:p>
          <a:p>
            <a:r>
              <a:rPr lang="en-US" sz="2400" dirty="0"/>
              <a:t>a) South-East</a:t>
            </a:r>
          </a:p>
          <a:p>
            <a:r>
              <a:rPr lang="en-US" sz="2400" dirty="0"/>
              <a:t>b) East</a:t>
            </a:r>
          </a:p>
          <a:p>
            <a:r>
              <a:rPr lang="en-US" sz="2400" dirty="0"/>
              <a:t>c) North</a:t>
            </a:r>
          </a:p>
          <a:p>
            <a:r>
              <a:rPr lang="en-US" sz="2400" b="0" i="0" dirty="0">
                <a:solidFill>
                  <a:srgbClr val="000000"/>
                </a:solidFill>
                <a:effectLst/>
              </a:rPr>
              <a:t>d) West</a:t>
            </a:r>
          </a:p>
          <a:p>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5940867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Directions</a:t>
            </a:r>
          </a:p>
        </p:txBody>
      </p:sp>
      <p:sp>
        <p:nvSpPr>
          <p:cNvPr id="4" name="Rectangle 3"/>
          <p:cNvSpPr/>
          <p:nvPr/>
        </p:nvSpPr>
        <p:spPr>
          <a:xfrm>
            <a:off x="112294" y="797368"/>
            <a:ext cx="11486147" cy="5539978"/>
          </a:xfrm>
          <a:prstGeom prst="rect">
            <a:avLst/>
          </a:prstGeom>
        </p:spPr>
        <p:txBody>
          <a:bodyPr wrap="square">
            <a:spAutoFit/>
          </a:bodyPr>
          <a:lstStyle/>
          <a:p>
            <a:r>
              <a:rPr lang="en-US" sz="2400" dirty="0"/>
              <a:t>Directions Q. (29-30): Read the following information carefully and answer the questions given below it:</a:t>
            </a:r>
          </a:p>
          <a:p>
            <a:r>
              <a:rPr lang="en-US" sz="2400" dirty="0" err="1"/>
              <a:t>i</a:t>
            </a:r>
            <a:r>
              <a:rPr lang="en-US" sz="2400" dirty="0"/>
              <a:t>. M?N means N is to the right of M at a distance of two </a:t>
            </a:r>
            <a:r>
              <a:rPr lang="en-US" sz="2400" dirty="0" err="1"/>
              <a:t>metre</a:t>
            </a:r>
            <a:r>
              <a:rPr lang="en-US" sz="2400" dirty="0"/>
              <a:t>.</a:t>
            </a:r>
          </a:p>
          <a:p>
            <a:r>
              <a:rPr lang="en-US" sz="2400" dirty="0"/>
              <a:t>ii. M*N means N is to the North of M at a distance of two </a:t>
            </a:r>
            <a:r>
              <a:rPr lang="en-US" sz="2400" dirty="0" err="1"/>
              <a:t>metre</a:t>
            </a:r>
            <a:r>
              <a:rPr lang="en-US" sz="2400" dirty="0"/>
              <a:t>.</a:t>
            </a:r>
          </a:p>
          <a:p>
            <a:r>
              <a:rPr lang="en-US" sz="2400" dirty="0"/>
              <a:t>iii. M+N means N is to the left of M at a distance of two </a:t>
            </a:r>
            <a:r>
              <a:rPr lang="en-US" sz="2400" dirty="0" err="1"/>
              <a:t>metre</a:t>
            </a:r>
            <a:r>
              <a:rPr lang="en-US" sz="2400" dirty="0"/>
              <a:t>.</a:t>
            </a:r>
          </a:p>
          <a:p>
            <a:r>
              <a:rPr lang="en-US" sz="2400" dirty="0"/>
              <a:t>iv. M%N means N is to the South of M at a distance of two </a:t>
            </a:r>
            <a:r>
              <a:rPr lang="en-US" sz="2400" dirty="0" err="1"/>
              <a:t>metre</a:t>
            </a:r>
            <a:r>
              <a:rPr lang="en-US" sz="2400" dirty="0"/>
              <a:t>.</a:t>
            </a:r>
          </a:p>
          <a:p>
            <a:r>
              <a:rPr lang="en-US" sz="2400" dirty="0"/>
              <a:t>v. In each of the following questions all persons face North. </a:t>
            </a:r>
          </a:p>
          <a:p>
            <a:endParaRPr lang="en-US" sz="2400" b="0" i="0" dirty="0">
              <a:solidFill>
                <a:srgbClr val="000000"/>
              </a:solidFill>
              <a:effectLst/>
            </a:endParaRPr>
          </a:p>
          <a:p>
            <a:r>
              <a:rPr lang="en-US" sz="2400" b="0" i="0" dirty="0">
                <a:solidFill>
                  <a:srgbClr val="000000"/>
                </a:solidFill>
                <a:effectLst/>
              </a:rPr>
              <a:t>30. If X ? R % Y ? Z then R is in which direction with respect to Z?</a:t>
            </a:r>
          </a:p>
          <a:p>
            <a:endParaRPr lang="en-US" sz="2400" b="0" i="0" dirty="0">
              <a:solidFill>
                <a:srgbClr val="000000"/>
              </a:solidFill>
              <a:effectLst/>
            </a:endParaRPr>
          </a:p>
          <a:p>
            <a:r>
              <a:rPr lang="en-US" sz="2400" b="0" i="0" dirty="0">
                <a:solidFill>
                  <a:srgbClr val="000000"/>
                </a:solidFill>
                <a:effectLst/>
              </a:rPr>
              <a:t>a) North- West</a:t>
            </a:r>
          </a:p>
          <a:p>
            <a:r>
              <a:rPr lang="en-US" sz="2400" b="0" i="0" dirty="0">
                <a:solidFill>
                  <a:srgbClr val="000000"/>
                </a:solidFill>
                <a:effectLst/>
              </a:rPr>
              <a:t>b) West</a:t>
            </a:r>
          </a:p>
          <a:p>
            <a:r>
              <a:rPr lang="en-US" sz="2400" b="0" i="0" dirty="0">
                <a:solidFill>
                  <a:srgbClr val="000000"/>
                </a:solidFill>
                <a:effectLst/>
              </a:rPr>
              <a:t>c) South-East</a:t>
            </a:r>
          </a:p>
          <a:p>
            <a:r>
              <a:rPr lang="en-US" sz="2400" b="0" i="0" dirty="0">
                <a:solidFill>
                  <a:srgbClr val="000000"/>
                </a:solidFill>
                <a:effectLst/>
              </a:rPr>
              <a:t>d) South-West</a:t>
            </a:r>
          </a:p>
          <a:p>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4407306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800" b="1" dirty="0">
              <a:solidFill>
                <a:schemeClr val="bg1"/>
              </a:solidFill>
            </a:endParaRPr>
          </a:p>
          <a:p>
            <a:pPr algn="ctr"/>
            <a:r>
              <a:rPr lang="en-US" sz="2800" b="1" dirty="0">
                <a:solidFill>
                  <a:schemeClr val="bg1"/>
                </a:solidFill>
              </a:rPr>
              <a:t>Coding Decoding</a:t>
            </a:r>
          </a:p>
          <a:p>
            <a:pPr algn="ctr"/>
            <a:endParaRPr lang="en-US" sz="2800" b="1" dirty="0">
              <a:solidFill>
                <a:schemeClr val="bg1"/>
              </a:solidFill>
            </a:endParaRPr>
          </a:p>
        </p:txBody>
      </p:sp>
      <p:sp>
        <p:nvSpPr>
          <p:cNvPr id="4" name="TextBox 3">
            <a:extLst>
              <a:ext uri="{FF2B5EF4-FFF2-40B4-BE49-F238E27FC236}">
                <a16:creationId xmlns:a16="http://schemas.microsoft.com/office/drawing/2014/main" id="{7A2A5A73-FD38-4880-BB6F-A548F11111EC}"/>
              </a:ext>
            </a:extLst>
          </p:cNvPr>
          <p:cNvSpPr txBox="1"/>
          <p:nvPr/>
        </p:nvSpPr>
        <p:spPr>
          <a:xfrm>
            <a:off x="492975" y="725214"/>
            <a:ext cx="11206050" cy="3416320"/>
          </a:xfrm>
          <a:prstGeom prst="rect">
            <a:avLst/>
          </a:prstGeom>
          <a:noFill/>
        </p:spPr>
        <p:txBody>
          <a:bodyPr wrap="square">
            <a:spAutoFit/>
          </a:bodyPr>
          <a:lstStyle/>
          <a:p>
            <a:r>
              <a:rPr lang="en-US" sz="2400" b="0" i="0" dirty="0">
                <a:solidFill>
                  <a:srgbClr val="222222"/>
                </a:solidFill>
                <a:effectLst/>
                <a:latin typeface="Times New Roman" panose="02020603050405020304" pitchFamily="18" charset="0"/>
                <a:cs typeface="Times New Roman" panose="02020603050405020304" pitchFamily="18" charset="0"/>
              </a:rPr>
              <a:t>32. What is the code for ‘easy'?</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b="0" i="0" dirty="0">
                <a:solidFill>
                  <a:srgbClr val="222222"/>
                </a:solidFill>
                <a:effectLst/>
                <a:latin typeface="Times New Roman" panose="02020603050405020304" pitchFamily="18" charset="0"/>
                <a:cs typeface="Times New Roman" panose="02020603050405020304" pitchFamily="18" charset="0"/>
              </a:rPr>
              <a:t>I. 'question is very difficult' is coded as '3 4 $ ©'.</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b="0" i="0" dirty="0">
                <a:solidFill>
                  <a:srgbClr val="222222"/>
                </a:solidFill>
                <a:effectLst/>
                <a:latin typeface="Times New Roman" panose="02020603050405020304" pitchFamily="18" charset="0"/>
                <a:cs typeface="Times New Roman" panose="02020603050405020304" pitchFamily="18" charset="0"/>
              </a:rPr>
              <a:t>II. ‘easy question given below' is coded as ‘@ # 2 4'.</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b="0" i="0" dirty="0">
                <a:solidFill>
                  <a:srgbClr val="222222"/>
                </a:solidFill>
                <a:effectLst/>
                <a:latin typeface="Times New Roman" panose="02020603050405020304" pitchFamily="18" charset="0"/>
                <a:cs typeface="Times New Roman" panose="02020603050405020304" pitchFamily="18" charset="0"/>
              </a:rPr>
              <a:t>III. 'very difficult is easy' is coded as '@ $ 4 3’</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solidFill>
                  <a:srgbClr val="222222"/>
                </a:solidFill>
                <a:latin typeface="Times New Roman" panose="02020603050405020304" pitchFamily="18" charset="0"/>
                <a:cs typeface="Times New Roman" panose="02020603050405020304" pitchFamily="18" charset="0"/>
              </a:rPr>
              <a:t>A.</a:t>
            </a:r>
            <a:r>
              <a:rPr lang="en-US" sz="2400" b="0" i="0" dirty="0">
                <a:solidFill>
                  <a:srgbClr val="222222"/>
                </a:solidFill>
                <a:effectLst/>
                <a:latin typeface="Times New Roman" panose="02020603050405020304" pitchFamily="18" charset="0"/>
                <a:cs typeface="Times New Roman" panose="02020603050405020304" pitchFamily="18" charset="0"/>
              </a:rPr>
              <a:t> Only I and II</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solidFill>
                  <a:srgbClr val="222222"/>
                </a:solidFill>
                <a:latin typeface="Times New Roman" panose="02020603050405020304" pitchFamily="18" charset="0"/>
                <a:cs typeface="Times New Roman" panose="02020603050405020304" pitchFamily="18" charset="0"/>
              </a:rPr>
              <a:t>B.</a:t>
            </a:r>
            <a:r>
              <a:rPr lang="en-US" sz="2400" b="0" i="0" dirty="0">
                <a:solidFill>
                  <a:srgbClr val="222222"/>
                </a:solidFill>
                <a:effectLst/>
                <a:latin typeface="Times New Roman" panose="02020603050405020304" pitchFamily="18" charset="0"/>
                <a:cs typeface="Times New Roman" panose="02020603050405020304" pitchFamily="18" charset="0"/>
              </a:rPr>
              <a:t> Only II and III</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solidFill>
                  <a:srgbClr val="222222"/>
                </a:solidFill>
                <a:latin typeface="Times New Roman" panose="02020603050405020304" pitchFamily="18" charset="0"/>
                <a:cs typeface="Times New Roman" panose="02020603050405020304" pitchFamily="18" charset="0"/>
              </a:rPr>
              <a:t>C.</a:t>
            </a:r>
            <a:r>
              <a:rPr lang="en-US" sz="2400" b="0" i="0" dirty="0">
                <a:solidFill>
                  <a:srgbClr val="222222"/>
                </a:solidFill>
                <a:effectLst/>
                <a:latin typeface="Times New Roman" panose="02020603050405020304" pitchFamily="18" charset="0"/>
                <a:cs typeface="Times New Roman" panose="02020603050405020304" pitchFamily="18" charset="0"/>
              </a:rPr>
              <a:t> Only I and III</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solidFill>
                  <a:srgbClr val="222222"/>
                </a:solidFill>
                <a:latin typeface="Times New Roman" panose="02020603050405020304" pitchFamily="18" charset="0"/>
                <a:cs typeface="Times New Roman" panose="02020603050405020304" pitchFamily="18" charset="0"/>
              </a:rPr>
              <a:t>D.</a:t>
            </a:r>
            <a:r>
              <a:rPr lang="en-US" sz="2400" b="0" i="0" dirty="0">
                <a:solidFill>
                  <a:srgbClr val="222222"/>
                </a:solidFill>
                <a:effectLst/>
                <a:latin typeface="Times New Roman" panose="02020603050405020304" pitchFamily="18" charset="0"/>
                <a:cs typeface="Times New Roman" panose="02020603050405020304" pitchFamily="18" charset="0"/>
              </a:rPr>
              <a:t> All I, II and III</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solidFill>
                  <a:srgbClr val="222222"/>
                </a:solidFill>
                <a:latin typeface="Times New Roman" panose="02020603050405020304" pitchFamily="18" charset="0"/>
                <a:cs typeface="Times New Roman" panose="02020603050405020304" pitchFamily="18" charset="0"/>
              </a:rPr>
              <a:t>E.</a:t>
            </a:r>
            <a:r>
              <a:rPr lang="en-US" sz="2400" b="0" i="0" dirty="0">
                <a:solidFill>
                  <a:srgbClr val="222222"/>
                </a:solidFill>
                <a:effectLst/>
                <a:latin typeface="Times New Roman" panose="02020603050405020304" pitchFamily="18" charset="0"/>
                <a:cs typeface="Times New Roman" panose="02020603050405020304" pitchFamily="18" charset="0"/>
              </a:rPr>
              <a:t> None of these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10884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Directions</a:t>
            </a:r>
          </a:p>
        </p:txBody>
      </p:sp>
      <p:sp>
        <p:nvSpPr>
          <p:cNvPr id="4" name="Rectangle 3"/>
          <p:cNvSpPr/>
          <p:nvPr/>
        </p:nvSpPr>
        <p:spPr>
          <a:xfrm>
            <a:off x="112294" y="797368"/>
            <a:ext cx="11486147" cy="6370975"/>
          </a:xfrm>
          <a:prstGeom prst="rect">
            <a:avLst/>
          </a:prstGeom>
        </p:spPr>
        <p:txBody>
          <a:bodyPr wrap="square">
            <a:spAutoFit/>
          </a:bodyPr>
          <a:lstStyle/>
          <a:p>
            <a:r>
              <a:rPr lang="en-US" sz="2400" dirty="0"/>
              <a:t>34. Which village is to the North-East of village </a:t>
            </a:r>
            <a:r>
              <a:rPr lang="en-US" sz="2400" dirty="0" err="1"/>
              <a:t>Amba</a:t>
            </a:r>
            <a:r>
              <a:rPr lang="en-US" sz="2400" dirty="0"/>
              <a:t>?</a:t>
            </a:r>
          </a:p>
          <a:p>
            <a:r>
              <a:rPr lang="en-US" sz="2400" dirty="0"/>
              <a:t>Statement-1: Village </a:t>
            </a:r>
            <a:r>
              <a:rPr lang="en-US" sz="2400" dirty="0" err="1"/>
              <a:t>Bambu</a:t>
            </a:r>
            <a:r>
              <a:rPr lang="en-US" sz="2400" dirty="0"/>
              <a:t> is to the North of village </a:t>
            </a:r>
            <a:r>
              <a:rPr lang="en-US" sz="2400" dirty="0" err="1"/>
              <a:t>Amba</a:t>
            </a:r>
            <a:r>
              <a:rPr lang="en-US" sz="2400" dirty="0"/>
              <a:t>, villages </a:t>
            </a:r>
            <a:r>
              <a:rPr lang="en-US" sz="2400" dirty="0" err="1"/>
              <a:t>Cira</a:t>
            </a:r>
            <a:r>
              <a:rPr lang="en-US" sz="2400" dirty="0"/>
              <a:t> and </a:t>
            </a:r>
            <a:r>
              <a:rPr lang="en-US" sz="2400" dirty="0" err="1"/>
              <a:t>Diqa</a:t>
            </a:r>
            <a:r>
              <a:rPr lang="en-US" sz="2400" dirty="0"/>
              <a:t> are to the East and West of village </a:t>
            </a:r>
            <a:r>
              <a:rPr lang="en-US" sz="2400" dirty="0" err="1"/>
              <a:t>Bambu</a:t>
            </a:r>
            <a:r>
              <a:rPr lang="en-US" sz="2400" dirty="0"/>
              <a:t> respectively .</a:t>
            </a:r>
          </a:p>
          <a:p>
            <a:r>
              <a:rPr lang="en-US" sz="2400" dirty="0"/>
              <a:t>Statement-2: Village </a:t>
            </a:r>
            <a:r>
              <a:rPr lang="en-US" sz="2400" dirty="0" err="1"/>
              <a:t>Puza</a:t>
            </a:r>
            <a:r>
              <a:rPr lang="en-US" sz="2400" dirty="0"/>
              <a:t> is to the South of village </a:t>
            </a:r>
            <a:r>
              <a:rPr lang="en-US" sz="2400" dirty="0" err="1"/>
              <a:t>Amba</a:t>
            </a:r>
            <a:r>
              <a:rPr lang="en-US" sz="2400" dirty="0"/>
              <a:t> and village E is to the East of village </a:t>
            </a:r>
            <a:r>
              <a:rPr lang="en-US" sz="2400" dirty="0" err="1"/>
              <a:t>Puza</a:t>
            </a:r>
            <a:r>
              <a:rPr lang="en-US" sz="2400" dirty="0"/>
              <a:t>, village </a:t>
            </a:r>
            <a:r>
              <a:rPr lang="en-US" sz="2400" dirty="0" err="1"/>
              <a:t>Kila</a:t>
            </a:r>
            <a:r>
              <a:rPr lang="en-US" sz="2400" dirty="0"/>
              <a:t> is to the North of village </a:t>
            </a:r>
            <a:r>
              <a:rPr lang="en-US" sz="2400" dirty="0" err="1"/>
              <a:t>Puza</a:t>
            </a:r>
            <a:r>
              <a:rPr lang="en-US" sz="2400" dirty="0"/>
              <a:t>.</a:t>
            </a:r>
          </a:p>
          <a:p>
            <a:endParaRPr lang="en-US" sz="2400" dirty="0">
              <a:solidFill>
                <a:srgbClr val="000000"/>
              </a:solidFill>
            </a:endParaRPr>
          </a:p>
          <a:p>
            <a:pPr algn="l"/>
            <a:r>
              <a:rPr lang="en-US" sz="2400" b="0" i="0" dirty="0">
                <a:solidFill>
                  <a:srgbClr val="000000"/>
                </a:solidFill>
                <a:effectLst/>
              </a:rPr>
              <a:t>a) If the data in statement I alone are sufficient to answer the question, while the data in statement II alone are not sufficient to answer the question</a:t>
            </a:r>
          </a:p>
          <a:p>
            <a:pPr algn="l"/>
            <a:r>
              <a:rPr lang="en-US" sz="2400" b="0" i="0" dirty="0">
                <a:solidFill>
                  <a:srgbClr val="000000"/>
                </a:solidFill>
                <a:effectLst/>
              </a:rPr>
              <a:t>b) If the data in statement II alone are sufficient to answer the question, while the data in statement I alone are not sufficient to answer the question</a:t>
            </a:r>
          </a:p>
          <a:p>
            <a:pPr algn="l"/>
            <a:r>
              <a:rPr lang="en-US" sz="2400" b="0" i="0" dirty="0">
                <a:solidFill>
                  <a:srgbClr val="000000"/>
                </a:solidFill>
                <a:effectLst/>
              </a:rPr>
              <a:t>c) If the data either in statement I alone or in statement II alone are sufficient to answer the question</a:t>
            </a:r>
          </a:p>
          <a:p>
            <a:pPr algn="l"/>
            <a:r>
              <a:rPr lang="en-US" sz="2400" b="0" i="0" dirty="0">
                <a:solidFill>
                  <a:srgbClr val="000000"/>
                </a:solidFill>
                <a:effectLst/>
              </a:rPr>
              <a:t>d) If the data given in both statements I and II together are not sufficient to answer the question and</a:t>
            </a:r>
          </a:p>
          <a:p>
            <a:pPr algn="l"/>
            <a:r>
              <a:rPr lang="en-US" sz="2400" b="0" i="0" dirty="0">
                <a:solidFill>
                  <a:srgbClr val="000000"/>
                </a:solidFill>
                <a:effectLst/>
              </a:rPr>
              <a:t>e) If the data in both statements I and II together are necessary to answer the question.</a:t>
            </a:r>
          </a:p>
          <a:p>
            <a:endParaRPr lang="en-US" sz="2400" dirty="0"/>
          </a:p>
        </p:txBody>
      </p:sp>
    </p:spTree>
    <p:extLst>
      <p:ext uri="{BB962C8B-B14F-4D97-AF65-F5344CB8AC3E}">
        <p14:creationId xmlns:p14="http://schemas.microsoft.com/office/powerpoint/2010/main" val="1916800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800" b="1" dirty="0">
              <a:solidFill>
                <a:schemeClr val="bg1"/>
              </a:solidFill>
            </a:endParaRPr>
          </a:p>
          <a:p>
            <a:pPr algn="ctr"/>
            <a:r>
              <a:rPr lang="en-US" sz="2800" b="1" dirty="0">
                <a:solidFill>
                  <a:schemeClr val="bg1"/>
                </a:solidFill>
              </a:rPr>
              <a:t>Coding Decoding</a:t>
            </a:r>
          </a:p>
          <a:p>
            <a:pPr algn="ctr"/>
            <a:endParaRPr lang="en-US" sz="2800" b="1"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460" y="994986"/>
            <a:ext cx="10087947" cy="5447377"/>
          </a:xfrm>
          <a:prstGeom prst="rect">
            <a:avLst/>
          </a:prstGeom>
        </p:spPr>
      </p:pic>
    </p:spTree>
    <p:extLst>
      <p:ext uri="{BB962C8B-B14F-4D97-AF65-F5344CB8AC3E}">
        <p14:creationId xmlns:p14="http://schemas.microsoft.com/office/powerpoint/2010/main" val="17486727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50</a:t>
            </a:fld>
            <a:endParaRPr lang="en-US"/>
          </a:p>
        </p:txBody>
      </p:sp>
      <p:sp>
        <p:nvSpPr>
          <p:cNvPr id="3" name="Rectangle 2"/>
          <p:cNvSpPr/>
          <p:nvPr/>
        </p:nvSpPr>
        <p:spPr>
          <a:xfrm>
            <a:off x="3724201" y="2967335"/>
            <a:ext cx="4743606"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Any </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Doubts</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p>
        </p:txBody>
      </p:sp>
    </p:spTree>
    <p:extLst>
      <p:ext uri="{BB962C8B-B14F-4D97-AF65-F5344CB8AC3E}">
        <p14:creationId xmlns:p14="http://schemas.microsoft.com/office/powerpoint/2010/main" val="2761862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800" b="1" dirty="0">
              <a:solidFill>
                <a:schemeClr val="bg1"/>
              </a:solidFill>
            </a:endParaRPr>
          </a:p>
          <a:p>
            <a:pPr algn="ctr"/>
            <a:r>
              <a:rPr lang="en-US" sz="2800" b="1" dirty="0">
                <a:solidFill>
                  <a:schemeClr val="bg1"/>
                </a:solidFill>
              </a:rPr>
              <a:t>Coding Decoding</a:t>
            </a:r>
          </a:p>
          <a:p>
            <a:pPr algn="ctr"/>
            <a:endParaRPr lang="en-US" sz="2800" b="1" dirty="0">
              <a:solidFill>
                <a:schemeClr val="bg1"/>
              </a:solidFill>
            </a:endParaRPr>
          </a:p>
        </p:txBody>
      </p:sp>
      <p:pic>
        <p:nvPicPr>
          <p:cNvPr id="4" name="Picture 3" descr="Coding Decoding - Interviewmania"/>
          <p:cNvPicPr/>
          <p:nvPr/>
        </p:nvPicPr>
        <p:blipFill>
          <a:blip r:embed="rId3">
            <a:extLst>
              <a:ext uri="{28A0092B-C50C-407E-A947-70E740481C1C}">
                <a14:useLocalDpi xmlns:a14="http://schemas.microsoft.com/office/drawing/2010/main" val="0"/>
              </a:ext>
            </a:extLst>
          </a:blip>
          <a:srcRect/>
          <a:stretch>
            <a:fillRect/>
          </a:stretch>
        </p:blipFill>
        <p:spPr bwMode="auto">
          <a:xfrm>
            <a:off x="850662" y="1062318"/>
            <a:ext cx="9901421" cy="5123329"/>
          </a:xfrm>
          <a:prstGeom prst="rect">
            <a:avLst/>
          </a:prstGeom>
          <a:noFill/>
          <a:ln>
            <a:noFill/>
          </a:ln>
        </p:spPr>
      </p:pic>
    </p:spTree>
    <p:extLst>
      <p:ext uri="{BB962C8B-B14F-4D97-AF65-F5344CB8AC3E}">
        <p14:creationId xmlns:p14="http://schemas.microsoft.com/office/powerpoint/2010/main" val="1578363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800" b="1" dirty="0">
              <a:solidFill>
                <a:schemeClr val="bg1"/>
              </a:solidFill>
            </a:endParaRPr>
          </a:p>
          <a:p>
            <a:pPr algn="ctr"/>
            <a:r>
              <a:rPr lang="en-US" sz="2800" b="1" dirty="0">
                <a:solidFill>
                  <a:schemeClr val="bg1"/>
                </a:solidFill>
              </a:rPr>
              <a:t>Coding Decoding</a:t>
            </a:r>
          </a:p>
          <a:p>
            <a:pPr algn="ctr"/>
            <a:endParaRPr lang="en-US" sz="2800" b="1" dirty="0">
              <a:solidFill>
                <a:schemeClr val="bg1"/>
              </a:solidFill>
            </a:endParaRPr>
          </a:p>
        </p:txBody>
      </p:sp>
      <p:sp>
        <p:nvSpPr>
          <p:cNvPr id="4" name="TextBox 3">
            <a:extLst>
              <a:ext uri="{FF2B5EF4-FFF2-40B4-BE49-F238E27FC236}">
                <a16:creationId xmlns:a16="http://schemas.microsoft.com/office/drawing/2014/main" id="{1E92214F-AAE8-464B-A9B0-643E822EE5E4}"/>
              </a:ext>
            </a:extLst>
          </p:cNvPr>
          <p:cNvSpPr txBox="1"/>
          <p:nvPr/>
        </p:nvSpPr>
        <p:spPr>
          <a:xfrm>
            <a:off x="303551" y="725214"/>
            <a:ext cx="11268856" cy="1938992"/>
          </a:xfrm>
          <a:prstGeom prst="rect">
            <a:avLst/>
          </a:prstGeom>
          <a:noFill/>
        </p:spPr>
        <p:txBody>
          <a:bodyPr wrap="square">
            <a:spAutoFit/>
          </a:bodyPr>
          <a:lstStyle/>
          <a:p>
            <a:r>
              <a:rPr lang="en-US" sz="2400" dirty="0">
                <a:latin typeface="Times New Roman" pitchFamily="18" charset="0"/>
                <a:cs typeface="Times New Roman" pitchFamily="18" charset="0"/>
              </a:rPr>
              <a:t>1. If FALSE is coded as EGZBKMRTDF, then the code for TRUTH will be</a:t>
            </a:r>
          </a:p>
          <a:p>
            <a:r>
              <a:rPr lang="en-US" sz="2400" b="1" dirty="0">
                <a:latin typeface="Times New Roman" pitchFamily="18" charset="0"/>
                <a:cs typeface="Times New Roman" pitchFamily="18" charset="0"/>
              </a:rPr>
              <a:t>A.</a:t>
            </a:r>
            <a:r>
              <a:rPr lang="en-US" sz="2400" dirty="0">
                <a:latin typeface="Times New Roman" pitchFamily="18" charset="0"/>
                <a:cs typeface="Times New Roman" pitchFamily="18" charset="0"/>
              </a:rPr>
              <a:t> SURSTVSUGI</a:t>
            </a:r>
          </a:p>
          <a:p>
            <a:r>
              <a:rPr lang="en-US" sz="2400" b="1" dirty="0">
                <a:latin typeface="Times New Roman" pitchFamily="18" charset="0"/>
                <a:cs typeface="Times New Roman" pitchFamily="18" charset="0"/>
              </a:rPr>
              <a:t>B.</a:t>
            </a:r>
            <a:r>
              <a:rPr lang="en-US" sz="2400" dirty="0">
                <a:latin typeface="Times New Roman" pitchFamily="18" charset="0"/>
                <a:cs typeface="Times New Roman" pitchFamily="18" charset="0"/>
              </a:rPr>
              <a:t> SUQSTVSUGI</a:t>
            </a:r>
          </a:p>
          <a:p>
            <a:r>
              <a:rPr lang="en-US" sz="2400" b="1" dirty="0">
                <a:latin typeface="Times New Roman" pitchFamily="18" charset="0"/>
                <a:cs typeface="Times New Roman" pitchFamily="18" charset="0"/>
              </a:rPr>
              <a:t>C. </a:t>
            </a:r>
            <a:r>
              <a:rPr lang="en-US" sz="2400" dirty="0">
                <a:latin typeface="Times New Roman" pitchFamily="18" charset="0"/>
                <a:cs typeface="Times New Roman" pitchFamily="18" charset="0"/>
              </a:rPr>
              <a:t>SRQSTVSTGI</a:t>
            </a:r>
          </a:p>
          <a:p>
            <a:r>
              <a:rPr lang="en-US" sz="2400" b="1" dirty="0">
                <a:latin typeface="Times New Roman" pitchFamily="18" charset="0"/>
                <a:cs typeface="Times New Roman" pitchFamily="18" charset="0"/>
              </a:rPr>
              <a:t>D.</a:t>
            </a:r>
            <a:r>
              <a:rPr lang="en-US" sz="2400" dirty="0">
                <a:latin typeface="Times New Roman" pitchFamily="18" charset="0"/>
                <a:cs typeface="Times New Roman" pitchFamily="18" charset="0"/>
              </a:rPr>
              <a:t> STQSTRSUGI</a:t>
            </a:r>
            <a:endParaRPr lang="en-IN" sz="2400" dirty="0"/>
          </a:p>
        </p:txBody>
      </p:sp>
    </p:spTree>
    <p:extLst>
      <p:ext uri="{BB962C8B-B14F-4D97-AF65-F5344CB8AC3E}">
        <p14:creationId xmlns:p14="http://schemas.microsoft.com/office/powerpoint/2010/main" val="1984986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800" b="1" dirty="0">
              <a:solidFill>
                <a:schemeClr val="bg1"/>
              </a:solidFill>
            </a:endParaRPr>
          </a:p>
          <a:p>
            <a:pPr algn="ctr"/>
            <a:r>
              <a:rPr lang="en-US" sz="2800" b="1" dirty="0">
                <a:solidFill>
                  <a:schemeClr val="bg1"/>
                </a:solidFill>
              </a:rPr>
              <a:t>Coding Decoding</a:t>
            </a:r>
          </a:p>
          <a:p>
            <a:pPr algn="ctr"/>
            <a:endParaRPr lang="en-US" sz="2800" b="1" dirty="0">
              <a:solidFill>
                <a:schemeClr val="bg1"/>
              </a:solidFill>
            </a:endParaRPr>
          </a:p>
        </p:txBody>
      </p:sp>
      <p:sp>
        <p:nvSpPr>
          <p:cNvPr id="6" name="TextBox 5">
            <a:extLst>
              <a:ext uri="{FF2B5EF4-FFF2-40B4-BE49-F238E27FC236}">
                <a16:creationId xmlns:a16="http://schemas.microsoft.com/office/drawing/2014/main" id="{7AB8D17B-9223-4A9B-8A45-0B89BCA1320C}"/>
              </a:ext>
            </a:extLst>
          </p:cNvPr>
          <p:cNvSpPr txBox="1"/>
          <p:nvPr/>
        </p:nvSpPr>
        <p:spPr>
          <a:xfrm>
            <a:off x="441307" y="725214"/>
            <a:ext cx="11191060"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2. If ‘books' is called 'watch', 'watch' is called 'bag', 'bag' is called ‘window' and ‘window' is called 'dictionary', which is used to carry the books ?</a:t>
            </a:r>
            <a:endParaRPr lang="en-IN"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542446A-708D-41FC-A7EB-5405FE7ECD10}"/>
              </a:ext>
            </a:extLst>
          </p:cNvPr>
          <p:cNvSpPr txBox="1"/>
          <p:nvPr/>
        </p:nvSpPr>
        <p:spPr>
          <a:xfrm>
            <a:off x="441307" y="1556211"/>
            <a:ext cx="6093500" cy="1569660"/>
          </a:xfrm>
          <a:prstGeom prst="rect">
            <a:avLst/>
          </a:prstGeom>
          <a:noFill/>
        </p:spPr>
        <p:txBody>
          <a:bodyPr wrap="square">
            <a:spAutoFit/>
          </a:bodyPr>
          <a:lstStyle/>
          <a:p>
            <a:r>
              <a:rPr lang="en-US" sz="2400" b="1" dirty="0">
                <a:latin typeface="Times New Roman" pitchFamily="18" charset="0"/>
                <a:cs typeface="Times New Roman" pitchFamily="18" charset="0"/>
              </a:rPr>
              <a:t>A.</a:t>
            </a:r>
            <a:r>
              <a:rPr lang="en-US" sz="2400" dirty="0">
                <a:latin typeface="Times New Roman" pitchFamily="18" charset="0"/>
                <a:cs typeface="Times New Roman" pitchFamily="18" charset="0"/>
              </a:rPr>
              <a:t> watch </a:t>
            </a:r>
          </a:p>
          <a:p>
            <a:r>
              <a:rPr lang="en-US" sz="2400" b="1" dirty="0">
                <a:latin typeface="Times New Roman" pitchFamily="18" charset="0"/>
                <a:cs typeface="Times New Roman" pitchFamily="18" charset="0"/>
              </a:rPr>
              <a:t>B.</a:t>
            </a:r>
            <a:r>
              <a:rPr lang="en-US" sz="2400" dirty="0">
                <a:latin typeface="Times New Roman" pitchFamily="18" charset="0"/>
                <a:cs typeface="Times New Roman" pitchFamily="18" charset="0"/>
              </a:rPr>
              <a:t>  bag</a:t>
            </a:r>
          </a:p>
          <a:p>
            <a:r>
              <a:rPr lang="en-US" sz="2400" b="1" dirty="0">
                <a:latin typeface="Times New Roman" pitchFamily="18" charset="0"/>
                <a:cs typeface="Times New Roman" pitchFamily="18" charset="0"/>
              </a:rPr>
              <a:t>C.</a:t>
            </a:r>
            <a:r>
              <a:rPr lang="en-US" sz="2400" dirty="0">
                <a:latin typeface="Times New Roman" pitchFamily="18" charset="0"/>
                <a:cs typeface="Times New Roman" pitchFamily="18" charset="0"/>
              </a:rPr>
              <a:t> dictionary </a:t>
            </a:r>
          </a:p>
          <a:p>
            <a:r>
              <a:rPr lang="en-US" sz="2400" b="1" dirty="0">
                <a:latin typeface="Times New Roman" pitchFamily="18" charset="0"/>
                <a:cs typeface="Times New Roman" pitchFamily="18" charset="0"/>
              </a:rPr>
              <a:t>D.</a:t>
            </a:r>
            <a:r>
              <a:rPr lang="en-US" sz="2400" dirty="0">
                <a:latin typeface="Times New Roman" pitchFamily="18" charset="0"/>
                <a:cs typeface="Times New Roman" pitchFamily="18" charset="0"/>
              </a:rPr>
              <a:t> window</a:t>
            </a:r>
            <a:endParaRPr lang="en-IN" sz="2400" dirty="0"/>
          </a:p>
        </p:txBody>
      </p:sp>
    </p:spTree>
    <p:extLst>
      <p:ext uri="{BB962C8B-B14F-4D97-AF65-F5344CB8AC3E}">
        <p14:creationId xmlns:p14="http://schemas.microsoft.com/office/powerpoint/2010/main" val="3403103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800" b="1" dirty="0">
              <a:solidFill>
                <a:schemeClr val="bg1"/>
              </a:solidFill>
            </a:endParaRPr>
          </a:p>
          <a:p>
            <a:pPr algn="ctr"/>
            <a:r>
              <a:rPr lang="en-US" sz="2800" b="1" dirty="0">
                <a:solidFill>
                  <a:schemeClr val="bg1"/>
                </a:solidFill>
              </a:rPr>
              <a:t>Coding Decoding</a:t>
            </a:r>
          </a:p>
          <a:p>
            <a:pPr algn="ctr"/>
            <a:endParaRPr lang="en-US" sz="2800" b="1" dirty="0">
              <a:solidFill>
                <a:schemeClr val="bg1"/>
              </a:solidFill>
            </a:endParaRPr>
          </a:p>
        </p:txBody>
      </p:sp>
      <p:sp>
        <p:nvSpPr>
          <p:cNvPr id="5" name="Rectangle 4"/>
          <p:cNvSpPr/>
          <p:nvPr/>
        </p:nvSpPr>
        <p:spPr>
          <a:xfrm>
            <a:off x="283780" y="709448"/>
            <a:ext cx="11603420" cy="2677656"/>
          </a:xfrm>
          <a:prstGeom prst="rect">
            <a:avLst/>
          </a:prstGeom>
        </p:spPr>
        <p:txBody>
          <a:bodyPr wrap="square">
            <a:spAutoFit/>
          </a:bodyPr>
          <a:lstStyle/>
          <a:p>
            <a:r>
              <a:rPr lang="en-US" sz="2400" dirty="0">
                <a:latin typeface="Times New Roman" pitchFamily="18" charset="0"/>
                <a:cs typeface="Times New Roman" pitchFamily="18" charset="0"/>
              </a:rPr>
              <a:t>3. In a certain code language, ‘col min mot’ means ‘singing is appreciable’, ‘mot </a:t>
            </a:r>
            <a:r>
              <a:rPr lang="en-US" sz="2400" dirty="0" err="1">
                <a:latin typeface="Times New Roman" pitchFamily="18" charset="0"/>
                <a:cs typeface="Times New Roman" pitchFamily="18" charset="0"/>
              </a:rPr>
              <a:t>baj</a:t>
            </a:r>
            <a:r>
              <a:rPr lang="en-US" sz="2400" dirty="0">
                <a:latin typeface="Times New Roman" pitchFamily="18" charset="0"/>
                <a:cs typeface="Times New Roman" pitchFamily="18" charset="0"/>
              </a:rPr>
              <a:t> tip’ means ‘dancing is good’ and ‘min </a:t>
            </a:r>
            <a:r>
              <a:rPr lang="en-US" sz="2400" dirty="0" err="1">
                <a:latin typeface="Times New Roman" pitchFamily="18" charset="0"/>
                <a:cs typeface="Times New Roman" pitchFamily="18" charset="0"/>
              </a:rPr>
              <a:t>nop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baj</a:t>
            </a:r>
            <a:r>
              <a:rPr lang="en-US" sz="2400" dirty="0">
                <a:latin typeface="Times New Roman" pitchFamily="18" charset="0"/>
                <a:cs typeface="Times New Roman" pitchFamily="18" charset="0"/>
              </a:rPr>
              <a:t>’ means ‘singing and dancing’, which of the following means ‘good’ in that code language?</a:t>
            </a:r>
          </a:p>
          <a:p>
            <a:r>
              <a:rPr lang="en-US" sz="2400" b="1" dirty="0">
                <a:latin typeface="Times New Roman" pitchFamily="18" charset="0"/>
                <a:cs typeface="Times New Roman" pitchFamily="18" charset="0"/>
              </a:rPr>
              <a:t>A. </a:t>
            </a:r>
            <a:r>
              <a:rPr lang="en-US" sz="2400" dirty="0">
                <a:latin typeface="Times New Roman" pitchFamily="18" charset="0"/>
                <a:cs typeface="Times New Roman" pitchFamily="18" charset="0"/>
              </a:rPr>
              <a:t>min</a:t>
            </a:r>
          </a:p>
          <a:p>
            <a:r>
              <a:rPr lang="en-US" sz="2400" b="1" dirty="0">
                <a:latin typeface="Times New Roman" pitchFamily="18" charset="0"/>
                <a:cs typeface="Times New Roman" pitchFamily="18" charset="0"/>
              </a:rPr>
              <a:t>B.</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baj</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nop</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D.</a:t>
            </a:r>
            <a:r>
              <a:rPr lang="en-US" sz="2400" dirty="0">
                <a:latin typeface="Times New Roman" pitchFamily="18" charset="0"/>
                <a:cs typeface="Times New Roman" pitchFamily="18" charset="0"/>
              </a:rPr>
              <a:t> tip</a:t>
            </a:r>
          </a:p>
        </p:txBody>
      </p:sp>
    </p:spTree>
    <p:extLst>
      <p:ext uri="{BB962C8B-B14F-4D97-AF65-F5344CB8AC3E}">
        <p14:creationId xmlns:p14="http://schemas.microsoft.com/office/powerpoint/2010/main" val="3819975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3602</TotalTime>
  <Words>4379</Words>
  <Application>Microsoft Office PowerPoint</Application>
  <PresentationFormat>Widescreen</PresentationFormat>
  <Paragraphs>517</Paragraphs>
  <Slides>50</Slides>
  <Notes>48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50</vt:i4>
      </vt:variant>
    </vt:vector>
  </HeadingPairs>
  <TitlesOfParts>
    <vt:vector size="60" baseType="lpstr">
      <vt:lpstr>Arial</vt:lpstr>
      <vt:lpstr>Arial</vt:lpstr>
      <vt:lpstr>Calibri</vt:lpstr>
      <vt:lpstr>Century Gothic</vt:lpstr>
      <vt:lpstr>Courier New</vt:lpstr>
      <vt:lpstr>Palatino Linotype</vt:lpstr>
      <vt:lpstr>Roboto</vt:lpstr>
      <vt:lpstr>Times New Roman</vt:lpstr>
      <vt:lpstr>Executive</vt:lpstr>
      <vt:lpstr>1_Executive</vt:lpstr>
      <vt:lpstr>CODING - DECODING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four main directions -  East, West, North and South as shown below: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dc:creator>
  <cp:lastModifiedBy>Gurjinder Singh</cp:lastModifiedBy>
  <cp:revision>568</cp:revision>
  <dcterms:created xsi:type="dcterms:W3CDTF">2017-07-13T07:57:18Z</dcterms:created>
  <dcterms:modified xsi:type="dcterms:W3CDTF">2022-01-27T10:09:09Z</dcterms:modified>
</cp:coreProperties>
</file>