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8"/>
  </p:notesMasterIdLst>
  <p:sldIdLst>
    <p:sldId id="318" r:id="rId2"/>
    <p:sldId id="256" r:id="rId3"/>
    <p:sldId id="319" r:id="rId4"/>
    <p:sldId id="320" r:id="rId5"/>
    <p:sldId id="321" r:id="rId6"/>
    <p:sldId id="322" r:id="rId7"/>
    <p:sldId id="324" r:id="rId8"/>
    <p:sldId id="330" r:id="rId9"/>
    <p:sldId id="325" r:id="rId10"/>
    <p:sldId id="326" r:id="rId11"/>
    <p:sldId id="327" r:id="rId12"/>
    <p:sldId id="331" r:id="rId13"/>
    <p:sldId id="329" r:id="rId14"/>
    <p:sldId id="307" r:id="rId15"/>
    <p:sldId id="308" r:id="rId16"/>
    <p:sldId id="309" r:id="rId17"/>
    <p:sldId id="310" r:id="rId18"/>
    <p:sldId id="311" r:id="rId19"/>
    <p:sldId id="312" r:id="rId20"/>
    <p:sldId id="315" r:id="rId21"/>
    <p:sldId id="316" r:id="rId22"/>
    <p:sldId id="313" r:id="rId23"/>
    <p:sldId id="314" r:id="rId24"/>
    <p:sldId id="317" r:id="rId25"/>
    <p:sldId id="293" r:id="rId26"/>
    <p:sldId id="30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kart.com/article/Classical-Encryption-Techniques_833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opedia.com/definition/1770/cryptography" TargetMode="External"/><Relationship Id="rId5" Type="http://schemas.openxmlformats.org/officeDocument/2006/relationships/hyperlink" Target="https://www.geeksforgeeks.org/cryptography-introduction/" TargetMode="External"/><Relationship Id="rId4" Type="http://schemas.openxmlformats.org/officeDocument/2006/relationships/hyperlink" Target="https://www.tutorialspoint.com/cryptography/index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643866" cy="461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857233"/>
            <a:ext cx="692948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594915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1214422"/>
            <a:ext cx="6858048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73386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Source A produces a message in plaintext X = [X1, X2,…XM]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M elements of X are letters in some finite alphabet.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B generates a related pair of keys: a public key, </a:t>
            </a:r>
            <a:r>
              <a:rPr lang="en-US" dirty="0" err="1"/>
              <a:t>PUb</a:t>
            </a:r>
            <a:r>
              <a:rPr lang="en-US" dirty="0"/>
              <a:t>, and a private key, </a:t>
            </a:r>
            <a:r>
              <a:rPr lang="en-US" dirty="0" err="1"/>
              <a:t>PRb</a:t>
            </a:r>
            <a:r>
              <a:rPr lang="en-US" dirty="0"/>
              <a:t>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 err="1"/>
              <a:t>PRb</a:t>
            </a:r>
            <a:r>
              <a:rPr lang="en-US" dirty="0"/>
              <a:t> is known only to B, whereas </a:t>
            </a:r>
            <a:r>
              <a:rPr lang="en-US" dirty="0" err="1"/>
              <a:t>PUb</a:t>
            </a:r>
            <a:r>
              <a:rPr lang="en-US" dirty="0"/>
              <a:t> is publicly available and therefore accessible by 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924800" cy="609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With the message X and the encryption key </a:t>
            </a:r>
            <a:r>
              <a:rPr lang="en-US" dirty="0" err="1"/>
              <a:t>PUb</a:t>
            </a:r>
            <a:r>
              <a:rPr lang="en-US" dirty="0"/>
              <a:t> as input, A forms the </a:t>
            </a:r>
            <a:r>
              <a:rPr lang="en-US" dirty="0" err="1"/>
              <a:t>ciphertext</a:t>
            </a:r>
            <a:r>
              <a:rPr lang="en-US" dirty="0"/>
              <a:t> Y = [Y1, Y2,…YM]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intended receiver, in possession of the matching private key, is able to invert the transformation: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895600"/>
            <a:ext cx="2562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943476"/>
            <a:ext cx="2590800" cy="5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We know that either of the two related keys can be used for encryption, with the other being used for decryption.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enables a rather different cryptographic scheme to be implemented for providing authentication.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370962"/>
            <a:ext cx="3048000" cy="15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1"/>
            <a:ext cx="88169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In this case, the entire encrypted message serves as a digital signature.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impossible to alter the message without access to A’s private key, so the message is authenticated both in terms of source and in terms of data integrity.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approach does not provide Confidentiality (because any observer can decrypt the message by using the sender’s public key).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-2.2</a:t>
            </a: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(Public Key Cryptography)</a:t>
            </a:r>
            <a:endParaRPr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It is, however, possible to provide both the authentication function and confidentiality by a double use of the public-key scheme.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Complex in nature. Must be exercised four times rather than two in each communication.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4476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95" y="1657350"/>
            <a:ext cx="887958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systems are characterized by the use of a cryptographic algorithm with two keys, one held private and one available publicly.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Depending on the application, the sender uses either the sender’s private key or the receiver’s public key, or both, to perform some type of cryptographic function.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cryptosystems can be classified into three categories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Encryption /decryption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encrypts a message with the recipient’s public key.</a:t>
            </a:r>
          </a:p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/>
              <a:t>Digital signature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“signs” a message with its private key. 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Signing is achieved by a cryptographic algorithm applied to the message or to a small block of data that is a function of the message.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/>
              <a:t>Key Exchange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Two sides cooperate to exchange a session key. Several different approaches are possible, involving the private key(s) of one or both parties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>
                <a:hlinkClick r:id="rId3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 Books Recommended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2152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071546"/>
            <a:ext cx="6929486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714500"/>
            <a:ext cx="7286676" cy="414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92948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42955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382000" cy="482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707236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540</Words>
  <Application>Microsoft Office PowerPoint</Application>
  <PresentationFormat>On-screen Show (4:3)</PresentationFormat>
  <Paragraphs>82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Public Key Cryptosystem</vt:lpstr>
      <vt:lpstr>Slide 9</vt:lpstr>
      <vt:lpstr>Slide 10</vt:lpstr>
      <vt:lpstr>Slide 11</vt:lpstr>
      <vt:lpstr>Public Key Cryptosystem</vt:lpstr>
      <vt:lpstr>Slide 13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Applications for Public Key Systems </vt:lpstr>
      <vt:lpstr>Applications for Public Key Systems </vt:lpstr>
      <vt:lpstr>Applications for Public Key Systems 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24</cp:revision>
  <dcterms:modified xsi:type="dcterms:W3CDTF">2023-03-17T04:45:03Z</dcterms:modified>
</cp:coreProperties>
</file>