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9"/>
  </p:notesMasterIdLst>
  <p:sldIdLst>
    <p:sldId id="315" r:id="rId2"/>
    <p:sldId id="256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16" r:id="rId11"/>
    <p:sldId id="317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09" r:id="rId34"/>
    <p:sldId id="310" r:id="rId35"/>
    <p:sldId id="293" r:id="rId36"/>
    <p:sldId id="299" r:id="rId37"/>
    <p:sldId id="300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edia.geeksforgeeks.org/wp-content/uploads/implementation-of-diffie-hellman-algorithm.p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kart.com/article/Classical-Encryption-Techniques_833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opedia.com/definition/1770/cryptography" TargetMode="External"/><Relationship Id="rId5" Type="http://schemas.openxmlformats.org/officeDocument/2006/relationships/hyperlink" Target="https://www.geeksforgeeks.org/cryptography-introduction/" TargetMode="External"/><Relationship Id="rId4" Type="http://schemas.openxmlformats.org/officeDocument/2006/relationships/hyperlink" Target="https://www.tutorialspoint.com/cryptography/index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8" y="804863"/>
            <a:ext cx="7323137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2243138"/>
            <a:ext cx="7132637" cy="290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802589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8001000" cy="4495800"/>
          </a:xfrm>
        </p:spPr>
        <p:txBody>
          <a:bodyPr/>
          <a:lstStyle/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Example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Select two prime numbers 	p = 17 and q = 11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Calculate n = p x q = 17 × 11 = 187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l-GR" dirty="0"/>
              <a:t>Φ</a:t>
            </a:r>
            <a:r>
              <a:rPr lang="en-US" dirty="0"/>
              <a:t>(n) = (p - 1) (q - 1) = 16 × 10 = 160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Select e such that e is relatively prime to </a:t>
            </a:r>
            <a:r>
              <a:rPr lang="el-GR" dirty="0"/>
              <a:t>Φ</a:t>
            </a:r>
            <a:r>
              <a:rPr lang="en-US" dirty="0"/>
              <a:t>(n) = 160 and less than </a:t>
            </a:r>
            <a:r>
              <a:rPr lang="el-GR" dirty="0"/>
              <a:t>Φ</a:t>
            </a:r>
            <a:r>
              <a:rPr lang="en-US" dirty="0"/>
              <a:t>(n); we choose e = 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AutoNum type="arabicPeriod" startAt="5"/>
            </a:pPr>
            <a:r>
              <a:rPr lang="en-US" dirty="0"/>
              <a:t>Determine d such that de ≡ 1 (mod 160) and d &lt; 160.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The correct value is d = 23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because 23 × 7 = 161 = (1 × 160) + 1; 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d can be calculated using the extended Euclid’s 	algorithm.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The resulting keys are: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Public key PU = {7, 187} 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Private key PR = {23, 187}.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= 88</a:t>
            </a:r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	=	 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</a:t>
            </a:r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	(88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187) x (88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187) x (88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187)</a:t>
            </a:r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	11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8131311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Requirements  of 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possible to find values of e, d, n such that 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n = M for all M &lt; n.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relatively easy to calculate Me mod n 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mod n for all values of M &lt; 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infeasible to determine d given e and 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 of 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8153400" cy="4648200"/>
          </a:xfrm>
        </p:spPr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Four possible approaches to attacking the RSA algorithm are 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Brute force attack</a:t>
            </a: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Involves trying all possible private keys.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Defense against the brute-force approach is to use a large key space. Thus, the larger the number of bits in d.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key generation and encryption/decryption, are complex.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larger the size of the key, the slower the system will run.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 of 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8077200" cy="4495800"/>
          </a:xfrm>
        </p:spPr>
        <p:txBody>
          <a:bodyPr/>
          <a:lstStyle/>
          <a:p>
            <a:pPr marL="514350" indent="-514350" algn="just">
              <a:spcBef>
                <a:spcPct val="20000"/>
              </a:spcBef>
              <a:buAutoNum type="arabicPeriod" startAt="2"/>
            </a:pPr>
            <a:r>
              <a:rPr lang="en-US" dirty="0">
                <a:solidFill>
                  <a:srgbClr val="FF0000"/>
                </a:solidFill>
              </a:rPr>
              <a:t>Mathematical attacks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Effort to factoring the product of two primes.</a:t>
            </a:r>
          </a:p>
          <a:p>
            <a:pPr marL="514350" indent="-514350" algn="just">
              <a:spcBef>
                <a:spcPct val="20000"/>
              </a:spcBef>
              <a:buNone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AutoNum type="arabicPeriod" startAt="3"/>
            </a:pPr>
            <a:r>
              <a:rPr lang="en-US" dirty="0">
                <a:solidFill>
                  <a:srgbClr val="FF0000"/>
                </a:solidFill>
              </a:rPr>
              <a:t>Timing attacks</a:t>
            </a:r>
            <a:endParaRPr lang="en-US" dirty="0"/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These depend on the running time of the decryption algorithm.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AutoNum type="arabicPeriod" startAt="4"/>
            </a:pPr>
            <a:r>
              <a:rPr lang="en-US" dirty="0">
                <a:solidFill>
                  <a:srgbClr val="FF0000"/>
                </a:solidFill>
              </a:rPr>
              <a:t>Chosen </a:t>
            </a:r>
            <a:r>
              <a:rPr lang="en-US" dirty="0" err="1">
                <a:solidFill>
                  <a:srgbClr val="FF0000"/>
                </a:solidFill>
              </a:rPr>
              <a:t>ciphertext</a:t>
            </a:r>
            <a:r>
              <a:rPr lang="en-US" dirty="0">
                <a:solidFill>
                  <a:srgbClr val="FF0000"/>
                </a:solidFill>
              </a:rPr>
              <a:t> attacks</a:t>
            </a:r>
            <a:r>
              <a:rPr lang="en-US" dirty="0"/>
              <a:t>	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This type of attack exploits properties of the RSA algorithm.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714357"/>
            <a:ext cx="808513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905000" y="2971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905000" y="4114800"/>
            <a:ext cx="6172200" cy="151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small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81000" y="1143000"/>
            <a:ext cx="86106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(RSA Algorithm &amp; </a:t>
            </a:r>
            <a:r>
              <a:rPr lang="en-US" sz="4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Diffie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Hellman Algorithm)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1000108"/>
            <a:ext cx="778033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1709738"/>
            <a:ext cx="6067425" cy="414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38313"/>
            <a:ext cx="6572296" cy="41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1285861"/>
            <a:ext cx="802798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857233"/>
            <a:ext cx="7418387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204913"/>
            <a:ext cx="7285037" cy="522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2290763"/>
            <a:ext cx="6637337" cy="34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1309688"/>
            <a:ext cx="7399337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195388"/>
            <a:ext cx="78755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233488"/>
            <a:ext cx="661828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500188"/>
            <a:ext cx="7856537" cy="478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3588" y="1357313"/>
            <a:ext cx="50768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76363"/>
            <a:ext cx="7000924" cy="455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500042"/>
            <a:ext cx="700092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Elliptic Curve Cryptography (ECC)</a:t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lliptic Curv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81534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8229600" cy="4495800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Diffie</a:t>
            </a:r>
            <a:r>
              <a:rPr lang="en-IN" dirty="0"/>
              <a:t>-Hellman algorithm is being used to establish a shared secret communications while exchanging data over a public network.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the elliptic curve is used to generate points and get the secret key using the parameters. 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For practical implementation of the algorithm, we will consider only 4 variables one prime P and G (a primitive root of P) and two private values a and b.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>
            <a:spLocks noGrp="1"/>
          </p:cNvSpPr>
          <p:nvPr>
            <p:ph type="title"/>
          </p:nvPr>
        </p:nvSpPr>
        <p:spPr>
          <a:xfrm>
            <a:off x="1066800" y="685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61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>
                <a:hlinkClick r:id="rId3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E- Books Recommended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1233488"/>
            <a:ext cx="7304087" cy="476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2033588"/>
            <a:ext cx="6980237" cy="346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2328863"/>
            <a:ext cx="7666037" cy="331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147763"/>
            <a:ext cx="81041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633538"/>
            <a:ext cx="8104187" cy="472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736"/>
            <a:ext cx="6162675" cy="318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230</Words>
  <Application>Microsoft Office PowerPoint</Application>
  <PresentationFormat>On-screen Show (4:3)</PresentationFormat>
  <Paragraphs>92</Paragraphs>
  <Slides>37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RSA Algorithm</vt:lpstr>
      <vt:lpstr>RSA Algorithm</vt:lpstr>
      <vt:lpstr>RSA Algorithm</vt:lpstr>
      <vt:lpstr>RSA Algorithm</vt:lpstr>
      <vt:lpstr>Requirements  of RSA Algorithm</vt:lpstr>
      <vt:lpstr>Security of RSA Algorithm</vt:lpstr>
      <vt:lpstr>Security of RSA Algorithm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Elliptic Curve Cryptography (ECC) </vt:lpstr>
      <vt:lpstr>Diffie-Hellman Algorithm </vt:lpstr>
      <vt:lpstr>References</vt:lpstr>
      <vt:lpstr>References</vt:lpstr>
      <vt:lpstr>E- Books Recommended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28</cp:revision>
  <dcterms:modified xsi:type="dcterms:W3CDTF">2023-03-27T03:39:04Z</dcterms:modified>
</cp:coreProperties>
</file>