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6"/>
  </p:notesMasterIdLst>
  <p:handoutMasterIdLst>
    <p:handoutMasterId r:id="rId27"/>
  </p:handoutMasterIdLst>
  <p:sldIdLst>
    <p:sldId id="301" r:id="rId3"/>
    <p:sldId id="567" r:id="rId4"/>
    <p:sldId id="741" r:id="rId5"/>
    <p:sldId id="748" r:id="rId6"/>
    <p:sldId id="749" r:id="rId7"/>
    <p:sldId id="742" r:id="rId8"/>
    <p:sldId id="743" r:id="rId9"/>
    <p:sldId id="745" r:id="rId10"/>
    <p:sldId id="746" r:id="rId11"/>
    <p:sldId id="747" r:id="rId12"/>
    <p:sldId id="744" r:id="rId13"/>
    <p:sldId id="733" r:id="rId14"/>
    <p:sldId id="734" r:id="rId15"/>
    <p:sldId id="735" r:id="rId16"/>
    <p:sldId id="736" r:id="rId17"/>
    <p:sldId id="737" r:id="rId18"/>
    <p:sldId id="738" r:id="rId19"/>
    <p:sldId id="739" r:id="rId20"/>
    <p:sldId id="563" r:id="rId21"/>
    <p:sldId id="740" r:id="rId22"/>
    <p:sldId id="562" r:id="rId23"/>
    <p:sldId id="551" r:id="rId24"/>
    <p:sldId id="56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3513" autoAdjust="0"/>
  </p:normalViewPr>
  <p:slideViewPr>
    <p:cSldViewPr>
      <p:cViewPr varScale="1">
        <p:scale>
          <a:sx n="60" d="100"/>
          <a:sy n="60" d="100"/>
        </p:scale>
        <p:origin x="-165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4/12/2023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xmlns="" val="290769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4/12/2023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xmlns=""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4/12/2023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dirty="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(UIE)</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2"/>
          </p:cNvPr>
          <p:cNvPicPr>
            <a:picLocks noChangeAspect="1" noChangeArrowheads="1"/>
          </p:cNvPicPr>
          <p:nvPr/>
        </p:nvPicPr>
        <p:blipFill>
          <a:blip r:embed="rId13"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4/12/2023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tutorialspoint.com/cryptography/index.htm" TargetMode="External"/><Relationship Id="rId2" Type="http://schemas.openxmlformats.org/officeDocument/2006/relationships/hyperlink" Target="http://www.brainkart.com/article/Classical-Encryption-Techniques_8339/" TargetMode="External"/><Relationship Id="rId1" Type="http://schemas.openxmlformats.org/officeDocument/2006/relationships/slideLayout" Target="../slideLayouts/slideLayout2.xml"/><Relationship Id="rId6" Type="http://schemas.openxmlformats.org/officeDocument/2006/relationships/hyperlink" Target="https://www2.slideshare.net/lineking/classical-encryption-techniques-in-network-security?qid=e388c29f-793d-4f2b-bcaf-9d22e9ca07b5&amp;v=&amp;b=&amp;from_search=1" TargetMode="External"/><Relationship Id="rId5" Type="http://schemas.openxmlformats.org/officeDocument/2006/relationships/hyperlink" Target="https://www.techopedia.com/definition/1770/cryptography" TargetMode="External"/><Relationship Id="rId4" Type="http://schemas.openxmlformats.org/officeDocument/2006/relationships/hyperlink" Target="https://www.geeksforgeeks.org/cryptography-introduction/"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bookauthority.org/books/new-cyber-security-ebooks" TargetMode="External"/><Relationship Id="rId2" Type="http://schemas.openxmlformats.org/officeDocument/2006/relationships/hyperlink" Target="https://www.pdfdrive.com/cyber-security-books.html" TargetMode="External"/><Relationship Id="rId1" Type="http://schemas.openxmlformats.org/officeDocument/2006/relationships/slideLayout" Target="../slideLayouts/slideLayout2.xml"/><Relationship Id="rId5" Type="http://schemas.openxmlformats.org/officeDocument/2006/relationships/hyperlink" Target="https://www.freetechbooks.com/information-security-f52.html" TargetMode="External"/><Relationship Id="rId4" Type="http://schemas.openxmlformats.org/officeDocument/2006/relationships/hyperlink" Target="https://bookauthority.org/books/best-cyber-security-ebook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84"/>
        <p:cNvGrpSpPr/>
        <p:nvPr/>
      </p:nvGrpSpPr>
      <p:grpSpPr>
        <a:xfrm>
          <a:off x="0" y="0"/>
          <a:ext cx="0" cy="0"/>
          <a:chOff x="0" y="0"/>
          <a:chExt cx="0" cy="0"/>
        </a:xfrm>
      </p:grpSpPr>
      <p:sp>
        <p:nvSpPr>
          <p:cNvPr id="85" name="Google Shape;85;p14"/>
          <p:cNvSpPr/>
          <p:nvPr/>
        </p:nvSpPr>
        <p:spPr>
          <a:xfrm>
            <a:off x="-3175" y="5340350"/>
            <a:ext cx="9147300" cy="151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4"/>
          <p:cNvSpPr/>
          <p:nvPr/>
        </p:nvSpPr>
        <p:spPr>
          <a:xfrm>
            <a:off x="227013" y="5902325"/>
            <a:ext cx="33300" cy="612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4"/>
          <p:cNvSpPr txBox="1"/>
          <p:nvPr/>
        </p:nvSpPr>
        <p:spPr>
          <a:xfrm>
            <a:off x="6572250" y="6508750"/>
            <a:ext cx="20574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98989"/>
              </a:solidFill>
              <a:latin typeface="Calibri"/>
              <a:ea typeface="Calibri"/>
              <a:cs typeface="Calibri"/>
              <a:sym typeface="Calibri"/>
            </a:endParaRPr>
          </a:p>
        </p:txBody>
      </p:sp>
      <p:sp>
        <p:nvSpPr>
          <p:cNvPr id="88" name="Google Shape;88;p14"/>
          <p:cNvSpPr/>
          <p:nvPr/>
        </p:nvSpPr>
        <p:spPr>
          <a:xfrm rot="10800000" flipH="1">
            <a:off x="7131050" y="5940313"/>
            <a:ext cx="968400" cy="11574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9" name="Google Shape;89;p14"/>
          <p:cNvPicPr preferRelativeResize="0"/>
          <p:nvPr/>
        </p:nvPicPr>
        <p:blipFill rotWithShape="1">
          <a:blip r:embed="rId3">
            <a:alphaModFix/>
          </a:blip>
          <a:srcRect/>
          <a:stretch/>
        </p:blipFill>
        <p:spPr>
          <a:xfrm>
            <a:off x="0" y="2833688"/>
            <a:ext cx="2478087" cy="3148012"/>
          </a:xfrm>
          <a:prstGeom prst="rect">
            <a:avLst/>
          </a:prstGeom>
          <a:noFill/>
          <a:ln>
            <a:noFill/>
          </a:ln>
        </p:spPr>
      </p:pic>
      <p:sp>
        <p:nvSpPr>
          <p:cNvPr id="90" name="Google Shape;90;p14"/>
          <p:cNvSpPr/>
          <p:nvPr/>
        </p:nvSpPr>
        <p:spPr>
          <a:xfrm flipH="1">
            <a:off x="5284800" y="-65088"/>
            <a:ext cx="3859200" cy="58530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4"/>
          <p:cNvSpPr/>
          <p:nvPr/>
        </p:nvSpPr>
        <p:spPr>
          <a:xfrm>
            <a:off x="1593056" y="2025526"/>
            <a:ext cx="5122200" cy="1580700"/>
          </a:xfrm>
          <a:prstGeom prst="rect">
            <a:avLst/>
          </a:prstGeom>
          <a:gradFill>
            <a:gsLst>
              <a:gs pos="0">
                <a:srgbClr val="FFFFFF">
                  <a:alpha val="0"/>
                </a:srgbClr>
              </a:gs>
              <a:gs pos="2659">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2" name="Google Shape;92;p14"/>
          <p:cNvPicPr preferRelativeResize="0"/>
          <p:nvPr/>
        </p:nvPicPr>
        <p:blipFill rotWithShape="1">
          <a:blip r:embed="rId4">
            <a:alphaModFix/>
          </a:blip>
          <a:srcRect/>
          <a:stretch/>
        </p:blipFill>
        <p:spPr>
          <a:xfrm>
            <a:off x="9525" y="23813"/>
            <a:ext cx="2894014" cy="1538287"/>
          </a:xfrm>
          <a:prstGeom prst="rect">
            <a:avLst/>
          </a:prstGeom>
          <a:noFill/>
          <a:ln>
            <a:noFill/>
          </a:ln>
        </p:spPr>
      </p:pic>
      <p:sp>
        <p:nvSpPr>
          <p:cNvPr id="93" name="Google Shape;93;p14"/>
          <p:cNvSpPr/>
          <p:nvPr/>
        </p:nvSpPr>
        <p:spPr>
          <a:xfrm flipH="1">
            <a:off x="7372375" y="5334000"/>
            <a:ext cx="1774800" cy="1600200"/>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4"/>
          <p:cNvSpPr txBox="1"/>
          <p:nvPr/>
        </p:nvSpPr>
        <p:spPr>
          <a:xfrm>
            <a:off x="5160963" y="6019800"/>
            <a:ext cx="36957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95" name="Google Shape;95;p14"/>
          <p:cNvSpPr/>
          <p:nvPr/>
        </p:nvSpPr>
        <p:spPr>
          <a:xfrm>
            <a:off x="5164138" y="6043613"/>
            <a:ext cx="34800" cy="369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4"/>
          <p:cNvSpPr txBox="1"/>
          <p:nvPr/>
        </p:nvSpPr>
        <p:spPr>
          <a:xfrm>
            <a:off x="127000" y="6013450"/>
            <a:ext cx="4203600" cy="338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a:solidFill>
                  <a:schemeClr val="dk1"/>
                </a:solidFill>
                <a:latin typeface="Raleway Thin"/>
                <a:ea typeface="Raleway Thin"/>
                <a:cs typeface="Raleway Thin"/>
                <a:sym typeface="Raleway Thin"/>
              </a:rPr>
              <a:t>INTRODUCTION</a:t>
            </a:r>
            <a:endParaRPr/>
          </a:p>
        </p:txBody>
      </p:sp>
      <p:sp>
        <p:nvSpPr>
          <p:cNvPr id="97" name="Google Shape;97;p14"/>
          <p:cNvSpPr txBox="1"/>
          <p:nvPr/>
        </p:nvSpPr>
        <p:spPr>
          <a:xfrm>
            <a:off x="950913" y="1477963"/>
            <a:ext cx="7392900" cy="57186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UNIVERSITY INSTITUTE OF ENGINEERING</a:t>
            </a:r>
            <a:endParaRPr dirty="0"/>
          </a:p>
          <a:p>
            <a:pPr marL="0" marR="0" lvl="0" indent="0" algn="ctr" rtl="0">
              <a:lnSpc>
                <a:spcPct val="90000"/>
              </a:lnSpc>
              <a:spcBef>
                <a:spcPts val="1120"/>
              </a:spcBef>
              <a:spcAft>
                <a:spcPts val="0"/>
              </a:spcAft>
              <a:buNone/>
            </a:pPr>
            <a:r>
              <a:rPr lang="en-US" sz="3200" b="1" i="0" u="none" strike="noStrike" cap="none" dirty="0">
                <a:solidFill>
                  <a:schemeClr val="dk1"/>
                </a:solidFill>
                <a:latin typeface="Arial Black"/>
                <a:ea typeface="Arial Black"/>
                <a:cs typeface="Arial Black"/>
                <a:sym typeface="Arial Black"/>
              </a:rPr>
              <a:t>COMPUTER SCIENCE &amp; ENGINEERING</a:t>
            </a:r>
            <a:endParaRPr sz="2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1120"/>
              </a:spcBef>
              <a:spcAft>
                <a:spcPts val="0"/>
              </a:spcAft>
              <a:buNone/>
            </a:pPr>
            <a:r>
              <a:rPr lang="en-US" sz="3200" b="0" i="0" u="none" strike="noStrike" cap="none" dirty="0">
                <a:solidFill>
                  <a:srgbClr val="000000"/>
                </a:solidFill>
                <a:latin typeface="Times"/>
                <a:ea typeface="Times"/>
                <a:cs typeface="Times"/>
                <a:sym typeface="Times"/>
              </a:rPr>
              <a:t>Introduction to Information Security and Cryptography </a:t>
            </a:r>
            <a:endParaRPr dirty="0"/>
          </a:p>
          <a:p>
            <a:pPr marL="0" marR="0" lvl="0" indent="0" algn="ctr"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(Subject Code:</a:t>
            </a:r>
            <a:r>
              <a:rPr lang="en-US" sz="1800" dirty="0">
                <a:solidFill>
                  <a:srgbClr val="000000"/>
                </a:solidFill>
                <a:effectLst/>
                <a:latin typeface="Calibri" panose="020F0502020204030204" pitchFamily="34" charset="0"/>
                <a:ea typeface="Calibri" panose="020F0502020204030204" pitchFamily="34" charset="0"/>
              </a:rPr>
              <a:t>20CST-354/ITT-354</a:t>
            </a:r>
            <a:r>
              <a:rPr lang="en-US" sz="2000" b="0" i="0" u="none" strike="noStrike" cap="none" dirty="0">
                <a:solidFill>
                  <a:schemeClr val="dk1"/>
                </a:solidFill>
                <a:latin typeface="Times New Roman"/>
                <a:ea typeface="Times New Roman"/>
                <a:cs typeface="Times New Roman"/>
                <a:sym typeface="Times New Roman"/>
              </a:rPr>
              <a:t>)</a:t>
            </a:r>
            <a:endParaRPr dirty="0"/>
          </a:p>
          <a:p>
            <a:pPr marL="0" marR="0" lvl="0" indent="0" algn="ctr" rtl="0">
              <a:lnSpc>
                <a:spcPct val="90000"/>
              </a:lnSpc>
              <a:spcBef>
                <a:spcPts val="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0" i="0" u="none" strike="noStrike" cap="none" dirty="0">
                <a:solidFill>
                  <a:schemeClr val="dk1"/>
                </a:solidFill>
                <a:latin typeface="Times New Roman"/>
                <a:ea typeface="Times New Roman"/>
                <a:cs typeface="Times New Roman"/>
                <a:sym typeface="Times New Roman"/>
              </a:rPr>
              <a:t>Prepared By : Er. Puneet kaur(E6913)</a:t>
            </a:r>
            <a:endParaRPr dirty="0"/>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i="0" u="none" strike="noStrike" cap="none" dirty="0">
                <a:solidFill>
                  <a:srgbClr val="262626"/>
                </a:solidFill>
                <a:latin typeface="Times New Roman"/>
                <a:ea typeface="Times New Roman"/>
                <a:cs typeface="Times New Roman"/>
                <a:sym typeface="Times New Roman"/>
              </a:rPr>
              <a:t> </a:t>
            </a:r>
            <a:endParaRPr dirty="0"/>
          </a:p>
          <a:p>
            <a:pPr marL="0" marR="0" lvl="0" indent="0" algn="l" rtl="0">
              <a:spcBef>
                <a:spcPts val="1120"/>
              </a:spcBef>
              <a:spcAft>
                <a:spcPts val="0"/>
              </a:spcAft>
              <a:buNone/>
            </a:pPr>
            <a:endParaRPr sz="1600" b="0" i="0" u="none" strike="noStrike" cap="none" dirty="0">
              <a:solidFill>
                <a:schemeClr val="dk1"/>
              </a:solidFill>
              <a:latin typeface="Raleway Thin"/>
              <a:ea typeface="Raleway Thin"/>
              <a:cs typeface="Raleway Thin"/>
              <a:sym typeface="Raleway Thin"/>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1357290" y="1142985"/>
            <a:ext cx="6715171" cy="443846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914400" y="1500174"/>
            <a:ext cx="8001000" cy="412946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pPr algn="ctr" fontAlgn="base">
              <a:lnSpc>
                <a:spcPct val="107000"/>
              </a:lnSpc>
              <a:spcAft>
                <a:spcPts val="800"/>
              </a:spcAft>
            </a:pPr>
            <a:r>
              <a:rPr lang="en-IN" sz="3200" b="0" dirty="0" err="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Schnorr</a:t>
            </a:r>
            <a:r>
              <a:rPr lang="en-IN" sz="3200" b="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 Digital Signature</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Content Placeholder 3" descr="enter image description here">
            <a:extLst>
              <a:ext uri="{FF2B5EF4-FFF2-40B4-BE49-F238E27FC236}">
                <a16:creationId xmlns:a16="http://schemas.microsoft.com/office/drawing/2014/main" xmlns="" id="{37359B98-F5BA-4D69-8389-D36611493464}"/>
              </a:ext>
            </a:extLst>
          </p:cNvPr>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52400" y="1524000"/>
            <a:ext cx="8839200" cy="4724400"/>
          </a:xfrm>
          <a:prstGeom prst="rect">
            <a:avLst/>
          </a:prstGeom>
          <a:noFill/>
          <a:ln>
            <a:noFill/>
          </a:ln>
        </p:spPr>
      </p:pic>
    </p:spTree>
    <p:extLst>
      <p:ext uri="{BB962C8B-B14F-4D97-AF65-F5344CB8AC3E}">
        <p14:creationId xmlns:p14="http://schemas.microsoft.com/office/powerpoint/2010/main" xmlns="" val="2126698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pPr algn="ctr" fontAlgn="base">
              <a:lnSpc>
                <a:spcPct val="107000"/>
              </a:lnSpc>
              <a:spcAft>
                <a:spcPts val="800"/>
              </a:spcAft>
            </a:pPr>
            <a:r>
              <a:rPr lang="en-IN" sz="3200" b="0" dirty="0" err="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Schnorr</a:t>
            </a:r>
            <a:r>
              <a:rPr lang="en-IN" sz="3200" b="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 Digital Signature</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dirty="0">
                <a:solidFill>
                  <a:srgbClr val="333333"/>
                </a:solidFill>
                <a:effectLst/>
                <a:latin typeface="Source Sans Pro" panose="020B0503030403020204" pitchFamily="34" charset="0"/>
                <a:ea typeface="Times New Roman" panose="02020603050405020304" pitchFamily="18" charset="0"/>
              </a:rPr>
              <a:t>Where, </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Source Sans Pro" panose="020B0503030403020204" pitchFamily="34" charset="0"/>
                <a:ea typeface="Times New Roman" panose="02020603050405020304" pitchFamily="18" charset="0"/>
              </a:rPr>
              <a:t>S1,S2: signatures</a:t>
            </a:r>
            <a:endParaRPr lang="en-IN" dirty="0">
              <a:effectLst/>
              <a:latin typeface="Times New Roman" panose="02020603050405020304" pitchFamily="18" charset="0"/>
              <a:ea typeface="Times New Roman" panose="02020603050405020304" pitchFamily="18" charset="0"/>
            </a:endParaRPr>
          </a:p>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D: </a:t>
            </a:r>
            <a:r>
              <a:rPr lang="en-IN" dirty="0" err="1">
                <a:solidFill>
                  <a:srgbClr val="333333"/>
                </a:solidFill>
                <a:effectLst/>
                <a:latin typeface="Source Sans Pro" panose="020B0503030403020204" pitchFamily="34" charset="0"/>
                <a:ea typeface="Times New Roman" panose="02020603050405020304" pitchFamily="18" charset="0"/>
              </a:rPr>
              <a:t>alices</a:t>
            </a:r>
            <a:r>
              <a:rPr lang="en-IN" dirty="0">
                <a:solidFill>
                  <a:srgbClr val="333333"/>
                </a:solidFill>
                <a:effectLst/>
                <a:latin typeface="Source Sans Pro" panose="020B0503030403020204" pitchFamily="34" charset="0"/>
                <a:ea typeface="Times New Roman" panose="02020603050405020304" pitchFamily="18" charset="0"/>
              </a:rPr>
              <a:t> private key</a:t>
            </a:r>
            <a:endParaRPr lang="en-IN" dirty="0">
              <a:effectLst/>
              <a:latin typeface="Times New Roman" panose="02020603050405020304" pitchFamily="18" charset="0"/>
              <a:ea typeface="Times New Roman" panose="02020603050405020304" pitchFamily="18" charset="0"/>
            </a:endParaRPr>
          </a:p>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R: random secret</a:t>
            </a:r>
            <a:endParaRPr lang="en-IN" dirty="0">
              <a:effectLst/>
              <a:latin typeface="Times New Roman" panose="02020603050405020304" pitchFamily="18" charset="0"/>
              <a:ea typeface="Times New Roman" panose="02020603050405020304" pitchFamily="18" charset="0"/>
            </a:endParaRPr>
          </a:p>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M: message</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16665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pPr algn="ctr" fontAlgn="base">
              <a:lnSpc>
                <a:spcPct val="107000"/>
              </a:lnSpc>
              <a:spcAft>
                <a:spcPts val="800"/>
              </a:spcAft>
            </a:pPr>
            <a:r>
              <a:rPr lang="en-IN" sz="3200" b="0" dirty="0" err="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Schnorr</a:t>
            </a:r>
            <a:r>
              <a:rPr lang="en-IN" sz="3200" b="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 Digital Signature</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dirty="0">
                <a:solidFill>
                  <a:srgbClr val="333333"/>
                </a:solidFill>
                <a:effectLst/>
                <a:latin typeface="Source Sans Pro" panose="020B0503030403020204" pitchFamily="34" charset="0"/>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MathJax_Math-italic"/>
                <a:ea typeface="Times New Roman" panose="02020603050405020304" pitchFamily="18" charset="0"/>
              </a:rPr>
              <a:t>p</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q</a:t>
            </a:r>
            <a:r>
              <a:rPr lang="en-IN" dirty="0">
                <a:solidFill>
                  <a:srgbClr val="333333"/>
                </a:solidFill>
                <a:effectLst/>
                <a:latin typeface="Source Sans Pro" panose="020B0503030403020204" pitchFamily="34" charset="0"/>
                <a:ea typeface="Times New Roman" panose="02020603050405020304" pitchFamily="18" charset="0"/>
              </a:rPr>
              <a:t>e1,e2,p,q): </a:t>
            </a:r>
            <a:r>
              <a:rPr lang="en-IN" dirty="0" err="1">
                <a:solidFill>
                  <a:srgbClr val="333333"/>
                </a:solidFill>
                <a:effectLst/>
                <a:latin typeface="Source Sans Pro" panose="020B0503030403020204" pitchFamily="34" charset="0"/>
                <a:ea typeface="Times New Roman" panose="02020603050405020304" pitchFamily="18" charset="0"/>
              </a:rPr>
              <a:t>Alices</a:t>
            </a:r>
            <a:r>
              <a:rPr lang="en-IN" dirty="0">
                <a:solidFill>
                  <a:srgbClr val="333333"/>
                </a:solidFill>
                <a:effectLst/>
                <a:latin typeface="Source Sans Pro" panose="020B0503030403020204" pitchFamily="34" charset="0"/>
                <a:ea typeface="Times New Roman" panose="02020603050405020304" pitchFamily="18" charset="0"/>
              </a:rPr>
              <a:t> public key</a:t>
            </a:r>
            <a:endParaRPr lang="en-IN" dirty="0">
              <a:effectLst/>
              <a:latin typeface="Times New Roman" panose="02020603050405020304" pitchFamily="18" charset="0"/>
              <a:ea typeface="Times New Roman" panose="02020603050405020304" pitchFamily="18" charset="0"/>
            </a:endParaRPr>
          </a:p>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In signing process, two functions create two signatures, in the verifying process the output of one function is compared to the 1st signature for verification.</a:t>
            </a:r>
            <a:endParaRPr lang="en-IN" dirty="0">
              <a:effectLst/>
              <a:latin typeface="Times New Roman" panose="02020603050405020304" pitchFamily="18" charset="0"/>
              <a:ea typeface="Times New Roman" panose="02020603050405020304" pitchFamily="18" charset="0"/>
            </a:endParaRPr>
          </a:p>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Here two modules: p &amp; q are used</a:t>
            </a:r>
            <a:endParaRPr lang="en-IN" dirty="0">
              <a:effectLst/>
              <a:latin typeface="Times New Roman" panose="02020603050405020304" pitchFamily="18" charset="0"/>
              <a:ea typeface="Times New Roman" panose="02020603050405020304" pitchFamily="18" charset="0"/>
            </a:endParaRPr>
          </a:p>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Function 1 &amp; 3 use p,</a:t>
            </a:r>
            <a:endParaRPr lang="en-IN" dirty="0">
              <a:effectLst/>
              <a:latin typeface="Times New Roman" panose="02020603050405020304" pitchFamily="18" charset="0"/>
              <a:ea typeface="Times New Roman" panose="02020603050405020304" pitchFamily="18" charset="0"/>
            </a:endParaRPr>
          </a:p>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Function 2 uses q</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685146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pPr>
              <a:spcAft>
                <a:spcPts val="750"/>
              </a:spcAft>
            </a:pPr>
            <a:r>
              <a:rPr lang="en-IN" sz="3600" b="1" dirty="0">
                <a:solidFill>
                  <a:srgbClr val="FF0000"/>
                </a:solidFill>
                <a:effectLst/>
                <a:latin typeface="Source Sans Pro" panose="020B0503030403020204" pitchFamily="34" charset="0"/>
                <a:ea typeface="Times New Roman" panose="02020603050405020304" pitchFamily="18" charset="0"/>
              </a:rPr>
              <a:t>Key generation:</a:t>
            </a:r>
            <a:endParaRPr lang="en-IN" sz="3600"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76200" y="1524000"/>
            <a:ext cx="8839200" cy="4724400"/>
          </a:xfrm>
        </p:spPr>
        <p:txBody>
          <a:bodyPr>
            <a:normAutofit/>
          </a:bodyPr>
          <a:lstStyle/>
          <a:p>
            <a:pPr marL="0" indent="0">
              <a:spcAft>
                <a:spcPts val="750"/>
              </a:spcAft>
              <a:buNone/>
            </a:pPr>
            <a:r>
              <a:rPr lang="en-IN" dirty="0">
                <a:solidFill>
                  <a:srgbClr val="333333"/>
                </a:solidFill>
                <a:effectLst/>
                <a:latin typeface="Source Sans Pro" panose="020B0503030403020204" pitchFamily="34" charset="0"/>
                <a:ea typeface="Times New Roman" panose="02020603050405020304" pitchFamily="18" charset="0"/>
              </a:rPr>
              <a:t>Before signing a message, Alice needs to generate keys and announce the public keys to the public.</a:t>
            </a:r>
            <a:endParaRPr lang="en-IN" dirty="0">
              <a:effectLst/>
              <a:latin typeface="Times New Roman" panose="02020603050405020304" pitchFamily="18" charset="0"/>
              <a:ea typeface="Times New Roman" panose="02020603050405020304" pitchFamily="18" charset="0"/>
            </a:endParaRPr>
          </a:p>
          <a:p>
            <a:pPr marL="0" indent="0">
              <a:spcAft>
                <a:spcPts val="750"/>
              </a:spcAft>
              <a:buNone/>
            </a:pPr>
            <a:r>
              <a:rPr lang="en-IN" dirty="0">
                <a:solidFill>
                  <a:srgbClr val="333333"/>
                </a:solidFill>
                <a:effectLst/>
                <a:latin typeface="Source Sans Pro" panose="020B0503030403020204" pitchFamily="34" charset="0"/>
                <a:ea typeface="Times New Roman" panose="02020603050405020304" pitchFamily="18" charset="0"/>
              </a:rPr>
              <a:t>a. Alice selects a prime ‘P’ which is usually 1024 bits in length</a:t>
            </a:r>
            <a:endParaRPr lang="en-IN" dirty="0">
              <a:effectLst/>
              <a:latin typeface="Times New Roman" panose="02020603050405020304" pitchFamily="18" charset="0"/>
              <a:ea typeface="Times New Roman" panose="02020603050405020304" pitchFamily="18" charset="0"/>
            </a:endParaRPr>
          </a:p>
          <a:p>
            <a:pPr marL="0" indent="0">
              <a:spcAft>
                <a:spcPts val="750"/>
              </a:spcAft>
              <a:buNone/>
            </a:pPr>
            <a:r>
              <a:rPr lang="en-IN" dirty="0">
                <a:solidFill>
                  <a:srgbClr val="333333"/>
                </a:solidFill>
                <a:effectLst/>
                <a:latin typeface="Source Sans Pro" panose="020B0503030403020204" pitchFamily="34" charset="0"/>
                <a:ea typeface="Times New Roman" panose="02020603050405020304" pitchFamily="18" charset="0"/>
              </a:rPr>
              <a:t>b. Alice selects another prime of which is the same size as the digest created by the cryptographic hash function (currently 160 b) but it may change in the future. The prime q needs to divide (p-1) </a:t>
            </a:r>
            <a:r>
              <a:rPr lang="en-IN" dirty="0" err="1">
                <a:solidFill>
                  <a:srgbClr val="333333"/>
                </a:solidFill>
                <a:effectLst/>
                <a:latin typeface="Source Sans Pro" panose="020B0503030403020204" pitchFamily="34" charset="0"/>
                <a:ea typeface="Times New Roman" panose="02020603050405020304" pitchFamily="18" charset="0"/>
              </a:rPr>
              <a:t>i.e</a:t>
            </a:r>
            <a:r>
              <a:rPr lang="en-IN" dirty="0">
                <a:solidFill>
                  <a:srgbClr val="333333"/>
                </a:solidFill>
                <a:effectLst/>
                <a:latin typeface="Source Sans Pro" panose="020B0503030403020204" pitchFamily="34" charset="0"/>
                <a:ea typeface="Times New Roman" panose="02020603050405020304" pitchFamily="18" charset="0"/>
              </a:rPr>
              <a:t> (p-1)= 0 mod q</a:t>
            </a:r>
          </a:p>
          <a:p>
            <a:pPr marL="0" indent="0">
              <a:spcAft>
                <a:spcPts val="750"/>
              </a:spcAft>
              <a:buNone/>
            </a:pPr>
            <a:r>
              <a:rPr lang="en-IN" dirty="0">
                <a:solidFill>
                  <a:srgbClr val="333333"/>
                </a:solidFill>
                <a:effectLst/>
                <a:latin typeface="Source Sans Pro" panose="020B0503030403020204" pitchFamily="34" charset="0"/>
                <a:ea typeface="Times New Roman" panose="02020603050405020304" pitchFamily="18" charset="0"/>
              </a:rPr>
              <a:t>c. Alice chooses </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Source Sans Pro" panose="020B0503030403020204" pitchFamily="34" charset="0"/>
                <a:ea typeface="Times New Roman" panose="02020603050405020304" pitchFamily="18" charset="0"/>
              </a:rPr>
              <a:t>e1 to be the </a:t>
            </a:r>
            <a:r>
              <a:rPr lang="en-IN" dirty="0" err="1">
                <a:solidFill>
                  <a:srgbClr val="333333"/>
                </a:solidFill>
                <a:effectLst/>
                <a:latin typeface="Source Sans Pro" panose="020B0503030403020204" pitchFamily="34" charset="0"/>
                <a:ea typeface="Times New Roman" panose="02020603050405020304" pitchFamily="18" charset="0"/>
              </a:rPr>
              <a:t>qth</a:t>
            </a:r>
            <a:r>
              <a:rPr lang="en-IN" dirty="0">
                <a:solidFill>
                  <a:srgbClr val="333333"/>
                </a:solidFill>
                <a:effectLst/>
                <a:latin typeface="Source Sans Pro" panose="020B0503030403020204" pitchFamily="34" charset="0"/>
                <a:ea typeface="Times New Roman" panose="02020603050405020304" pitchFamily="18" charset="0"/>
              </a:rPr>
              <a:t> root of 1 module p, for the </a:t>
            </a:r>
            <a:r>
              <a:rPr lang="en-IN" dirty="0" err="1">
                <a:solidFill>
                  <a:srgbClr val="333333"/>
                </a:solidFill>
                <a:effectLst/>
                <a:latin typeface="Source Sans Pro" panose="020B0503030403020204" pitchFamily="34" charset="0"/>
                <a:ea typeface="Times New Roman" panose="02020603050405020304" pitchFamily="18" charset="0"/>
              </a:rPr>
              <a:t>alice</a:t>
            </a:r>
            <a:r>
              <a:rPr lang="en-IN" dirty="0">
                <a:solidFill>
                  <a:srgbClr val="333333"/>
                </a:solidFill>
                <a:effectLst/>
                <a:latin typeface="Source Sans Pro" panose="020B0503030403020204" pitchFamily="34" charset="0"/>
                <a:ea typeface="Times New Roman" panose="02020603050405020304" pitchFamily="18" charset="0"/>
              </a:rPr>
              <a:t> chooses a primitive element </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0</a:t>
            </a:r>
            <a:r>
              <a:rPr lang="en-IN" dirty="0">
                <a:solidFill>
                  <a:srgbClr val="333333"/>
                </a:solidFill>
                <a:effectLst/>
                <a:latin typeface="Source Sans Pro" panose="020B0503030403020204" pitchFamily="34" charset="0"/>
                <a:ea typeface="Times New Roman" panose="02020603050405020304" pitchFamily="18" charset="0"/>
              </a:rPr>
              <a:t>e0 and calculate </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p</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q</a:t>
            </a:r>
            <a:r>
              <a:rPr lang="en-IN" dirty="0">
                <a:solidFill>
                  <a:srgbClr val="333333"/>
                </a:solidFill>
                <a:effectLst/>
                <a:latin typeface="MathJax_Main"/>
                <a:ea typeface="Times New Roman" panose="02020603050405020304" pitchFamily="18" charset="0"/>
              </a:rPr>
              <a:t>0</a:t>
            </a:r>
            <a:r>
              <a:rPr lang="en-IN" dirty="0">
                <a:solidFill>
                  <a:srgbClr val="333333"/>
                </a:solidFill>
                <a:effectLst/>
                <a:latin typeface="MathJax_Math-italic"/>
                <a:ea typeface="Times New Roman" panose="02020603050405020304" pitchFamily="18" charset="0"/>
              </a:rPr>
              <a:t>modp</a:t>
            </a:r>
            <a:r>
              <a:rPr lang="en-IN" dirty="0">
                <a:solidFill>
                  <a:srgbClr val="333333"/>
                </a:solidFill>
                <a:effectLst/>
                <a:latin typeface="Source Sans Pro" panose="020B0503030403020204" pitchFamily="34" charset="0"/>
                <a:ea typeface="Times New Roman" panose="02020603050405020304" pitchFamily="18" charset="0"/>
              </a:rPr>
              <a:t>e1=e0(p−1)/</a:t>
            </a:r>
            <a:r>
              <a:rPr lang="en-IN" dirty="0" err="1">
                <a:solidFill>
                  <a:srgbClr val="333333"/>
                </a:solidFill>
                <a:effectLst/>
                <a:latin typeface="Source Sans Pro" panose="020B0503030403020204" pitchFamily="34" charset="0"/>
                <a:ea typeface="Times New Roman" panose="02020603050405020304" pitchFamily="18" charset="0"/>
              </a:rPr>
              <a:t>qmodp</a:t>
            </a:r>
            <a:endParaRPr lang="en-IN" dirty="0">
              <a:effectLst/>
              <a:latin typeface="Times New Roman" panose="02020603050405020304" pitchFamily="18" charset="0"/>
              <a:ea typeface="Times New Roman" panose="02020603050405020304" pitchFamily="18" charset="0"/>
            </a:endParaRPr>
          </a:p>
          <a:p>
            <a:pPr marL="0" indent="0">
              <a:spcAft>
                <a:spcPts val="750"/>
              </a:spcAft>
              <a:buNone/>
            </a:pP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844474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pPr>
              <a:spcAft>
                <a:spcPts val="750"/>
              </a:spcAft>
            </a:pPr>
            <a:r>
              <a:rPr lang="en-IN" sz="3600" b="1" dirty="0">
                <a:solidFill>
                  <a:srgbClr val="FF0000"/>
                </a:solidFill>
                <a:effectLst/>
                <a:latin typeface="Source Sans Pro" panose="020B0503030403020204" pitchFamily="34" charset="0"/>
                <a:ea typeface="Times New Roman" panose="02020603050405020304" pitchFamily="18" charset="0"/>
              </a:rPr>
              <a:t>Key generation:</a:t>
            </a:r>
            <a:endParaRPr lang="en-IN" sz="3600"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381000" y="1447800"/>
            <a:ext cx="8839200" cy="4724400"/>
          </a:xfrm>
        </p:spPr>
        <p:txBody>
          <a:bodyPr>
            <a:normAutofit/>
          </a:bodyPr>
          <a:lstStyle/>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d. Alice chooses an integer, d as her private key</a:t>
            </a:r>
            <a:endParaRPr lang="en-IN" dirty="0">
              <a:effectLst/>
              <a:latin typeface="Times New Roman" panose="02020603050405020304" pitchFamily="18" charset="0"/>
              <a:ea typeface="Times New Roman" panose="02020603050405020304" pitchFamily="18" charset="0"/>
            </a:endParaRPr>
          </a:p>
          <a:p>
            <a:r>
              <a:rPr lang="en-IN" dirty="0">
                <a:solidFill>
                  <a:srgbClr val="333333"/>
                </a:solidFill>
                <a:effectLst/>
                <a:latin typeface="Source Sans Pro" panose="020B0503030403020204" pitchFamily="34" charset="0"/>
                <a:ea typeface="Times New Roman" panose="02020603050405020304" pitchFamily="18" charset="0"/>
              </a:rPr>
              <a:t>e. Alice calculate </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MathJax_Math-italic"/>
                <a:ea typeface="Times New Roman" panose="02020603050405020304" pitchFamily="18" charset="0"/>
              </a:rPr>
              <a:t>ed</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modp</a:t>
            </a:r>
            <a:r>
              <a:rPr lang="en-IN" dirty="0">
                <a:solidFill>
                  <a:srgbClr val="333333"/>
                </a:solidFill>
                <a:effectLst/>
                <a:latin typeface="Source Sans Pro" panose="020B0503030403020204" pitchFamily="34" charset="0"/>
                <a:ea typeface="Times New Roman" panose="02020603050405020304" pitchFamily="18" charset="0"/>
              </a:rPr>
              <a:t>e2=e1dmodp</a:t>
            </a:r>
            <a:endParaRPr lang="en-IN" dirty="0">
              <a:effectLst/>
              <a:latin typeface="Times New Roman" panose="02020603050405020304" pitchFamily="18" charset="0"/>
              <a:ea typeface="Times New Roman" panose="02020603050405020304" pitchFamily="18" charset="0"/>
            </a:endParaRPr>
          </a:p>
          <a:p>
            <a:r>
              <a:rPr lang="en-IN" dirty="0">
                <a:solidFill>
                  <a:srgbClr val="333333"/>
                </a:solidFill>
                <a:effectLst/>
                <a:latin typeface="Source Sans Pro" panose="020B0503030403020204" pitchFamily="34" charset="0"/>
                <a:ea typeface="Times New Roman" panose="02020603050405020304" pitchFamily="18" charset="0"/>
              </a:rPr>
              <a:t>f. Alice’s public key is </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MathJax_Math-italic"/>
                <a:ea typeface="Times New Roman" panose="02020603050405020304" pitchFamily="18" charset="0"/>
              </a:rPr>
              <a:t>p</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q</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Source Sans Pro" panose="020B0503030403020204" pitchFamily="34" charset="0"/>
                <a:ea typeface="Times New Roman" panose="02020603050405020304" pitchFamily="18" charset="0"/>
              </a:rPr>
              <a:t>(e1,e2,p,q); &amp; private key is d.</a:t>
            </a:r>
            <a:endParaRPr lang="en-IN" dirty="0">
              <a:effectLst/>
              <a:latin typeface="Times New Roman" panose="02020603050405020304" pitchFamily="18" charset="0"/>
              <a:ea typeface="Times New Roman" panose="02020603050405020304" pitchFamily="18" charset="0"/>
            </a:endParaRPr>
          </a:p>
          <a:p>
            <a:pPr marL="0" indent="0">
              <a:spcAft>
                <a:spcPts val="750"/>
              </a:spcAft>
              <a:buNone/>
            </a:pPr>
            <a:endParaRPr lang="en-IN"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139663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pPr>
              <a:spcAft>
                <a:spcPts val="750"/>
              </a:spcAft>
            </a:pPr>
            <a:r>
              <a:rPr lang="en-IN" sz="3600" b="1" dirty="0">
                <a:solidFill>
                  <a:srgbClr val="FF0000"/>
                </a:solidFill>
                <a:effectLst/>
                <a:latin typeface="Source Sans Pro" panose="020B0503030403020204" pitchFamily="34" charset="0"/>
                <a:ea typeface="Times New Roman" panose="02020603050405020304" pitchFamily="18" charset="0"/>
              </a:rPr>
              <a:t>Key generation:</a:t>
            </a:r>
            <a:endParaRPr lang="en-IN" sz="3600" dirty="0">
              <a:solidFill>
                <a:srgbClr val="FF0000"/>
              </a:solidFill>
              <a:effectLst/>
              <a:latin typeface="Times New Roman" panose="02020603050405020304" pitchFamily="18" charset="0"/>
              <a:ea typeface="Times New Roman" panose="02020603050405020304" pitchFamily="18" charset="0"/>
            </a:endParaRPr>
          </a:p>
        </p:txBody>
      </p:sp>
      <p:pic>
        <p:nvPicPr>
          <p:cNvPr id="4" name="Content Placeholder 3" descr="enter image description here">
            <a:extLst>
              <a:ext uri="{FF2B5EF4-FFF2-40B4-BE49-F238E27FC236}">
                <a16:creationId xmlns:a16="http://schemas.microsoft.com/office/drawing/2014/main" xmlns="" id="{0B353207-3633-4C50-912B-3FEF25D00DB1}"/>
              </a:ext>
            </a:extLst>
          </p:cNvPr>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28600" y="1676400"/>
            <a:ext cx="8610600" cy="4419599"/>
          </a:xfrm>
          <a:prstGeom prst="rect">
            <a:avLst/>
          </a:prstGeom>
          <a:noFill/>
          <a:ln>
            <a:noFill/>
          </a:ln>
        </p:spPr>
      </p:pic>
    </p:spTree>
    <p:extLst>
      <p:ext uri="{BB962C8B-B14F-4D97-AF65-F5344CB8AC3E}">
        <p14:creationId xmlns:p14="http://schemas.microsoft.com/office/powerpoint/2010/main" xmlns="" val="1951445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pPr>
              <a:spcAft>
                <a:spcPts val="750"/>
              </a:spcAft>
            </a:pPr>
            <a:r>
              <a:rPr lang="en-IN" sz="3600" b="1" dirty="0">
                <a:solidFill>
                  <a:srgbClr val="FF0000"/>
                </a:solidFill>
                <a:effectLst/>
                <a:latin typeface="Source Sans Pro" panose="020B0503030403020204" pitchFamily="34" charset="0"/>
                <a:ea typeface="Times New Roman" panose="02020603050405020304" pitchFamily="18" charset="0"/>
              </a:rPr>
              <a:t>Key generation:</a:t>
            </a:r>
            <a:endParaRPr lang="en-IN" sz="3600"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381000" y="1447800"/>
            <a:ext cx="8839200" cy="4724400"/>
          </a:xfrm>
        </p:spPr>
        <p:txBody>
          <a:bodyPr>
            <a:normAutofit/>
          </a:bodyPr>
          <a:lstStyle/>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Where,</a:t>
            </a:r>
            <a:endParaRPr lang="en-IN" dirty="0">
              <a:effectLst/>
              <a:latin typeface="Times New Roman" panose="02020603050405020304" pitchFamily="18" charset="0"/>
              <a:ea typeface="Times New Roman" panose="02020603050405020304" pitchFamily="18" charset="0"/>
            </a:endParaRPr>
          </a:p>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M: message, r: Random secret, I: concatenation</a:t>
            </a:r>
            <a:endParaRPr lang="en-IN" dirty="0">
              <a:effectLst/>
              <a:latin typeface="Times New Roman" panose="02020603050405020304" pitchFamily="18" charset="0"/>
              <a:ea typeface="Times New Roman" panose="02020603050405020304" pitchFamily="18" charset="0"/>
            </a:endParaRPr>
          </a:p>
          <a:p>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Source Sans Pro" panose="020B0503030403020204" pitchFamily="34" charset="0"/>
                <a:ea typeface="Times New Roman" panose="02020603050405020304" pitchFamily="18" charset="0"/>
              </a:rPr>
              <a:t>S1,S2: Signature, d: Alice’s Private key, n(…) hash algorithm.</a:t>
            </a:r>
            <a:endParaRPr lang="en-IN" dirty="0">
              <a:effectLst/>
              <a:latin typeface="Times New Roman" panose="02020603050405020304" pitchFamily="18" charset="0"/>
              <a:ea typeface="Times New Roman" panose="02020603050405020304" pitchFamily="18" charset="0"/>
            </a:endParaRPr>
          </a:p>
          <a:p>
            <a:r>
              <a:rPr lang="en-IN" dirty="0">
                <a:solidFill>
                  <a:srgbClr val="333333"/>
                </a:solidFill>
                <a:effectLst/>
                <a:latin typeface="Source Sans Pro" panose="020B0503030403020204" pitchFamily="34" charset="0"/>
                <a:ea typeface="Times New Roman" panose="02020603050405020304" pitchFamily="18" charset="0"/>
              </a:rPr>
              <a:t>V: verification </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MathJax_Math-italic"/>
                <a:ea typeface="Times New Roman" panose="02020603050405020304" pitchFamily="18" charset="0"/>
              </a:rPr>
              <a:t>p</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q</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Source Sans Pro" panose="020B0503030403020204" pitchFamily="34" charset="0"/>
                <a:ea typeface="Times New Roman" panose="02020603050405020304" pitchFamily="18" charset="0"/>
              </a:rPr>
              <a:t>(e1,e2,p,q) : </a:t>
            </a:r>
            <a:r>
              <a:rPr lang="en-IN" dirty="0" err="1">
                <a:solidFill>
                  <a:srgbClr val="333333"/>
                </a:solidFill>
                <a:effectLst/>
                <a:latin typeface="Source Sans Pro" panose="020B0503030403020204" pitchFamily="34" charset="0"/>
                <a:ea typeface="Times New Roman" panose="02020603050405020304" pitchFamily="18" charset="0"/>
              </a:rPr>
              <a:t>Alices</a:t>
            </a:r>
            <a:r>
              <a:rPr lang="en-IN" dirty="0">
                <a:solidFill>
                  <a:srgbClr val="333333"/>
                </a:solidFill>
                <a:effectLst/>
                <a:latin typeface="Source Sans Pro" panose="020B0503030403020204" pitchFamily="34" charset="0"/>
                <a:ea typeface="Times New Roman" panose="02020603050405020304" pitchFamily="18" charset="0"/>
              </a:rPr>
              <a:t> public key</a:t>
            </a:r>
            <a:endParaRPr lang="en-IN" dirty="0">
              <a:effectLst/>
              <a:latin typeface="Times New Roman" panose="02020603050405020304" pitchFamily="18" charset="0"/>
              <a:ea typeface="Times New Roman" panose="02020603050405020304" pitchFamily="18" charset="0"/>
            </a:endParaRPr>
          </a:p>
          <a:p>
            <a:pPr marL="0" indent="0">
              <a:spcAft>
                <a:spcPts val="750"/>
              </a:spcAft>
              <a:buNone/>
            </a:pPr>
            <a:endParaRPr lang="en-IN" sz="4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897814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924800" cy="838200"/>
          </a:xfrm>
        </p:spPr>
        <p:txBody>
          <a:bodyPr/>
          <a:lstStyle/>
          <a:p>
            <a:pPr>
              <a:spcAft>
                <a:spcPts val="750"/>
              </a:spcAft>
            </a:pPr>
            <a:r>
              <a:rPr lang="en-IN" sz="3600" b="0" dirty="0">
                <a:solidFill>
                  <a:srgbClr val="FF0000"/>
                </a:solidFill>
                <a:effectLst/>
                <a:latin typeface="Source Sans Pro" panose="020B0503030403020204" pitchFamily="34" charset="0"/>
                <a:ea typeface="Times New Roman" panose="02020603050405020304" pitchFamily="18" charset="0"/>
              </a:rPr>
              <a:t>Signing:</a:t>
            </a:r>
            <a:endParaRPr lang="en-IN" sz="3600" b="0"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76200" y="1524000"/>
            <a:ext cx="8839200" cy="4724400"/>
          </a:xfrm>
        </p:spPr>
        <p:txBody>
          <a:bodyPr>
            <a:normAutofit lnSpcReduction="10000"/>
          </a:bodyPr>
          <a:lstStyle/>
          <a:p>
            <a:pPr marL="342900" lvl="0" indent="-342900">
              <a:spcAft>
                <a:spcPts val="750"/>
              </a:spcAft>
              <a:buSzPts val="1000"/>
              <a:buFont typeface="Symbol" panose="05050102010706020507" pitchFamily="18" charset="2"/>
              <a:buChar char=""/>
              <a:tabLst>
                <a:tab pos="457200" algn="l"/>
              </a:tabLst>
            </a:pPr>
            <a:r>
              <a:rPr lang="en-IN" dirty="0">
                <a:solidFill>
                  <a:srgbClr val="333333"/>
                </a:solidFill>
                <a:effectLst/>
                <a:latin typeface="Source Sans Pro" panose="020B0503030403020204" pitchFamily="34" charset="0"/>
                <a:ea typeface="Times New Roman" panose="02020603050405020304" pitchFamily="18" charset="0"/>
              </a:rPr>
              <a:t>Alice chooses a random number r. note that although public &amp; private keys can be used to sign multiple messages, Alice needs to change and each time she sends a new message. Note also that and needs to be between 1 and q</a:t>
            </a:r>
            <a:endParaRPr lang="en-IN"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dirty="0">
                <a:solidFill>
                  <a:srgbClr val="333333"/>
                </a:solidFill>
                <a:effectLst/>
                <a:latin typeface="Source Sans Pro" panose="020B0503030403020204" pitchFamily="34" charset="0"/>
                <a:ea typeface="Times New Roman" panose="02020603050405020304" pitchFamily="18" charset="0"/>
              </a:rPr>
              <a:t>Alice calculates the first signature </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h</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M</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eR</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modp</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Source Sans Pro" panose="020B0503030403020204" pitchFamily="34" charset="0"/>
                <a:ea typeface="Times New Roman" panose="02020603050405020304" pitchFamily="18" charset="0"/>
              </a:rPr>
              <a:t>S1=h(M|e1Rmodp). The message is prepended to the value of </a:t>
            </a:r>
            <a:r>
              <a:rPr lang="en-IN" dirty="0">
                <a:solidFill>
                  <a:srgbClr val="333333"/>
                </a:solidFill>
                <a:effectLst/>
                <a:latin typeface="MathJax_Math-italic"/>
                <a:ea typeface="Times New Roman" panose="02020603050405020304" pitchFamily="18" charset="0"/>
              </a:rPr>
              <a:t>eR</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modp</a:t>
            </a:r>
            <a:r>
              <a:rPr lang="en-IN" dirty="0">
                <a:solidFill>
                  <a:srgbClr val="333333"/>
                </a:solidFill>
                <a:effectLst/>
                <a:latin typeface="Source Sans Pro" panose="020B0503030403020204" pitchFamily="34" charset="0"/>
                <a:ea typeface="Times New Roman" panose="02020603050405020304" pitchFamily="18" charset="0"/>
              </a:rPr>
              <a:t>e1Rmodp; then the hash function is applied to create a digest. Net that the hash function is not directly applied to the message, but instead is applied to the concatenation of M and </a:t>
            </a:r>
            <a:r>
              <a:rPr lang="en-IN" dirty="0">
                <a:solidFill>
                  <a:srgbClr val="333333"/>
                </a:solidFill>
                <a:effectLst/>
                <a:latin typeface="MathJax_Math-italic"/>
                <a:ea typeface="Times New Roman" panose="02020603050405020304" pitchFamily="18" charset="0"/>
              </a:rPr>
              <a:t>eR</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modp</a:t>
            </a:r>
            <a:r>
              <a:rPr lang="en-IN" dirty="0">
                <a:solidFill>
                  <a:srgbClr val="333333"/>
                </a:solidFill>
                <a:effectLst/>
                <a:latin typeface="Source Sans Pro" panose="020B0503030403020204" pitchFamily="34" charset="0"/>
                <a:ea typeface="Times New Roman" panose="02020603050405020304" pitchFamily="18" charset="0"/>
              </a:rPr>
              <a:t>e1Rmodp</a:t>
            </a:r>
            <a:endParaRPr lang="en-IN" dirty="0">
              <a:effectLst/>
              <a:latin typeface="Times New Roman" panose="02020603050405020304" pitchFamily="18" charset="0"/>
              <a:ea typeface="Times New Roman" panose="02020603050405020304" pitchFamily="18" charset="0"/>
            </a:endParaRPr>
          </a:p>
          <a:p>
            <a:r>
              <a:rPr lang="en-IN" dirty="0">
                <a:solidFill>
                  <a:srgbClr val="333333"/>
                </a:solidFill>
                <a:effectLst/>
                <a:latin typeface="Source Sans Pro" panose="020B0503030403020204" pitchFamily="34" charset="0"/>
                <a:ea typeface="Calibri" panose="020F0502020204030204" pitchFamily="34" charset="0"/>
                <a:cs typeface="Times New Roman" panose="02020603050405020304" pitchFamily="18" charset="0"/>
              </a:rPr>
              <a:t>Alice calculates the second </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28600" y="2143651"/>
            <a:ext cx="8686801" cy="3605490"/>
          </a:xfrm>
          <a:prstGeom prst="rect">
            <a:avLst/>
          </a:prstGeom>
        </p:spPr>
        <p:txBody>
          <a:bodyPr wrap="square" lIns="82058" tIns="41029" rIns="82058" bIns="41029">
            <a:spAutoFit/>
          </a:bodyPr>
          <a:lstStyle/>
          <a:p>
            <a:pPr algn="ctr"/>
            <a:endParaRPr lang="en-IN" sz="4000" dirty="0">
              <a:solidFill>
                <a:srgbClr val="000000"/>
              </a:solidFill>
              <a:effectLst/>
              <a:latin typeface="TimesNewRoman,Bold"/>
              <a:ea typeface="Calibri" panose="020F0502020204030204" pitchFamily="34" charset="0"/>
              <a:cs typeface="TimesNewRoman,Bold"/>
            </a:endParaRPr>
          </a:p>
          <a:p>
            <a:pPr algn="ctr"/>
            <a:endParaRPr lang="en-IN" sz="4000" dirty="0">
              <a:solidFill>
                <a:srgbClr val="000000"/>
              </a:solidFill>
              <a:latin typeface="TimesNewRoman,Bold"/>
              <a:cs typeface="Times New Roman" pitchFamily="18" charset="0"/>
            </a:endParaRPr>
          </a:p>
          <a:p>
            <a:pPr algn="ctr" fontAlgn="base">
              <a:lnSpc>
                <a:spcPct val="107000"/>
              </a:lnSpc>
              <a:spcAft>
                <a:spcPts val="800"/>
              </a:spcAft>
            </a:pPr>
            <a:r>
              <a:rPr lang="en-IN" sz="3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Schnorr</a:t>
            </a:r>
            <a:r>
              <a:rPr lang="en-IN" sz="3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Digital Signature</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36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p:txBody>
      </p:sp>
      <p:pic>
        <p:nvPicPr>
          <p:cNvPr id="50" name="Picture 5" descr="C:\Users\Bhangu\Desktop\download.png"/>
          <p:cNvPicPr>
            <a:picLocks noChangeAspect="1" noChangeArrowheads="1"/>
          </p:cNvPicPr>
          <p:nvPr/>
        </p:nvPicPr>
        <p:blipFill>
          <a:blip r:embed="rId2" cstate="print"/>
          <a:srcRect/>
          <a:stretch>
            <a:fillRect/>
          </a:stretch>
        </p:blipFill>
        <p:spPr bwMode="auto">
          <a:xfrm>
            <a:off x="2701637" y="605118"/>
            <a:ext cx="3186545" cy="1178939"/>
          </a:xfrm>
          <a:prstGeom prst="rect">
            <a:avLst/>
          </a:prstGeom>
          <a:noFill/>
          <a:ln w="9525">
            <a:noFill/>
            <a:miter lim="800000"/>
            <a:headEnd/>
            <a:tailEnd/>
          </a:ln>
        </p:spPr>
      </p:pic>
      <p:sp>
        <p:nvSpPr>
          <p:cNvPr id="6" name="Rectangle 5"/>
          <p:cNvSpPr/>
          <p:nvPr/>
        </p:nvSpPr>
        <p:spPr>
          <a:xfrm>
            <a:off x="0" y="6553200"/>
            <a:ext cx="9144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defRPr/>
            </a:pPr>
            <a:r>
              <a:rPr lang="en-US" dirty="0">
                <a:solidFill>
                  <a:prstClr val="white"/>
                </a:solidFill>
              </a:rPr>
              <a:t>www. </a:t>
            </a:r>
            <a:r>
              <a:rPr lang="en-US" dirty="0" err="1">
                <a:solidFill>
                  <a:prstClr val="white"/>
                </a:solidFill>
              </a:rPr>
              <a:t>cuchd.in</a:t>
            </a:r>
            <a:r>
              <a:rPr lang="en-US" dirty="0">
                <a:solidFill>
                  <a:prstClr val="white"/>
                </a:solidFill>
              </a:rPr>
              <a:t>                                                                                       Campus : </a:t>
            </a:r>
            <a:r>
              <a:rPr lang="en-US" dirty="0" err="1">
                <a:solidFill>
                  <a:prstClr val="white"/>
                </a:solidFill>
              </a:rPr>
              <a:t>Gharaun</a:t>
            </a:r>
            <a:r>
              <a:rPr lang="en-US" dirty="0">
                <a:solidFill>
                  <a:prstClr val="white"/>
                </a:solidFill>
              </a:rPr>
              <a:t>, </a:t>
            </a:r>
            <a:r>
              <a:rPr lang="en-US" dirty="0" err="1">
                <a:solidFill>
                  <a:prstClr val="white"/>
                </a:solidFill>
              </a:rPr>
              <a:t>Mohali</a:t>
            </a:r>
            <a:endParaRPr lang="en-US" dirty="0">
              <a:solidFill>
                <a:prstClr val="whit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924800" cy="838200"/>
          </a:xfrm>
        </p:spPr>
        <p:txBody>
          <a:bodyPr/>
          <a:lstStyle/>
          <a:p>
            <a:pPr>
              <a:spcAft>
                <a:spcPts val="750"/>
              </a:spcAft>
            </a:pPr>
            <a:r>
              <a:rPr lang="en-IN" sz="3600" b="0" dirty="0">
                <a:solidFill>
                  <a:srgbClr val="FF0000"/>
                </a:solidFill>
                <a:effectLst/>
                <a:latin typeface="Source Sans Pro" panose="020B0503030403020204" pitchFamily="34" charset="0"/>
                <a:ea typeface="Times New Roman" panose="02020603050405020304" pitchFamily="18" charset="0"/>
              </a:rPr>
              <a:t>Signing:</a:t>
            </a:r>
            <a:endParaRPr lang="en-IN" sz="3600" b="0"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76200" y="1524000"/>
            <a:ext cx="8839200" cy="4724400"/>
          </a:xfrm>
        </p:spPr>
        <p:txBody>
          <a:bodyPr>
            <a:normAutofit/>
          </a:bodyPr>
          <a:lstStyle/>
          <a:p>
            <a:pPr marL="342900" lvl="0" indent="-342900">
              <a:buSzPts val="1000"/>
              <a:buFont typeface="Symbol" panose="05050102010706020507" pitchFamily="18" charset="2"/>
              <a:buChar char=""/>
              <a:tabLst>
                <a:tab pos="457200" algn="l"/>
              </a:tabLst>
            </a:pPr>
            <a:r>
              <a:rPr lang="en-IN" dirty="0">
                <a:solidFill>
                  <a:srgbClr val="333333"/>
                </a:solidFill>
                <a:effectLst/>
                <a:latin typeface="Source Sans Pro" panose="020B0503030403020204" pitchFamily="34" charset="0"/>
                <a:ea typeface="Times New Roman" panose="02020603050405020304" pitchFamily="18" charset="0"/>
              </a:rPr>
              <a:t>Alice calculates the second signature </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MathJax_Math-italic"/>
                <a:ea typeface="Times New Roman" panose="02020603050405020304" pitchFamily="18" charset="0"/>
              </a:rPr>
              <a:t>r</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dXS</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modq</a:t>
            </a:r>
            <a:r>
              <a:rPr lang="en-IN" dirty="0">
                <a:solidFill>
                  <a:srgbClr val="333333"/>
                </a:solidFill>
                <a:effectLst/>
                <a:latin typeface="Source Sans Pro" panose="020B0503030403020204" pitchFamily="34" charset="0"/>
                <a:ea typeface="Times New Roman" panose="02020603050405020304" pitchFamily="18" charset="0"/>
              </a:rPr>
              <a:t>S2=r+dXS1modq. Note that part of the calculation of </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Source Sans Pro" panose="020B0503030403020204" pitchFamily="34" charset="0"/>
                <a:ea typeface="Times New Roman" panose="02020603050405020304" pitchFamily="18" charset="0"/>
              </a:rPr>
              <a:t>S2 is done in module q arithmetic.</a:t>
            </a:r>
            <a:endParaRPr lang="en-IN"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dirty="0">
                <a:solidFill>
                  <a:srgbClr val="333333"/>
                </a:solidFill>
                <a:effectLst/>
                <a:latin typeface="Source Sans Pro" panose="020B0503030403020204" pitchFamily="34" charset="0"/>
                <a:ea typeface="Times New Roman" panose="02020603050405020304" pitchFamily="18" charset="0"/>
              </a:rPr>
              <a:t>Alice sends M, </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Source Sans Pro" panose="020B0503030403020204" pitchFamily="34" charset="0"/>
                <a:ea typeface="Times New Roman" panose="02020603050405020304" pitchFamily="18" charset="0"/>
              </a:rPr>
              <a:t>S1 &amp; </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Source Sans Pro" panose="020B0503030403020204" pitchFamily="34" charset="0"/>
                <a:ea typeface="Times New Roman" panose="02020603050405020304" pitchFamily="18" charset="0"/>
              </a:rPr>
              <a:t>S2</a:t>
            </a:r>
            <a:endParaRPr lang="en-IN" dirty="0">
              <a:effectLst/>
              <a:latin typeface="Times New Roman" panose="02020603050405020304" pitchFamily="18" charset="0"/>
              <a:ea typeface="Times New Roman" panose="02020603050405020304" pitchFamily="18" charset="0"/>
            </a:endParaRPr>
          </a:p>
          <a:p>
            <a:pPr marL="342900" lvl="0" indent="-342900">
              <a:spcAft>
                <a:spcPts val="750"/>
              </a:spcAft>
              <a:buSzPts val="1000"/>
              <a:buFont typeface="Symbol" panose="05050102010706020507" pitchFamily="18" charset="2"/>
              <a:buChar char=""/>
              <a:tabLst>
                <a:tab pos="457200" algn="l"/>
              </a:tabLst>
            </a:pPr>
            <a:endParaRPr lang="en-US" sz="4000" dirty="0"/>
          </a:p>
        </p:txBody>
      </p:sp>
    </p:spTree>
    <p:extLst>
      <p:ext uri="{BB962C8B-B14F-4D97-AF65-F5344CB8AC3E}">
        <p14:creationId xmlns:p14="http://schemas.microsoft.com/office/powerpoint/2010/main" xmlns="" val="600936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762000"/>
          </a:xfrm>
        </p:spPr>
        <p:txBody>
          <a:bodyPr/>
          <a:lstStyle/>
          <a:p>
            <a:pPr>
              <a:spcAft>
                <a:spcPts val="750"/>
              </a:spcAft>
            </a:pPr>
            <a:r>
              <a:rPr lang="en-IN" sz="3200" b="1" dirty="0">
                <a:solidFill>
                  <a:srgbClr val="FF0000"/>
                </a:solidFill>
                <a:effectLst/>
                <a:latin typeface="Source Sans Pro" panose="020B0503030403020204" pitchFamily="34" charset="0"/>
                <a:ea typeface="Times New Roman" panose="02020603050405020304" pitchFamily="18" charset="0"/>
              </a:rPr>
              <a:t>Verifying Message</a:t>
            </a:r>
            <a:endParaRPr lang="en-IN" sz="3200"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p:txBody>
          <a:bodyPr>
            <a:normAutofit/>
          </a:bodyPr>
          <a:lstStyle/>
          <a:p>
            <a:pPr>
              <a:spcAft>
                <a:spcPts val="750"/>
              </a:spcAft>
              <a:buSzPts val="1000"/>
              <a:tabLst>
                <a:tab pos="457200" algn="l"/>
              </a:tabLst>
            </a:pPr>
            <a:r>
              <a:rPr lang="en-IN" dirty="0">
                <a:solidFill>
                  <a:srgbClr val="333333"/>
                </a:solidFill>
                <a:effectLst/>
                <a:latin typeface="Source Sans Pro" panose="020B0503030403020204" pitchFamily="34" charset="0"/>
                <a:ea typeface="Times New Roman" panose="02020603050405020304" pitchFamily="18" charset="0"/>
              </a:rPr>
              <a:t>The receiver Bob, assume receives M, S1 and S2</a:t>
            </a:r>
            <a:endParaRPr lang="en-IN" dirty="0">
              <a:effectLst/>
              <a:latin typeface="Times New Roman" panose="02020603050405020304" pitchFamily="18" charset="0"/>
              <a:ea typeface="Times New Roman" panose="02020603050405020304" pitchFamily="18" charset="0"/>
            </a:endParaRPr>
          </a:p>
          <a:p>
            <a:pPr>
              <a:buSzPts val="1000"/>
              <a:tabLst>
                <a:tab pos="457200" algn="l"/>
              </a:tabLst>
            </a:pPr>
            <a:r>
              <a:rPr lang="en-IN" dirty="0">
                <a:solidFill>
                  <a:srgbClr val="333333"/>
                </a:solidFill>
                <a:effectLst/>
                <a:latin typeface="Source Sans Pro" panose="020B0503030403020204" pitchFamily="34" charset="0"/>
                <a:ea typeface="Times New Roman" panose="02020603050405020304" pitchFamily="18" charset="0"/>
              </a:rPr>
              <a:t>Bob calculates V= h(M|</a:t>
            </a:r>
            <a:r>
              <a:rPr lang="en-IN" dirty="0">
                <a:solidFill>
                  <a:srgbClr val="333333"/>
                </a:solidFill>
                <a:effectLst/>
                <a:latin typeface="MathJax_Math-italic"/>
                <a:ea typeface="Times New Roman" panose="02020603050405020304" pitchFamily="18" charset="0"/>
              </a:rPr>
              <a:t>eS</a:t>
            </a:r>
            <a:r>
              <a:rPr lang="en-IN" dirty="0">
                <a:solidFill>
                  <a:srgbClr val="333333"/>
                </a:solidFill>
                <a:effectLst/>
                <a:latin typeface="MathJax_Main"/>
                <a:ea typeface="Times New Roman" panose="02020603050405020304" pitchFamily="18" charset="0"/>
              </a:rPr>
              <a:t>21</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12</a:t>
            </a:r>
            <a:r>
              <a:rPr lang="en-IN" dirty="0">
                <a:solidFill>
                  <a:srgbClr val="333333"/>
                </a:solidFill>
                <a:effectLst/>
                <a:latin typeface="MathJax_Math-italic"/>
                <a:ea typeface="Times New Roman" panose="02020603050405020304" pitchFamily="18" charset="0"/>
              </a:rPr>
              <a:t>modp</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Source Sans Pro" panose="020B0503030403020204" pitchFamily="34" charset="0"/>
                <a:ea typeface="Times New Roman" panose="02020603050405020304" pitchFamily="18" charset="0"/>
              </a:rPr>
              <a:t>e1S2e2−S1modp)</a:t>
            </a:r>
            <a:endParaRPr lang="en-IN" dirty="0">
              <a:effectLst/>
              <a:latin typeface="Times New Roman" panose="02020603050405020304" pitchFamily="18" charset="0"/>
              <a:ea typeface="Times New Roman" panose="02020603050405020304" pitchFamily="18" charset="0"/>
            </a:endParaRPr>
          </a:p>
          <a:p>
            <a:pPr>
              <a:buSzPts val="1000"/>
              <a:tabLst>
                <a:tab pos="457200" algn="l"/>
              </a:tabLst>
            </a:pPr>
            <a:r>
              <a:rPr lang="en-IN" dirty="0">
                <a:solidFill>
                  <a:srgbClr val="333333"/>
                </a:solidFill>
                <a:effectLst/>
                <a:latin typeface="Source Sans Pro" panose="020B0503030403020204" pitchFamily="34" charset="0"/>
                <a:ea typeface="Times New Roman" panose="02020603050405020304" pitchFamily="18" charset="0"/>
              </a:rPr>
              <a:t>if </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Source Sans Pro" panose="020B0503030403020204" pitchFamily="34" charset="0"/>
                <a:ea typeface="Times New Roman" panose="02020603050405020304" pitchFamily="18" charset="0"/>
              </a:rPr>
              <a:t>S1 is congruent to V modulo p, the message is accepted other rejected.</a:t>
            </a:r>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920" y="609600"/>
            <a:ext cx="7924800" cy="609600"/>
          </a:xfrm>
        </p:spPr>
        <p:txBody>
          <a:bodyPr/>
          <a:lstStyle/>
          <a:p>
            <a:r>
              <a:rPr lang="en-US" sz="3600" dirty="0">
                <a:solidFill>
                  <a:srgbClr val="FF0000"/>
                </a:solidFill>
              </a:rPr>
              <a:t>References</a:t>
            </a:r>
          </a:p>
        </p:txBody>
      </p:sp>
      <p:sp>
        <p:nvSpPr>
          <p:cNvPr id="3" name="Content Placeholder 2"/>
          <p:cNvSpPr>
            <a:spLocks noGrp="1"/>
          </p:cNvSpPr>
          <p:nvPr>
            <p:ph idx="1"/>
          </p:nvPr>
        </p:nvSpPr>
        <p:spPr/>
        <p:txBody>
          <a:bodyPr>
            <a:normAutofit fontScale="92500"/>
          </a:bodyPr>
          <a:lstStyle/>
          <a:p>
            <a:pPr algn="just"/>
            <a:r>
              <a:rPr lang="en-US" dirty="0">
                <a:hlinkClick r:id="rId2"/>
              </a:rPr>
              <a:t>http://www.brainkart.com/article/Classical-Encryption-Techniques_8339/</a:t>
            </a:r>
            <a:endParaRPr lang="en-US" dirty="0"/>
          </a:p>
          <a:p>
            <a:pPr algn="just"/>
            <a:r>
              <a:rPr lang="en-US" dirty="0">
                <a:hlinkClick r:id="rId3"/>
              </a:rPr>
              <a:t>https://www.tutorialspoint.com/cryptography/index.htm</a:t>
            </a:r>
            <a:endParaRPr lang="en-US" dirty="0"/>
          </a:p>
          <a:p>
            <a:pPr algn="just"/>
            <a:r>
              <a:rPr lang="en-US" dirty="0">
                <a:hlinkClick r:id="rId4"/>
              </a:rPr>
              <a:t>https://www.geeksforgeeks.org/cryptography-introduction/</a:t>
            </a:r>
            <a:endParaRPr lang="en-US" dirty="0"/>
          </a:p>
          <a:p>
            <a:pPr algn="just"/>
            <a:r>
              <a:rPr lang="en-US" dirty="0">
                <a:hlinkClick r:id="rId5"/>
              </a:rPr>
              <a:t>https://www.techopedia.com/definition/1770/cryptography#:~:text=Cryptography%20involves%20creating%20written%20or,information%20to%20be%20kept%20secret.&amp;text=Information%20security%20uses%20cryptography%20on,transit%20and%20while%20being%20stored</a:t>
            </a:r>
            <a:r>
              <a:rPr lang="en-US" dirty="0"/>
              <a:t>.</a:t>
            </a:r>
          </a:p>
          <a:p>
            <a:pPr algn="just"/>
            <a:r>
              <a:rPr lang="en-US" dirty="0">
                <a:hlinkClick r:id="rId6"/>
              </a:rPr>
              <a:t>https://www2.slideshare.net/lineking/classical-encryption-techniques-in-network-security?qid=e388c29f-793d-4f2b-bcaf-9d22e9ca07b5&amp;v=&amp;b=&amp;from_search=1</a:t>
            </a:r>
            <a:endParaRPr lang="en-US" dirty="0"/>
          </a:p>
        </p:txBody>
      </p:sp>
    </p:spTree>
    <p:extLst>
      <p:ext uri="{BB962C8B-B14F-4D97-AF65-F5344CB8AC3E}">
        <p14:creationId xmlns:p14="http://schemas.microsoft.com/office/powerpoint/2010/main" xmlns="" val="253326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0000"/>
                </a:solidFill>
              </a:rPr>
              <a:t>E- Books Recommended</a:t>
            </a:r>
          </a:p>
        </p:txBody>
      </p:sp>
      <p:sp>
        <p:nvSpPr>
          <p:cNvPr id="3" name="Content Placeholder 2"/>
          <p:cNvSpPr>
            <a:spLocks noGrp="1"/>
          </p:cNvSpPr>
          <p:nvPr>
            <p:ph idx="1"/>
          </p:nvPr>
        </p:nvSpPr>
        <p:spPr/>
        <p:txBody>
          <a:bodyPr/>
          <a:lstStyle/>
          <a:p>
            <a:pPr lvl="0"/>
            <a:r>
              <a:rPr lang="en-US" dirty="0">
                <a:hlinkClick r:id="rId2"/>
              </a:rPr>
              <a:t>https://www.pdfdrive.com/cyber-security-books.html</a:t>
            </a:r>
            <a:endParaRPr lang="en-US" dirty="0"/>
          </a:p>
          <a:p>
            <a:pPr lvl="0"/>
            <a:r>
              <a:rPr lang="en-US" dirty="0">
                <a:hlinkClick r:id="rId3"/>
              </a:rPr>
              <a:t>https://bookauthority.org/books/new-cyber-security-ebooks</a:t>
            </a:r>
            <a:endParaRPr lang="en-US" dirty="0"/>
          </a:p>
          <a:p>
            <a:pPr lvl="0"/>
            <a:r>
              <a:rPr lang="en-US" dirty="0">
                <a:hlinkClick r:id="rId4"/>
              </a:rPr>
              <a:t>https://bookauthority.org/books/best-cyber-security-ebooks</a:t>
            </a:r>
            <a:endParaRPr lang="en-US" dirty="0"/>
          </a:p>
          <a:p>
            <a:r>
              <a:rPr lang="en-US" dirty="0">
                <a:hlinkClick r:id="rId5"/>
              </a:rPr>
              <a:t>https://www.freetechbooks.com/information-security-f52.html</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3</a:t>
            </a:fld>
            <a:endParaRPr lang="en-US"/>
          </a:p>
        </p:txBody>
      </p:sp>
      <p:pic>
        <p:nvPicPr>
          <p:cNvPr id="1027" name="Picture 3"/>
          <p:cNvPicPr>
            <a:picLocks noChangeAspect="1" noChangeArrowheads="1"/>
          </p:cNvPicPr>
          <p:nvPr/>
        </p:nvPicPr>
        <p:blipFill>
          <a:blip r:embed="rId2"/>
          <a:srcRect/>
          <a:stretch>
            <a:fillRect/>
          </a:stretch>
        </p:blipFill>
        <p:spPr bwMode="auto">
          <a:xfrm>
            <a:off x="414338" y="1195388"/>
            <a:ext cx="8313737" cy="44672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4</a:t>
            </a:fld>
            <a:endParaRPr lang="en-US"/>
          </a:p>
        </p:txBody>
      </p:sp>
      <p:pic>
        <p:nvPicPr>
          <p:cNvPr id="1026" name="Picture 2"/>
          <p:cNvPicPr>
            <a:picLocks noChangeAspect="1" noChangeArrowheads="1"/>
          </p:cNvPicPr>
          <p:nvPr/>
        </p:nvPicPr>
        <p:blipFill>
          <a:blip r:embed="rId2"/>
          <a:srcRect/>
          <a:stretch>
            <a:fillRect/>
          </a:stretch>
        </p:blipFill>
        <p:spPr bwMode="auto">
          <a:xfrm>
            <a:off x="1214414" y="1000108"/>
            <a:ext cx="7215238" cy="514353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5</a:t>
            </a:fld>
            <a:endParaRPr lang="en-US"/>
          </a:p>
        </p:txBody>
      </p:sp>
      <p:pic>
        <p:nvPicPr>
          <p:cNvPr id="2050" name="Picture 2"/>
          <p:cNvPicPr>
            <a:picLocks noChangeAspect="1" noChangeArrowheads="1"/>
          </p:cNvPicPr>
          <p:nvPr/>
        </p:nvPicPr>
        <p:blipFill>
          <a:blip r:embed="rId2"/>
          <a:srcRect/>
          <a:stretch>
            <a:fillRect/>
          </a:stretch>
        </p:blipFill>
        <p:spPr bwMode="auto">
          <a:xfrm>
            <a:off x="2071670" y="1214422"/>
            <a:ext cx="5572125" cy="457203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6</a:t>
            </a:fld>
            <a:endParaRPr lang="en-US"/>
          </a:p>
        </p:txBody>
      </p:sp>
      <p:pic>
        <p:nvPicPr>
          <p:cNvPr id="2050" name="Picture 2"/>
          <p:cNvPicPr>
            <a:picLocks noChangeAspect="1" noChangeArrowheads="1"/>
          </p:cNvPicPr>
          <p:nvPr/>
        </p:nvPicPr>
        <p:blipFill>
          <a:blip r:embed="rId2"/>
          <a:srcRect/>
          <a:stretch>
            <a:fillRect/>
          </a:stretch>
        </p:blipFill>
        <p:spPr bwMode="auto">
          <a:xfrm>
            <a:off x="461963" y="1214438"/>
            <a:ext cx="8218487" cy="44291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7</a:t>
            </a:fld>
            <a:endParaRPr lang="en-US"/>
          </a:p>
        </p:txBody>
      </p:sp>
      <p:pic>
        <p:nvPicPr>
          <p:cNvPr id="3074" name="Picture 2"/>
          <p:cNvPicPr>
            <a:picLocks noChangeAspect="1" noChangeArrowheads="1"/>
          </p:cNvPicPr>
          <p:nvPr/>
        </p:nvPicPr>
        <p:blipFill>
          <a:blip r:embed="rId2"/>
          <a:srcRect/>
          <a:stretch>
            <a:fillRect/>
          </a:stretch>
        </p:blipFill>
        <p:spPr bwMode="auto">
          <a:xfrm>
            <a:off x="1004888" y="1319213"/>
            <a:ext cx="7132637" cy="42195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3" name="Picture 3"/>
          <p:cNvPicPr>
            <a:picLocks noGrp="1" noChangeAspect="1" noChangeArrowheads="1"/>
          </p:cNvPicPr>
          <p:nvPr>
            <p:ph idx="1"/>
          </p:nvPr>
        </p:nvPicPr>
        <p:blipFill>
          <a:blip r:embed="rId2"/>
          <a:srcRect/>
          <a:stretch>
            <a:fillRect/>
          </a:stretch>
        </p:blipFill>
        <p:spPr bwMode="auto">
          <a:xfrm>
            <a:off x="1605376" y="928670"/>
            <a:ext cx="6619048" cy="446706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857224" y="1285861"/>
            <a:ext cx="7167200" cy="418606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5001</TotalTime>
  <Words>390</Words>
  <Application>Microsoft Office PowerPoint</Application>
  <PresentationFormat>On-screen Show (4:3)</PresentationFormat>
  <Paragraphs>70</Paragraphs>
  <Slides>23</Slides>
  <Notes>1</Notes>
  <HiddenSlides>1</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Custom Design</vt:lpstr>
      <vt:lpstr>Slide 1</vt:lpstr>
      <vt:lpstr>Slide 2</vt:lpstr>
      <vt:lpstr>Slide 3</vt:lpstr>
      <vt:lpstr>Slide 4</vt:lpstr>
      <vt:lpstr>Slide 5</vt:lpstr>
      <vt:lpstr>Slide 6</vt:lpstr>
      <vt:lpstr>Slide 7</vt:lpstr>
      <vt:lpstr>Slide 8</vt:lpstr>
      <vt:lpstr>Slide 9</vt:lpstr>
      <vt:lpstr>Slide 10</vt:lpstr>
      <vt:lpstr>Slide 11</vt:lpstr>
      <vt:lpstr>Schnorr Digital Signature</vt:lpstr>
      <vt:lpstr>Schnorr Digital Signature</vt:lpstr>
      <vt:lpstr>Schnorr Digital Signature</vt:lpstr>
      <vt:lpstr>Key generation:</vt:lpstr>
      <vt:lpstr>Key generation:</vt:lpstr>
      <vt:lpstr>Key generation:</vt:lpstr>
      <vt:lpstr>Key generation:</vt:lpstr>
      <vt:lpstr>Signing:</vt:lpstr>
      <vt:lpstr>Signing:</vt:lpstr>
      <vt:lpstr>Verifying Message</vt:lpstr>
      <vt:lpstr>References</vt:lpstr>
      <vt:lpstr>E- Books Recommended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admin</cp:lastModifiedBy>
  <cp:revision>1005</cp:revision>
  <dcterms:created xsi:type="dcterms:W3CDTF">2013-12-12T17:34:34Z</dcterms:created>
  <dcterms:modified xsi:type="dcterms:W3CDTF">2023-04-12T07:36:23Z</dcterms:modified>
</cp:coreProperties>
</file>