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comments/comment4.xml" ContentType="application/vnd.openxmlformats-officedocument.presentationml.comment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comments/comment3.xml" ContentType="application/vnd.openxmlformats-officedocument.presentationml.comment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35"/>
  </p:notesMasterIdLst>
  <p:handoutMasterIdLst>
    <p:handoutMasterId r:id="rId36"/>
  </p:handoutMasterIdLst>
  <p:sldIdLst>
    <p:sldId id="301" r:id="rId3"/>
    <p:sldId id="567" r:id="rId4"/>
    <p:sldId id="759" r:id="rId5"/>
    <p:sldId id="760" r:id="rId6"/>
    <p:sldId id="761" r:id="rId7"/>
    <p:sldId id="762" r:id="rId8"/>
    <p:sldId id="763" r:id="rId9"/>
    <p:sldId id="547" r:id="rId10"/>
    <p:sldId id="391" r:id="rId11"/>
    <p:sldId id="764" r:id="rId12"/>
    <p:sldId id="765" r:id="rId13"/>
    <p:sldId id="768" r:id="rId14"/>
    <p:sldId id="766" r:id="rId15"/>
    <p:sldId id="772" r:id="rId16"/>
    <p:sldId id="771" r:id="rId17"/>
    <p:sldId id="773" r:id="rId18"/>
    <p:sldId id="774" r:id="rId19"/>
    <p:sldId id="775" r:id="rId20"/>
    <p:sldId id="769" r:id="rId21"/>
    <p:sldId id="732" r:id="rId22"/>
    <p:sldId id="752" r:id="rId23"/>
    <p:sldId id="753" r:id="rId24"/>
    <p:sldId id="754" r:id="rId25"/>
    <p:sldId id="733" r:id="rId26"/>
    <p:sldId id="734" r:id="rId27"/>
    <p:sldId id="735" r:id="rId28"/>
    <p:sldId id="755" r:id="rId29"/>
    <p:sldId id="756" r:id="rId30"/>
    <p:sldId id="757" r:id="rId31"/>
    <p:sldId id="758" r:id="rId32"/>
    <p:sldId id="551" r:id="rId33"/>
    <p:sldId id="564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ulvinder Singh" initials="KS" lastIdx="1" clrIdx="0">
    <p:extLst>
      <p:ext uri="{19B8F6BF-5375-455C-9EA6-DF929625EA0E}">
        <p15:presenceInfo xmlns:p15="http://schemas.microsoft.com/office/powerpoint/2012/main" xmlns="" userId="8ab99ac9ae82443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83513" autoAdjust="0"/>
  </p:normalViewPr>
  <p:slideViewPr>
    <p:cSldViewPr>
      <p:cViewPr varScale="1">
        <p:scale>
          <a:sx n="60" d="100"/>
          <a:sy n="60" d="100"/>
        </p:scale>
        <p:origin x="-78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50"/>
    </p:cViewPr>
  </p:sorterViewPr>
  <p:notesViewPr>
    <p:cSldViewPr>
      <p:cViewPr varScale="1">
        <p:scale>
          <a:sx n="55" d="100"/>
          <a:sy n="55" d="100"/>
        </p:scale>
        <p:origin x="-2904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19T16:20:42.960" idx="1">
    <p:pos x="10" y="10"/>
    <p:text/>
    <p:extLst>
      <p:ext uri="{C676402C-5697-4E1C-873F-D02D1690AC5C}">
        <p15:threadingInfo xmlns:p15="http://schemas.microsoft.com/office/powerpoint/2012/main" xmlns="" timeZoneBias="-33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19T16:20:42.960" idx="1">
    <p:pos x="10" y="10"/>
    <p:text/>
    <p:extLst>
      <p:ext uri="{C676402C-5697-4E1C-873F-D02D1690AC5C}">
        <p15:threadingInfo xmlns:p15="http://schemas.microsoft.com/office/powerpoint/2012/main" xmlns="" timeZoneBias="-33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19T16:20:42.960" idx="1">
    <p:pos x="10" y="10"/>
    <p:text/>
    <p:extLst>
      <p:ext uri="{C676402C-5697-4E1C-873F-D02D1690AC5C}">
        <p15:threadingInfo xmlns:p15="http://schemas.microsoft.com/office/powerpoint/2012/main" xmlns="" timeZoneBias="-33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19T16:20:42.960" idx="1">
    <p:pos x="10" y="10"/>
    <p:text/>
    <p:extLst>
      <p:ext uri="{C676402C-5697-4E1C-873F-D02D1690AC5C}">
        <p15:threadingInfo xmlns:p15="http://schemas.microsoft.com/office/powerpoint/2012/main" xmlns="" timeZoneBias="-33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FE945E-A616-4E00-AB19-078DFBC3FF6C}" type="datetimeFigureOut">
              <a:rPr lang="en-US" smtClean="0"/>
              <a:pPr/>
              <a:t>3/29/2023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71421E-A63F-487E-965B-07B14CC477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07699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757F6E-8ADE-48A1-B1C5-AA8FE11E4C12}" type="datetimeFigureOut">
              <a:rPr lang="en-US" smtClean="0"/>
              <a:pPr/>
              <a:t>3/29/2023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E75BCC-52BF-479D-8785-ECCB0FF1F3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64130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3429000"/>
            <a:ext cx="7772400" cy="1066799"/>
          </a:xfrm>
          <a:prstGeom prst="rect">
            <a:avLst/>
          </a:prstGeom>
          <a:ln w="19050" cap="sq" cmpd="thinThick">
            <a:solidFill>
              <a:schemeClr val="tx1"/>
            </a:solidFill>
            <a:bevel/>
          </a:ln>
          <a:scene3d>
            <a:camera prst="orthographicFront"/>
            <a:lightRig rig="threePt" dir="t"/>
          </a:scene3d>
          <a:sp3d extrusionH="76200">
            <a:bevelT prst="relaxedInset"/>
            <a:extrusionClr>
              <a:schemeClr val="tx1"/>
            </a:extrusionClr>
          </a:sp3d>
        </p:spPr>
        <p:txBody>
          <a:bodyPr anchor="ctr"/>
          <a:lstStyle>
            <a:lvl1pPr algn="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82A5B-10F6-41ED-9A2B-03224D407F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9"/>
          <p:cNvSpPr txBox="1">
            <a:spLocks noChangeArrowheads="1"/>
          </p:cNvSpPr>
          <p:nvPr userDrawn="1"/>
        </p:nvSpPr>
        <p:spPr bwMode="auto">
          <a:xfrm>
            <a:off x="2804328" y="87868"/>
            <a:ext cx="6339671" cy="3693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b="0" dirty="0">
                <a:solidFill>
                  <a:schemeClr val="tx1"/>
                </a:solidFill>
                <a:latin typeface="Calibri" pitchFamily="34" charset="0"/>
              </a:rPr>
              <a:t>Department of Computer Science and Engineering (CSE)</a:t>
            </a:r>
            <a:endParaRPr lang="en-US" sz="1700" b="0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82A5B-10F6-41ED-9A2B-03224D407F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3/29/2023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3/29/2023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3/29/2023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3/29/2023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3/29/2023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3/29/2023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066800"/>
            <a:ext cx="7924800" cy="6096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anchor="ctr">
            <a:no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52600"/>
            <a:ext cx="8001000" cy="449580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9"/>
          <p:cNvSpPr txBox="1">
            <a:spLocks noChangeArrowheads="1"/>
          </p:cNvSpPr>
          <p:nvPr userDrawn="1"/>
        </p:nvSpPr>
        <p:spPr bwMode="auto">
          <a:xfrm>
            <a:off x="2804329" y="0"/>
            <a:ext cx="6339671" cy="3693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b="0" dirty="0">
                <a:solidFill>
                  <a:schemeClr val="tx1"/>
                </a:solidFill>
                <a:latin typeface="Calibri" pitchFamily="34" charset="0"/>
              </a:rPr>
              <a:t>Department of Computer Science and Engineering (CSE)</a:t>
            </a:r>
            <a:endParaRPr lang="en-US" sz="1700" b="0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447800"/>
            <a:ext cx="82296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066800" y="609600"/>
            <a:ext cx="7924800" cy="685800"/>
          </a:xfrm>
          <a:prstGeom prst="rect">
            <a:avLst/>
          </a:prstGeom>
          <a:solidFill>
            <a:schemeClr val="bg1"/>
          </a:solidFill>
        </p:spPr>
        <p:txBody>
          <a:bodyPr anchor="ctr">
            <a:normAutofit/>
          </a:bodyPr>
          <a:lstStyle>
            <a:lvl1pPr algn="ctr">
              <a:buNone/>
              <a:defRPr sz="3200" b="1"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Box 9"/>
          <p:cNvSpPr txBox="1">
            <a:spLocks noChangeArrowheads="1"/>
          </p:cNvSpPr>
          <p:nvPr userDrawn="1"/>
        </p:nvSpPr>
        <p:spPr bwMode="auto">
          <a:xfrm>
            <a:off x="2804329" y="87868"/>
            <a:ext cx="6187271" cy="3693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b="0" dirty="0">
                <a:solidFill>
                  <a:schemeClr val="tx1"/>
                </a:solidFill>
                <a:latin typeface="Calibri" pitchFamily="34" charset="0"/>
              </a:rPr>
              <a:t>Department of Computer and Communication Engineering (CCE)</a:t>
            </a:r>
            <a:endParaRPr lang="en-US" sz="1700" b="0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82A5B-10F6-41ED-9A2B-03224D407F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2895600" y="1371600"/>
            <a:ext cx="6019800" cy="47244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28600" y="1371600"/>
            <a:ext cx="2590800" cy="4724400"/>
          </a:xfrm>
          <a:prstGeom prst="rect">
            <a:avLst/>
          </a:prstGeom>
        </p:spPr>
        <p:txBody>
          <a:bodyPr>
            <a:normAutofit/>
          </a:bodyPr>
          <a:lstStyle>
            <a:lvl1pPr marL="137160" indent="-137160">
              <a:defRPr sz="2000"/>
            </a:lvl1pPr>
            <a:lvl2pPr marL="320040" indent="-182880">
              <a:buFont typeface="Wingdings" pitchFamily="2" charset="2"/>
              <a:buChar char="§"/>
              <a:defRPr sz="1800"/>
            </a:lvl2pPr>
            <a:lvl3pPr marL="502920" indent="-182880"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2804328" y="87868"/>
            <a:ext cx="6339671" cy="3693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b="0" dirty="0">
                <a:solidFill>
                  <a:schemeClr val="tx1"/>
                </a:solidFill>
                <a:latin typeface="Calibri" pitchFamily="34" charset="0"/>
              </a:rPr>
              <a:t>Department of Computer Science and Engineering (CSE)</a:t>
            </a:r>
            <a:endParaRPr lang="en-US" sz="1700" b="0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09600" y="1524000"/>
            <a:ext cx="8305800" cy="4876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1066800" y="533400"/>
            <a:ext cx="7848600" cy="685800"/>
          </a:xfrm>
          <a:prstGeom prst="rect">
            <a:avLst/>
          </a:prstGeom>
          <a:solidFill>
            <a:schemeClr val="bg1"/>
          </a:solidFill>
        </p:spPr>
        <p:txBody>
          <a:bodyPr anchor="ctr">
            <a:normAutofit/>
          </a:bodyPr>
          <a:lstStyle>
            <a:lvl1pPr algn="ctr">
              <a:buNone/>
              <a:defRPr sz="3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4" name="TextBox 9"/>
          <p:cNvSpPr txBox="1">
            <a:spLocks noChangeArrowheads="1"/>
          </p:cNvSpPr>
          <p:nvPr userDrawn="1"/>
        </p:nvSpPr>
        <p:spPr bwMode="auto">
          <a:xfrm>
            <a:off x="3009795" y="0"/>
            <a:ext cx="6058005" cy="353943"/>
          </a:xfrm>
          <a:prstGeom prst="rect">
            <a:avLst/>
          </a:prstGeom>
          <a:solidFill>
            <a:schemeClr val="accent2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700" b="1" dirty="0">
                <a:solidFill>
                  <a:schemeClr val="bg1"/>
                </a:solidFill>
                <a:latin typeface="Calibri" pitchFamily="34" charset="0"/>
              </a:rPr>
              <a:t>Department of Computer and </a:t>
            </a:r>
            <a:r>
              <a:rPr lang="en-US" sz="1700" b="1" dirty="0" err="1">
                <a:solidFill>
                  <a:schemeClr val="bg1"/>
                </a:solidFill>
                <a:latin typeface="Calibri" pitchFamily="34" charset="0"/>
              </a:rPr>
              <a:t>Communicationq</a:t>
            </a:r>
            <a:r>
              <a:rPr lang="en-US" sz="1700" b="1" dirty="0">
                <a:solidFill>
                  <a:schemeClr val="bg1"/>
                </a:solidFill>
                <a:latin typeface="Calibri" pitchFamily="34" charset="0"/>
              </a:rPr>
              <a:t> Engineering (CCE)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82A5B-10F6-41ED-9A2B-03224D407F0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2804328" y="87868"/>
            <a:ext cx="6339671" cy="3693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b="0" dirty="0">
                <a:solidFill>
                  <a:schemeClr val="tx1"/>
                </a:solidFill>
                <a:latin typeface="Calibri" pitchFamily="34" charset="0"/>
              </a:rPr>
              <a:t>Department of Computer Science and Engineering (CSE)</a:t>
            </a:r>
            <a:endParaRPr lang="en-US" sz="1700" b="0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82A5B-10F6-41ED-9A2B-03224D407F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82A5B-10F6-41ED-9A2B-03224D407F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371600"/>
            <a:ext cx="8229600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209800"/>
            <a:ext cx="8229600" cy="4267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82A5B-10F6-41ED-9A2B-03224D407F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hyperlink" Target="http://www.google.co.in/url?sa=i&amp;rct=j&amp;q=&amp;esrc=s&amp;source=images&amp;cd=&amp;cad=rja&amp;docid=Yol378O-s-lkMM&amp;tbnid=OLCbrS9PtZY4xM:&amp;ved=0CAUQjRw&amp;url=http://www.vidyavision.com/universities.asp?page=2&amp;ei=AFmwUobeKoL-iAf-44CwBQ&amp;psig=AFQjCNGRiFfOFz-wmZM6WF05bau8z5zqnw&amp;ust=1387374581297603" TargetMode="Externa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82A5B-10F6-41ED-9A2B-03224D407F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9"/>
          <p:cNvSpPr txBox="1">
            <a:spLocks noChangeArrowheads="1"/>
          </p:cNvSpPr>
          <p:nvPr/>
        </p:nvSpPr>
        <p:spPr bwMode="auto">
          <a:xfrm>
            <a:off x="0" y="6457890"/>
            <a:ext cx="9144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Calibri" pitchFamily="34" charset="0"/>
              </a:rPr>
              <a:t>University Institute of Engineering</a:t>
            </a:r>
            <a:r>
              <a:rPr lang="en-US" sz="2000" b="1" baseline="0" dirty="0">
                <a:solidFill>
                  <a:schemeClr val="tx1"/>
                </a:solidFill>
                <a:latin typeface="Calibri" pitchFamily="34" charset="0"/>
              </a:rPr>
              <a:t> (UIE)</a:t>
            </a:r>
            <a:endParaRPr lang="en-US" sz="2000" b="1" dirty="0">
              <a:solidFill>
                <a:schemeClr val="tx1"/>
              </a:solidFill>
              <a:latin typeface="Calibri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400800"/>
            <a:ext cx="9144000" cy="0"/>
          </a:xfrm>
          <a:prstGeom prst="line">
            <a:avLst/>
          </a:prstGeom>
          <a:ln w="88900" cmpd="thickThin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420" name="Picture 4" descr="https://encrypted-tbn3.gstatic.com/images?q=tbn:ANd9GcTyg3Gq4WoxkxO75aZWNEjYFvavmMfWdiMvs57jpDF8YRR3yCybqQ">
            <a:hlinkClick r:id="rId12"/>
          </p:cNvPr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52400" y="152400"/>
            <a:ext cx="768000" cy="12192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Cambr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Cambria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E197F-0C98-4E9A-96B2-283D44E4A9EE}" type="datetimeFigureOut">
              <a:rPr lang="en-US" smtClean="0"/>
              <a:pPr/>
              <a:t>3/29/2023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DE7EB-DACC-46A4-AA97-3CCBEE9E1C7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3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cryptography/index.htm" TargetMode="External"/><Relationship Id="rId2" Type="http://schemas.openxmlformats.org/officeDocument/2006/relationships/hyperlink" Target="http://www.brainkart.com/article/Classical-Encryption-Techniques_8339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2.slideshare.net/lineking/classical-encryption-techniques-in-network-security?qid=e388c29f-793d-4f2b-bcaf-9d22e9ca07b5&amp;v=&amp;b=&amp;from_search=1" TargetMode="External"/><Relationship Id="rId5" Type="http://schemas.openxmlformats.org/officeDocument/2006/relationships/hyperlink" Target="https://www.techopedia.com/definition/1770/cryptography" TargetMode="External"/><Relationship Id="rId4" Type="http://schemas.openxmlformats.org/officeDocument/2006/relationships/hyperlink" Target="https://www.geeksforgeeks.org/cryptography-introduction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bookauthority.org/books/new-cyber-security-ebooks" TargetMode="External"/><Relationship Id="rId2" Type="http://schemas.openxmlformats.org/officeDocument/2006/relationships/hyperlink" Target="https://www.pdfdrive.com/cyber-security-books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freetechbooks.com/information-security-f52.html" TargetMode="External"/><Relationship Id="rId4" Type="http://schemas.openxmlformats.org/officeDocument/2006/relationships/hyperlink" Target="https://bookauthority.org/books/best-cyber-security-ebooks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-3175" y="5340350"/>
            <a:ext cx="9147300" cy="1517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4"/>
          <p:cNvSpPr/>
          <p:nvPr/>
        </p:nvSpPr>
        <p:spPr>
          <a:xfrm>
            <a:off x="227013" y="5902325"/>
            <a:ext cx="33300" cy="612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6572250" y="65087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4"/>
          <p:cNvSpPr/>
          <p:nvPr/>
        </p:nvSpPr>
        <p:spPr>
          <a:xfrm rot="10800000" flipH="1">
            <a:off x="7131050" y="5940313"/>
            <a:ext cx="968400" cy="1157400"/>
          </a:xfrm>
          <a:prstGeom prst="rtTriangle">
            <a:avLst/>
          </a:prstGeom>
          <a:solidFill>
            <a:srgbClr val="F2F2F2">
              <a:alpha val="168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" name="Google Shape;8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833688"/>
            <a:ext cx="2478087" cy="314801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4"/>
          <p:cNvSpPr/>
          <p:nvPr/>
        </p:nvSpPr>
        <p:spPr>
          <a:xfrm flipH="1">
            <a:off x="5284800" y="-65088"/>
            <a:ext cx="3859200" cy="5853000"/>
          </a:xfrm>
          <a:prstGeom prst="rtTriangle">
            <a:avLst/>
          </a:prstGeom>
          <a:solidFill>
            <a:srgbClr val="F2F2F2">
              <a:alpha val="168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4"/>
          <p:cNvSpPr/>
          <p:nvPr/>
        </p:nvSpPr>
        <p:spPr>
          <a:xfrm>
            <a:off x="1593056" y="2025526"/>
            <a:ext cx="5122200" cy="15807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2659">
                <a:srgbClr val="FFFFFF">
                  <a:alpha val="0"/>
                </a:srgbClr>
              </a:gs>
              <a:gs pos="15000">
                <a:srgbClr val="FFFFFF">
                  <a:alpha val="33725"/>
                </a:srgbClr>
              </a:gs>
              <a:gs pos="51000">
                <a:schemeClr val="lt1"/>
              </a:gs>
              <a:gs pos="94000">
                <a:srgbClr val="FFFFFF">
                  <a:alpha val="33725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2" name="Google Shape;92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525" y="23813"/>
            <a:ext cx="2894014" cy="1538287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4"/>
          <p:cNvSpPr/>
          <p:nvPr/>
        </p:nvSpPr>
        <p:spPr>
          <a:xfrm flipH="1">
            <a:off x="7372375" y="5334000"/>
            <a:ext cx="1774800" cy="1600200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4"/>
          <p:cNvSpPr txBox="1"/>
          <p:nvPr/>
        </p:nvSpPr>
        <p:spPr>
          <a:xfrm>
            <a:off x="5160963" y="6019800"/>
            <a:ext cx="36957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DISCOVER . </a:t>
            </a:r>
            <a:r>
              <a:rPr lang="en-US" sz="2000" b="1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LEARN</a:t>
            </a:r>
            <a:r>
              <a:rPr lang="en-US" sz="20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. EMPOWER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4"/>
          <p:cNvSpPr/>
          <p:nvPr/>
        </p:nvSpPr>
        <p:spPr>
          <a:xfrm>
            <a:off x="5164138" y="6043613"/>
            <a:ext cx="34800" cy="369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127000" y="6013450"/>
            <a:ext cx="4203600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rPr>
              <a:t>INTRODUCTION</a:t>
            </a:r>
            <a:endParaRPr/>
          </a:p>
        </p:txBody>
      </p:sp>
      <p:sp>
        <p:nvSpPr>
          <p:cNvPr id="97" name="Google Shape;97;p14"/>
          <p:cNvSpPr txBox="1"/>
          <p:nvPr/>
        </p:nvSpPr>
        <p:spPr>
          <a:xfrm>
            <a:off x="950913" y="1477963"/>
            <a:ext cx="7392900" cy="57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UNIVERSITY INSTITUTE OF ENGINEERING</a:t>
            </a:r>
            <a:endParaRPr dirty="0"/>
          </a:p>
          <a:p>
            <a:pPr marL="0" marR="0" lvl="0" indent="0" algn="ctr" rtl="0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COMPUTER SCIENCE &amp; ENGINEERING</a:t>
            </a:r>
            <a:endParaRPr sz="2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112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Introduction to Information Security 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(Subject Code: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20CST-354/ITT-354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dirty="0"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1" i="0" u="none" strike="noStrike" cap="none" dirty="0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Prepared By : Er. Puneet kaur(E6913)</a:t>
            </a:r>
            <a:endParaRPr dirty="0"/>
          </a:p>
          <a:p>
            <a:pPr marL="0" marR="0" lvl="0" indent="0" algn="ctr" rtl="0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None/>
            </a:pPr>
            <a:endParaRPr sz="3200" b="1" i="0" u="none" strike="noStrike" cap="none" dirty="0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dirty="0"/>
          </a:p>
          <a:p>
            <a:pPr marL="0" marR="0" lvl="0" indent="0" algn="l" rtl="0">
              <a:spcBef>
                <a:spcPts val="112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chemeClr val="dk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785794"/>
            <a:ext cx="8001000" cy="5085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1071547"/>
            <a:ext cx="8001000" cy="4926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81000"/>
            <a:ext cx="7924800" cy="457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General Operation of Cryptographic Hash Function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8AF4FBA7-5769-4222-ADFB-FEDE279DD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447800"/>
            <a:ext cx="4191000" cy="4800600"/>
          </a:xfrm>
        </p:spPr>
        <p:txBody>
          <a:bodyPr>
            <a:normAutofit lnSpcReduction="10000"/>
          </a:bodyPr>
          <a:lstStyle/>
          <a:p>
            <a:pPr marL="514350" indent="-514350" algn="just">
              <a:buFont typeface="Wingdings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Input is padded to an integer multiple of some fixed length</a:t>
            </a:r>
          </a:p>
          <a:p>
            <a:pPr marL="514350" indent="-514350" algn="just">
              <a:buFont typeface="Wingdings" pitchFamily="2" charset="2"/>
              <a:buChar char="q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Wingdings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Padding includes the value of the length of the original message in bits.</a:t>
            </a:r>
          </a:p>
          <a:p>
            <a:pPr marL="514350" indent="-514350" algn="just">
              <a:buFont typeface="Wingdings" pitchFamily="2" charset="2"/>
              <a:buChar char="q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Wingdings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length field is used to increase the difficulty for an attacker to produce an alternative message with the same hash value.</a:t>
            </a:r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xmlns="" id="{2913DE46-9D78-4A02-B853-0C68DA8683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1999" y="1219200"/>
            <a:ext cx="4436433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14348" y="571480"/>
            <a:ext cx="8201052" cy="5426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371600"/>
            <a:ext cx="8839200" cy="4876800"/>
          </a:xfrm>
        </p:spPr>
        <p:txBody>
          <a:bodyPr>
            <a:noAutofit/>
          </a:bodyPr>
          <a:lstStyle/>
          <a:p>
            <a:pPr marL="342900" marR="30480" lvl="0" indent="-342900" algn="just">
              <a:spcBef>
                <a:spcPts val="600"/>
              </a:spcBef>
              <a:spcAft>
                <a:spcPts val="72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Fixed Length Output (Hash Value)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marR="30480" lvl="1" indent="-285750" algn="just">
              <a:spcBef>
                <a:spcPts val="600"/>
              </a:spcBef>
              <a:spcAft>
                <a:spcPts val="72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Hash function coverts data of arbitrary length to a fixed length. This process is often referred to as </a:t>
            </a:r>
            <a:r>
              <a:rPr lang="en-IN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hashing the data</a:t>
            </a: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30480" lvl="1" indent="-285750" algn="just">
              <a:spcBef>
                <a:spcPts val="600"/>
              </a:spcBef>
              <a:spcAft>
                <a:spcPts val="72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general, the hash is much smaller than the input data, hence hash functions are sometimes called </a:t>
            </a:r>
            <a:r>
              <a:rPr lang="en-IN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compression functions</a:t>
            </a: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30480" lvl="1" indent="-285750" algn="just">
              <a:spcBef>
                <a:spcPts val="600"/>
              </a:spcBef>
              <a:spcAft>
                <a:spcPts val="72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Since a hash is a smaller representation of a larger data, it is also referred to as a </a:t>
            </a:r>
            <a:r>
              <a:rPr lang="en-IN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digest</a:t>
            </a: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30480" lvl="1" indent="-285750" algn="just">
              <a:spcBef>
                <a:spcPts val="600"/>
              </a:spcBef>
              <a:spcAft>
                <a:spcPts val="72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Hash function with n bit output is referred to as an </a:t>
            </a:r>
            <a:r>
              <a:rPr lang="en-IN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n-bit hash function</a:t>
            </a: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Popular hash functions generate values between 160 and 512 bits.</a:t>
            </a:r>
          </a:p>
          <a:p>
            <a:pPr marL="342900" marR="30480" lvl="0" indent="-342900" algn="just">
              <a:spcBef>
                <a:spcPts val="600"/>
              </a:spcBef>
              <a:spcAft>
                <a:spcPts val="72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Efficiency of Operation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marR="30480" lvl="1" indent="-285750" algn="just">
              <a:spcBef>
                <a:spcPts val="600"/>
              </a:spcBef>
              <a:spcAft>
                <a:spcPts val="72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Generally for any hash function h with input x, computation of h(x) is a fast operation.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30480" lvl="1" indent="-285750" algn="just">
              <a:spcBef>
                <a:spcPts val="600"/>
              </a:spcBef>
              <a:spcAft>
                <a:spcPts val="72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Computationally hash functions are much faster than a symmetric encryption.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30480" lvl="1" indent="-285750" algn="just">
              <a:spcBef>
                <a:spcPts val="600"/>
              </a:spcBef>
              <a:spcAft>
                <a:spcPts val="72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219200" y="609600"/>
            <a:ext cx="7924800" cy="685800"/>
          </a:xfrm>
        </p:spPr>
        <p:txBody>
          <a:bodyPr>
            <a:normAutofit/>
          </a:bodyPr>
          <a:lstStyle/>
          <a:p>
            <a:r>
              <a:rPr lang="en-IN" b="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Features of Hash Functions</a:t>
            </a:r>
            <a:endParaRPr lang="en-IN" b="1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IN" sz="3600" b="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Design of Hashing Algorithms</a:t>
            </a:r>
            <a:endParaRPr lang="en-IN" sz="3600" b="1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38600" y="5562600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[4]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A1C84882-C312-4E0C-9F6F-B03741D96B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400" y="1371600"/>
            <a:ext cx="8839200" cy="4876800"/>
          </a:xfrm>
        </p:spPr>
        <p:txBody>
          <a:bodyPr>
            <a:normAutofit/>
          </a:bodyPr>
          <a:lstStyle/>
          <a:p>
            <a:pPr marL="30480" marR="30480" algn="just">
              <a:spcBef>
                <a:spcPts val="600"/>
              </a:spcBef>
              <a:spcAft>
                <a:spcPts val="720"/>
              </a:spcAft>
            </a:pPr>
            <a:r>
              <a:rPr lang="en-IN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At the heart of a hashing is a mathematical function that operates on two fixed-size blocks of data to create a hash code. This hash function forms the part of the hashing algorithm.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0480" marR="30480" algn="just">
              <a:spcBef>
                <a:spcPts val="600"/>
              </a:spcBef>
              <a:spcAft>
                <a:spcPts val="720"/>
              </a:spcAft>
            </a:pPr>
            <a:r>
              <a:rPr lang="en-IN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The size of each data block varies depending on the algorithm. Typically the block sizes are from 128 bits to 512 bits. The following illustration demonstrates hash function −</a:t>
            </a:r>
            <a:r>
              <a:rPr lang="en-IN" sz="2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7" name="Picture 6" descr="Hash Function Structure">
            <a:extLst>
              <a:ext uri="{FF2B5EF4-FFF2-40B4-BE49-F238E27FC236}">
                <a16:creationId xmlns="" xmlns:a16="http://schemas.microsoft.com/office/drawing/2014/main" id="{0173A5AF-3C8B-4BB2-AB2A-1233C21042F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343400"/>
            <a:ext cx="6036310" cy="1904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0480" marR="30480" algn="just">
              <a:spcBef>
                <a:spcPts val="600"/>
              </a:spcBef>
              <a:spcAft>
                <a:spcPts val="72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Hashing algorithm involves rounds of above hash function like a block cipher. Each round takes an input of a fixed size, typically a combination of the most recent message block and the output of the last round.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0480" marR="30480" algn="just">
              <a:spcBef>
                <a:spcPts val="600"/>
              </a:spcBef>
              <a:spcAft>
                <a:spcPts val="72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This process is repeated for as many rounds as are required to hash the entire message. Schematic of hashing algorithm is depicted in the following illustration −</a:t>
            </a:r>
          </a:p>
          <a:p>
            <a:pPr marL="30480" marR="30480" algn="just">
              <a:spcBef>
                <a:spcPts val="600"/>
              </a:spcBef>
              <a:spcAft>
                <a:spcPts val="720"/>
              </a:spcAft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IN" sz="3600" b="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Design of Hashing Algorithms</a:t>
            </a:r>
            <a:endParaRPr lang="en-IN" sz="3600" b="1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4" name="Picture 3" descr="Hashing Algorithm">
            <a:extLst>
              <a:ext uri="{FF2B5EF4-FFF2-40B4-BE49-F238E27FC236}">
                <a16:creationId xmlns="" xmlns:a16="http://schemas.microsoft.com/office/drawing/2014/main" id="{C46C0636-EF5D-44C5-AA37-B84D1F9ABFF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505200"/>
            <a:ext cx="7620000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457200"/>
            <a:ext cx="7924800" cy="838200"/>
          </a:xfrm>
        </p:spPr>
        <p:txBody>
          <a:bodyPr/>
          <a:lstStyle/>
          <a:p>
            <a:r>
              <a:rPr lang="en-IN" sz="4000" b="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Popular Hash Functions</a:t>
            </a:r>
            <a:endParaRPr lang="en-IN" sz="4000" b="1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95400"/>
            <a:ext cx="8001000" cy="4953000"/>
          </a:xfrm>
        </p:spPr>
        <p:txBody>
          <a:bodyPr>
            <a:normAutofit/>
          </a:bodyPr>
          <a:lstStyle/>
          <a:p>
            <a:pPr marL="30480" marR="30480" algn="just">
              <a:spcBef>
                <a:spcPts val="600"/>
              </a:spcBef>
              <a:spcAft>
                <a:spcPts val="720"/>
              </a:spcAft>
            </a:pPr>
            <a:r>
              <a:rPr lang="en-IN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 Digest (MD) </a:t>
            </a:r>
            <a:r>
              <a:rPr lang="en-IN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MD5 was most popular and widely used hash function for quite some years.</a:t>
            </a:r>
            <a:r>
              <a:rPr lang="en-IN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N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The MD family comprises of hash functions MD2, MD4, MD5 and MD6. It was adopted as Internet Standard RFC 1321. It is a 128-bit hash function.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200"/>
              </a:spcBef>
            </a:pPr>
            <a:endParaRPr lang="en-IN" sz="1800" b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en-IN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Secure Hash Function (SHA) </a:t>
            </a:r>
            <a:r>
              <a:rPr lang="en-IN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Family of SHA comprise of four SHA algorithms; SHA-0, SHA-1, SHA-2, and SHA-3. Though from same family, there are structurally different.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200"/>
              </a:spcBef>
            </a:pPr>
            <a:endParaRPr lang="en-IN" sz="1800" b="1" dirty="0"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en-IN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The RIPEMD </a:t>
            </a:r>
            <a:r>
              <a:rPr lang="en-IN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is an acronym for RACE Integrity Primitives Evaluation Message Digest. This set of hash functions was designed by open research community and generally known as a family of European hash functions.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200"/>
              </a:spcBef>
            </a:pPr>
            <a:endParaRPr lang="en-IN" sz="1800" b="1" dirty="0">
              <a:solidFill>
                <a:srgbClr val="1F3763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708975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457200"/>
            <a:ext cx="7924800" cy="838200"/>
          </a:xfrm>
        </p:spPr>
        <p:txBody>
          <a:bodyPr/>
          <a:lstStyle/>
          <a:p>
            <a:r>
              <a:rPr lang="en-IN" sz="4000" b="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Simple Hash Functions</a:t>
            </a:r>
            <a:endParaRPr lang="en-IN" sz="4000" b="1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95400"/>
            <a:ext cx="8001000" cy="4953000"/>
          </a:xfrm>
        </p:spPr>
        <p:txBody>
          <a:bodyPr>
            <a:normAutofit/>
          </a:bodyPr>
          <a:lstStyle/>
          <a:p>
            <a:pPr marL="514350" indent="-514350" algn="just">
              <a:buFont typeface="Wingdings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One of the simplest hash functions is the bit-by-bit exclusive-OR (XOR) of every block.</a:t>
            </a:r>
          </a:p>
          <a:p>
            <a:pPr marL="514350" indent="-514350" algn="just">
              <a:buFont typeface="Wingdings" pitchFamily="2" charset="2"/>
              <a:buChar char="q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="" xmlns:a16="http://schemas.microsoft.com/office/drawing/2014/main" id="{531EFAEE-285B-4CB1-91C5-98B54A539D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2667000"/>
            <a:ext cx="4657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>
            <a:extLst>
              <a:ext uri="{FF2B5EF4-FFF2-40B4-BE49-F238E27FC236}">
                <a16:creationId xmlns="" xmlns:a16="http://schemas.microsoft.com/office/drawing/2014/main" id="{50A3124D-1673-4493-8822-232149280C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3962400"/>
            <a:ext cx="7086600" cy="1866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4299303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28596" y="1071546"/>
            <a:ext cx="8486804" cy="4772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>
          <a:xfrm>
            <a:off x="228600" y="2143651"/>
            <a:ext cx="8686801" cy="3899289"/>
          </a:xfrm>
          <a:prstGeom prst="rect">
            <a:avLst/>
          </a:prstGeom>
        </p:spPr>
        <p:txBody>
          <a:bodyPr wrap="square" lIns="82058" tIns="41029" rIns="82058" bIns="41029">
            <a:spAutoFit/>
          </a:bodyPr>
          <a:lstStyle/>
          <a:p>
            <a:pPr algn="ctr"/>
            <a:endParaRPr lang="en-IN" sz="4000" dirty="0">
              <a:solidFill>
                <a:srgbClr val="000000"/>
              </a:solidFill>
              <a:effectLst/>
              <a:latin typeface="TimesNewRoman,Bold"/>
              <a:ea typeface="Calibri" panose="020F0502020204030204" pitchFamily="34" charset="0"/>
              <a:cs typeface="TimesNewRoman,Bold"/>
            </a:endParaRPr>
          </a:p>
          <a:p>
            <a:pPr algn="ctr"/>
            <a:endParaRPr lang="en-IN" sz="4000" dirty="0">
              <a:solidFill>
                <a:srgbClr val="000000"/>
              </a:solidFill>
              <a:latin typeface="TimesNewRoman,Bold"/>
              <a:cs typeface="Times New Roman" pitchFamily="18" charset="0"/>
            </a:endParaRPr>
          </a:p>
          <a:p>
            <a:pPr algn="ctr"/>
            <a:r>
              <a:rPr lang="en-IN" sz="36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Authentication Requirements</a:t>
            </a:r>
            <a:endParaRPr lang="en-IN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36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36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0" name="Picture 5" descr="C:\Users\Bhangu\Desktop\downloa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01637" y="605118"/>
            <a:ext cx="3186545" cy="1178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0" y="6553200"/>
            <a:ext cx="9144000" cy="381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anchor="ctr"/>
          <a:lstStyle/>
          <a:p>
            <a:pPr>
              <a:defRPr/>
            </a:pPr>
            <a:r>
              <a:rPr lang="en-US" dirty="0">
                <a:solidFill>
                  <a:prstClr val="white"/>
                </a:solidFill>
              </a:rPr>
              <a:t>www. </a:t>
            </a:r>
            <a:r>
              <a:rPr lang="en-US" dirty="0" err="1">
                <a:solidFill>
                  <a:prstClr val="white"/>
                </a:solidFill>
              </a:rPr>
              <a:t>cuchd.in</a:t>
            </a:r>
            <a:r>
              <a:rPr lang="en-US" dirty="0">
                <a:solidFill>
                  <a:prstClr val="white"/>
                </a:solidFill>
              </a:rPr>
              <a:t>                                                                                       Campus : </a:t>
            </a:r>
            <a:r>
              <a:rPr lang="en-US" dirty="0" err="1">
                <a:solidFill>
                  <a:prstClr val="white"/>
                </a:solidFill>
              </a:rPr>
              <a:t>Gharaun</a:t>
            </a:r>
            <a:r>
              <a:rPr lang="en-US" dirty="0">
                <a:solidFill>
                  <a:prstClr val="white"/>
                </a:solidFill>
              </a:rPr>
              <a:t>, </a:t>
            </a:r>
            <a:r>
              <a:rPr lang="en-US" dirty="0" err="1">
                <a:solidFill>
                  <a:prstClr val="white"/>
                </a:solidFill>
              </a:rPr>
              <a:t>Mohali</a:t>
            </a:r>
            <a:endParaRPr lang="en-US" dirty="0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2000" y="457200"/>
            <a:ext cx="7924800" cy="609600"/>
          </a:xfrm>
        </p:spPr>
        <p:txBody>
          <a:bodyPr/>
          <a:lstStyle/>
          <a:p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Applications of Cryptographic Hash Function</a:t>
            </a:r>
            <a:endParaRPr lang="en-US" sz="2800" dirty="0">
              <a:solidFill>
                <a:srgbClr val="FF0000"/>
              </a:solidFill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xmlns="" id="{3E600A06-4DC1-42EB-BD53-39AFEBF87F2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1371600"/>
            <a:ext cx="85344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itle 3">
            <a:extLst>
              <a:ext uri="{FF2B5EF4-FFF2-40B4-BE49-F238E27FC236}">
                <a16:creationId xmlns:a16="http://schemas.microsoft.com/office/drawing/2014/main" xmlns="" id="{460CCBEC-86D6-4FED-83C7-1134FBB227F8}"/>
              </a:ext>
            </a:extLst>
          </p:cNvPr>
          <p:cNvSpPr txBox="1">
            <a:spLocks/>
          </p:cNvSpPr>
          <p:nvPr/>
        </p:nvSpPr>
        <p:spPr>
          <a:xfrm>
            <a:off x="381000" y="3733800"/>
            <a:ext cx="8458200" cy="22098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Cambria" pitchFamily="18" charset="0"/>
                <a:ea typeface="+mj-ea"/>
                <a:cs typeface="+mj-cs"/>
              </a:defRPr>
            </a:lvl1pPr>
          </a:lstStyle>
          <a:p>
            <a:pPr algn="just"/>
            <a:r>
              <a:rPr lang="en-US" b="0" dirty="0">
                <a:latin typeface="Times New Roman" pitchFamily="18" charset="0"/>
                <a:cs typeface="Times New Roman" pitchFamily="18" charset="0"/>
              </a:rPr>
              <a:t>The message plus concatenated hash code is encrypted using symmetric encryption. Because only A and B share the secret key, the message must have come from A and has not been altered. The hash code provides the structure or redundancy required to achieve authentication. Because encryption is applied to the entire message plus hash code, </a:t>
            </a:r>
            <a:r>
              <a:rPr lang="en-US" b="0" i="1" dirty="0">
                <a:latin typeface="Times New Roman" pitchFamily="18" charset="0"/>
                <a:cs typeface="Times New Roman" pitchFamily="18" charset="0"/>
              </a:rPr>
              <a:t>confidentiality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is also provided.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xmlns="" val="37694687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2000" y="457200"/>
            <a:ext cx="7924800" cy="609600"/>
          </a:xfrm>
        </p:spPr>
        <p:txBody>
          <a:bodyPr/>
          <a:lstStyle/>
          <a:p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Applications of Cryptographic Hash Function</a:t>
            </a:r>
            <a:endParaRPr lang="en-US" sz="2800" dirty="0">
              <a:solidFill>
                <a:srgbClr val="FF0000"/>
              </a:solidFill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xmlns="" id="{3E600A06-4DC1-42EB-BD53-39AFEBF87F2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1371600"/>
            <a:ext cx="85344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itle 3">
            <a:extLst>
              <a:ext uri="{FF2B5EF4-FFF2-40B4-BE49-F238E27FC236}">
                <a16:creationId xmlns:a16="http://schemas.microsoft.com/office/drawing/2014/main" xmlns="" id="{460CCBEC-86D6-4FED-83C7-1134FBB227F8}"/>
              </a:ext>
            </a:extLst>
          </p:cNvPr>
          <p:cNvSpPr txBox="1">
            <a:spLocks/>
          </p:cNvSpPr>
          <p:nvPr/>
        </p:nvSpPr>
        <p:spPr>
          <a:xfrm>
            <a:off x="381000" y="3733800"/>
            <a:ext cx="8458200" cy="22098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Cambria" pitchFamily="18" charset="0"/>
                <a:ea typeface="+mj-ea"/>
                <a:cs typeface="+mj-cs"/>
              </a:defRPr>
            </a:lvl1pPr>
          </a:lstStyle>
          <a:p>
            <a:pPr marL="457200" indent="-457200" algn="just"/>
            <a:r>
              <a:rPr lang="en-US" sz="2800" b="0" dirty="0">
                <a:latin typeface="Times New Roman" pitchFamily="18" charset="0"/>
                <a:cs typeface="Times New Roman" pitchFamily="18" charset="0"/>
              </a:rPr>
              <a:t>	Only the hash code is encrypted, using symmetric encryption. This reduces the processing burden for those applications that do not require confidentiality.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xmlns="" id="{AC7DBCC2-866A-44AB-B095-83ACD7CCA5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" y="1371600"/>
            <a:ext cx="8991600" cy="2072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5889122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2000" y="457200"/>
            <a:ext cx="7924800" cy="609600"/>
          </a:xfrm>
        </p:spPr>
        <p:txBody>
          <a:bodyPr/>
          <a:lstStyle/>
          <a:p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Applications of Cryptographic Hash Function</a:t>
            </a:r>
            <a:endParaRPr lang="en-US" sz="2800" dirty="0">
              <a:solidFill>
                <a:srgbClr val="FF0000"/>
              </a:solidFill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xmlns="" id="{3E600A06-4DC1-42EB-BD53-39AFEBF87F2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1371600"/>
            <a:ext cx="85344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itle 3">
            <a:extLst>
              <a:ext uri="{FF2B5EF4-FFF2-40B4-BE49-F238E27FC236}">
                <a16:creationId xmlns:a16="http://schemas.microsoft.com/office/drawing/2014/main" xmlns="" id="{460CCBEC-86D6-4FED-83C7-1134FBB227F8}"/>
              </a:ext>
            </a:extLst>
          </p:cNvPr>
          <p:cNvSpPr txBox="1">
            <a:spLocks/>
          </p:cNvSpPr>
          <p:nvPr/>
        </p:nvSpPr>
        <p:spPr>
          <a:xfrm>
            <a:off x="304800" y="3748930"/>
            <a:ext cx="8534400" cy="2194669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Cambria" pitchFamily="18" charset="0"/>
                <a:ea typeface="+mj-ea"/>
                <a:cs typeface="+mj-cs"/>
              </a:defRPr>
            </a:lvl1pPr>
          </a:lstStyle>
          <a:p>
            <a:pPr marL="457200" indent="-457200" algn="just"/>
            <a:r>
              <a:rPr lang="en-US" sz="2000" b="0" dirty="0">
                <a:latin typeface="Times New Roman" pitchFamily="18" charset="0"/>
                <a:cs typeface="Times New Roman" pitchFamily="18" charset="0"/>
              </a:rPr>
              <a:t>	It is possible to use a hash function but no encryption for message authentication. The technique assumes that the two communicating parties share a common secret value S.A computes the hash value over the concatenation of M and S and appends the resulting hash value to . Because B possesses , it can recompute the hash value to verify. Because the secret value itself is not sent, an opponent cannot modify an intercepted message and cannot generate a false message.</a:t>
            </a:r>
          </a:p>
          <a:p>
            <a:pPr marL="457200" indent="-457200" algn="just"/>
            <a:endParaRPr lang="en-US" sz="2000" b="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xmlns="" id="{AC7DBCC2-866A-44AB-B095-83ACD7CCA5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" y="1371600"/>
            <a:ext cx="8991600" cy="2072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xmlns="" id="{0D8B0455-5967-4970-88C9-B713A16014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1447800"/>
            <a:ext cx="9144000" cy="1957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5794657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2000" y="457200"/>
            <a:ext cx="7924800" cy="609600"/>
          </a:xfrm>
        </p:spPr>
        <p:txBody>
          <a:bodyPr/>
          <a:lstStyle/>
          <a:p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Applications of Cryptographic Hash Function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xmlns="" id="{460CCBEC-86D6-4FED-83C7-1134FBB227F8}"/>
              </a:ext>
            </a:extLst>
          </p:cNvPr>
          <p:cNvSpPr txBox="1">
            <a:spLocks/>
          </p:cNvSpPr>
          <p:nvPr/>
        </p:nvSpPr>
        <p:spPr>
          <a:xfrm>
            <a:off x="228600" y="3733800"/>
            <a:ext cx="8610600" cy="22098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Cambria" pitchFamily="18" charset="0"/>
                <a:ea typeface="+mj-ea"/>
                <a:cs typeface="+mj-cs"/>
              </a:defRPr>
            </a:lvl1pPr>
          </a:lstStyle>
          <a:p>
            <a:pPr marL="457200" indent="-457200" algn="just"/>
            <a:r>
              <a:rPr lang="en-US" sz="2800" b="0" dirty="0">
                <a:latin typeface="Times New Roman" pitchFamily="18" charset="0"/>
                <a:cs typeface="Times New Roman" pitchFamily="18" charset="0"/>
              </a:rPr>
              <a:t>Confidentiality can be added to the approach of method (c) by encrypting the entire message plus the hash code.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xmlns="" id="{2CDEF549-F503-4FC9-80F6-AD404A7279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95289"/>
            <a:ext cx="9143999" cy="1657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5759643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81000" y="1371600"/>
            <a:ext cx="8534400" cy="4876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514350" indent="-514350" algn="just">
              <a:buFont typeface="Wingdings" pitchFamily="2" charset="2"/>
              <a:buChar char="q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When confidentiality is not required, method (b) takes less computation time as compared to methods (a) and (d).</a:t>
            </a:r>
          </a:p>
          <a:p>
            <a:pPr marL="514350" indent="-514350" algn="just">
              <a:buFont typeface="Wingdings" pitchFamily="2" charset="2"/>
              <a:buChar char="q"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Wingdings" pitchFamily="2" charset="2"/>
              <a:buChar char="q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There has been growing interest in techniques that avoid encryption . Several reasons for this interest are :</a:t>
            </a:r>
          </a:p>
          <a:p>
            <a:pPr marL="514350" indent="-514350" algn="just">
              <a:buFont typeface="Wingdings" pitchFamily="2" charset="2"/>
              <a:buChar char="q"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Encryption software is relatively slow.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Encryption hardware costs are not negligible.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Encryption hardware is optimized toward large data sizes. For small blocks of data, a high proportion of the time is spent in initialization/invocation overhead.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Encryption algorithms may be covered by patents, and there is a cost associated with licensing their use.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2000" y="457200"/>
            <a:ext cx="7924800" cy="609600"/>
          </a:xfrm>
        </p:spPr>
        <p:txBody>
          <a:bodyPr/>
          <a:lstStyle/>
          <a:p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Applications of Cryptographic Hash Function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698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81000" y="1371600"/>
            <a:ext cx="8534400" cy="4876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marL="514350" indent="-514350" algn="just">
              <a:buFont typeface="Wingdings" pitchFamily="2" charset="2"/>
              <a:buChar char="q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More commonly, message authentication is achieved using a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Message Authentication Code (MAC)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also known as a keyed hash function.</a:t>
            </a:r>
          </a:p>
          <a:p>
            <a:pPr marL="514350" indent="-514350" algn="just">
              <a:buFont typeface="Wingdings" pitchFamily="2" charset="2"/>
              <a:buChar char="q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Wingdings" pitchFamily="2" charset="2"/>
              <a:buChar char="q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Typically, MACs are used between two parties that share a secret key to authenticate exchanged information </a:t>
            </a:r>
          </a:p>
          <a:p>
            <a:pPr marL="514350" indent="-514350" algn="just">
              <a:buFont typeface="Wingdings" pitchFamily="2" charset="2"/>
              <a:buChar char="q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Wingdings" pitchFamily="2" charset="2"/>
              <a:buChar char="q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 MAC function takes as input a secret key and a data block and produces a hash value, referred to as the MAC.</a:t>
            </a:r>
          </a:p>
          <a:p>
            <a:pPr marL="514350" indent="-514350" algn="just">
              <a:buFont typeface="Wingdings" pitchFamily="2" charset="2"/>
              <a:buChar char="q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Wingdings" pitchFamily="2" charset="2"/>
              <a:buChar char="q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This can then be transmitted with or stored with the protected message.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2000" y="457200"/>
            <a:ext cx="7924800" cy="609600"/>
          </a:xfrm>
        </p:spPr>
        <p:txBody>
          <a:bodyPr/>
          <a:lstStyle/>
          <a:p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Applications of Cryptographic Hash Function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341698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81000" y="1371600"/>
            <a:ext cx="8534400" cy="4876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514350" indent="-514350" algn="just">
              <a:buFont typeface="Wingdings" pitchFamily="2" charset="2"/>
              <a:buChar char="q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If the integrity of the message needs to be checked, the MAC function can be applied to the message and the result compared with the stored MAC value. </a:t>
            </a:r>
          </a:p>
          <a:p>
            <a:pPr marL="514350" indent="-514350" algn="just">
              <a:buFont typeface="Wingdings" pitchFamily="2" charset="2"/>
              <a:buChar char="q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Wingdings" pitchFamily="2" charset="2"/>
              <a:buChar char="q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An attacker who alters the message will be unable to alter the MAC value without knowledge of the secret key. </a:t>
            </a:r>
          </a:p>
          <a:p>
            <a:pPr marL="514350" indent="-514350" algn="just">
              <a:buFont typeface="Wingdings" pitchFamily="2" charset="2"/>
              <a:buChar char="q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Wingdings" pitchFamily="2" charset="2"/>
              <a:buChar char="q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Verifying party also knows who the sending party is because no one else knows the secret key.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2000" y="457200"/>
            <a:ext cx="7924800" cy="609600"/>
          </a:xfrm>
        </p:spPr>
        <p:txBody>
          <a:bodyPr/>
          <a:lstStyle/>
          <a:p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Applications of Cryptographic Hash Function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684198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81000" y="4267200"/>
            <a:ext cx="8534400" cy="1981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514350" indent="-51435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The hash code is encrypted, using public-key encryption with the sender’s private key. This provides authentication and digital signature.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2000" y="457200"/>
            <a:ext cx="7924800" cy="609600"/>
          </a:xfrm>
        </p:spPr>
        <p:txBody>
          <a:bodyPr/>
          <a:lstStyle/>
          <a:p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Applications of Cryptographic Hash Function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E4F868F2-971C-4C9F-985B-81982841BD53}"/>
              </a:ext>
            </a:extLst>
          </p:cNvPr>
          <p:cNvGrpSpPr/>
          <p:nvPr/>
        </p:nvGrpSpPr>
        <p:grpSpPr>
          <a:xfrm>
            <a:off x="381000" y="1600200"/>
            <a:ext cx="8305800" cy="2362200"/>
            <a:chOff x="381000" y="1524001"/>
            <a:chExt cx="8401050" cy="2345966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xmlns="" id="{5F37A376-343D-4AC5-A61A-D158961642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81000" y="1955442"/>
              <a:ext cx="8401050" cy="1914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" name="Picture 5">
              <a:extLst>
                <a:ext uri="{FF2B5EF4-FFF2-40B4-BE49-F238E27FC236}">
                  <a16:creationId xmlns:a16="http://schemas.microsoft.com/office/drawing/2014/main" xmlns="" id="{FC74387F-00AD-40DD-A1F6-FA6C4B66AA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81001" y="1524001"/>
              <a:ext cx="8381999" cy="434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xmlns="" val="21305277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81000" y="4191000"/>
            <a:ext cx="8534400" cy="20574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514350" indent="-51435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If confidentiality as well as a digital signature is desired, then the message plus the private-key-encrypted hash code can be encrypted using a symmetric secret key. This is a common technique.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2000" y="457200"/>
            <a:ext cx="7924800" cy="609600"/>
          </a:xfrm>
        </p:spPr>
        <p:txBody>
          <a:bodyPr/>
          <a:lstStyle/>
          <a:p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Applications of Cryptographic Hash Function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77791C4E-7476-407A-A405-52DDB85EDAD2}"/>
              </a:ext>
            </a:extLst>
          </p:cNvPr>
          <p:cNvGrpSpPr/>
          <p:nvPr/>
        </p:nvGrpSpPr>
        <p:grpSpPr>
          <a:xfrm>
            <a:off x="228600" y="1600200"/>
            <a:ext cx="8534400" cy="1919286"/>
            <a:chOff x="0" y="1371600"/>
            <a:chExt cx="9173056" cy="214788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xmlns="" id="{0C0FA84D-F28A-46A5-8D0D-4A330B311B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" y="1371600"/>
              <a:ext cx="9123264" cy="5077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xmlns="" id="{BAB49814-E06B-4724-9B9B-777596B622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1828800"/>
              <a:ext cx="9173056" cy="16906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xmlns="" val="32456306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81000" y="1371600"/>
            <a:ext cx="8534400" cy="4876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514350" indent="-514350" algn="just"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Other Applications</a:t>
            </a:r>
          </a:p>
          <a:p>
            <a:pPr marL="514350" indent="-514350" algn="just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Wingdings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To Create One way Password File</a:t>
            </a:r>
          </a:p>
          <a:p>
            <a:pPr marL="514350" indent="-514350" algn="just">
              <a:buFont typeface="Wingdings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Intrusion detection</a:t>
            </a:r>
          </a:p>
          <a:p>
            <a:pPr marL="514350" indent="-514350" algn="just">
              <a:buFont typeface="Wingdings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Virus detection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Wingdings" pitchFamily="2" charset="2"/>
              <a:buChar char="q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914400" lvl="1" indent="-514350" algn="just">
              <a:buFont typeface="Wingdings" pitchFamily="2" charset="2"/>
              <a:buChar char="q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2000" y="457200"/>
            <a:ext cx="7924800" cy="609600"/>
          </a:xfrm>
        </p:spPr>
        <p:txBody>
          <a:bodyPr/>
          <a:lstStyle/>
          <a:p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Applications of Cryptographic Hash Function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17833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82A5B-10F6-41ED-9A2B-03224D407F06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3913" y="928671"/>
            <a:ext cx="7494587" cy="53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228600" y="1600200"/>
            <a:ext cx="8686800" cy="4648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514350" indent="-514350" algn="just">
              <a:buFont typeface="Wingdings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To Create One way Password File</a:t>
            </a:r>
          </a:p>
          <a:p>
            <a:pPr marL="914400" lvl="1" indent="-514350" algn="just">
              <a:buNone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marL="914400" lvl="1" indent="-514350" algn="just">
              <a:buFont typeface="Wingdings" pitchFamily="2" charset="2"/>
              <a:buChar char="Ø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Hash functions are commonly used to create a one-way password file.  A hash of a password is stored by an operating system rather than the password itself.</a:t>
            </a:r>
          </a:p>
          <a:p>
            <a:pPr marL="514350" indent="-514350" algn="just">
              <a:buFont typeface="Wingdings" pitchFamily="2" charset="2"/>
              <a:buChar char="Ø"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marL="914400" lvl="1" indent="-514350" algn="just">
              <a:buFont typeface="Wingdings" pitchFamily="2" charset="2"/>
              <a:buChar char="Ø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Actual password is not retrievable by a hacker who gains access to the password file. </a:t>
            </a:r>
          </a:p>
          <a:p>
            <a:pPr marL="514350" indent="-514350" algn="just">
              <a:buFont typeface="Wingdings" pitchFamily="2" charset="2"/>
              <a:buChar char="Ø"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marL="914400" lvl="1" indent="-514350" algn="just">
              <a:buFont typeface="Wingdings" pitchFamily="2" charset="2"/>
              <a:buChar char="Ø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When a user enters a password, the hash of that password is compared to the stored hash value for verification.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2000" y="457200"/>
            <a:ext cx="7924800" cy="609600"/>
          </a:xfrm>
        </p:spPr>
        <p:txBody>
          <a:bodyPr/>
          <a:lstStyle/>
          <a:p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Applications of Cryptographic Hash Function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207446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990600"/>
            <a:ext cx="7924800" cy="609600"/>
          </a:xfrm>
        </p:spPr>
        <p:txBody>
          <a:bodyPr/>
          <a:lstStyle/>
          <a:p>
            <a:r>
              <a:rPr lang="en-US" sz="3600" dirty="0">
                <a:solidFill>
                  <a:srgbClr val="FF0000"/>
                </a:solidFill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dirty="0">
                <a:hlinkClick r:id="rId2"/>
              </a:rPr>
              <a:t>http://www.brainkart.com/article/Classical-Encryption-Techniques_8339/</a:t>
            </a:r>
            <a:endParaRPr lang="en-US" dirty="0"/>
          </a:p>
          <a:p>
            <a:pPr algn="just"/>
            <a:r>
              <a:rPr lang="en-US" dirty="0">
                <a:hlinkClick r:id="rId3"/>
              </a:rPr>
              <a:t>https://www.tutorialspoint.com/cryptography/index.htm</a:t>
            </a:r>
            <a:endParaRPr lang="en-US" dirty="0"/>
          </a:p>
          <a:p>
            <a:pPr algn="just"/>
            <a:r>
              <a:rPr lang="en-US" dirty="0">
                <a:hlinkClick r:id="rId4"/>
              </a:rPr>
              <a:t>https://www.geeksforgeeks.org/cryptography-introduction/</a:t>
            </a:r>
            <a:endParaRPr lang="en-US" dirty="0"/>
          </a:p>
          <a:p>
            <a:pPr algn="just"/>
            <a:r>
              <a:rPr lang="en-US" dirty="0">
                <a:hlinkClick r:id="rId5"/>
              </a:rPr>
              <a:t>https://www.techopedia.com/definition/1770/cryptography#:~:text=Cryptography%20involves%20creating%20written%20or,information%20to%20be%20kept%20secret.&amp;text=Information%20security%20uses%20cryptography%20on,transit%20and%20while%20being%20stored</a:t>
            </a:r>
            <a:r>
              <a:rPr lang="en-US" dirty="0"/>
              <a:t>.</a:t>
            </a:r>
          </a:p>
          <a:p>
            <a:pPr algn="just"/>
            <a:r>
              <a:rPr lang="en-US" dirty="0">
                <a:hlinkClick r:id="rId6"/>
              </a:rPr>
              <a:t>https://www2.slideshare.net/lineking/classical-encryption-techniques-in-network-security?qid=e388c29f-793d-4f2b-bcaf-9d22e9ca07b5&amp;v=&amp;b=&amp;from_search=1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33269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FF0000"/>
                </a:solidFill>
              </a:rPr>
              <a:t>E- Books Recommended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hlinkClick r:id="rId2"/>
              </a:rPr>
              <a:t>https://www.pdfdrive.com/cyber-security-books.html</a:t>
            </a:r>
            <a:endParaRPr lang="en-US" dirty="0"/>
          </a:p>
          <a:p>
            <a:pPr lvl="0"/>
            <a:r>
              <a:rPr lang="en-US" dirty="0">
                <a:hlinkClick r:id="rId3"/>
              </a:rPr>
              <a:t>https://bookauthority.org/books/new-cyber-security-ebooks</a:t>
            </a:r>
            <a:endParaRPr lang="en-US" dirty="0"/>
          </a:p>
          <a:p>
            <a:pPr lvl="0"/>
            <a:r>
              <a:rPr lang="en-US" dirty="0">
                <a:hlinkClick r:id="rId4"/>
              </a:rPr>
              <a:t>https://bookauthority.org/books/best-cyber-security-ebooks</a:t>
            </a:r>
            <a:endParaRPr lang="en-US" dirty="0"/>
          </a:p>
          <a:p>
            <a:r>
              <a:rPr lang="en-US" dirty="0">
                <a:hlinkClick r:id="rId5"/>
              </a:rPr>
              <a:t>https://www.freetechbooks.com/information-security-f52.html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82A5B-10F6-41ED-9A2B-03224D407F06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9263" y="1500174"/>
            <a:ext cx="6281761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82A5B-10F6-41ED-9A2B-03224D407F06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33538" y="1357298"/>
            <a:ext cx="6296048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82A5B-10F6-41ED-9A2B-03224D407F06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38263" y="1500175"/>
            <a:ext cx="6465887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82A5B-10F6-41ED-9A2B-03224D407F06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3450" y="1071546"/>
            <a:ext cx="7275513" cy="4929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b="1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</a:rPr>
              <a:t>Message authentication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800" b="1" i="0" u="none" strike="noStrike" baseline="0" dirty="0">
                <a:latin typeface="Times New Roman" panose="02020603050405020304" pitchFamily="18" charset="0"/>
              </a:rPr>
              <a:t>Message authentication </a:t>
            </a:r>
            <a:r>
              <a:rPr lang="en-US" sz="2800" b="0" i="0" u="none" strike="noStrike" baseline="0" dirty="0">
                <a:latin typeface="Times New Roman" panose="02020603050405020304" pitchFamily="18" charset="0"/>
              </a:rPr>
              <a:t>is a procedure to verify that received messages come from</a:t>
            </a:r>
          </a:p>
          <a:p>
            <a:pPr marL="0" indent="0" algn="l">
              <a:buNone/>
            </a:pPr>
            <a:r>
              <a:rPr lang="en-US" sz="2800" b="0" i="0" u="none" strike="noStrike" baseline="0" dirty="0">
                <a:latin typeface="Times New Roman" panose="02020603050405020304" pitchFamily="18" charset="0"/>
              </a:rPr>
              <a:t>the alleged source and have not been altered. Message authentication may also verify</a:t>
            </a:r>
          </a:p>
          <a:p>
            <a:pPr marL="0" indent="0" algn="l">
              <a:buNone/>
            </a:pPr>
            <a:r>
              <a:rPr lang="en-US" sz="2800" b="0" i="0" u="none" strike="noStrike" baseline="0" dirty="0">
                <a:latin typeface="Times New Roman" panose="02020603050405020304" pitchFamily="18" charset="0"/>
              </a:rPr>
              <a:t>sequencing and timeliness. A </a:t>
            </a:r>
            <a:r>
              <a:rPr lang="en-US" sz="2800" b="1" i="0" u="none" strike="noStrike" baseline="0" dirty="0">
                <a:latin typeface="Times New Roman" panose="02020603050405020304" pitchFamily="18" charset="0"/>
              </a:rPr>
              <a:t>digital signature </a:t>
            </a:r>
            <a:r>
              <a:rPr lang="en-US" sz="2800" b="0" i="0" u="none" strike="noStrike" baseline="0" dirty="0">
                <a:latin typeface="Times New Roman" panose="02020603050405020304" pitchFamily="18" charset="0"/>
              </a:rPr>
              <a:t>is an authentication technique that also includes measures to counter repudiation by either source or destination.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xmlns="" val="3331565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3" name="Rectangle 7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1121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solidFill>
                  <a:srgbClr val="FF0000"/>
                </a:solidFill>
              </a:rPr>
              <a:t>Authentication Functions Types</a:t>
            </a:r>
          </a:p>
        </p:txBody>
      </p:sp>
      <p:sp>
        <p:nvSpPr>
          <p:cNvPr id="2054" name="Text Box 9"/>
          <p:cNvSpPr txBox="1">
            <a:spLocks noChangeArrowheads="1"/>
          </p:cNvSpPr>
          <p:nvPr/>
        </p:nvSpPr>
        <p:spPr bwMode="auto">
          <a:xfrm>
            <a:off x="381000" y="1600200"/>
            <a:ext cx="8382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l">
              <a:buAutoNum type="arabicPeriod"/>
            </a:pPr>
            <a:r>
              <a:rPr lang="en-US" sz="2400" b="1" i="0" u="none" strike="noStrike" baseline="0" dirty="0">
                <a:latin typeface="Times New Roman" panose="02020603050405020304" pitchFamily="18" charset="0"/>
              </a:rPr>
              <a:t>Message Encryption: </a:t>
            </a:r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The ciphertext of the entire message serves as its authenticator.</a:t>
            </a:r>
          </a:p>
          <a:p>
            <a:pPr marL="457200" indent="-457200" algn="l">
              <a:buAutoNum type="arabicPeriod"/>
            </a:pPr>
            <a:endParaRPr lang="en-US" sz="2400" b="0" i="0" u="none" strike="noStrike" baseline="0" dirty="0">
              <a:latin typeface="Times New Roman" panose="02020603050405020304" pitchFamily="18" charset="0"/>
            </a:endParaRPr>
          </a:p>
          <a:p>
            <a:pPr algn="l"/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2. </a:t>
            </a:r>
            <a:r>
              <a:rPr lang="en-US" sz="2400" b="1" i="0" u="none" strike="noStrike" baseline="0" dirty="0">
                <a:latin typeface="Times New Roman" panose="02020603050405020304" pitchFamily="18" charset="0"/>
              </a:rPr>
              <a:t>Message Authentication Code</a:t>
            </a:r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1 </a:t>
            </a:r>
            <a:r>
              <a:rPr lang="en-US" sz="2400" b="1" i="0" u="none" strike="noStrike" baseline="0" dirty="0">
                <a:latin typeface="Times New Roman" panose="02020603050405020304" pitchFamily="18" charset="0"/>
              </a:rPr>
              <a:t>(MAC): </a:t>
            </a:r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A public function of the message and</a:t>
            </a:r>
          </a:p>
          <a:p>
            <a:pPr algn="l"/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a secret key that produces a fixed length value that serves as the authenticator.</a:t>
            </a:r>
          </a:p>
          <a:p>
            <a:pPr algn="l"/>
            <a:endParaRPr lang="en-US" sz="2400" b="0" i="0" u="none" strike="noStrike" baseline="0" dirty="0">
              <a:latin typeface="Times New Roman" panose="02020603050405020304" pitchFamily="18" charset="0"/>
            </a:endParaRPr>
          </a:p>
          <a:p>
            <a:pPr algn="l"/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3. </a:t>
            </a:r>
            <a:r>
              <a:rPr lang="en-US" sz="2400" b="1" i="0" u="none" strike="noStrike" baseline="0" dirty="0">
                <a:latin typeface="Times New Roman" panose="02020603050405020304" pitchFamily="18" charset="0"/>
              </a:rPr>
              <a:t>Hash Functions: </a:t>
            </a:r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A public function that maps a message of any length into a</a:t>
            </a:r>
          </a:p>
          <a:p>
            <a:pPr algn="l"/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fixed length hash value, which serves as the authenticator.</a:t>
            </a:r>
            <a:endParaRPr lang="en-US" sz="3200" dirty="0">
              <a:latin typeface="Cambria" panose="02040503050406030204" pitchFamily="18" charset="0"/>
            </a:endParaRP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5929313" y="5748338"/>
            <a:ext cx="1474787" cy="458787"/>
            <a:chOff x="3735" y="3621"/>
            <a:chExt cx="929" cy="289"/>
          </a:xfrm>
        </p:grpSpPr>
        <p:sp>
          <p:nvSpPr>
            <p:cNvPr id="2057" name="Rectangle 12"/>
            <p:cNvSpPr>
              <a:spLocks noChangeArrowheads="1"/>
            </p:cNvSpPr>
            <p:nvPr/>
          </p:nvSpPr>
          <p:spPr bwMode="auto">
            <a:xfrm>
              <a:off x="3792" y="3622"/>
              <a:ext cx="872" cy="288"/>
            </a:xfrm>
            <a:prstGeom prst="rect">
              <a:avLst/>
            </a:prstGeom>
            <a:solidFill>
              <a:srgbClr val="FCFEFE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8" name="Text Box 13"/>
            <p:cNvSpPr txBox="1">
              <a:spLocks noChangeArrowheads="1"/>
            </p:cNvSpPr>
            <p:nvPr/>
          </p:nvSpPr>
          <p:spPr bwMode="auto">
            <a:xfrm>
              <a:off x="3735" y="3621"/>
              <a:ext cx="8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5281</TotalTime>
  <Words>1063</Words>
  <Application>Microsoft Office PowerPoint</Application>
  <PresentationFormat>On-screen Show (4:3)</PresentationFormat>
  <Paragraphs>124</Paragraphs>
  <Slides>32</Slides>
  <Notes>1</Notes>
  <HiddenSlides>1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34" baseType="lpstr">
      <vt:lpstr>Office Theme</vt:lpstr>
      <vt:lpstr>Custom Design</vt:lpstr>
      <vt:lpstr>Slide 1</vt:lpstr>
      <vt:lpstr>Slide 2</vt:lpstr>
      <vt:lpstr>Slide 3</vt:lpstr>
      <vt:lpstr>Slide 4</vt:lpstr>
      <vt:lpstr>Slide 5</vt:lpstr>
      <vt:lpstr>Slide 6</vt:lpstr>
      <vt:lpstr>Slide 7</vt:lpstr>
      <vt:lpstr>Message authentication</vt:lpstr>
      <vt:lpstr>Authentication Functions Types</vt:lpstr>
      <vt:lpstr>Slide 10</vt:lpstr>
      <vt:lpstr>Slide 11</vt:lpstr>
      <vt:lpstr>General Operation of Cryptographic Hash Function</vt:lpstr>
      <vt:lpstr>Slide 13</vt:lpstr>
      <vt:lpstr>Slide 14</vt:lpstr>
      <vt:lpstr>Slide 15</vt:lpstr>
      <vt:lpstr>Slide 16</vt:lpstr>
      <vt:lpstr>Popular Hash Functions</vt:lpstr>
      <vt:lpstr>Simple Hash Functions</vt:lpstr>
      <vt:lpstr>Slide 19</vt:lpstr>
      <vt:lpstr>Applications of Cryptographic Hash Function</vt:lpstr>
      <vt:lpstr>Applications of Cryptographic Hash Function</vt:lpstr>
      <vt:lpstr>Applications of Cryptographic Hash Function</vt:lpstr>
      <vt:lpstr>Applications of Cryptographic Hash Function</vt:lpstr>
      <vt:lpstr>Applications of Cryptographic Hash Function</vt:lpstr>
      <vt:lpstr>Applications of Cryptographic Hash Function</vt:lpstr>
      <vt:lpstr>Applications of Cryptographic Hash Function</vt:lpstr>
      <vt:lpstr>Applications of Cryptographic Hash Function</vt:lpstr>
      <vt:lpstr>Applications of Cryptographic Hash Function</vt:lpstr>
      <vt:lpstr>Applications of Cryptographic Hash Function</vt:lpstr>
      <vt:lpstr>Applications of Cryptographic Hash Function</vt:lpstr>
      <vt:lpstr>References</vt:lpstr>
      <vt:lpstr>E- Books Recommended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cgc</dc:creator>
  <cp:lastModifiedBy>admin</cp:lastModifiedBy>
  <cp:revision>1010</cp:revision>
  <dcterms:created xsi:type="dcterms:W3CDTF">2013-12-12T17:34:34Z</dcterms:created>
  <dcterms:modified xsi:type="dcterms:W3CDTF">2023-03-29T10:38:29Z</dcterms:modified>
</cp:coreProperties>
</file>