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4"/>
  </p:notesMasterIdLst>
  <p:handoutMasterIdLst>
    <p:handoutMasterId r:id="rId25"/>
  </p:handoutMasterIdLst>
  <p:sldIdLst>
    <p:sldId id="301" r:id="rId3"/>
    <p:sldId id="567" r:id="rId4"/>
    <p:sldId id="563" r:id="rId5"/>
    <p:sldId id="746" r:id="rId6"/>
    <p:sldId id="747" r:id="rId7"/>
    <p:sldId id="753" r:id="rId8"/>
    <p:sldId id="748" r:id="rId9"/>
    <p:sldId id="749" r:id="rId10"/>
    <p:sldId id="750" r:id="rId11"/>
    <p:sldId id="751" r:id="rId12"/>
    <p:sldId id="545" r:id="rId13"/>
    <p:sldId id="390" r:id="rId14"/>
    <p:sldId id="547" r:id="rId15"/>
    <p:sldId id="739" r:id="rId16"/>
    <p:sldId id="740" r:id="rId17"/>
    <p:sldId id="741" r:id="rId18"/>
    <p:sldId id="742" r:id="rId19"/>
    <p:sldId id="743" r:id="rId20"/>
    <p:sldId id="744" r:id="rId21"/>
    <p:sldId id="745" r:id="rId22"/>
    <p:sldId id="5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513" autoAdjust="0"/>
  </p:normalViewPr>
  <p:slideViewPr>
    <p:cSldViewPr>
      <p:cViewPr varScale="1">
        <p:scale>
          <a:sx n="60" d="100"/>
          <a:sy n="60" d="100"/>
        </p:scale>
        <p:origin x="-7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xmlns=""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914400" y="1714488"/>
            <a:ext cx="8001000"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p:cNvSpPr txBox="1">
            <a:spLocks noChangeArrowheads="1"/>
          </p:cNvSpPr>
          <p:nvPr/>
        </p:nvSpPr>
        <p:spPr bwMode="auto">
          <a:xfrm>
            <a:off x="609600" y="1600200"/>
            <a:ext cx="8077200" cy="4367093"/>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Let us now try to understand the entire process in detail −</a:t>
            </a: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sender uses some publicly known MAC algorithm, inputs the message and the secret key K and produces a MAC value.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Similar to hash, MAC function also compresses an arbitrary long input into a fixed length output. The major difference between hash and MAC is that MAC uses secret key during the compression.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sender forwards the message along with the MAC. Here, we assume that the message is sent in the clear, as we are concerned of providing message origin authentication, not confidentiality. If confidentiality is required then the message needs encryption.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xmlns="" id="{A23BAAB7-0B70-4437-87C7-24CB2E18B899}"/>
              </a:ext>
            </a:extLst>
          </p:cNvPr>
          <p:cNvSpPr txBox="1">
            <a:spLocks/>
          </p:cNvSpPr>
          <p:nvPr/>
        </p:nvSpPr>
        <p:spPr>
          <a:xfrm>
            <a:off x="990600" y="381000"/>
            <a:ext cx="7924800" cy="6096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r>
              <a:rPr lang="en-IN" sz="32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US" sz="3200" dirty="0">
              <a:solidFill>
                <a:srgbClr val="FF0000"/>
              </a:solidFill>
            </a:endParaRPr>
          </a:p>
        </p:txBody>
      </p:sp>
    </p:spTree>
    <p:extLst>
      <p:ext uri="{BB962C8B-B14F-4D97-AF65-F5344CB8AC3E}">
        <p14:creationId xmlns:p14="http://schemas.microsoft.com/office/powerpoint/2010/main" xmlns="" val="758474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800"/>
              </a:spcAft>
            </a:pPr>
            <a:r>
              <a:rPr lang="en-IN" sz="36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Limitations of MAC</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52400" y="1371600"/>
            <a:ext cx="8763000" cy="4876800"/>
          </a:xfrm>
        </p:spPr>
        <p:txBody>
          <a:bodyPr>
            <a:normAutofit fontScale="92500" lnSpcReduction="10000"/>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Establishment of Shared Secret.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provide message authentication among pre-decided legitimate users who have shared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requires establishment of shared secret prior to use of MAC.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Inability to Provide Non-Repudiation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Non-repudiation is the assurance that a message originator cannot deny any previously sent messages and commitments or 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 technique does not provide a non-repudiation service. If the sender and receiver get involved in a dispute over message origination, MACs cannot provide a proof that a message was indeed sent by the sender.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Though no third party can compute the MAC, still sender could deny having sent the message and claim that the receiver forged it, as it is impossible to determine which of the two parties computed the MAC.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09600"/>
          </a:xfrm>
        </p:spPr>
        <p:txBody>
          <a:bodyPr/>
          <a:lstStyle/>
          <a:p>
            <a:r>
              <a:rPr lang="en-US" sz="3200" dirty="0">
                <a:solidFill>
                  <a:srgbClr val="FF0000"/>
                </a:solidFill>
              </a:rPr>
              <a:t>Limitation of MAC</a:t>
            </a:r>
          </a:p>
        </p:txBody>
      </p:sp>
      <p:sp>
        <p:nvSpPr>
          <p:cNvPr id="3" name="Content Placeholder 2"/>
          <p:cNvSpPr>
            <a:spLocks noGrp="1"/>
          </p:cNvSpPr>
          <p:nvPr>
            <p:ph idx="1"/>
          </p:nvPr>
        </p:nvSpPr>
        <p:spPr>
          <a:xfrm>
            <a:off x="152400" y="1524000"/>
            <a:ext cx="8763000" cy="4724400"/>
          </a:xfrm>
        </p:spPr>
        <p:txBody>
          <a:bodyPr>
            <a:normAutofit lnSpcReduction="10000"/>
          </a:bodyPr>
          <a:lstStyle/>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Both these limitations can be overcome by using the public key based digital signatures discussed in following section.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Digital signatures are the public-key primitives of message authentication. In the physical world, it is common to use handwritten signatures on handwritten or typed messages. They are used to bind signatory to the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Similarly, a digital signature is a technique that binds a person/entity to the digital data. This binding can be independently verified by receiver as well as any third party.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Digital signature is a cryptographic value that is calculated from the data and a secret key known only by the signer.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31565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mj-lt"/>
              <a:buAutoNum type="arabicPeriod"/>
            </a:pPr>
            <a:r>
              <a:rPr lang="en-US" sz="2400" b="1" dirty="0">
                <a:latin typeface="Times New Roman" pitchFamily="18" charset="0"/>
                <a:cs typeface="Times New Roman" pitchFamily="18" charset="0"/>
              </a:rPr>
              <a:t>Variable input size</a:t>
            </a:r>
          </a:p>
          <a:p>
            <a:pPr marL="514350" indent="-514350" algn="just">
              <a:buNone/>
            </a:pPr>
            <a:r>
              <a:rPr lang="en-US" sz="2400" dirty="0">
                <a:latin typeface="Times New Roman" pitchFamily="18" charset="0"/>
                <a:cs typeface="Times New Roman" pitchFamily="18" charset="0"/>
              </a:rPr>
              <a:t>	H can be applied to a block of data of any size.</a:t>
            </a: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Fixed output size</a:t>
            </a:r>
          </a:p>
          <a:p>
            <a:pPr marL="514350" indent="-514350" algn="just">
              <a:buNone/>
            </a:pPr>
            <a:r>
              <a:rPr lang="en-US" sz="2400" dirty="0">
                <a:latin typeface="Times New Roman" pitchFamily="18" charset="0"/>
                <a:cs typeface="Times New Roman" pitchFamily="18" charset="0"/>
              </a:rPr>
              <a:t>	 H produces a fixed-length output.</a:t>
            </a:r>
          </a:p>
          <a:p>
            <a:pPr marL="514350" indent="-514350" algn="just">
              <a:buNone/>
            </a:pPr>
            <a:endParaRPr lang="en-US" sz="2400" dirty="0">
              <a:latin typeface="Times New Roman" pitchFamily="18" charset="0"/>
              <a:cs typeface="Times New Roman" pitchFamily="18" charset="0"/>
            </a:endParaRPr>
          </a:p>
          <a:p>
            <a:pPr marL="514350" indent="-514350" algn="just">
              <a:buAutoNum type="arabicPeriod" startAt="3"/>
            </a:pPr>
            <a:r>
              <a:rPr lang="en-US" sz="2400" b="1" dirty="0">
                <a:latin typeface="Times New Roman" pitchFamily="18" charset="0"/>
                <a:cs typeface="Times New Roman" pitchFamily="18" charset="0"/>
              </a:rPr>
              <a:t>Efficiency</a:t>
            </a:r>
          </a:p>
          <a:p>
            <a:pPr marL="514350" indent="-514350" algn="just">
              <a:buNone/>
            </a:pPr>
            <a:r>
              <a:rPr lang="en-US" sz="2400" dirty="0">
                <a:latin typeface="Times New Roman" pitchFamily="18" charset="0"/>
                <a:cs typeface="Times New Roman" pitchFamily="18" charset="0"/>
              </a:rPr>
              <a:t>	H(x) is relatively easy to compute for any given x, making both hardware and software implementations practical.</a:t>
            </a: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35675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None/>
            </a:pPr>
            <a:r>
              <a:rPr lang="en-US" sz="2400" b="1" dirty="0">
                <a:latin typeface="Times New Roman" pitchFamily="18" charset="0"/>
                <a:cs typeface="Times New Roman" pitchFamily="18" charset="0"/>
              </a:rPr>
              <a:t>Pre-image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For a hash value h = H(x), we say that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the pre-image of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a data block whose hash function, using the function H, is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 is a many-to-one mapping</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For any given hash value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 there will in general be multiple preimages.</a:t>
            </a:r>
          </a:p>
        </p:txBody>
      </p:sp>
    </p:spTree>
    <p:extLst>
      <p:ext uri="{BB962C8B-B14F-4D97-AF65-F5344CB8AC3E}">
        <p14:creationId xmlns:p14="http://schemas.microsoft.com/office/powerpoint/2010/main" xmlns="" val="39084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AutoNum type="arabicPeriod" startAt="4"/>
            </a:pPr>
            <a:r>
              <a:rPr lang="en-US" sz="2400" b="1" dirty="0">
                <a:latin typeface="Times New Roman" pitchFamily="18" charset="0"/>
                <a:cs typeface="Times New Roman" pitchFamily="18" charset="0"/>
              </a:rPr>
              <a:t>Pre-image resistant </a:t>
            </a:r>
            <a:r>
              <a:rPr lang="en-US" sz="2400" dirty="0">
                <a:latin typeface="Times New Roman" pitchFamily="18" charset="0"/>
                <a:cs typeface="Times New Roman" pitchFamily="18" charset="0"/>
              </a:rPr>
              <a:t>(one-way property)</a:t>
            </a:r>
          </a:p>
          <a:p>
            <a:pPr marL="514350" indent="-514350" algn="just">
              <a:buNone/>
            </a:pPr>
            <a:r>
              <a:rPr lang="en-US" sz="2400" dirty="0">
                <a:latin typeface="Times New Roman" pitchFamily="18" charset="0"/>
                <a:cs typeface="Times New Roman" pitchFamily="18" charset="0"/>
              </a:rPr>
              <a:t>	For any given hash value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 it is computationally infeasible to find y such that H(y) = h.</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5.	</a:t>
            </a:r>
            <a:r>
              <a:rPr lang="en-US" sz="2400" b="1" dirty="0">
                <a:latin typeface="Times New Roman" pitchFamily="18" charset="0"/>
                <a:cs typeface="Times New Roman" pitchFamily="18" charset="0"/>
              </a:rPr>
              <a:t>Second pre-image resistant </a:t>
            </a:r>
            <a:r>
              <a:rPr lang="en-US" sz="2400" dirty="0">
                <a:latin typeface="Times New Roman" pitchFamily="18" charset="0"/>
                <a:cs typeface="Times New Roman" pitchFamily="18" charset="0"/>
              </a:rPr>
              <a:t>(weak collision resistant)</a:t>
            </a:r>
          </a:p>
          <a:p>
            <a:pPr marL="514350" indent="-514350" algn="just">
              <a:buNone/>
            </a:pPr>
            <a:r>
              <a:rPr lang="en-US" sz="2400" dirty="0">
                <a:latin typeface="Times New Roman" pitchFamily="18" charset="0"/>
                <a:cs typeface="Times New Roman" pitchFamily="18" charset="0"/>
              </a:rPr>
              <a:t>	For any given block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it is computationally infeasible to find  y ≠ x with H(y) = H(x).</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Guarantees that it is impossible to find an alternative message with the same hash value as a given message.</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8596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AutoNum type="arabicPeriod" startAt="6"/>
            </a:pPr>
            <a:r>
              <a:rPr lang="en-US" sz="2400" dirty="0">
                <a:latin typeface="Times New Roman" pitchFamily="18" charset="0"/>
                <a:cs typeface="Times New Roman" pitchFamily="18" charset="0"/>
              </a:rPr>
              <a:t>Collision resistant (strong collision resistant)</a:t>
            </a:r>
          </a:p>
          <a:p>
            <a:pPr marL="514350" indent="-514350" algn="just">
              <a:buNone/>
            </a:pPr>
            <a:r>
              <a:rPr lang="en-US" sz="2400" dirty="0">
                <a:latin typeface="Times New Roman" pitchFamily="18" charset="0"/>
                <a:cs typeface="Times New Roman" pitchFamily="18" charset="0"/>
              </a:rPr>
              <a:t>	It is computationally infeasible to find any pair (x, y) such that H(x) = H(y).</a:t>
            </a:r>
          </a:p>
          <a:p>
            <a:pPr marL="514350" indent="-514350" algn="just">
              <a:buNone/>
            </a:pPr>
            <a:endParaRPr lang="en-US" sz="2400" dirty="0">
              <a:latin typeface="Times New Roman" pitchFamily="18" charset="0"/>
              <a:cs typeface="Times New Roman" pitchFamily="18" charset="0"/>
            </a:endParaRPr>
          </a:p>
          <a:p>
            <a:pPr marL="514350" indent="-514350" algn="just">
              <a:buFont typeface="Wingdings" pitchFamily="2" charset="2"/>
              <a:buChar char="Ø"/>
            </a:pPr>
            <a:r>
              <a:rPr lang="en-US" sz="2400" dirty="0">
                <a:latin typeface="Times New Roman" pitchFamily="18" charset="0"/>
                <a:cs typeface="Times New Roman" pitchFamily="18" charset="0"/>
              </a:rPr>
              <a:t>A hash function that satisfies the first five properties is referred to as a weak hash function. </a:t>
            </a:r>
          </a:p>
          <a:p>
            <a:pPr marL="514350" indent="-514350" algn="just">
              <a:buFont typeface="Wingdings" pitchFamily="2" charset="2"/>
              <a:buChar char="Ø"/>
            </a:pPr>
            <a:endParaRPr lang="en-US" sz="2400" dirty="0">
              <a:latin typeface="Times New Roman" pitchFamily="18" charset="0"/>
              <a:cs typeface="Times New Roman" pitchFamily="18" charset="0"/>
            </a:endParaRPr>
          </a:p>
          <a:p>
            <a:pPr marL="514350" indent="-514350" algn="just">
              <a:buFont typeface="Wingdings" pitchFamily="2" charset="2"/>
              <a:buChar char="Ø"/>
            </a:pPr>
            <a:r>
              <a:rPr lang="en-US" sz="2400" dirty="0">
                <a:latin typeface="Times New Roman" pitchFamily="18" charset="0"/>
                <a:cs typeface="Times New Roman" pitchFamily="18" charset="0"/>
              </a:rPr>
              <a:t>If the sixth property, collision resistant, is also satisfied, then it is referred to as a strong hash function.</a:t>
            </a:r>
          </a:p>
          <a:p>
            <a:pPr marL="514350" indent="-514350" algn="just">
              <a:buAutoNum type="arabicPeriod" startAt="6"/>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14541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None/>
            </a:pPr>
            <a:r>
              <a:rPr lang="en-US" sz="2400" dirty="0">
                <a:latin typeface="Times New Roman" pitchFamily="18" charset="0"/>
                <a:cs typeface="Times New Roman" pitchFamily="18" charset="0"/>
              </a:rPr>
              <a:t>7.	</a:t>
            </a:r>
            <a:r>
              <a:rPr lang="en-US" sz="2400" dirty="0" err="1">
                <a:latin typeface="Times New Roman" pitchFamily="18" charset="0"/>
                <a:cs typeface="Times New Roman" pitchFamily="18" charset="0"/>
              </a:rPr>
              <a:t>Pseudorandomness</a:t>
            </a: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Output of H meets standard tests for </a:t>
            </a:r>
            <a:r>
              <a:rPr lang="en-US" sz="2400" dirty="0" err="1">
                <a:latin typeface="Times New Roman" pitchFamily="18" charset="0"/>
                <a:cs typeface="Times New Roman" pitchFamily="18" charset="0"/>
              </a:rPr>
              <a:t>pseudorandomness</a:t>
            </a:r>
            <a:r>
              <a:rPr lang="en-US" sz="2400" dirty="0">
                <a:latin typeface="Times New Roman" pitchFamily="18" charset="0"/>
                <a:cs typeface="Times New Roman" pitchFamily="18" charset="0"/>
              </a:rPr>
              <a:t>.</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What is </a:t>
            </a:r>
            <a:r>
              <a:rPr lang="en-US" sz="2400" dirty="0" err="1">
                <a:latin typeface="Times New Roman" pitchFamily="18" charset="0"/>
                <a:cs typeface="Times New Roman" pitchFamily="18" charset="0"/>
              </a:rPr>
              <a:t>pseudorandomness</a:t>
            </a:r>
            <a:r>
              <a:rPr lang="en-US" sz="2400" dirty="0">
                <a:latin typeface="Times New Roman" pitchFamily="18" charset="0"/>
                <a:cs typeface="Times New Roman" pitchFamily="18" charset="0"/>
              </a:rPr>
              <a:t>?</a:t>
            </a:r>
          </a:p>
          <a:p>
            <a:pPr marL="514350" indent="-514350" algn="just">
              <a:buNone/>
            </a:pPr>
            <a:r>
              <a:rPr lang="en-US" sz="2400" dirty="0">
                <a:latin typeface="Times New Roman" pitchFamily="18" charset="0"/>
                <a:cs typeface="Times New Roman" pitchFamily="18" charset="0"/>
              </a:rPr>
              <a:t>	The principle requirement for this capability is that the generated number stream be unpredictable.</a:t>
            </a: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7113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Secure Hash Algorithm</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Most widely used hash function.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Developed by the National Institute of Standards and Technology (NIST).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SHA is based on the hash function MD4.</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Different version enhanced capabilities of SHA.</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Under Discussion -&gt; SHA-512</a:t>
            </a:r>
          </a:p>
        </p:txBody>
      </p:sp>
    </p:spTree>
    <p:extLst>
      <p:ext uri="{BB962C8B-B14F-4D97-AF65-F5344CB8AC3E}">
        <p14:creationId xmlns:p14="http://schemas.microsoft.com/office/powerpoint/2010/main" xmlns="" val="1218051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591512"/>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4000" dirty="0">
                <a:solidFill>
                  <a:srgbClr val="000000"/>
                </a:solidFill>
                <a:latin typeface="TimesNewRoman,Bold"/>
                <a:cs typeface="Times New Roman" pitchFamily="18" charset="0"/>
              </a:rPr>
              <a:t>MAC and SHA</a:t>
            </a:r>
            <a:endParaRPr lang="en-US" sz="24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Secure Hash Algorithm</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ctr">
              <a:buNone/>
            </a:pPr>
            <a:r>
              <a:rPr lang="en-US" sz="2400" dirty="0">
                <a:latin typeface="Times New Roman" pitchFamily="18" charset="0"/>
                <a:cs typeface="Times New Roman" pitchFamily="18" charset="0"/>
              </a:rPr>
              <a:t>Comparison of SHA Versions</a:t>
            </a:r>
          </a:p>
          <a:p>
            <a:pPr marL="514350" indent="-514350" algn="ctr">
              <a:buNone/>
            </a:pPr>
            <a:endParaRPr lang="en-US"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xmlns="" id="{A57F1776-AE1C-42D8-B66C-717E44037B57}"/>
              </a:ext>
            </a:extLst>
          </p:cNvPr>
          <p:cNvPicPr>
            <a:picLocks noChangeAspect="1" noChangeArrowheads="1"/>
          </p:cNvPicPr>
          <p:nvPr/>
        </p:nvPicPr>
        <p:blipFill>
          <a:blip r:embed="rId2"/>
          <a:srcRect/>
          <a:stretch>
            <a:fillRect/>
          </a:stretch>
        </p:blipFill>
        <p:spPr bwMode="auto">
          <a:xfrm>
            <a:off x="113763" y="2057400"/>
            <a:ext cx="8915400" cy="3810000"/>
          </a:xfrm>
          <a:prstGeom prst="rect">
            <a:avLst/>
          </a:prstGeom>
          <a:noFill/>
          <a:ln w="9525">
            <a:noFill/>
            <a:miter lim="800000"/>
            <a:headEnd/>
            <a:tailEnd/>
          </a:ln>
          <a:effectLst/>
        </p:spPr>
      </p:pic>
    </p:spTree>
    <p:extLst>
      <p:ext uri="{BB962C8B-B14F-4D97-AF65-F5344CB8AC3E}">
        <p14:creationId xmlns:p14="http://schemas.microsoft.com/office/powerpoint/2010/main" xmlns="" val="307440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685800"/>
          </a:xfrm>
        </p:spPr>
        <p:txBody>
          <a:bodyPr/>
          <a:lstStyle/>
          <a:p>
            <a:pPr>
              <a:lnSpc>
                <a:spcPct val="107000"/>
              </a:lnSpc>
              <a:spcAft>
                <a:spcPts val="800"/>
              </a:spcAft>
            </a:pPr>
            <a:r>
              <a:rPr lang="en-IN" sz="32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76200" y="1371600"/>
            <a:ext cx="8839200" cy="4876800"/>
          </a:xfrm>
        </p:spPr>
        <p:txBody>
          <a:bodyPr>
            <a:normAutofit/>
          </a:bodyPr>
          <a:lstStyle/>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 </a:t>
            </a:r>
            <a:r>
              <a:rPr lang="en-IN"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algorithm is a symmetric key cryptographic technique to provide message authentication</a:t>
            </a:r>
            <a:r>
              <a:rPr lang="en-IN"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0480" marR="30480" algn="just">
              <a:lnSpc>
                <a:spcPct val="107000"/>
              </a:lnSpc>
              <a:spcBef>
                <a:spcPts val="600"/>
              </a:spcBef>
              <a:spcAft>
                <a:spcPts val="720"/>
              </a:spcAft>
            </a:pPr>
            <a:r>
              <a:rPr lang="en-IN"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 establishing MAC process, the </a:t>
            </a:r>
            <a:r>
              <a:rPr lang="en-IN"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sender and receiver share a symmetric key K.</a:t>
            </a:r>
            <a:endParaRPr lang="en-IN"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Essentially, a MAC is an encrypted checksum generated on the underlying message that is sent along with a message to ensure message authentication.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process of using MAC for authentication is depicted in the following illustration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9661" y="1928803"/>
            <a:ext cx="7990477"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14348" y="1000108"/>
            <a:ext cx="7738647" cy="4700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609600"/>
          </a:xfrm>
        </p:spPr>
        <p:txBody>
          <a:bodyPr/>
          <a:lstStyle/>
          <a:p>
            <a:r>
              <a:rPr lang="en-IN" sz="32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US" sz="3200" dirty="0">
              <a:solidFill>
                <a:srgbClr val="FF0000"/>
              </a:solidFill>
            </a:endParaRPr>
          </a:p>
        </p:txBody>
      </p:sp>
      <p:pic>
        <p:nvPicPr>
          <p:cNvPr id="4" name="Content Placeholder 3" descr="MAC">
            <a:extLst>
              <a:ext uri="{FF2B5EF4-FFF2-40B4-BE49-F238E27FC236}">
                <a16:creationId xmlns:a16="http://schemas.microsoft.com/office/drawing/2014/main" xmlns="" id="{D6C78DC9-CD79-452E-A6D0-42BC8F1887B8}"/>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905000"/>
            <a:ext cx="8077200" cy="3581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785918" y="1500174"/>
            <a:ext cx="5857916" cy="380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00034" y="1500174"/>
            <a:ext cx="8143437"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214899" y="2143116"/>
            <a:ext cx="7400001"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5145</TotalTime>
  <Words>658</Words>
  <Application>Microsoft Office PowerPoint</Application>
  <PresentationFormat>On-screen Show (4:3)</PresentationFormat>
  <Paragraphs>98</Paragraphs>
  <Slides>21</Slides>
  <Notes>1</Notes>
  <HiddenSlides>1</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Custom Design</vt:lpstr>
      <vt:lpstr>Slide 1</vt:lpstr>
      <vt:lpstr>Slide 2</vt:lpstr>
      <vt:lpstr>Message Authentication Code (MAC)</vt:lpstr>
      <vt:lpstr>Slide 4</vt:lpstr>
      <vt:lpstr>Slide 5</vt:lpstr>
      <vt:lpstr>Message Authentication Code (MAC)</vt:lpstr>
      <vt:lpstr>Slide 7</vt:lpstr>
      <vt:lpstr>Slide 8</vt:lpstr>
      <vt:lpstr>Slide 9</vt:lpstr>
      <vt:lpstr>Slide 10</vt:lpstr>
      <vt:lpstr>Slide 11</vt:lpstr>
      <vt:lpstr>Limitations of MAC</vt:lpstr>
      <vt:lpstr>Limitation of MAC</vt:lpstr>
      <vt:lpstr>Security Requirement of Hash Function</vt:lpstr>
      <vt:lpstr>Security Requirement of Hash Function</vt:lpstr>
      <vt:lpstr>Security Requirement of Hash Function</vt:lpstr>
      <vt:lpstr>Security Requirement of Hash Function</vt:lpstr>
      <vt:lpstr>Security Requirement of Hash Function</vt:lpstr>
      <vt:lpstr>Secure Hash Algorithm</vt:lpstr>
      <vt:lpstr>Secure Hash Algorithm</vt:lpstr>
      <vt:lpstr>E- Books 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admin</cp:lastModifiedBy>
  <cp:revision>1009</cp:revision>
  <dcterms:created xsi:type="dcterms:W3CDTF">2013-12-12T17:34:34Z</dcterms:created>
  <dcterms:modified xsi:type="dcterms:W3CDTF">2023-04-03T04:45:54Z</dcterms:modified>
</cp:coreProperties>
</file>