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1"/>
  </p:notesMasterIdLst>
  <p:handoutMasterIdLst>
    <p:handoutMasterId r:id="rId32"/>
  </p:handoutMasterIdLst>
  <p:sldIdLst>
    <p:sldId id="301" r:id="rId3"/>
    <p:sldId id="567" r:id="rId4"/>
    <p:sldId id="736" r:id="rId5"/>
    <p:sldId id="748" r:id="rId6"/>
    <p:sldId id="737" r:id="rId7"/>
    <p:sldId id="738" r:id="rId8"/>
    <p:sldId id="739" r:id="rId9"/>
    <p:sldId id="740" r:id="rId10"/>
    <p:sldId id="742" r:id="rId11"/>
    <p:sldId id="743" r:id="rId12"/>
    <p:sldId id="744" r:id="rId13"/>
    <p:sldId id="745" r:id="rId14"/>
    <p:sldId id="746" r:id="rId15"/>
    <p:sldId id="747" r:id="rId16"/>
    <p:sldId id="749" r:id="rId17"/>
    <p:sldId id="750" r:id="rId18"/>
    <p:sldId id="562" r:id="rId19"/>
    <p:sldId id="545" r:id="rId20"/>
    <p:sldId id="546" r:id="rId21"/>
    <p:sldId id="390" r:id="rId22"/>
    <p:sldId id="547" r:id="rId23"/>
    <p:sldId id="394" r:id="rId24"/>
    <p:sldId id="282" r:id="rId25"/>
    <p:sldId id="733" r:id="rId26"/>
    <p:sldId id="734" r:id="rId27"/>
    <p:sldId id="735" r:id="rId28"/>
    <p:sldId id="551" r:id="rId29"/>
    <p:sldId id="56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513" autoAdjust="0"/>
  </p:normalViewPr>
  <p:slideViewPr>
    <p:cSldViewPr>
      <p:cViewPr varScale="1">
        <p:scale>
          <a:sx n="60" d="100"/>
          <a:sy n="60" d="100"/>
        </p:scale>
        <p:origin x="-16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3/31/2023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3/31/2023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3/31/2023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2.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 TargetMode="External"/><Relationship Id="rId4" Type="http://schemas.openxmlformats.org/officeDocument/2006/relationships/hyperlink" Target="https://www.geeksforgeeks.org/cryptography-introductio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bookauthority.org/books/new-cyber-security-ebooks" TargetMode="External"/><Relationship Id="rId2" Type="http://schemas.openxmlformats.org/officeDocument/2006/relationships/hyperlink" Target="https://www.pdfdrive.com/cyber-security-books.html" TargetMode="External"/><Relationship Id="rId1" Type="http://schemas.openxmlformats.org/officeDocument/2006/relationships/slideLayout" Target="../slideLayouts/slideLayout2.xml"/><Relationship Id="rId5" Type="http://schemas.openxmlformats.org/officeDocument/2006/relationships/hyperlink" Target="https://www.freetechbooks.com/information-security-f52.html" TargetMode="External"/><Relationship Id="rId4" Type="http://schemas.openxmlformats.org/officeDocument/2006/relationships/hyperlink" Target="https://bookauthority.org/books/best-cyber-security-ebook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
                <a:ea typeface="Times"/>
                <a:cs typeface="Times"/>
                <a:sym typeface="Times"/>
              </a:rPr>
              <a:t>Introduction to Information Security and Cryptography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a:t>
            </a:r>
            <a:r>
              <a:rPr lang="en-US" sz="1800" dirty="0">
                <a:solidFill>
                  <a:srgbClr val="000000"/>
                </a:solidFill>
                <a:effectLst/>
                <a:latin typeface="Calibri" panose="020F0502020204030204" pitchFamily="34" charset="0"/>
                <a:ea typeface="Calibri" panose="020F0502020204030204" pitchFamily="34" charset="0"/>
              </a:rPr>
              <a:t>20CST-354/ITT-354</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Er. Puneet kaur(E6913)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700614" y="1928802"/>
            <a:ext cx="6428572" cy="342902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2143108" y="2000240"/>
            <a:ext cx="5681316" cy="328614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914400" y="2071678"/>
            <a:ext cx="8001000" cy="342902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1785918" y="1785926"/>
            <a:ext cx="6057553" cy="400052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1214414" y="1214422"/>
            <a:ext cx="6705248" cy="491464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785786" y="714356"/>
            <a:ext cx="7786742" cy="553404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785786" y="1000108"/>
            <a:ext cx="7786742" cy="524829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pPr>
              <a:lnSpc>
                <a:spcPct val="107000"/>
              </a:lnSpc>
              <a:spcAft>
                <a:spcPts val="460"/>
              </a:spcAft>
            </a:pPr>
            <a:r>
              <a:rPr lang="en-IN" sz="36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How do the MD5 Algorithm works?</a:t>
            </a:r>
            <a:endParaRPr lang="en-IN" sz="3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524000"/>
            <a:ext cx="8686800" cy="4724400"/>
          </a:xfrm>
        </p:spPr>
        <p:txBody>
          <a:bodyPr>
            <a:normAutofit/>
          </a:bodyPr>
          <a:lstStyle/>
          <a:p>
            <a:pPr>
              <a:lnSpc>
                <a:spcPct val="200000"/>
              </a:lnSpc>
              <a:spcAft>
                <a:spcPts val="1660"/>
              </a:spcAft>
            </a:pPr>
            <a:r>
              <a:rPr lang="en-IN" dirty="0">
                <a:effectLst/>
                <a:latin typeface="Segoe UI" panose="020B0502040204020203" pitchFamily="34" charset="0"/>
                <a:ea typeface="Times New Roman" panose="02020603050405020304" pitchFamily="18" charset="0"/>
                <a:cs typeface="Times New Roman" panose="02020603050405020304" pitchFamily="18" charset="0"/>
              </a:rPr>
              <a:t>As we all know that MD5 produces an output of 128-bit hash value. This </a:t>
            </a:r>
            <a:r>
              <a:rPr lang="en-IN" strike="noStrike" dirty="0">
                <a:effectLst/>
                <a:latin typeface="Segoe UI" panose="020B0502040204020203" pitchFamily="34" charset="0"/>
                <a:ea typeface="Times New Roman" panose="02020603050405020304" pitchFamily="18" charset="0"/>
                <a:cs typeface="Times New Roman" panose="02020603050405020304" pitchFamily="18" charset="0"/>
              </a:rPr>
              <a:t>encryption</a:t>
            </a:r>
            <a:r>
              <a:rPr lang="en-IN" dirty="0">
                <a:effectLst/>
                <a:latin typeface="Segoe UI" panose="020B0502040204020203" pitchFamily="34" charset="0"/>
                <a:ea typeface="Times New Roman" panose="02020603050405020304" pitchFamily="18" charset="0"/>
                <a:cs typeface="Times New Roman" panose="02020603050405020304" pitchFamily="18" charset="0"/>
              </a:rPr>
              <a:t> of input of any size into hash values undergoes 5 steps and each step has its a predefined task.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533400"/>
            <a:ext cx="7924800" cy="60960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Step1: Append Padding Bits</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365" name="Text Box 5"/>
          <p:cNvSpPr txBox="1">
            <a:spLocks noChangeArrowheads="1"/>
          </p:cNvSpPr>
          <p:nvPr/>
        </p:nvSpPr>
        <p:spPr bwMode="auto">
          <a:xfrm>
            <a:off x="0" y="1447800"/>
            <a:ext cx="9144000" cy="4415568"/>
          </a:xfrm>
          <a:prstGeom prst="rect">
            <a:avLst/>
          </a:prstGeom>
          <a:noFill/>
          <a:ln w="9525">
            <a:noFill/>
            <a:miter lim="800000"/>
            <a:headEnd/>
            <a:tailEnd/>
          </a:ln>
        </p:spPr>
        <p:txBody>
          <a:bodyPr wrap="square">
            <a:spAutoFit/>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Padding means adding extra bits to the original message. So in MD5 original message is padded such that its length in bits is congruent to 448 modulo 512. Padding is done such that the total bits are 64 less being a multiple of 512 bits length.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Padding is done even if the length of the original message is already congruent to 448 modulo 512. In padding bits, the only first bit is 1 and the rest of the bits are 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758474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9" y="457200"/>
            <a:ext cx="7924800" cy="76200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Step 2: Append Length</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524000"/>
            <a:ext cx="8686800" cy="4724400"/>
          </a:xfrm>
        </p:spPr>
        <p:txBody>
          <a:bodyPr>
            <a:normAutofit/>
          </a:bodyPr>
          <a:lstStyle/>
          <a:p>
            <a:pPr algn="just"/>
            <a:r>
              <a:rPr lang="en-IN" sz="2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After padding, 64 bits are inserted at the end which is used to record the length of the original input. Modulo 2^64. </a:t>
            </a:r>
          </a:p>
          <a:p>
            <a:pPr algn="just"/>
            <a:r>
              <a:rPr lang="en-IN" sz="2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this point, the resulting message has a length multiple of 512 bits.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3600" dirty="0"/>
          </a:p>
        </p:txBody>
      </p:sp>
    </p:spTree>
    <p:extLst>
      <p:ext uri="{BB962C8B-B14F-4D97-AF65-F5344CB8AC3E}">
        <p14:creationId xmlns="" xmlns:p14="http://schemas.microsoft.com/office/powerpoint/2010/main" val="52344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2975959"/>
          </a:xfrm>
          <a:prstGeom prst="rect">
            <a:avLst/>
          </a:prstGeom>
        </p:spPr>
        <p:txBody>
          <a:bodyPr wrap="square" lIns="82058" tIns="41029" rIns="82058" bIns="41029">
            <a:spAutoFit/>
          </a:bodyPr>
          <a:lstStyle/>
          <a:p>
            <a:pPr algn="ctr"/>
            <a:endParaRPr lang="en-IN" sz="4000" dirty="0">
              <a:solidFill>
                <a:srgbClr val="000000"/>
              </a:solidFill>
              <a:effectLst/>
              <a:latin typeface="TimesNewRoman,Bold"/>
              <a:ea typeface="Calibri" panose="020F0502020204030204" pitchFamily="34" charset="0"/>
              <a:cs typeface="TimesNewRoman,Bold"/>
            </a:endParaRPr>
          </a:p>
          <a:p>
            <a:pPr algn="ctr"/>
            <a:endParaRPr lang="en-IN" sz="4000" dirty="0">
              <a:solidFill>
                <a:srgbClr val="000000"/>
              </a:solidFill>
              <a:latin typeface="TimesNewRoman,Bold"/>
              <a:cs typeface="Times New Roman" pitchFamily="18" charset="0"/>
            </a:endParaRPr>
          </a:p>
          <a:p>
            <a:pPr algn="ctr"/>
            <a:r>
              <a:rPr lang="en-IN" sz="3600" dirty="0">
                <a:effectLst/>
                <a:latin typeface="Segoe UI" panose="020B0502040204020203" pitchFamily="34" charset="0"/>
                <a:ea typeface="Times New Roman" panose="02020603050405020304" pitchFamily="18" charset="0"/>
              </a:rPr>
              <a:t>MD5 message digest algorithm </a:t>
            </a:r>
            <a:endParaRPr lang="en-US" sz="60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76200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Step 3: Initialize MD buffer</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0" y="1524000"/>
            <a:ext cx="9144000" cy="4724400"/>
          </a:xfrm>
        </p:spPr>
        <p:txBody>
          <a:bodyPr/>
          <a:lstStyle/>
          <a:p>
            <a:pPr>
              <a:lnSpc>
                <a:spcPct val="200000"/>
              </a:lnSpc>
              <a:spcAft>
                <a:spcPts val="166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 four-word buffer (A, B, C, D) is used to compute the values for the message digest. Here A, B, C, D are 32- bit registers and are initialized in the following way</a:t>
            </a:r>
          </a:p>
          <a:p>
            <a:pPr>
              <a:lnSpc>
                <a:spcPct val="200000"/>
              </a:lnSpc>
              <a:spcAft>
                <a:spcPts val="166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 xmlns:a16="http://schemas.microsoft.com/office/drawing/2014/main" id="{4DF674BA-B10B-4DB0-AD10-1DFB8D0EBA24}"/>
              </a:ext>
            </a:extLst>
          </p:cNvPr>
          <p:cNvGraphicFramePr>
            <a:graphicFrameLocks noGrp="1"/>
          </p:cNvGraphicFramePr>
          <p:nvPr>
            <p:extLst>
              <p:ext uri="{D42A27DB-BD31-4B8C-83A1-F6EECF244321}">
                <p14:modId xmlns="" xmlns:p14="http://schemas.microsoft.com/office/powerpoint/2010/main" val="388400497"/>
              </p:ext>
            </p:extLst>
          </p:nvPr>
        </p:nvGraphicFramePr>
        <p:xfrm>
          <a:off x="76200" y="2996216"/>
          <a:ext cx="8915400" cy="2794984"/>
        </p:xfrm>
        <a:graphic>
          <a:graphicData uri="http://schemas.openxmlformats.org/drawingml/2006/table">
            <a:tbl>
              <a:tblPr firstRow="1" firstCol="1" bandRow="1">
                <a:tableStyleId>{5C22544A-7EE6-4342-B048-85BDC9FD1C3A}</a:tableStyleId>
              </a:tblPr>
              <a:tblGrid>
                <a:gridCol w="1783080">
                  <a:extLst>
                    <a:ext uri="{9D8B030D-6E8A-4147-A177-3AD203B41FA5}">
                      <a16:colId xmlns="" xmlns:a16="http://schemas.microsoft.com/office/drawing/2014/main" val="2743563797"/>
                    </a:ext>
                  </a:extLst>
                </a:gridCol>
                <a:gridCol w="1783080">
                  <a:extLst>
                    <a:ext uri="{9D8B030D-6E8A-4147-A177-3AD203B41FA5}">
                      <a16:colId xmlns="" xmlns:a16="http://schemas.microsoft.com/office/drawing/2014/main" val="1042738991"/>
                    </a:ext>
                  </a:extLst>
                </a:gridCol>
                <a:gridCol w="1783080">
                  <a:extLst>
                    <a:ext uri="{9D8B030D-6E8A-4147-A177-3AD203B41FA5}">
                      <a16:colId xmlns="" xmlns:a16="http://schemas.microsoft.com/office/drawing/2014/main" val="239063620"/>
                    </a:ext>
                  </a:extLst>
                </a:gridCol>
                <a:gridCol w="1783080">
                  <a:extLst>
                    <a:ext uri="{9D8B030D-6E8A-4147-A177-3AD203B41FA5}">
                      <a16:colId xmlns="" xmlns:a16="http://schemas.microsoft.com/office/drawing/2014/main" val="4150331712"/>
                    </a:ext>
                  </a:extLst>
                </a:gridCol>
                <a:gridCol w="1783080">
                  <a:extLst>
                    <a:ext uri="{9D8B030D-6E8A-4147-A177-3AD203B41FA5}">
                      <a16:colId xmlns="" xmlns:a16="http://schemas.microsoft.com/office/drawing/2014/main" val="3079358335"/>
                    </a:ext>
                  </a:extLst>
                </a:gridCol>
              </a:tblGrid>
              <a:tr h="698746">
                <a:tc>
                  <a:txBody>
                    <a:bodyPr/>
                    <a:lstStyle/>
                    <a:p>
                      <a:pPr>
                        <a:lnSpc>
                          <a:spcPct val="200000"/>
                        </a:lnSpc>
                        <a:spcAft>
                          <a:spcPts val="800"/>
                        </a:spcAft>
                      </a:pPr>
                      <a:r>
                        <a:rPr lang="en-IN" sz="1200">
                          <a:effectLst/>
                        </a:rPr>
                        <a:t>Word 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 xmlns:a16="http://schemas.microsoft.com/office/drawing/2014/main" val="3242187817"/>
                  </a:ext>
                </a:extLst>
              </a:tr>
              <a:tr h="698746">
                <a:tc>
                  <a:txBody>
                    <a:bodyPr/>
                    <a:lstStyle/>
                    <a:p>
                      <a:pPr>
                        <a:lnSpc>
                          <a:spcPct val="200000"/>
                        </a:lnSpc>
                        <a:spcAft>
                          <a:spcPts val="800"/>
                        </a:spcAft>
                      </a:pPr>
                      <a:r>
                        <a:rPr lang="en-IN" sz="1200">
                          <a:effectLst/>
                        </a:rPr>
                        <a:t>Word 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Ab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Cd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Ef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 xmlns:a16="http://schemas.microsoft.com/office/drawing/2014/main" val="1920845583"/>
                  </a:ext>
                </a:extLst>
              </a:tr>
              <a:tr h="698746">
                <a:tc>
                  <a:txBody>
                    <a:bodyPr/>
                    <a:lstStyle/>
                    <a:p>
                      <a:pPr>
                        <a:lnSpc>
                          <a:spcPct val="200000"/>
                        </a:lnSpc>
                        <a:spcAft>
                          <a:spcPts val="800"/>
                        </a:spcAft>
                      </a:pPr>
                      <a:r>
                        <a:rPr lang="en-IN" sz="1200">
                          <a:effectLst/>
                        </a:rPr>
                        <a:t>Word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Fe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Dc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Ba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 xmlns:a16="http://schemas.microsoft.com/office/drawing/2014/main" val="894794105"/>
                  </a:ext>
                </a:extLst>
              </a:tr>
              <a:tr h="698746">
                <a:tc>
                  <a:txBody>
                    <a:bodyPr/>
                    <a:lstStyle/>
                    <a:p>
                      <a:pPr>
                        <a:lnSpc>
                          <a:spcPct val="200000"/>
                        </a:lnSpc>
                        <a:spcAft>
                          <a:spcPts val="800"/>
                        </a:spcAft>
                      </a:pPr>
                      <a:r>
                        <a:rPr lang="en-IN" sz="1200">
                          <a:effectLst/>
                        </a:rPr>
                        <a:t>Word 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 xmlns:a16="http://schemas.microsoft.com/office/drawing/2014/main" val="41814473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8153400" cy="110109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Step 4: Processing message in 16-word block</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0" y="1405890"/>
            <a:ext cx="9067800" cy="4842510"/>
          </a:xfrm>
        </p:spPr>
        <p:txBody>
          <a:bodyPr>
            <a:normAutofit/>
          </a:bodyPr>
          <a:lstStyle/>
          <a:p>
            <a:pPr>
              <a:lnSpc>
                <a:spcPct val="200000"/>
              </a:lnSpc>
              <a:spcAft>
                <a:spcPts val="166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MD5 uses the auxiliary functions which take the input as three 32-bit number and produces a 32-bit output. These functions use logical operators like OR, XOR, NOR.</a:t>
            </a:r>
          </a:p>
          <a:p>
            <a:pPr>
              <a:lnSpc>
                <a:spcPct val="200000"/>
              </a:lnSpc>
              <a:spcAft>
                <a:spcPts val="166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 xmlns:a16="http://schemas.microsoft.com/office/drawing/2014/main" id="{BB567AB2-C5F9-4A4A-A14C-78FF81F52B68}"/>
              </a:ext>
            </a:extLst>
          </p:cNvPr>
          <p:cNvGraphicFramePr>
            <a:graphicFrameLocks noGrp="1"/>
          </p:cNvGraphicFramePr>
          <p:nvPr>
            <p:extLst>
              <p:ext uri="{D42A27DB-BD31-4B8C-83A1-F6EECF244321}">
                <p14:modId xmlns="" xmlns:p14="http://schemas.microsoft.com/office/powerpoint/2010/main" val="786951484"/>
              </p:ext>
            </p:extLst>
          </p:nvPr>
        </p:nvGraphicFramePr>
        <p:xfrm>
          <a:off x="152400" y="2743200"/>
          <a:ext cx="8763000" cy="3505200"/>
        </p:xfrm>
        <a:graphic>
          <a:graphicData uri="http://schemas.openxmlformats.org/drawingml/2006/table">
            <a:tbl>
              <a:tblPr firstRow="1" firstCol="1" bandRow="1">
                <a:tableStyleId>{5C22544A-7EE6-4342-B048-85BDC9FD1C3A}</a:tableStyleId>
              </a:tblPr>
              <a:tblGrid>
                <a:gridCol w="4381500">
                  <a:extLst>
                    <a:ext uri="{9D8B030D-6E8A-4147-A177-3AD203B41FA5}">
                      <a16:colId xmlns="" xmlns:a16="http://schemas.microsoft.com/office/drawing/2014/main" val="4004511953"/>
                    </a:ext>
                  </a:extLst>
                </a:gridCol>
                <a:gridCol w="4381500">
                  <a:extLst>
                    <a:ext uri="{9D8B030D-6E8A-4147-A177-3AD203B41FA5}">
                      <a16:colId xmlns="" xmlns:a16="http://schemas.microsoft.com/office/drawing/2014/main" val="2699649822"/>
                    </a:ext>
                  </a:extLst>
                </a:gridCol>
              </a:tblGrid>
              <a:tr h="876300">
                <a:tc>
                  <a:txBody>
                    <a:bodyPr/>
                    <a:lstStyle/>
                    <a:p>
                      <a:pPr>
                        <a:lnSpc>
                          <a:spcPct val="200000"/>
                        </a:lnSpc>
                        <a:spcAft>
                          <a:spcPts val="800"/>
                        </a:spcAft>
                      </a:pPr>
                      <a:r>
                        <a:rPr lang="en-IN" sz="1800">
                          <a:effectLst/>
                        </a:rPr>
                        <a:t>F(X, Y, 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800">
                          <a:effectLst/>
                        </a:rPr>
                        <a:t>XY v not (X)Z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 xmlns:a16="http://schemas.microsoft.com/office/drawing/2014/main" val="3506058470"/>
                  </a:ext>
                </a:extLst>
              </a:tr>
              <a:tr h="876300">
                <a:tc>
                  <a:txBody>
                    <a:bodyPr/>
                    <a:lstStyle/>
                    <a:p>
                      <a:pPr>
                        <a:lnSpc>
                          <a:spcPct val="200000"/>
                        </a:lnSpc>
                        <a:spcAft>
                          <a:spcPts val="800"/>
                        </a:spcAft>
                      </a:pPr>
                      <a:r>
                        <a:rPr lang="en-IN" sz="1800">
                          <a:effectLst/>
                        </a:rPr>
                        <a:t>G(X, Y, 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800">
                          <a:effectLst/>
                        </a:rPr>
                        <a:t>XZ v Y not (Z)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 xmlns:a16="http://schemas.microsoft.com/office/drawing/2014/main" val="4258127932"/>
                  </a:ext>
                </a:extLst>
              </a:tr>
              <a:tr h="876300">
                <a:tc>
                  <a:txBody>
                    <a:bodyPr/>
                    <a:lstStyle/>
                    <a:p>
                      <a:pPr>
                        <a:lnSpc>
                          <a:spcPct val="200000"/>
                        </a:lnSpc>
                        <a:spcAft>
                          <a:spcPts val="800"/>
                        </a:spcAft>
                      </a:pPr>
                      <a:r>
                        <a:rPr lang="en-IN" sz="1800">
                          <a:effectLst/>
                        </a:rPr>
                        <a:t>H(X, Y, 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800" dirty="0">
                          <a:effectLst/>
                        </a:rPr>
                        <a:t>X </a:t>
                      </a:r>
                      <a:r>
                        <a:rPr lang="en-IN" sz="1800" dirty="0" err="1">
                          <a:effectLst/>
                        </a:rPr>
                        <a:t>xor</a:t>
                      </a:r>
                      <a:r>
                        <a:rPr lang="en-IN" sz="1800" dirty="0">
                          <a:effectLst/>
                        </a:rPr>
                        <a:t> Y </a:t>
                      </a:r>
                      <a:r>
                        <a:rPr lang="en-IN" sz="1800" dirty="0" err="1">
                          <a:effectLst/>
                        </a:rPr>
                        <a:t>xor</a:t>
                      </a:r>
                      <a:r>
                        <a:rPr lang="en-IN" sz="1800" dirty="0">
                          <a:effectLst/>
                        </a:rPr>
                        <a:t> 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 xmlns:a16="http://schemas.microsoft.com/office/drawing/2014/main" val="4075953691"/>
                  </a:ext>
                </a:extLst>
              </a:tr>
              <a:tr h="876300">
                <a:tc>
                  <a:txBody>
                    <a:bodyPr/>
                    <a:lstStyle/>
                    <a:p>
                      <a:pPr>
                        <a:lnSpc>
                          <a:spcPct val="200000"/>
                        </a:lnSpc>
                        <a:spcAft>
                          <a:spcPts val="800"/>
                        </a:spcAft>
                      </a:pPr>
                      <a:r>
                        <a:rPr lang="en-IN" sz="1800" dirty="0">
                          <a:effectLst/>
                        </a:rPr>
                        <a:t>I(X, Y, 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800" dirty="0">
                          <a:effectLst/>
                        </a:rPr>
                        <a:t>Y </a:t>
                      </a:r>
                      <a:r>
                        <a:rPr lang="en-IN" sz="1800" dirty="0" err="1">
                          <a:effectLst/>
                        </a:rPr>
                        <a:t>xor</a:t>
                      </a:r>
                      <a:r>
                        <a:rPr lang="en-IN" sz="1800" dirty="0">
                          <a:effectLst/>
                        </a:rPr>
                        <a:t> (X v not (Z))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 xmlns:a16="http://schemas.microsoft.com/office/drawing/2014/main" val="1894011660"/>
                  </a:ext>
                </a:extLst>
              </a:tr>
            </a:tbl>
          </a:graphicData>
        </a:graphic>
      </p:graphicFrame>
    </p:spTree>
    <p:extLst>
      <p:ext uri="{BB962C8B-B14F-4D97-AF65-F5344CB8AC3E}">
        <p14:creationId xmlns="" xmlns:p14="http://schemas.microsoft.com/office/powerpoint/2010/main" val="3331565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4294967295"/>
          </p:nvPr>
        </p:nvSpPr>
        <p:spPr bwMode="auto">
          <a:xfrm>
            <a:off x="4379913" y="6408738"/>
            <a:ext cx="2351087" cy="365125"/>
          </a:xfrm>
          <a:prstGeom prst="rect">
            <a:avLst/>
          </a:prstGeom>
          <a:noFill/>
          <a:ln>
            <a:miter lim="800000"/>
            <a:headEnd/>
            <a:tailEnd/>
          </a:ln>
        </p:spPr>
        <p:txBody>
          <a:bodyPr wrap="square" lIns="91440" tIns="45720" rIns="91440" bIns="45720" numCol="1" anchorCtr="0" compatLnSpc="1">
            <a:prstTxWarp prst="textNoShape">
              <a:avLst/>
            </a:prstTxWarp>
          </a:bodyPr>
          <a:lstStyle/>
          <a:p>
            <a:r>
              <a:rPr lang="en-US" dirty="0"/>
              <a:t>   </a:t>
            </a:r>
          </a:p>
        </p:txBody>
      </p:sp>
      <p:sp>
        <p:nvSpPr>
          <p:cNvPr id="4" name="Rectangle 4"/>
          <p:cNvSpPr>
            <a:spLocks noGrp="1" noChangeArrowheads="1"/>
          </p:cNvSpPr>
          <p:nvPr>
            <p:ph type="title"/>
          </p:nvPr>
        </p:nvSpPr>
        <p:spPr>
          <a:xfrm>
            <a:off x="990600" y="533400"/>
            <a:ext cx="7924800" cy="609600"/>
          </a:xfrm>
        </p:spPr>
        <p:txBody>
          <a:bodyPr/>
          <a:lstStyle/>
          <a:p>
            <a:pPr eaLnBrk="1" fontAlgn="auto" hangingPunct="1">
              <a:spcAft>
                <a:spcPts val="0"/>
              </a:spcAft>
              <a:defRPr/>
            </a:pPr>
            <a:r>
              <a:rPr lang="en-US" sz="3200" dirty="0">
                <a:solidFill>
                  <a:srgbClr val="FF0000"/>
                </a:solidFill>
              </a:rPr>
              <a:t>Example</a:t>
            </a:r>
          </a:p>
        </p:txBody>
      </p:sp>
      <p:graphicFrame>
        <p:nvGraphicFramePr>
          <p:cNvPr id="6" name="Table 5">
            <a:extLst>
              <a:ext uri="{FF2B5EF4-FFF2-40B4-BE49-F238E27FC236}">
                <a16:creationId xmlns="" xmlns:a16="http://schemas.microsoft.com/office/drawing/2014/main" id="{533FE6D4-F08E-418E-8BAB-4CE98E06057D}"/>
              </a:ext>
            </a:extLst>
          </p:cNvPr>
          <p:cNvGraphicFramePr>
            <a:graphicFrameLocks noGrp="1"/>
          </p:cNvGraphicFramePr>
          <p:nvPr>
            <p:extLst>
              <p:ext uri="{D42A27DB-BD31-4B8C-83A1-F6EECF244321}">
                <p14:modId xmlns="" xmlns:p14="http://schemas.microsoft.com/office/powerpoint/2010/main" val="3477557655"/>
              </p:ext>
            </p:extLst>
          </p:nvPr>
        </p:nvGraphicFramePr>
        <p:xfrm>
          <a:off x="701675" y="1730553"/>
          <a:ext cx="7740650" cy="1627010"/>
        </p:xfrm>
        <a:graphic>
          <a:graphicData uri="http://schemas.openxmlformats.org/drawingml/2006/table">
            <a:tbl>
              <a:tblPr firstRow="1" firstCol="1" bandRow="1">
                <a:tableStyleId>{5C22544A-7EE6-4342-B048-85BDC9FD1C3A}</a:tableStyleId>
              </a:tblPr>
              <a:tblGrid>
                <a:gridCol w="7740650">
                  <a:extLst>
                    <a:ext uri="{9D8B030D-6E8A-4147-A177-3AD203B41FA5}">
                      <a16:colId xmlns="" xmlns:a16="http://schemas.microsoft.com/office/drawing/2014/main" val="3457407330"/>
                    </a:ext>
                  </a:extLst>
                </a:gridCol>
              </a:tblGrid>
              <a:tr h="813505">
                <a:tc>
                  <a:txBody>
                    <a:bodyPr/>
                    <a:lstStyle/>
                    <a:p>
                      <a:pPr>
                        <a:lnSpc>
                          <a:spcPct val="200000"/>
                        </a:lnSpc>
                        <a:spcAft>
                          <a:spcPts val="800"/>
                        </a:spcAft>
                      </a:pPr>
                      <a:r>
                        <a:rPr lang="en-IN" sz="2000" dirty="0">
                          <a:effectLst/>
                        </a:rPr>
                        <a:t>Input: This is an article about the cryptography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 xmlns:a16="http://schemas.microsoft.com/office/drawing/2014/main" val="967386997"/>
                  </a:ext>
                </a:extLst>
              </a:tr>
              <a:tr h="813505">
                <a:tc>
                  <a:txBody>
                    <a:bodyPr/>
                    <a:lstStyle/>
                    <a:p>
                      <a:pPr>
                        <a:lnSpc>
                          <a:spcPct val="200000"/>
                        </a:lnSpc>
                        <a:spcAft>
                          <a:spcPts val="800"/>
                        </a:spcAft>
                      </a:pPr>
                      <a:r>
                        <a:rPr lang="en-IN" sz="2000" dirty="0">
                          <a:effectLst/>
                        </a:rPr>
                        <a:t>Output: e4d909c290dfb1ca068ffaddd22cbb0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 xmlns:a16="http://schemas.microsoft.com/office/drawing/2014/main" val="292688699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MD5 Algorithms are useful because it is easier to compare and store these smaller hashes than to store a large text of variable length. It is a widely used algorithm for one way hashes that are used to verify without necessarily giving the original value.MD5 Algorithm is used by </a:t>
            </a:r>
            <a:r>
              <a:rPr lang="en-IN" sz="200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Unix</a:t>
            </a: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systems to store the passwords of the user in a 128-bit encrypted format. MD5 algorithms are widely used to check the integrity of the files.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0"/>
          </p:nvPr>
        </p:nvSpPr>
        <p:spPr/>
        <p:txBody>
          <a:bodyPr>
            <a:normAutofit fontScale="85000" lnSpcReduction="10000"/>
          </a:bodyPr>
          <a:lstStyle/>
          <a:p>
            <a:pPr>
              <a:lnSpc>
                <a:spcPct val="107000"/>
              </a:lnSpc>
              <a:spcAft>
                <a:spcPts val="460"/>
              </a:spcAft>
            </a:pPr>
            <a:r>
              <a:rPr lang="en-IN" sz="28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Advantages and Disadvantages of MD5 Algorithm</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2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Moreover, it is very easy to generate a message digest of the original message using this algorithm. It can perform the message digest of a message having any number of bits, it is not limited to message in the multiples of 8, unlike MD5sum which is limited to octets.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0"/>
          </p:nvPr>
        </p:nvSpPr>
        <p:spPr>
          <a:xfrm>
            <a:off x="1066800" y="609600"/>
            <a:ext cx="7924800" cy="838200"/>
          </a:xfrm>
        </p:spPr>
        <p:txBody>
          <a:bodyPr>
            <a:normAutofit fontScale="92500" lnSpcReduction="20000"/>
          </a:bodyPr>
          <a:lstStyle/>
          <a:p>
            <a:pPr>
              <a:lnSpc>
                <a:spcPct val="107000"/>
              </a:lnSpc>
              <a:spcAft>
                <a:spcPts val="460"/>
              </a:spcAft>
            </a:pPr>
            <a:r>
              <a:rPr lang="en-IN" sz="28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Advantages and Disadvantages of MD5 Algorithm</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501801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But from many years MD5 has prone to hash collision weakness, </a:t>
            </a:r>
            <a:r>
              <a:rPr lang="en-IN"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i.e</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it is possible to create the same hash function for two different inputs. MD5 provides no security over these collision attacks. Instead of MD5, SHA (Secure Hash Algorithm, which produces 160-bit message digest and designed by NSA to be a part of digital signature algorithm) is now acceptable in the cryptographic field for generating the hash function as it is not easy to produce SHA-I collision and till now no collision has been produced yet.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0"/>
          </p:nvPr>
        </p:nvSpPr>
        <p:spPr/>
        <p:txBody>
          <a:bodyPr>
            <a:normAutofit fontScale="85000" lnSpcReduction="10000"/>
          </a:bodyPr>
          <a:lstStyle/>
          <a:p>
            <a:pPr>
              <a:lnSpc>
                <a:spcPct val="107000"/>
              </a:lnSpc>
              <a:spcAft>
                <a:spcPts val="460"/>
              </a:spcAft>
            </a:pPr>
            <a:r>
              <a:rPr lang="en-IN" sz="28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Advantages and Disadvantages of MD5 Algorithm</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551002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Moreover, it is quite slow then the optimized </a:t>
            </a:r>
            <a:r>
              <a:rPr lang="en-IN" sz="200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SHA algorithm</a:t>
            </a: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SHA is much secure than MD5 algorithm and moreover, it can be implemented in existing technology with exceeding rates, unlike MD5. Nowadays new hashing algorithms are coming up in the market keeping in mind higher security of data like SHA256 (which generates 256 bits signature of a text).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0"/>
          </p:nvPr>
        </p:nvSpPr>
        <p:spPr/>
        <p:txBody>
          <a:bodyPr>
            <a:normAutofit fontScale="85000" lnSpcReduction="10000"/>
          </a:bodyPr>
          <a:lstStyle/>
          <a:p>
            <a:pPr>
              <a:lnSpc>
                <a:spcPct val="107000"/>
              </a:lnSpc>
              <a:spcAft>
                <a:spcPts val="460"/>
              </a:spcAft>
            </a:pPr>
            <a:r>
              <a:rPr lang="en-IN" sz="28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Advantages and Disadvantages of MD5 Algorithm</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581954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3600" dirty="0">
                <a:solidFill>
                  <a:srgbClr val="FF0000"/>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 xmlns:p14="http://schemas.microsoft.com/office/powerpoint/2010/main" val="253326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0000"/>
                </a:solidFill>
              </a:rPr>
              <a:t>E- Books Recommended</a:t>
            </a:r>
          </a:p>
        </p:txBody>
      </p:sp>
      <p:sp>
        <p:nvSpPr>
          <p:cNvPr id="3" name="Content Placeholder 2"/>
          <p:cNvSpPr>
            <a:spLocks noGrp="1"/>
          </p:cNvSpPr>
          <p:nvPr>
            <p:ph idx="1"/>
          </p:nvPr>
        </p:nvSpPr>
        <p:spPr/>
        <p:txBody>
          <a:bodyPr/>
          <a:lstStyle/>
          <a:p>
            <a:pPr lvl="0"/>
            <a:r>
              <a:rPr lang="en-US" dirty="0">
                <a:hlinkClick r:id="rId2"/>
              </a:rPr>
              <a:t>https://www.pdfdrive.com/cyber-security-books.html</a:t>
            </a:r>
            <a:endParaRPr lang="en-US" dirty="0"/>
          </a:p>
          <a:p>
            <a:pPr lvl="0"/>
            <a:r>
              <a:rPr lang="en-US" dirty="0">
                <a:hlinkClick r:id="rId3"/>
              </a:rPr>
              <a:t>https://bookauthority.org/books/new-cyber-security-ebooks</a:t>
            </a:r>
            <a:endParaRPr lang="en-US" dirty="0"/>
          </a:p>
          <a:p>
            <a:pPr lvl="0"/>
            <a:r>
              <a:rPr lang="en-US" dirty="0">
                <a:hlinkClick r:id="rId4"/>
              </a:rPr>
              <a:t>https://bookauthority.org/books/best-cyber-security-ebooks</a:t>
            </a:r>
            <a:endParaRPr lang="en-US" dirty="0"/>
          </a:p>
          <a:p>
            <a:r>
              <a:rPr lang="en-US" dirty="0">
                <a:hlinkClick r:id="rId5"/>
              </a:rPr>
              <a:t>https://www.freetechbooks.com/information-security-f52.html</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48233" y="1500175"/>
            <a:ext cx="7338543" cy="478634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071538" y="1142984"/>
            <a:ext cx="7500990" cy="500066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052995" y="928670"/>
            <a:ext cx="7723810" cy="479087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595852" y="1071547"/>
            <a:ext cx="6638096" cy="428628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748233" y="1500174"/>
            <a:ext cx="6333334" cy="351461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452995" y="1571612"/>
            <a:ext cx="6923810" cy="464347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214899" y="1142984"/>
            <a:ext cx="7400001" cy="439561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5061</TotalTime>
  <Words>655</Words>
  <Application>Microsoft Office PowerPoint</Application>
  <PresentationFormat>On-screen Show (4:3)</PresentationFormat>
  <Paragraphs>78</Paragraphs>
  <Slides>28</Slides>
  <Notes>1</Notes>
  <HiddenSlides>1</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How do the MD5 Algorithm works?</vt:lpstr>
      <vt:lpstr>Step1: Append Padding Bits</vt:lpstr>
      <vt:lpstr>Step 2: Append Length</vt:lpstr>
      <vt:lpstr>Step 3: Initialize MD buffer</vt:lpstr>
      <vt:lpstr>Step 4: Processing message in 16-word block</vt:lpstr>
      <vt:lpstr>Example</vt:lpstr>
      <vt:lpstr>Slide 23</vt:lpstr>
      <vt:lpstr>Slide 24</vt:lpstr>
      <vt:lpstr>Slide 25</vt:lpstr>
      <vt:lpstr>Slide 26</vt:lpstr>
      <vt:lpstr>References</vt:lpstr>
      <vt:lpstr>E- Books Recommended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admin</cp:lastModifiedBy>
  <cp:revision>1004</cp:revision>
  <dcterms:created xsi:type="dcterms:W3CDTF">2013-12-12T17:34:34Z</dcterms:created>
  <dcterms:modified xsi:type="dcterms:W3CDTF">2023-03-31T04:37:24Z</dcterms:modified>
</cp:coreProperties>
</file>