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2"/>
  </p:notesMasterIdLst>
  <p:handoutMasterIdLst>
    <p:handoutMasterId r:id="rId33"/>
  </p:handoutMasterIdLst>
  <p:sldIdLst>
    <p:sldId id="301" r:id="rId3"/>
    <p:sldId id="567" r:id="rId4"/>
    <p:sldId id="543" r:id="rId5"/>
    <p:sldId id="751" r:id="rId6"/>
    <p:sldId id="752" r:id="rId7"/>
    <p:sldId id="753" r:id="rId8"/>
    <p:sldId id="754" r:id="rId9"/>
    <p:sldId id="732" r:id="rId10"/>
    <p:sldId id="755" r:id="rId11"/>
    <p:sldId id="756" r:id="rId12"/>
    <p:sldId id="757" r:id="rId13"/>
    <p:sldId id="760" r:id="rId14"/>
    <p:sldId id="758" r:id="rId15"/>
    <p:sldId id="759" r:id="rId16"/>
    <p:sldId id="734" r:id="rId17"/>
    <p:sldId id="735" r:id="rId18"/>
    <p:sldId id="736" r:id="rId19"/>
    <p:sldId id="737" r:id="rId20"/>
    <p:sldId id="738" r:id="rId21"/>
    <p:sldId id="739" r:id="rId22"/>
    <p:sldId id="740" r:id="rId23"/>
    <p:sldId id="741" r:id="rId24"/>
    <p:sldId id="742" r:id="rId25"/>
    <p:sldId id="743" r:id="rId26"/>
    <p:sldId id="745" r:id="rId27"/>
    <p:sldId id="746" r:id="rId28"/>
    <p:sldId id="747" r:id="rId29"/>
    <p:sldId id="551" r:id="rId30"/>
    <p:sldId id="5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513" autoAdjust="0"/>
  </p:normalViewPr>
  <p:slideViewPr>
    <p:cSldViewPr>
      <p:cViewPr varScale="1">
        <p:scale>
          <a:sx n="60" d="100"/>
          <a:sy n="6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authority.org/books/new-cyber-security-ebooks" TargetMode="External"/><Relationship Id="rId2" Type="http://schemas.openxmlformats.org/officeDocument/2006/relationships/hyperlink" Target="https://www.pdfdrive.com/cyber-security-boo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techbooks.com/information-security-f52.html" TargetMode="External"/><Relationship Id="rId4" Type="http://schemas.openxmlformats.org/officeDocument/2006/relationships/hyperlink" Target="https://bookauthority.org/books/best-cyber-security-ebook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and Cryptography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Er. Puneet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85860"/>
            <a:ext cx="7429552" cy="477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7643866" cy="55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4914EB4D-740B-494B-9D38-97C899CA33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0770"/>
            <a:ext cx="8229599" cy="5037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2857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785794"/>
            <a:ext cx="7786742" cy="546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6328" y="2195738"/>
            <a:ext cx="7057143" cy="36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80060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Step-1 (Append padding bits)</a:t>
            </a:r>
          </a:p>
          <a:p>
            <a:pPr marL="514350" indent="-51435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message is padded so that its length is congruent to 896 modulo 1024 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Padding is always added, even if the message is already of the desired length.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number of padding bits is in the range of 1 to 1024.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padding consists of a single 1 bit followed by the necessary number of 0 bits.</a:t>
            </a:r>
          </a:p>
        </p:txBody>
      </p:sp>
    </p:spTree>
    <p:extLst>
      <p:ext uri="{BB962C8B-B14F-4D97-AF65-F5344CB8AC3E}">
        <p14:creationId xmlns="" xmlns:p14="http://schemas.microsoft.com/office/powerpoint/2010/main" val="31350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Step-2 (Append Length)</a:t>
            </a:r>
          </a:p>
          <a:p>
            <a:pPr marL="514350" indent="-51435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block of 128 bits (L) is appended to the message.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block contains the length of the original message (before the padding).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85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5720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Step-3 (Initialize Hash Buffer)</a:t>
            </a:r>
          </a:p>
          <a:p>
            <a:pPr marL="514350" indent="-51435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512-bit buffer is used to hold intermediate and final results of the hash function.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buffer can be represented as eight 64-bit registers (a, b, c, d, e, f, g, h).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registers are initialized to the predefined 64-bit integers (hexadecimal values)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54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4876800"/>
          </a:xfrm>
        </p:spPr>
        <p:txBody>
          <a:bodyPr>
            <a:normAutofit fontScale="85000" lnSpcReduction="10000"/>
          </a:bodyPr>
          <a:lstStyle/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Step-3 (Initialize Hash Buffer)</a:t>
            </a:r>
          </a:p>
          <a:p>
            <a:pPr marL="514350" indent="-51435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= 6A09E667F3BCC908 		e = 510E527FADE682D1</a:t>
            </a: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 = BB67AE8584CAA73B 		f = 9B05688C2B3E6C1F</a:t>
            </a: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 = 3C6EF372FE94F82B 		g = 1F83D9ABFB41BD6B</a:t>
            </a: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 = A54FF53A5F1D36F1 		h = 5BE0CD19137E2179</a:t>
            </a:r>
          </a:p>
          <a:p>
            <a:pPr marL="514350" indent="-51435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values are stored 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big-endian format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which is the most significant byte of a word in the low-address (leftmost) byte position.</a:t>
            </a: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words were obtained by taking the first sixty-four bits of the fractional parts of the square roots of the first eight prime numbers.</a:t>
            </a:r>
          </a:p>
          <a:p>
            <a:pPr marL="514350" indent="-51435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85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B373FE3D-C64C-477B-B3EB-99A5701A1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8915400" cy="49530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Step-4 (Process message in 1024-bit (128-word) blocks)</a:t>
            </a:r>
          </a:p>
          <a:p>
            <a:pPr marL="514350" indent="-51435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module is labeled as F.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Every F consists of 80 rounds;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round takes as input the 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512-bit buffer value,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abcdefgh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and updates the contents of the 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buffer.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CD140AFE-5FA4-4E7F-8C72-13E2B5665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05000"/>
            <a:ext cx="30670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3095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3037514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endParaRPr lang="en-IN" sz="4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SHA-512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3810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70872E0-2548-48C0-A09D-68F5737568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6629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8C50500-0CC5-4A7E-A420-73DCD55D32BA}"/>
              </a:ext>
            </a:extLst>
          </p:cNvPr>
          <p:cNvSpPr txBox="1"/>
          <p:nvPr/>
        </p:nvSpPr>
        <p:spPr>
          <a:xfrm>
            <a:off x="228600" y="3151555"/>
            <a:ext cx="152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Step-4</a:t>
            </a:r>
          </a:p>
          <a:p>
            <a:pPr marL="514350" indent="-514350"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Function (F)</a:t>
            </a:r>
          </a:p>
        </p:txBody>
      </p:sp>
    </p:spTree>
    <p:extLst>
      <p:ext uri="{BB962C8B-B14F-4D97-AF65-F5344CB8AC3E}">
        <p14:creationId xmlns="" xmlns:p14="http://schemas.microsoft.com/office/powerpoint/2010/main" val="8015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80060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Step-4 (Process message in 1024-bit (128-word) blocks)</a:t>
            </a:r>
          </a:p>
          <a:p>
            <a:pPr marL="514350" indent="-51435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 input to the first round, the buffer has the value of the intermediate hash value H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i-1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round makes use of a 64-bit value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derived from the current 1024-bit block being processed.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values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are derived using a message schedule.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round also makes use of an additive constant Kt, where 0≤Kt ≤ 79 indicates one of the 80 rounds.</a:t>
            </a:r>
          </a:p>
        </p:txBody>
      </p:sp>
    </p:spTree>
    <p:extLst>
      <p:ext uri="{BB962C8B-B14F-4D97-AF65-F5344CB8AC3E}">
        <p14:creationId xmlns="" xmlns:p14="http://schemas.microsoft.com/office/powerpoint/2010/main" val="286176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SHA – 512 Constant</a:t>
            </a:r>
          </a:p>
          <a:p>
            <a:endParaRPr lang="en-U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DB9E7B13-EDAA-45A1-9ED2-8B8FD0378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057400"/>
            <a:ext cx="901425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82141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15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SHA – 512 Constant</a:t>
            </a:r>
          </a:p>
          <a:p>
            <a:pPr marL="0" indent="0">
              <a:buNone/>
            </a:pPr>
            <a:endParaRPr lang="en-US" sz="3600" dirty="0"/>
          </a:p>
          <a:p>
            <a:pPr marL="0" indent="0" algn="l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BFE8D9ED-7988-454F-8788-7FF06648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46272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Step-4 (Process message in 1024-bit (128-word) blocks)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output of the eightieth round is added to the input to the first round (H</a:t>
            </a:r>
            <a:r>
              <a:rPr lang="en-US" sz="3600" baseline="-25000" dirty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 to produce H</a:t>
            </a:r>
            <a:r>
              <a:rPr lang="en-US" sz="36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SHA-512 Round Function</a:t>
            </a:r>
          </a:p>
          <a:p>
            <a:pPr marL="514350" indent="-514350" algn="just">
              <a:buNone/>
            </a:pP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Every processing function F consists of 80 rounds.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1371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6173E609-5B1F-45BF-9D96-7244A2188D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09916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0D36D44-BD66-4F2D-A26B-5F7CDBE6AA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725" y="1600201"/>
            <a:ext cx="8134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445ABB2-89EB-43A8-90F9-8BD8B6DC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971800"/>
            <a:ext cx="8754070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32453AEE-52A0-479C-95F0-B921B7C19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419600"/>
            <a:ext cx="89154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46169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SHA-512 Round Function : Drive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Wt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Driving 64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1024 bit Mi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first 16 values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taken directly from the 16 words of the current block.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remaining values are defined as:</a:t>
            </a:r>
            <a:endParaRPr lang="en-US" sz="24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3835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326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E- Books Recommended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https://www.pdfdrive.com/cyber-security-books.html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https://bookauthority.org/books/new-cyber-security-ebooks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https://bookauthority.org/books/best-cyber-security-ebooks</a:t>
            </a:r>
            <a:endParaRPr lang="en-US" dirty="0"/>
          </a:p>
          <a:p>
            <a:r>
              <a:rPr lang="en-US" dirty="0">
                <a:hlinkClick r:id="rId5"/>
              </a:rPr>
              <a:t>https://www.freetechbooks.com/information-security-f52.html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latin typeface="TimesNewRomanPSMT"/>
              </a:rPr>
              <a:t>The Secure Hash Algorithm (SHA) </a:t>
            </a:r>
            <a:r>
              <a:rPr lang="en-US" sz="2800" b="1" i="0" u="none" strike="noStrike" baseline="0" dirty="0">
                <a:solidFill>
                  <a:srgbClr val="FF0000"/>
                </a:solidFill>
                <a:latin typeface="TimesNewRomanPSMT"/>
              </a:rPr>
              <a:t>was developed by the </a:t>
            </a:r>
            <a:r>
              <a:rPr lang="en-US" sz="2800" b="1" i="0" u="none" strike="noStrike" baseline="0" dirty="0">
                <a:solidFill>
                  <a:srgbClr val="92D050"/>
                </a:solidFill>
                <a:latin typeface="TimesNewRomanPSMT"/>
              </a:rPr>
              <a:t>National Institute of Standards and Technology (NIST)</a:t>
            </a:r>
            <a:r>
              <a:rPr lang="en-US" sz="2800" b="1" i="0" u="none" strike="noStrike" baseline="0" dirty="0">
                <a:solidFill>
                  <a:srgbClr val="FF0000"/>
                </a:solidFill>
                <a:latin typeface="TimesNewRomanPSMT"/>
              </a:rPr>
              <a:t> and published as a federal information processing standard (FIPS 180) in </a:t>
            </a:r>
            <a:r>
              <a:rPr lang="en-US" sz="2800" b="1" i="0" u="none" strike="noStrike" baseline="0" dirty="0" smtClean="0">
                <a:solidFill>
                  <a:srgbClr val="FF0000"/>
                </a:solidFill>
                <a:latin typeface="TimesNewRomanPSMT"/>
              </a:rPr>
              <a:t>1993</a:t>
            </a:r>
            <a:r>
              <a:rPr lang="en-US" sz="2800" dirty="0" smtClean="0">
                <a:solidFill>
                  <a:srgbClr val="FF0000"/>
                </a:solidFill>
                <a:latin typeface="TimesNewRomanPSMT"/>
              </a:rPr>
              <a:t>.</a:t>
            </a:r>
          </a:p>
          <a:p>
            <a:pPr marL="0" indent="0" algn="l">
              <a:buNone/>
            </a:pPr>
            <a:r>
              <a:rPr lang="en-US" sz="2800" b="0" i="0" u="none" strike="noStrike" baseline="0" dirty="0" smtClean="0">
                <a:latin typeface="TimesNewRomanPSMT"/>
              </a:rPr>
              <a:t> </a:t>
            </a:r>
            <a:r>
              <a:rPr lang="en-US" sz="2800" dirty="0">
                <a:latin typeface="TimesNewRomanPSMT"/>
              </a:rPr>
              <a:t>A</a:t>
            </a:r>
            <a:r>
              <a:rPr lang="en-US" sz="2800" b="0" i="0" u="none" strike="noStrike" baseline="0" dirty="0" smtClean="0">
                <a:latin typeface="TimesNewRomanPSMT"/>
              </a:rPr>
              <a:t> </a:t>
            </a:r>
            <a:r>
              <a:rPr lang="en-US" sz="2800" b="0" i="0" u="none" strike="noStrike" baseline="0" dirty="0">
                <a:latin typeface="TimesNewRomanPSMT"/>
              </a:rPr>
              <a:t>revised version </a:t>
            </a:r>
            <a:r>
              <a:rPr lang="en-US" sz="2800" b="1" i="0" u="none" strike="noStrike" baseline="0" dirty="0">
                <a:solidFill>
                  <a:srgbClr val="FF0000"/>
                </a:solidFill>
                <a:latin typeface="TimesNewRomanPSMT"/>
              </a:rPr>
              <a:t>was issued as FIPS 180-1 in 1995 and is generally referred to as SHA-1.</a:t>
            </a:r>
          </a:p>
          <a:p>
            <a:pPr marL="0" indent="0" algn="l">
              <a:buNone/>
            </a:pPr>
            <a:r>
              <a:rPr lang="en-US" sz="2800" b="1" i="0" u="none" strike="noStrike" baseline="0" dirty="0">
                <a:solidFill>
                  <a:srgbClr val="FF0000"/>
                </a:solidFill>
                <a:latin typeface="TimesNewRomanPSMT"/>
              </a:rPr>
              <a:t>In 2002, NIST produced a revised version of the standard, FIPS 180-2</a:t>
            </a:r>
            <a:r>
              <a:rPr lang="en-US" sz="2800" b="0" i="0" u="none" strike="noStrike" baseline="0" dirty="0">
                <a:latin typeface="TimesNewRomanPSMT"/>
              </a:rPr>
              <a:t>, </a:t>
            </a:r>
            <a:endParaRPr lang="en-US" sz="2800" b="0" i="0" u="none" strike="noStrike" baseline="0" dirty="0" smtClean="0">
              <a:latin typeface="TimesNewRomanPSMT"/>
            </a:endParaRPr>
          </a:p>
          <a:p>
            <a:pPr marL="0" indent="0" algn="l"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TimesNewRomanPSMT"/>
              </a:rPr>
              <a:t>T</a:t>
            </a:r>
            <a:r>
              <a:rPr lang="en-US" sz="2800" b="1" i="0" u="none" strike="noStrike" baseline="0" dirty="0" smtClean="0">
                <a:solidFill>
                  <a:srgbClr val="00B050"/>
                </a:solidFill>
                <a:latin typeface="TimesNewRomanPSMT"/>
              </a:rPr>
              <a:t>hree </a:t>
            </a:r>
            <a:r>
              <a:rPr lang="en-US" sz="2800" b="1" i="0" u="none" strike="noStrike" baseline="0" dirty="0">
                <a:solidFill>
                  <a:srgbClr val="00B050"/>
                </a:solidFill>
                <a:latin typeface="TimesNewRomanPSMT"/>
              </a:rPr>
              <a:t>new versions </a:t>
            </a:r>
            <a:r>
              <a:rPr lang="en-US" sz="2800" b="1" i="0" u="none" strike="noStrike" baseline="0" dirty="0">
                <a:solidFill>
                  <a:srgbClr val="FF0000"/>
                </a:solidFill>
                <a:latin typeface="TimesNewRomanPSMT"/>
              </a:rPr>
              <a:t>of SHA, with hash value lengths of </a:t>
            </a:r>
            <a:r>
              <a:rPr lang="en-US" sz="2800" b="1" i="0" u="none" strike="noStrike" baseline="0" dirty="0">
                <a:solidFill>
                  <a:srgbClr val="00B050"/>
                </a:solidFill>
                <a:latin typeface="TimesNewRomanPSMT"/>
              </a:rPr>
              <a:t>256, 384, and 512 </a:t>
            </a:r>
            <a:r>
              <a:rPr lang="en-US" sz="2800" b="1" i="0" u="none" strike="noStrike" baseline="0" dirty="0">
                <a:solidFill>
                  <a:srgbClr val="FF0000"/>
                </a:solidFill>
                <a:latin typeface="TimesNewRomanPSMT"/>
              </a:rPr>
              <a:t>bits, known as </a:t>
            </a:r>
            <a:r>
              <a:rPr lang="en-US" sz="2800" b="1" i="0" u="none" strike="noStrike" baseline="0" dirty="0">
                <a:solidFill>
                  <a:srgbClr val="00B050"/>
                </a:solidFill>
                <a:latin typeface="TimesNewRomanPSMT"/>
              </a:rPr>
              <a:t>SHA-256, SHA- </a:t>
            </a:r>
            <a:r>
              <a:rPr lang="en-IN" sz="2800" b="1" i="0" u="none" strike="noStrike" baseline="0" dirty="0">
                <a:solidFill>
                  <a:srgbClr val="00B050"/>
                </a:solidFill>
                <a:latin typeface="TimesNewRomanPSMT"/>
              </a:rPr>
              <a:t>384, and SHA-512.</a:t>
            </a:r>
            <a:endParaRPr lang="en-US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286295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857364"/>
            <a:ext cx="650047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1" y="1357298"/>
            <a:ext cx="6352848" cy="43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3" y="1214422"/>
            <a:ext cx="764386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Input Message  = Maximum length of less than 2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bits.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Output = 512-bit message digest.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input is processed in 1024-bit blocks.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86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00108"/>
            <a:ext cx="7000924" cy="511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5110</TotalTime>
  <Words>606</Words>
  <Application>Microsoft Office PowerPoint</Application>
  <PresentationFormat>On-screen Show (4:3)</PresentationFormat>
  <Paragraphs>123</Paragraphs>
  <Slides>29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Custom Design</vt:lpstr>
      <vt:lpstr>Slide 1</vt:lpstr>
      <vt:lpstr>Slide 2</vt:lpstr>
      <vt:lpstr>SHA-512</vt:lpstr>
      <vt:lpstr>Slide 4</vt:lpstr>
      <vt:lpstr>Slide 5</vt:lpstr>
      <vt:lpstr>Slide 6</vt:lpstr>
      <vt:lpstr>Slide 7</vt:lpstr>
      <vt:lpstr>SHA-512</vt:lpstr>
      <vt:lpstr>Slide 9</vt:lpstr>
      <vt:lpstr>Slide 10</vt:lpstr>
      <vt:lpstr>Slide 11</vt:lpstr>
      <vt:lpstr>SHA-512</vt:lpstr>
      <vt:lpstr>Slide 13</vt:lpstr>
      <vt:lpstr>Slide 14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References</vt:lpstr>
      <vt:lpstr>E- Books Recommended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admin</cp:lastModifiedBy>
  <cp:revision>1003</cp:revision>
  <dcterms:created xsi:type="dcterms:W3CDTF">2013-12-12T17:34:34Z</dcterms:created>
  <dcterms:modified xsi:type="dcterms:W3CDTF">2023-04-04T09:04:30Z</dcterms:modified>
</cp:coreProperties>
</file>