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326" r:id="rId3"/>
    <p:sldId id="256" r:id="rId4"/>
    <p:sldId id="333" r:id="rId5"/>
    <p:sldId id="360" r:id="rId6"/>
    <p:sldId id="361" r:id="rId7"/>
    <p:sldId id="362" r:id="rId8"/>
    <p:sldId id="363" r:id="rId9"/>
    <p:sldId id="379" r:id="rId10"/>
    <p:sldId id="364" r:id="rId11"/>
    <p:sldId id="380" r:id="rId12"/>
    <p:sldId id="365" r:id="rId13"/>
    <p:sldId id="378" r:id="rId14"/>
    <p:sldId id="366" r:id="rId15"/>
    <p:sldId id="367" r:id="rId16"/>
    <p:sldId id="368" r:id="rId17"/>
    <p:sldId id="381" r:id="rId18"/>
    <p:sldId id="382" r:id="rId19"/>
    <p:sldId id="383" r:id="rId20"/>
    <p:sldId id="359" r:id="rId21"/>
    <p:sldId id="327"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923" autoAdjust="0"/>
  </p:normalViewPr>
  <p:slideViewPr>
    <p:cSldViewPr>
      <p:cViewPr>
        <p:scale>
          <a:sx n="76" d="100"/>
          <a:sy n="76" d="100"/>
        </p:scale>
        <p:origin x="-468" y="-204"/>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1/25/2023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23800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353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15492" y="1587060"/>
            <a:ext cx="5331811" cy="4555200"/>
          </a:xfrm>
          <a:prstGeom prst="rect">
            <a:avLst/>
          </a:prstGeom>
        </p:spPr>
        <p:txBody>
          <a:bodyPr spcFirstLastPara="1" wrap="square" lIns="91425" tIns="91425" rIns="91425" bIns="91425" anchor="t" anchorCtr="0"/>
          <a:lstStyle>
            <a:lvl1pPr marL="609448" lvl="0" indent="-507873">
              <a:lnSpc>
                <a:spcPct val="115000"/>
              </a:lnSpc>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441522" y="1587060"/>
            <a:ext cx="5331811" cy="4555200"/>
          </a:xfrm>
          <a:prstGeom prst="rect">
            <a:avLst/>
          </a:prstGeom>
        </p:spPr>
        <p:txBody>
          <a:bodyPr spcFirstLastPara="1" wrap="square" lIns="91425" tIns="91425" rIns="91425" bIns="91425" anchor="t" anchorCtr="0"/>
          <a:lstStyle>
            <a:lvl1pPr marL="609448" lvl="0" indent="-507873">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1" name="Shape 31"/>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32" name="Shape 32"/>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6236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hyperlink" Target="http://www.cuchd.in/" TargetMode="Externa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3"/>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7"/>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Lst>
  <p:hf sldNum="0"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aws.amazon.com/mobile/mobile-application-development/" TargetMode="External"/><Relationship Id="rId2" Type="http://schemas.openxmlformats.org/officeDocument/2006/relationships/hyperlink" Target="https://www.stcidlsig.org/effective-use-of-screen-real-estate-in-e-learning/" TargetMode="External"/><Relationship Id="rId1" Type="http://schemas.openxmlformats.org/officeDocument/2006/relationships/slideLayout" Target="../slideLayouts/slideLayout13.xml"/><Relationship Id="rId5" Type="http://schemas.openxmlformats.org/officeDocument/2006/relationships/hyperlink" Target="https://www.geeksforgeeks.org/advantages-of-mobile-application-over-websites/" TargetMode="External"/><Relationship Id="rId4" Type="http://schemas.openxmlformats.org/officeDocument/2006/relationships/hyperlink" Target="https://www.geeksforgeeks.org/introduction-of-mobile-applica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2074" name="CorelDRAW" r:id="rId4" imgW="2169000" imgH="2169360" progId="">
                  <p:embed/>
                </p:oleObj>
              </mc:Choice>
              <mc:Fallback>
                <p:oleObj name="CorelDRAW" r:id="rId4" imgW="2169000" imgH="2169360" progId="">
                  <p:embed/>
                  <p:pic>
                    <p:nvPicPr>
                      <p:cNvPr id="0" name=""/>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3062443" y="4475274"/>
            <a:ext cx="7089619" cy="1969770"/>
          </a:xfrm>
          <a:prstGeom prst="rect">
            <a:avLst/>
          </a:prstGeom>
          <a:noFill/>
        </p:spPr>
        <p:txBody>
          <a:bodyPr wrap="square" rtlCol="0">
            <a:spAutoFit/>
          </a:bodyPr>
          <a:lstStyle/>
          <a:p>
            <a:r>
              <a:rPr lang="en-US" sz="2400" dirty="0" smtClean="0"/>
              <a:t>Mobile </a:t>
            </a:r>
            <a:r>
              <a:rPr lang="en-US" sz="2400" dirty="0"/>
              <a:t>User Interface </a:t>
            </a:r>
            <a:r>
              <a:rPr lang="en-US" sz="2400" dirty="0" smtClean="0"/>
              <a:t>Design,</a:t>
            </a:r>
            <a:r>
              <a:rPr lang="en-US" sz="2400" dirty="0"/>
              <a:t> Effective Use of Screen Real </a:t>
            </a:r>
            <a:r>
              <a:rPr lang="en-US" sz="2400" dirty="0" smtClean="0"/>
              <a:t>Estate</a:t>
            </a:r>
            <a:endParaRPr lang="en-US" sz="2000" b="1" dirty="0" smtClean="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960795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audio functions</a:t>
            </a:r>
          </a:p>
        </p:txBody>
      </p:sp>
      <p:pic>
        <p:nvPicPr>
          <p:cNvPr id="4" name="Content Placeholder 3" descr="Real Estate Voice Overs — All You Need to Know | Voice Crafter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4487" y="2095500"/>
            <a:ext cx="7334250" cy="3810000"/>
          </a:xfrm>
          <a:prstGeom prst="rect">
            <a:avLst/>
          </a:prstGeom>
          <a:noFill/>
          <a:ln>
            <a:noFill/>
          </a:ln>
        </p:spPr>
      </p:pic>
    </p:spTree>
    <p:extLst>
      <p:ext uri="{BB962C8B-B14F-4D97-AF65-F5344CB8AC3E}">
        <p14:creationId xmlns:p14="http://schemas.microsoft.com/office/powerpoint/2010/main" val="3806495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 closed captioning strategically</a:t>
            </a:r>
            <a:br>
              <a:rPr lang="en-US" dirty="0"/>
            </a:br>
            <a:endParaRPr lang="en-US" dirty="0"/>
          </a:p>
        </p:txBody>
      </p:sp>
      <p:sp>
        <p:nvSpPr>
          <p:cNvPr id="3" name="Content Placeholder 2"/>
          <p:cNvSpPr>
            <a:spLocks noGrp="1"/>
          </p:cNvSpPr>
          <p:nvPr>
            <p:ph idx="1"/>
          </p:nvPr>
        </p:nvSpPr>
        <p:spPr/>
        <p:txBody>
          <a:bodyPr>
            <a:normAutofit/>
          </a:bodyPr>
          <a:lstStyle/>
          <a:p>
            <a:r>
              <a:rPr lang="en-US" dirty="0"/>
              <a:t>What does closed captioning mean?</a:t>
            </a:r>
          </a:p>
          <a:p>
            <a:r>
              <a:rPr lang="en-US" dirty="0"/>
              <a:t>Closed captioning is </a:t>
            </a:r>
            <a:r>
              <a:rPr lang="en-US" b="1" dirty="0"/>
              <a:t>time-synchronized text that reflects an audio track and can be read while watching visual content</a:t>
            </a:r>
            <a:r>
              <a:rPr lang="en-US" dirty="0"/>
              <a:t>. </a:t>
            </a:r>
            <a:endParaRPr lang="en-US" dirty="0" smtClean="0"/>
          </a:p>
          <a:p>
            <a:r>
              <a:rPr lang="en-US" dirty="0" smtClean="0"/>
              <a:t>The </a:t>
            </a:r>
            <a:r>
              <a:rPr lang="en-US" dirty="0"/>
              <a:t>process of closed captioning involves transcribing the audio to text, dividing that text into chunks known as “caption frames,” and then synchronizing the caption frames with the video</a:t>
            </a:r>
            <a:r>
              <a:rPr lang="en-US" dirty="0" smtClean="0"/>
              <a:t>.</a:t>
            </a:r>
          </a:p>
          <a:p>
            <a:r>
              <a:rPr lang="en-US" dirty="0" smtClean="0"/>
              <a:t>We </a:t>
            </a:r>
            <a:r>
              <a:rPr lang="en-US" dirty="0"/>
              <a:t>must also think of users who use closed captioning. </a:t>
            </a:r>
            <a:endParaRPr lang="en-US" dirty="0" smtClean="0"/>
          </a:p>
          <a:p>
            <a:r>
              <a:rPr lang="en-US" dirty="0" smtClean="0"/>
              <a:t>Despite </a:t>
            </a:r>
            <a:r>
              <a:rPr lang="en-US" dirty="0"/>
              <a:t>having limited screen real estate, e-learning slides can have closed captioning and still use space effectively</a:t>
            </a:r>
            <a:r>
              <a:rPr lang="en-US" dirty="0" smtClean="0"/>
              <a:t>.</a:t>
            </a:r>
          </a:p>
          <a:p>
            <a:r>
              <a:rPr lang="en-US" dirty="0" smtClean="0"/>
              <a:t> </a:t>
            </a:r>
            <a:r>
              <a:rPr lang="en-US" dirty="0"/>
              <a:t>Put the closed captioning on the bottom of the screen where everyone is used to seeing it. </a:t>
            </a:r>
            <a:endParaRPr lang="en-US" dirty="0" smtClean="0"/>
          </a:p>
          <a:p>
            <a:r>
              <a:rPr lang="en-US" dirty="0" smtClean="0"/>
              <a:t>It </a:t>
            </a:r>
            <a:r>
              <a:rPr lang="en-US" dirty="0"/>
              <a:t>can also go into the narrowed margins of the slide. </a:t>
            </a:r>
            <a:endParaRPr lang="en-US" dirty="0" smtClean="0"/>
          </a:p>
          <a:p>
            <a:r>
              <a:rPr lang="en-US" dirty="0" smtClean="0"/>
              <a:t>When </a:t>
            </a:r>
            <a:r>
              <a:rPr lang="en-US" dirty="0"/>
              <a:t>the closed captioning has a solid background color, it is immediately differentiated from the slide’s main text without using up more real estate</a:t>
            </a:r>
            <a:r>
              <a:rPr lang="en-US" dirty="0" smtClean="0"/>
              <a:t>.</a:t>
            </a:r>
            <a:endParaRPr lang="en-US" dirty="0"/>
          </a:p>
        </p:txBody>
      </p:sp>
    </p:spTree>
    <p:extLst>
      <p:ext uri="{BB962C8B-B14F-4D97-AF65-F5344CB8AC3E}">
        <p14:creationId xmlns:p14="http://schemas.microsoft.com/office/powerpoint/2010/main" val="2884893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 closed captioning strategically</a:t>
            </a:r>
          </a:p>
        </p:txBody>
      </p:sp>
      <p:pic>
        <p:nvPicPr>
          <p:cNvPr id="4" name="Content Placeholder 3" descr="COMM_ClosedCaption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5392" y="1752600"/>
            <a:ext cx="8092440" cy="4495800"/>
          </a:xfrm>
          <a:prstGeom prst="rect">
            <a:avLst/>
          </a:prstGeom>
          <a:noFill/>
          <a:ln>
            <a:noFill/>
          </a:ln>
        </p:spPr>
      </p:pic>
    </p:spTree>
    <p:extLst>
      <p:ext uri="{BB962C8B-B14F-4D97-AF65-F5344CB8AC3E}">
        <p14:creationId xmlns:p14="http://schemas.microsoft.com/office/powerpoint/2010/main" val="1169110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 responsive e-learning design</a:t>
            </a:r>
            <a:br>
              <a:rPr lang="en-US" dirty="0"/>
            </a:br>
            <a:endParaRPr lang="en-US" dirty="0"/>
          </a:p>
        </p:txBody>
      </p:sp>
      <p:sp>
        <p:nvSpPr>
          <p:cNvPr id="3" name="Content Placeholder 2"/>
          <p:cNvSpPr>
            <a:spLocks noGrp="1"/>
          </p:cNvSpPr>
          <p:nvPr>
            <p:ph idx="1"/>
          </p:nvPr>
        </p:nvSpPr>
        <p:spPr/>
        <p:txBody>
          <a:bodyPr/>
          <a:lstStyle/>
          <a:p>
            <a:r>
              <a:rPr lang="en-US" dirty="0" smtClean="0"/>
              <a:t>Different </a:t>
            </a:r>
            <a:r>
              <a:rPr lang="en-US" dirty="0"/>
              <a:t>devices have different amounts of screen real estate, so e-learning designs will have to change with each type of </a:t>
            </a:r>
            <a:r>
              <a:rPr lang="en-US" dirty="0" smtClean="0"/>
              <a:t>device</a:t>
            </a:r>
          </a:p>
          <a:p>
            <a:r>
              <a:rPr lang="en-US" dirty="0" smtClean="0"/>
              <a:t> </a:t>
            </a:r>
            <a:r>
              <a:rPr lang="en-US" dirty="0"/>
              <a:t>(for example: phone, tablet, laptop, or desktop</a:t>
            </a:r>
            <a:r>
              <a:rPr lang="en-US" dirty="0" smtClean="0"/>
              <a:t>).</a:t>
            </a:r>
          </a:p>
          <a:p>
            <a:r>
              <a:rPr lang="en-US" dirty="0" smtClean="0"/>
              <a:t> </a:t>
            </a:r>
            <a:r>
              <a:rPr lang="en-US" dirty="0"/>
              <a:t>This is where responsive e-learning design comes in</a:t>
            </a:r>
            <a:r>
              <a:rPr lang="en-US" dirty="0" smtClean="0"/>
              <a:t>.</a:t>
            </a:r>
          </a:p>
          <a:p>
            <a:r>
              <a:rPr lang="en-US" dirty="0" smtClean="0"/>
              <a:t> </a:t>
            </a:r>
            <a:r>
              <a:rPr lang="en-US" dirty="0"/>
              <a:t>With responsive e-learning, the slides adjust so that users have an optimal learning experience no matter what device they use.</a:t>
            </a:r>
          </a:p>
          <a:p>
            <a:endParaRPr lang="en-US" dirty="0"/>
          </a:p>
        </p:txBody>
      </p:sp>
    </p:spTree>
    <p:extLst>
      <p:ext uri="{BB962C8B-B14F-4D97-AF65-F5344CB8AC3E}">
        <p14:creationId xmlns:p14="http://schemas.microsoft.com/office/powerpoint/2010/main" val="3526481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 responsive e-learning design</a:t>
            </a:r>
          </a:p>
        </p:txBody>
      </p:sp>
      <p:pic>
        <p:nvPicPr>
          <p:cNvPr id="4" name="Content Placeholder 3" descr="7 Examples Of Responsive eLearning Design For Higher Engagement And A  Better Learning Experience - eLearning Industry"/>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0908" y="1752600"/>
            <a:ext cx="4541409" cy="4495800"/>
          </a:xfrm>
          <a:prstGeom prst="rect">
            <a:avLst/>
          </a:prstGeom>
          <a:noFill/>
          <a:ln>
            <a:noFill/>
          </a:ln>
        </p:spPr>
      </p:pic>
    </p:spTree>
    <p:extLst>
      <p:ext uri="{BB962C8B-B14F-4D97-AF65-F5344CB8AC3E}">
        <p14:creationId xmlns:p14="http://schemas.microsoft.com/office/powerpoint/2010/main" val="2370499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762000"/>
            <a:ext cx="10563648" cy="609600"/>
          </a:xfrm>
        </p:spPr>
        <p:txBody>
          <a:bodyPr/>
          <a:lstStyle/>
          <a:p>
            <a:r>
              <a:rPr lang="en-US" dirty="0"/>
              <a:t>Here are some considerations to keep in mind for devices of varying sizes and input methods:</a:t>
            </a:r>
            <a:br>
              <a:rPr lang="en-US" dirty="0"/>
            </a:br>
            <a:endParaRPr lang="en-US" dirty="0"/>
          </a:p>
        </p:txBody>
      </p:sp>
      <p:sp>
        <p:nvSpPr>
          <p:cNvPr id="3" name="Content Placeholder 2"/>
          <p:cNvSpPr>
            <a:spLocks noGrp="1"/>
          </p:cNvSpPr>
          <p:nvPr>
            <p:ph idx="1"/>
          </p:nvPr>
        </p:nvSpPr>
        <p:spPr/>
        <p:txBody>
          <a:bodyPr>
            <a:normAutofit/>
          </a:bodyPr>
          <a:lstStyle/>
          <a:p>
            <a:pPr lvl="0">
              <a:buFont typeface="Arial" pitchFamily="34" charset="0"/>
              <a:buChar char="•"/>
            </a:pPr>
            <a:r>
              <a:rPr lang="en-US" dirty="0" smtClean="0"/>
              <a:t> Smart phones</a:t>
            </a:r>
          </a:p>
          <a:p>
            <a:pPr lvl="0">
              <a:buFont typeface="Arial" pitchFamily="34" charset="0"/>
              <a:buChar char="•"/>
            </a:pPr>
            <a:r>
              <a:rPr lang="en-US" dirty="0" smtClean="0"/>
              <a:t>  Avoid </a:t>
            </a:r>
            <a:r>
              <a:rPr lang="en-US" dirty="0"/>
              <a:t>making the user scroll or zoom in, as it would be inconvenient.</a:t>
            </a:r>
          </a:p>
          <a:p>
            <a:pPr lvl="0"/>
            <a:r>
              <a:rPr lang="en-US" dirty="0"/>
              <a:t>Use as few photos as possible, or incorporate them into the background at low opacity.</a:t>
            </a:r>
          </a:p>
          <a:p>
            <a:pPr lvl="0"/>
            <a:r>
              <a:rPr lang="en-US" dirty="0"/>
              <a:t>Replace “next” buttons with the option to tap on the screen to proceed; it will save space.</a:t>
            </a:r>
          </a:p>
          <a:p>
            <a:pPr lvl="0"/>
            <a:r>
              <a:rPr lang="en-US" dirty="0"/>
              <a:t>Use sans-serif fonts for easy reading—additionally, the size of a sans-serif font can be reduced and still maintain legibility.</a:t>
            </a:r>
          </a:p>
          <a:p>
            <a:pPr marL="0" indent="0">
              <a:buNone/>
            </a:pPr>
            <a:endParaRPr lang="en-US" dirty="0"/>
          </a:p>
        </p:txBody>
      </p:sp>
    </p:spTree>
    <p:extLst>
      <p:ext uri="{BB962C8B-B14F-4D97-AF65-F5344CB8AC3E}">
        <p14:creationId xmlns:p14="http://schemas.microsoft.com/office/powerpoint/2010/main" val="441267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are some considerations to keep in mind for devices of varying sizes and input methods</a:t>
            </a:r>
          </a:p>
        </p:txBody>
      </p:sp>
      <p:sp>
        <p:nvSpPr>
          <p:cNvPr id="3" name="Content Placeholder 2"/>
          <p:cNvSpPr>
            <a:spLocks noGrp="1"/>
          </p:cNvSpPr>
          <p:nvPr>
            <p:ph idx="1"/>
          </p:nvPr>
        </p:nvSpPr>
        <p:spPr/>
        <p:txBody>
          <a:bodyPr/>
          <a:lstStyle/>
          <a:p>
            <a:r>
              <a:rPr lang="en-US" dirty="0"/>
              <a:t>Tablets</a:t>
            </a:r>
            <a:endParaRPr lang="en-US" b="1" dirty="0"/>
          </a:p>
          <a:p>
            <a:pPr lvl="0"/>
            <a:r>
              <a:rPr lang="en-US" dirty="0"/>
              <a:t>Follow most of the considerations listed for smart phones.</a:t>
            </a:r>
          </a:p>
          <a:p>
            <a:pPr lvl="0"/>
            <a:r>
              <a:rPr lang="en-US" dirty="0"/>
              <a:t>Make the font size larger, as tablets have more real estate than smart phones.</a:t>
            </a:r>
          </a:p>
          <a:p>
            <a:pPr lvl="0"/>
            <a:r>
              <a:rPr lang="en-US" dirty="0"/>
              <a:t>Spread out the information to fill up some of the extra white space tablets have.</a:t>
            </a:r>
          </a:p>
          <a:p>
            <a:endParaRPr lang="en-US" dirty="0"/>
          </a:p>
        </p:txBody>
      </p:sp>
    </p:spTree>
    <p:extLst>
      <p:ext uri="{BB962C8B-B14F-4D97-AF65-F5344CB8AC3E}">
        <p14:creationId xmlns:p14="http://schemas.microsoft.com/office/powerpoint/2010/main" val="1776082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are some considerations to keep in mind for devices of varying sizes and input methods</a:t>
            </a:r>
          </a:p>
        </p:txBody>
      </p:sp>
      <p:sp>
        <p:nvSpPr>
          <p:cNvPr id="3" name="Content Placeholder 2"/>
          <p:cNvSpPr>
            <a:spLocks noGrp="1"/>
          </p:cNvSpPr>
          <p:nvPr>
            <p:ph idx="1"/>
          </p:nvPr>
        </p:nvSpPr>
        <p:spPr/>
        <p:txBody>
          <a:bodyPr/>
          <a:lstStyle/>
          <a:p>
            <a:r>
              <a:rPr lang="en-US" dirty="0"/>
              <a:t>Laptops and desktops</a:t>
            </a:r>
            <a:endParaRPr lang="en-US" b="1" dirty="0"/>
          </a:p>
          <a:p>
            <a:pPr lvl="0"/>
            <a:r>
              <a:rPr lang="en-US" dirty="0"/>
              <a:t>Use arrow keys and clicks to advance through the e-learning slides, as a keyboard and mouse almost always accompany a laptop or desktop.</a:t>
            </a:r>
          </a:p>
          <a:p>
            <a:pPr lvl="0"/>
            <a:r>
              <a:rPr lang="en-US" dirty="0"/>
              <a:t>Use a larger font size to balance the available real estate on the screen.</a:t>
            </a:r>
          </a:p>
          <a:p>
            <a:pPr lvl="0"/>
            <a:r>
              <a:rPr lang="en-US" dirty="0"/>
              <a:t>Make graphics larger than they would be on a smart phone or tablet, but ensure that they reinforce the text.</a:t>
            </a:r>
          </a:p>
          <a:p>
            <a:endParaRPr lang="en-US" dirty="0"/>
          </a:p>
        </p:txBody>
      </p:sp>
    </p:spTree>
    <p:extLst>
      <p:ext uri="{BB962C8B-B14F-4D97-AF65-F5344CB8AC3E}">
        <p14:creationId xmlns:p14="http://schemas.microsoft.com/office/powerpoint/2010/main" val="332838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Think like a user</a:t>
            </a:r>
            <a:br>
              <a:rPr lang="en-US" dirty="0"/>
            </a:br>
            <a:endParaRPr lang="en-US" dirty="0"/>
          </a:p>
        </p:txBody>
      </p:sp>
      <p:sp>
        <p:nvSpPr>
          <p:cNvPr id="3" name="Content Placeholder 2"/>
          <p:cNvSpPr>
            <a:spLocks noGrp="1"/>
          </p:cNvSpPr>
          <p:nvPr>
            <p:ph idx="1"/>
          </p:nvPr>
        </p:nvSpPr>
        <p:spPr/>
        <p:txBody>
          <a:bodyPr/>
          <a:lstStyle/>
          <a:p>
            <a:r>
              <a:rPr lang="en-US" dirty="0" smtClean="0"/>
              <a:t>To </a:t>
            </a:r>
            <a:r>
              <a:rPr lang="en-US" dirty="0"/>
              <a:t>use screen real estate effectively in e-learning, we must think like a user</a:t>
            </a:r>
            <a:r>
              <a:rPr lang="en-US" dirty="0" smtClean="0"/>
              <a:t>.</a:t>
            </a:r>
          </a:p>
          <a:p>
            <a:r>
              <a:rPr lang="en-US" dirty="0" smtClean="0"/>
              <a:t> </a:t>
            </a:r>
            <a:r>
              <a:rPr lang="en-US" dirty="0"/>
              <a:t>What do they want to see on the screen</a:t>
            </a:r>
            <a:r>
              <a:rPr lang="en-US" dirty="0" smtClean="0"/>
              <a:t>?</a:t>
            </a:r>
          </a:p>
          <a:p>
            <a:r>
              <a:rPr lang="en-US" dirty="0" smtClean="0"/>
              <a:t> How will they interpret the information?</a:t>
            </a:r>
          </a:p>
          <a:p>
            <a:r>
              <a:rPr lang="en-US" dirty="0" smtClean="0"/>
              <a:t> What aids do we anticipate them needing for a positive learning experience</a:t>
            </a:r>
            <a:r>
              <a:rPr lang="en-US" dirty="0"/>
              <a:t>? </a:t>
            </a:r>
            <a:endParaRPr lang="en-US" dirty="0" smtClean="0"/>
          </a:p>
          <a:p>
            <a:r>
              <a:rPr lang="en-US" dirty="0" smtClean="0"/>
              <a:t>How </a:t>
            </a:r>
            <a:r>
              <a:rPr lang="en-US" dirty="0"/>
              <a:t>much is too much information? </a:t>
            </a:r>
            <a:endParaRPr lang="en-US" dirty="0" smtClean="0"/>
          </a:p>
          <a:p>
            <a:r>
              <a:rPr lang="en-US" dirty="0" smtClean="0"/>
              <a:t>We </a:t>
            </a:r>
            <a:r>
              <a:rPr lang="en-US" dirty="0"/>
              <a:t>must strike a balance with white space, text, and images if we are to convey the right amount of information in the best possible way. </a:t>
            </a:r>
            <a:endParaRPr lang="en-US" dirty="0" smtClean="0"/>
          </a:p>
          <a:p>
            <a:r>
              <a:rPr lang="en-US" dirty="0" smtClean="0"/>
              <a:t>As </a:t>
            </a:r>
            <a:r>
              <a:rPr lang="en-US" dirty="0"/>
              <a:t>communicators, it is our responsibility to effectively use real estate in e-learning so that the learning experience will be valuable to the users.</a:t>
            </a:r>
          </a:p>
          <a:p>
            <a:endParaRPr lang="en-US" dirty="0"/>
          </a:p>
        </p:txBody>
      </p:sp>
    </p:spTree>
    <p:extLst>
      <p:ext uri="{BB962C8B-B14F-4D97-AF65-F5344CB8AC3E}">
        <p14:creationId xmlns:p14="http://schemas.microsoft.com/office/powerpoint/2010/main" val="2624974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u="sng" dirty="0">
                <a:hlinkClick r:id="rId2"/>
              </a:rPr>
              <a:t>https://www.stcidlsig.org/effective-use-of-screen-real-estate-in-e-learning/</a:t>
            </a:r>
            <a:endParaRPr lang="en-US" dirty="0"/>
          </a:p>
          <a:p>
            <a:r>
              <a:rPr lang="en-US" u="sng" dirty="0">
                <a:hlinkClick r:id="rId3"/>
              </a:rPr>
              <a:t>https://aws.amazon.com/mobile/mobile-application-development/</a:t>
            </a:r>
            <a:endParaRPr lang="en-US" dirty="0"/>
          </a:p>
          <a:p>
            <a:r>
              <a:rPr lang="en-US" u="sng" dirty="0">
                <a:hlinkClick r:id="rId4"/>
              </a:rPr>
              <a:t>https://www.geeksforgeeks.org/introduction-of-mobile-applications/</a:t>
            </a:r>
            <a:endParaRPr lang="en-US" dirty="0"/>
          </a:p>
          <a:p>
            <a:r>
              <a:rPr lang="en-US" u="sng" dirty="0">
                <a:hlinkClick r:id="rId5"/>
              </a:rPr>
              <a:t>https://www.geeksforgeeks.org/advantages-of-mobile-application-over-websites/</a:t>
            </a:r>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76381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F91F3E87-112B-41EC-A241-BDE8001ECB09}"/>
              </a:ext>
            </a:extLst>
          </p:cNvPr>
          <p:cNvSpPr>
            <a:spLocks noGrp="1" noChangeArrowheads="1"/>
          </p:cNvSpPr>
          <p:nvPr>
            <p:ph type="ctrTitle"/>
          </p:nvPr>
        </p:nvSpPr>
        <p:spPr>
          <a:xfrm>
            <a:off x="914162" y="2130427"/>
            <a:ext cx="10360501" cy="2289173"/>
          </a:xfrm>
        </p:spPr>
        <p:txBody>
          <a:bodyPr/>
          <a:lstStyle/>
          <a:p>
            <a:r>
              <a:rPr lang="en-US" dirty="0"/>
              <a:t>Effective Use of Screen Real </a:t>
            </a:r>
            <a:r>
              <a:rPr lang="en-US" dirty="0" smtClean="0"/>
              <a:t>Estate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4294967295"/>
          </p:nvPr>
        </p:nvSpPr>
        <p:spPr>
          <a:xfrm>
            <a:off x="9344766" y="6492877"/>
            <a:ext cx="2844059" cy="365125"/>
          </a:xfrm>
          <a:prstGeom prst="rect">
            <a:avLst/>
          </a:prstGeom>
        </p:spPr>
        <p:txBody>
          <a:bodyPr/>
          <a:lstStyle/>
          <a:p>
            <a:fld id="{FC9A48AB-23F1-45F1-98E5-D2CDC7A5261D}"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3744101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Use of Screen Real Estate in E-Learning</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Screen real estate refers to the amount of space that is available on a screen</a:t>
            </a:r>
            <a:r>
              <a:rPr lang="en-US" dirty="0" smtClean="0"/>
              <a:t>.</a:t>
            </a:r>
          </a:p>
          <a:p>
            <a:r>
              <a:rPr lang="en-US" dirty="0" smtClean="0"/>
              <a:t> </a:t>
            </a:r>
            <a:r>
              <a:rPr lang="en-US" dirty="0"/>
              <a:t>In e-learning, it is not the available space on the computer screen that concerns us—it is the space on the slides we design and use to teach the material that we find to be most important. </a:t>
            </a:r>
            <a:endParaRPr lang="en-US" dirty="0" smtClean="0"/>
          </a:p>
          <a:p>
            <a:r>
              <a:rPr lang="en-US" dirty="0" smtClean="0"/>
              <a:t>Creating </a:t>
            </a:r>
            <a:r>
              <a:rPr lang="en-US" dirty="0"/>
              <a:t>e-learning slides, in programs such as PowerPoint or Captivate, may be simple and they may look aesthetically pleasing, </a:t>
            </a:r>
            <a:endParaRPr lang="en-US" dirty="0" smtClean="0"/>
          </a:p>
          <a:p>
            <a:r>
              <a:rPr lang="en-US" dirty="0" smtClean="0"/>
              <a:t>but </a:t>
            </a:r>
            <a:r>
              <a:rPr lang="en-US" dirty="0"/>
              <a:t>it is our effective use of space on the slides that give value to the user</a:t>
            </a:r>
            <a:r>
              <a:rPr lang="en-US" dirty="0" smtClean="0"/>
              <a:t>.</a:t>
            </a:r>
          </a:p>
          <a:p>
            <a:r>
              <a:rPr lang="en-US" dirty="0" smtClean="0"/>
              <a:t> </a:t>
            </a:r>
            <a:r>
              <a:rPr lang="en-US" dirty="0"/>
              <a:t>S</a:t>
            </a:r>
            <a:r>
              <a:rPr lang="en-US" dirty="0" smtClean="0"/>
              <a:t>ix </a:t>
            </a:r>
            <a:r>
              <a:rPr lang="en-US" dirty="0"/>
              <a:t>principles you should consider in order to use screen real estate effectively.</a:t>
            </a:r>
          </a:p>
          <a:p>
            <a:endParaRPr lang="en-US" dirty="0"/>
          </a:p>
        </p:txBody>
      </p:sp>
    </p:spTree>
    <p:extLst>
      <p:ext uri="{BB962C8B-B14F-4D97-AF65-F5344CB8AC3E}">
        <p14:creationId xmlns:p14="http://schemas.microsoft.com/office/powerpoint/2010/main" val="1616318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Use white space, but not too much</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White space can help a page look elegant and clean. </a:t>
            </a:r>
            <a:endParaRPr lang="en-US" dirty="0" smtClean="0"/>
          </a:p>
          <a:p>
            <a:r>
              <a:rPr lang="en-US" dirty="0" smtClean="0"/>
              <a:t>Also </a:t>
            </a:r>
            <a:r>
              <a:rPr lang="en-US" dirty="0"/>
              <a:t>known as negative space, white space is the part of the page we leave blank, such as the margins and the space between paragraphs. </a:t>
            </a:r>
            <a:endParaRPr lang="en-US" dirty="0" smtClean="0"/>
          </a:p>
          <a:p>
            <a:r>
              <a:rPr lang="en-US" dirty="0" smtClean="0"/>
              <a:t>Used </a:t>
            </a:r>
            <a:r>
              <a:rPr lang="en-US" dirty="0"/>
              <a:t>properly, white space can unclutter a page without it looking sparse</a:t>
            </a:r>
            <a:r>
              <a:rPr lang="en-US" dirty="0" smtClean="0"/>
              <a:t>.</a:t>
            </a:r>
          </a:p>
          <a:p>
            <a:r>
              <a:rPr lang="en-US" dirty="0" smtClean="0"/>
              <a:t> </a:t>
            </a:r>
            <a:r>
              <a:rPr lang="en-US" dirty="0"/>
              <a:t>It also applies to e-learning slides. </a:t>
            </a:r>
            <a:endParaRPr lang="en-US" dirty="0" smtClean="0"/>
          </a:p>
          <a:p>
            <a:r>
              <a:rPr lang="en-US" dirty="0" smtClean="0"/>
              <a:t>We </a:t>
            </a:r>
            <a:r>
              <a:rPr lang="en-US" dirty="0"/>
              <a:t>want to teach the users everything we can, but we do not want to overwhelm them by putting too much information on one slide.</a:t>
            </a:r>
          </a:p>
          <a:p>
            <a:endParaRPr lang="en-US" dirty="0"/>
          </a:p>
        </p:txBody>
      </p:sp>
    </p:spTree>
    <p:extLst>
      <p:ext uri="{BB962C8B-B14F-4D97-AF65-F5344CB8AC3E}">
        <p14:creationId xmlns:p14="http://schemas.microsoft.com/office/powerpoint/2010/main" val="704244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Use white space, but not too much</a:t>
            </a:r>
            <a:endParaRPr lang="en-US" dirty="0"/>
          </a:p>
        </p:txBody>
      </p:sp>
      <p:sp>
        <p:nvSpPr>
          <p:cNvPr id="3" name="Content Placeholder 2"/>
          <p:cNvSpPr>
            <a:spLocks noGrp="1"/>
          </p:cNvSpPr>
          <p:nvPr>
            <p:ph idx="1"/>
          </p:nvPr>
        </p:nvSpPr>
        <p:spPr/>
        <p:txBody>
          <a:bodyPr/>
          <a:lstStyle/>
          <a:p>
            <a:r>
              <a:rPr lang="en-US" dirty="0"/>
              <a:t>Each e-learning slide should cover only one topic. </a:t>
            </a:r>
            <a:endParaRPr lang="en-US" dirty="0" smtClean="0"/>
          </a:p>
          <a:p>
            <a:r>
              <a:rPr lang="en-US" dirty="0" smtClean="0"/>
              <a:t>In </a:t>
            </a:r>
            <a:r>
              <a:rPr lang="en-US" dirty="0"/>
              <a:t>doing so, we will not only control the white space on the slides, but also limit how much information we share at one time. </a:t>
            </a:r>
            <a:endParaRPr lang="en-US" dirty="0" smtClean="0"/>
          </a:p>
          <a:p>
            <a:r>
              <a:rPr lang="en-US" dirty="0" smtClean="0"/>
              <a:t>We </a:t>
            </a:r>
            <a:r>
              <a:rPr lang="en-US" dirty="0"/>
              <a:t>tend to use white space as borders to separate topics; these very paragraphs that you are currently reading are separated from one another using white space to help you see where one paragraph ends and where another one starts</a:t>
            </a:r>
            <a:r>
              <a:rPr lang="en-US" dirty="0" smtClean="0"/>
              <a:t>.</a:t>
            </a:r>
          </a:p>
          <a:p>
            <a:r>
              <a:rPr lang="en-US" dirty="0" smtClean="0"/>
              <a:t> </a:t>
            </a:r>
            <a:r>
              <a:rPr lang="en-US" dirty="0"/>
              <a:t>If we focus on having only one idea per slide, we can decrease the use of white space typically reserved for separating topics. </a:t>
            </a:r>
            <a:endParaRPr lang="en-US" dirty="0" smtClean="0"/>
          </a:p>
          <a:p>
            <a:r>
              <a:rPr lang="en-US" dirty="0" smtClean="0"/>
              <a:t>Then</a:t>
            </a:r>
            <a:r>
              <a:rPr lang="en-US" dirty="0"/>
              <a:t>, you will only have to worry about line spacing, text, images, and navigation buttons.</a:t>
            </a:r>
          </a:p>
          <a:p>
            <a:endParaRPr lang="en-US" dirty="0"/>
          </a:p>
        </p:txBody>
      </p:sp>
    </p:spTree>
    <p:extLst>
      <p:ext uri="{BB962C8B-B14F-4D97-AF65-F5344CB8AC3E}">
        <p14:creationId xmlns:p14="http://schemas.microsoft.com/office/powerpoint/2010/main" val="3535675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Narrow the margins</a:t>
            </a:r>
            <a:br>
              <a:rPr lang="en-US" dirty="0"/>
            </a:br>
            <a:endParaRPr lang="en-US" dirty="0"/>
          </a:p>
        </p:txBody>
      </p:sp>
      <p:sp>
        <p:nvSpPr>
          <p:cNvPr id="3" name="Content Placeholder 2"/>
          <p:cNvSpPr>
            <a:spLocks noGrp="1"/>
          </p:cNvSpPr>
          <p:nvPr>
            <p:ph idx="1"/>
          </p:nvPr>
        </p:nvSpPr>
        <p:spPr/>
        <p:txBody>
          <a:bodyPr/>
          <a:lstStyle/>
          <a:p>
            <a:r>
              <a:rPr lang="en-US" dirty="0" smtClean="0"/>
              <a:t>Unlike </a:t>
            </a:r>
            <a:r>
              <a:rPr lang="en-US" dirty="0"/>
              <a:t>a page that might be printed, e-learning slides are mostly viewed on a device and will not encounter the problem of information being cut off by the printer due to narrow margins</a:t>
            </a:r>
            <a:r>
              <a:rPr lang="en-US" dirty="0" smtClean="0"/>
              <a:t>.</a:t>
            </a:r>
          </a:p>
          <a:p>
            <a:r>
              <a:rPr lang="en-US" dirty="0" smtClean="0"/>
              <a:t> </a:t>
            </a:r>
            <a:r>
              <a:rPr lang="en-US" dirty="0"/>
              <a:t>You can narrow the margins and use the few extra pixels to add more to the slides. It is a way to effectively use real estate and deliver a positive user experience.</a:t>
            </a:r>
          </a:p>
          <a:p>
            <a:endParaRPr lang="en-US" dirty="0"/>
          </a:p>
        </p:txBody>
      </p:sp>
    </p:spTree>
    <p:extLst>
      <p:ext uri="{BB962C8B-B14F-4D97-AF65-F5344CB8AC3E}">
        <p14:creationId xmlns:p14="http://schemas.microsoft.com/office/powerpoint/2010/main" val="2536040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graphics and figures carefully</a:t>
            </a:r>
          </a:p>
        </p:txBody>
      </p:sp>
      <p:sp>
        <p:nvSpPr>
          <p:cNvPr id="3" name="Content Placeholder 2"/>
          <p:cNvSpPr>
            <a:spLocks noGrp="1"/>
          </p:cNvSpPr>
          <p:nvPr>
            <p:ph idx="1"/>
          </p:nvPr>
        </p:nvSpPr>
        <p:spPr/>
        <p:txBody>
          <a:bodyPr/>
          <a:lstStyle/>
          <a:p>
            <a:r>
              <a:rPr lang="en-US" dirty="0" smtClean="0"/>
              <a:t>In </a:t>
            </a:r>
            <a:r>
              <a:rPr lang="en-US" dirty="0"/>
              <a:t>technical writing, graphics are meant to reinforce the text</a:t>
            </a:r>
            <a:r>
              <a:rPr lang="en-US" dirty="0" smtClean="0"/>
              <a:t>.</a:t>
            </a:r>
          </a:p>
          <a:p>
            <a:r>
              <a:rPr lang="en-US" dirty="0" smtClean="0"/>
              <a:t> </a:t>
            </a:r>
            <a:r>
              <a:rPr lang="en-US" dirty="0"/>
              <a:t>Because of the limited real estate on e-learning slides, graphics should be small and used only to help the user understand the information</a:t>
            </a:r>
            <a:r>
              <a:rPr lang="en-US" dirty="0" smtClean="0"/>
              <a:t>.</a:t>
            </a:r>
          </a:p>
          <a:p>
            <a:r>
              <a:rPr lang="en-US" dirty="0" smtClean="0"/>
              <a:t> </a:t>
            </a:r>
            <a:r>
              <a:rPr lang="en-US" dirty="0"/>
              <a:t>Instead of placing graphics in the middle of the slide and forcing the text to the margins, try putting the graphic in a corner or giving it its own slide after one that explains the graphic.</a:t>
            </a:r>
          </a:p>
          <a:p>
            <a:endParaRPr lang="en-US" dirty="0"/>
          </a:p>
        </p:txBody>
      </p:sp>
    </p:spTree>
    <p:extLst>
      <p:ext uri="{BB962C8B-B14F-4D97-AF65-F5344CB8AC3E}">
        <p14:creationId xmlns:p14="http://schemas.microsoft.com/office/powerpoint/2010/main" val="98665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graphics and figures carefully</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7862" y="2143125"/>
            <a:ext cx="6667500" cy="3714750"/>
          </a:xfrm>
          <a:prstGeom prst="rect">
            <a:avLst/>
          </a:prstGeom>
          <a:noFill/>
        </p:spPr>
      </p:pic>
    </p:spTree>
    <p:extLst>
      <p:ext uri="{BB962C8B-B14F-4D97-AF65-F5344CB8AC3E}">
        <p14:creationId xmlns:p14="http://schemas.microsoft.com/office/powerpoint/2010/main" val="2532649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audio functions</a:t>
            </a:r>
            <a:br>
              <a:rPr lang="en-US" dirty="0"/>
            </a:br>
            <a:endParaRPr lang="en-US" dirty="0"/>
          </a:p>
        </p:txBody>
      </p:sp>
      <p:sp>
        <p:nvSpPr>
          <p:cNvPr id="3" name="Content Placeholder 2"/>
          <p:cNvSpPr>
            <a:spLocks noGrp="1"/>
          </p:cNvSpPr>
          <p:nvPr>
            <p:ph idx="1"/>
          </p:nvPr>
        </p:nvSpPr>
        <p:spPr/>
        <p:txBody>
          <a:bodyPr/>
          <a:lstStyle/>
          <a:p>
            <a:r>
              <a:rPr lang="en-US" dirty="0" smtClean="0"/>
              <a:t>Unlike </a:t>
            </a:r>
            <a:r>
              <a:rPr lang="en-US" dirty="0"/>
              <a:t>a textbook, e-learning can use audio to enhance learning. </a:t>
            </a:r>
            <a:endParaRPr lang="en-US" dirty="0" smtClean="0"/>
          </a:p>
          <a:p>
            <a:r>
              <a:rPr lang="en-US" dirty="0" smtClean="0"/>
              <a:t>Using </a:t>
            </a:r>
            <a:r>
              <a:rPr lang="en-US" dirty="0"/>
              <a:t>the audio function to supply voice over on the slides gives the users a more personal e-learning experience</a:t>
            </a:r>
            <a:r>
              <a:rPr lang="en-US" dirty="0" smtClean="0"/>
              <a:t>.</a:t>
            </a:r>
          </a:p>
          <a:p>
            <a:r>
              <a:rPr lang="en-US" dirty="0" smtClean="0"/>
              <a:t> </a:t>
            </a:r>
            <a:r>
              <a:rPr lang="en-US" dirty="0"/>
              <a:t>Not only will this save space for more information, but it will also be more accessible.</a:t>
            </a:r>
          </a:p>
          <a:p>
            <a:endParaRPr lang="en-US" dirty="0"/>
          </a:p>
        </p:txBody>
      </p:sp>
    </p:spTree>
    <p:extLst>
      <p:ext uri="{BB962C8B-B14F-4D97-AF65-F5344CB8AC3E}">
        <p14:creationId xmlns:p14="http://schemas.microsoft.com/office/powerpoint/2010/main" val="3605819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1091</Words>
  <Application>Microsoft Office PowerPoint</Application>
  <PresentationFormat>Custom</PresentationFormat>
  <Paragraphs>94</Paragraphs>
  <Slides>20</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3" baseType="lpstr">
      <vt:lpstr>Office Theme</vt:lpstr>
      <vt:lpstr>FORMAT_PPT</vt:lpstr>
      <vt:lpstr>CorelDRAW</vt:lpstr>
      <vt:lpstr>PowerPoint Presentation</vt:lpstr>
      <vt:lpstr>Effective Use of Screen Real Estate</vt:lpstr>
      <vt:lpstr>Effective Use of Screen Real Estate in E-Learning  </vt:lpstr>
      <vt:lpstr>Use white space, but not too much </vt:lpstr>
      <vt:lpstr>Use white space, but not too much</vt:lpstr>
      <vt:lpstr>Narrow the margins </vt:lpstr>
      <vt:lpstr>Use graphics and figures carefully</vt:lpstr>
      <vt:lpstr>Use graphics and figures carefully</vt:lpstr>
      <vt:lpstr>Use audio functions </vt:lpstr>
      <vt:lpstr>Use audio functions</vt:lpstr>
      <vt:lpstr>Place closed captioning strategically </vt:lpstr>
      <vt:lpstr>Place closed captioning strategically</vt:lpstr>
      <vt:lpstr>Use a responsive e-learning design </vt:lpstr>
      <vt:lpstr>Use a responsive e-learning design</vt:lpstr>
      <vt:lpstr>Here are some considerations to keep in mind for devices of varying sizes and input methods: </vt:lpstr>
      <vt:lpstr>Here are some considerations to keep in mind for devices of varying sizes and input methods</vt:lpstr>
      <vt:lpstr>Here are some considerations to keep in mind for devices of varying sizes and input methods</vt:lpstr>
      <vt:lpstr>Conclusion: Think like a user </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35</cp:revision>
  <dcterms:created xsi:type="dcterms:W3CDTF">2021-01-02T06:26:00Z</dcterms:created>
  <dcterms:modified xsi:type="dcterms:W3CDTF">2023-01-25T06:35:54Z</dcterms:modified>
</cp:coreProperties>
</file>