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326" r:id="rId3"/>
    <p:sldId id="256" r:id="rId4"/>
    <p:sldId id="384" r:id="rId5"/>
    <p:sldId id="385" r:id="rId6"/>
    <p:sldId id="371" r:id="rId7"/>
    <p:sldId id="372" r:id="rId8"/>
    <p:sldId id="373" r:id="rId9"/>
    <p:sldId id="374" r:id="rId10"/>
    <p:sldId id="376" r:id="rId11"/>
    <p:sldId id="377"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359" r:id="rId41"/>
    <p:sldId id="327" r:id="rId4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923" autoAdjust="0"/>
  </p:normalViewPr>
  <p:slideViewPr>
    <p:cSldViewPr>
      <p:cViewPr>
        <p:scale>
          <a:sx n="76" d="100"/>
          <a:sy n="76" d="100"/>
        </p:scale>
        <p:origin x="-468" y="-186"/>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1/25/2023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35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aws.amazon.com/mobile/mobile-application-development/" TargetMode="External"/><Relationship Id="rId2" Type="http://schemas.openxmlformats.org/officeDocument/2006/relationships/hyperlink" Target="https://www.stcidlsig.org/effective-use-of-screen-real-estate-in-e-learning/" TargetMode="External"/><Relationship Id="rId1" Type="http://schemas.openxmlformats.org/officeDocument/2006/relationships/slideLayout" Target="../slideLayouts/slideLayout13.xml"/><Relationship Id="rId5" Type="http://schemas.openxmlformats.org/officeDocument/2006/relationships/hyperlink" Target="https://www.geeksforgeeks.org/advantages-of-mobile-application-over-websites/" TargetMode="External"/><Relationship Id="rId4" Type="http://schemas.openxmlformats.org/officeDocument/2006/relationships/hyperlink" Target="https://www.geeksforgeeks.org/introduction-of-mobile-applic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mobile/mobile-application-development/native/android/" TargetMode="External"/><Relationship Id="rId2" Type="http://schemas.openxmlformats.org/officeDocument/2006/relationships/hyperlink" Target="https://aws.amazon.com/mobile/mobile-application-development/native/io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75" name="CorelDRAW" r:id="rId4" imgW="2169000" imgH="2169360" progId="">
                  <p:embed/>
                </p:oleObj>
              </mc:Choice>
              <mc:Fallback>
                <p:oleObj name="CorelDRAW" r:id="rId4" imgW="2169000" imgH="2169360" progId="">
                  <p:embed/>
                  <p:pic>
                    <p:nvPicPr>
                      <p:cNvPr id="0" name=""/>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062443" y="4475274"/>
            <a:ext cx="7089619" cy="1908215"/>
          </a:xfrm>
          <a:prstGeom prst="rect">
            <a:avLst/>
          </a:prstGeom>
          <a:noFill/>
        </p:spPr>
        <p:txBody>
          <a:bodyPr wrap="square" rtlCol="0">
            <a:spAutoFit/>
          </a:bodyPr>
          <a:lstStyle/>
          <a:p>
            <a:r>
              <a:rPr lang="en-US" sz="2400" dirty="0" smtClean="0"/>
              <a:t>Understanding </a:t>
            </a:r>
            <a:r>
              <a:rPr lang="en-US" sz="2400" dirty="0"/>
              <a:t>Mobile Information Design</a:t>
            </a:r>
            <a:endParaRPr lang="en-US" sz="2400" b="1" dirty="0" smtClean="0"/>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0291549"/>
              </p:ext>
            </p:extLst>
          </p:nvPr>
        </p:nvGraphicFramePr>
        <p:xfrm>
          <a:off x="1674812" y="1143000"/>
          <a:ext cx="8153400" cy="3505200"/>
        </p:xfrm>
        <a:graphic>
          <a:graphicData uri="http://schemas.openxmlformats.org/drawingml/2006/table">
            <a:tbl>
              <a:tblPr firstRow="1" firstCol="1" bandRow="1">
                <a:tableStyleId>{5C22544A-7EE6-4342-B048-85BDC9FD1C3A}</a:tableStyleId>
              </a:tblPr>
              <a:tblGrid>
                <a:gridCol w="4076700"/>
                <a:gridCol w="4076700"/>
              </a:tblGrid>
              <a:tr h="701040">
                <a:tc>
                  <a:txBody>
                    <a:bodyPr/>
                    <a:lstStyle/>
                    <a:p>
                      <a:pPr marL="0" marR="0">
                        <a:lnSpc>
                          <a:spcPct val="115000"/>
                        </a:lnSpc>
                        <a:spcBef>
                          <a:spcPts val="0"/>
                        </a:spcBef>
                        <a:spcAft>
                          <a:spcPts val="0"/>
                        </a:spcAft>
                      </a:pPr>
                      <a:r>
                        <a:rPr lang="en-US" sz="1400">
                          <a:effectLst/>
                        </a:rPr>
                        <a:t>Native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Hybrid</a:t>
                      </a:r>
                      <a:endParaRPr lang="en-US" sz="1100">
                        <a:effectLst/>
                        <a:latin typeface="Calibri"/>
                        <a:ea typeface="Calibri"/>
                        <a:cs typeface="Times New Roman"/>
                      </a:endParaRPr>
                    </a:p>
                  </a:txBody>
                  <a:tcPr marL="68580" marR="68580" marT="0" marB="0"/>
                </a:tc>
              </a:tr>
              <a:tr h="701040">
                <a:tc>
                  <a:txBody>
                    <a:bodyPr/>
                    <a:lstStyle/>
                    <a:p>
                      <a:pPr marL="0" marR="0">
                        <a:lnSpc>
                          <a:spcPct val="115000"/>
                        </a:lnSpc>
                        <a:spcBef>
                          <a:spcPts val="0"/>
                        </a:spcBef>
                        <a:spcAft>
                          <a:spcPts val="0"/>
                        </a:spcAft>
                      </a:pPr>
                      <a:r>
                        <a:rPr lang="en-US" sz="1400">
                          <a:effectLst/>
                        </a:rPr>
                        <a:t>Platform Specific</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Cross Platform</a:t>
                      </a:r>
                      <a:endParaRPr lang="en-US" sz="1100">
                        <a:effectLst/>
                        <a:latin typeface="Calibri"/>
                        <a:ea typeface="Calibri"/>
                        <a:cs typeface="Times New Roman"/>
                      </a:endParaRPr>
                    </a:p>
                  </a:txBody>
                  <a:tcPr marL="68580" marR="68580" marT="0" marB="0"/>
                </a:tc>
              </a:tr>
              <a:tr h="701040">
                <a:tc>
                  <a:txBody>
                    <a:bodyPr/>
                    <a:lstStyle/>
                    <a:p>
                      <a:pPr marL="0" marR="0">
                        <a:lnSpc>
                          <a:spcPct val="115000"/>
                        </a:lnSpc>
                        <a:spcBef>
                          <a:spcPts val="0"/>
                        </a:spcBef>
                        <a:spcAft>
                          <a:spcPts val="0"/>
                        </a:spcAft>
                      </a:pPr>
                      <a:r>
                        <a:rPr lang="en-US" sz="1400">
                          <a:effectLst/>
                        </a:rPr>
                        <a:t>Compiled Language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Scripting / Compiled</a:t>
                      </a:r>
                      <a:endParaRPr lang="en-US" sz="1100">
                        <a:effectLst/>
                        <a:latin typeface="Calibri"/>
                        <a:ea typeface="Calibri"/>
                        <a:cs typeface="Times New Roman"/>
                      </a:endParaRPr>
                    </a:p>
                  </a:txBody>
                  <a:tcPr marL="68580" marR="68580" marT="0" marB="0"/>
                </a:tc>
              </a:tr>
              <a:tr h="701040">
                <a:tc>
                  <a:txBody>
                    <a:bodyPr/>
                    <a:lstStyle/>
                    <a:p>
                      <a:pPr marL="0" marR="0">
                        <a:lnSpc>
                          <a:spcPct val="115000"/>
                        </a:lnSpc>
                        <a:spcBef>
                          <a:spcPts val="0"/>
                        </a:spcBef>
                        <a:spcAft>
                          <a:spcPts val="0"/>
                        </a:spcAft>
                      </a:pPr>
                      <a:r>
                        <a:rPr lang="en-US" sz="1400">
                          <a:effectLst/>
                        </a:rPr>
                        <a:t>Access to Device Hardware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Plugins / Native Modules</a:t>
                      </a:r>
                      <a:endParaRPr lang="en-US" sz="1100">
                        <a:effectLst/>
                        <a:latin typeface="Calibri"/>
                        <a:ea typeface="Calibri"/>
                        <a:cs typeface="Times New Roman"/>
                      </a:endParaRPr>
                    </a:p>
                  </a:txBody>
                  <a:tcPr marL="68580" marR="68580" marT="0" marB="0"/>
                </a:tc>
              </a:tr>
              <a:tr h="701040">
                <a:tc>
                  <a:txBody>
                    <a:bodyPr/>
                    <a:lstStyle/>
                    <a:p>
                      <a:pPr marL="0" marR="0">
                        <a:lnSpc>
                          <a:spcPct val="115000"/>
                        </a:lnSpc>
                        <a:spcBef>
                          <a:spcPts val="0"/>
                        </a:spcBef>
                        <a:spcAft>
                          <a:spcPts val="0"/>
                        </a:spcAft>
                      </a:pPr>
                      <a:r>
                        <a:rPr lang="en-US" sz="1400">
                          <a:effectLst/>
                        </a:rPr>
                        <a:t>Platform Frameworks</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Web Frameworks</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734957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Choose the Hybrid/Cross-platform Approach?</a:t>
            </a:r>
            <a:br>
              <a:rPr lang="en-US" dirty="0"/>
            </a:br>
            <a:endParaRPr lang="en-US" dirty="0"/>
          </a:p>
        </p:txBody>
      </p:sp>
      <p:sp>
        <p:nvSpPr>
          <p:cNvPr id="3" name="Content Placeholder 2"/>
          <p:cNvSpPr>
            <a:spLocks noGrp="1"/>
          </p:cNvSpPr>
          <p:nvPr>
            <p:ph idx="1"/>
          </p:nvPr>
        </p:nvSpPr>
        <p:spPr/>
        <p:txBody>
          <a:bodyPr/>
          <a:lstStyle/>
          <a:p>
            <a:r>
              <a:rPr lang="en-US" dirty="0" smtClean="0"/>
              <a:t>One </a:t>
            </a:r>
            <a:r>
              <a:rPr lang="en-US" dirty="0"/>
              <a:t>problem with native mobile application development is that it requires a highly specialized skill set</a:t>
            </a:r>
            <a:r>
              <a:rPr lang="en-US" dirty="0" smtClean="0"/>
              <a:t>.</a:t>
            </a:r>
          </a:p>
          <a:p>
            <a:r>
              <a:rPr lang="en-US" dirty="0" smtClean="0"/>
              <a:t> </a:t>
            </a:r>
            <a:r>
              <a:rPr lang="en-US" dirty="0"/>
              <a:t>Although there are large and vibrant developer communities for C and Java -- the language families that are mostly used for native development --, there are fewer developers who are knowledgeable in platform-specific versions of those languages and their respective IDEs</a:t>
            </a:r>
            <a:r>
              <a:rPr lang="en-US" dirty="0" smtClean="0"/>
              <a:t>.</a:t>
            </a:r>
          </a:p>
          <a:p>
            <a:r>
              <a:rPr lang="en-US" dirty="0" smtClean="0"/>
              <a:t> </a:t>
            </a:r>
            <a:r>
              <a:rPr lang="en-US" dirty="0"/>
              <a:t>In fact, skilled native app developers are in such demand, that many companies are hard-pressed to hire and retain them on staff, and instead they frequently have to resort to outside 3rd party design and development houses to build their apps for them.</a:t>
            </a:r>
          </a:p>
          <a:p>
            <a:endParaRPr lang="en-US" dirty="0"/>
          </a:p>
        </p:txBody>
      </p:sp>
    </p:spTree>
    <p:extLst>
      <p:ext uri="{BB962C8B-B14F-4D97-AF65-F5344CB8AC3E}">
        <p14:creationId xmlns:p14="http://schemas.microsoft.com/office/powerpoint/2010/main" val="2745685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Hybrid and Cross-platform Frameworks Work?</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Hybrid </a:t>
            </a:r>
            <a:r>
              <a:rPr lang="en-US" dirty="0"/>
              <a:t>apps allow developers to use web technologies of HTML5/CSS/JavaScript and then encapsulate those web applications in a container that allows the web application to act like a native application on the device. </a:t>
            </a:r>
            <a:endParaRPr lang="en-US" dirty="0" smtClean="0"/>
          </a:p>
          <a:p>
            <a:r>
              <a:rPr lang="en-US" dirty="0" smtClean="0"/>
              <a:t>Since </a:t>
            </a:r>
            <a:r>
              <a:rPr lang="en-US" dirty="0"/>
              <a:t>hybrid mobile apps are just web apps running on an embedded browser environment, most of the code from a web app can be used to build a mobile app. </a:t>
            </a:r>
            <a:endParaRPr lang="en-US" dirty="0" smtClean="0"/>
          </a:p>
          <a:p>
            <a:r>
              <a:rPr lang="en-US" dirty="0" smtClean="0"/>
              <a:t>As </a:t>
            </a:r>
            <a:r>
              <a:rPr lang="en-US" dirty="0"/>
              <a:t>rendering and runtime performance of mobile browsers are ever-increasing, hybrid development is a viable alternative for web developers who want to build mobile apps quickly.</a:t>
            </a:r>
          </a:p>
          <a:p>
            <a:r>
              <a:rPr lang="en-US" dirty="0"/>
              <a:t>Similarly, PWAs are written using traditional web application programming technologies usually including some variant of JavaScript, HTML5, and CSS, and are accessed initially through a browser on the device or computer</a:t>
            </a:r>
            <a:r>
              <a:rPr lang="en-US" dirty="0" smtClean="0"/>
              <a:t>.</a:t>
            </a:r>
          </a:p>
          <a:p>
            <a:r>
              <a:rPr lang="en-US" dirty="0" smtClean="0"/>
              <a:t>(</a:t>
            </a:r>
            <a:r>
              <a:rPr lang="en-US" b="1" dirty="0"/>
              <a:t>Progressive Web Apps</a:t>
            </a:r>
            <a:r>
              <a:rPr lang="en-US" dirty="0"/>
              <a:t> (PWAs) are web apps that use service workers, manifests, and other web-platform features in combination with progressive enhancement to give users an experience on par with native </a:t>
            </a:r>
            <a:r>
              <a:rPr lang="en-US" dirty="0" smtClean="0"/>
              <a:t>apps)</a:t>
            </a:r>
            <a:r>
              <a:rPr lang="en-US" dirty="0"/>
              <a:t> </a:t>
            </a:r>
          </a:p>
          <a:p>
            <a:r>
              <a:rPr lang="en-US" dirty="0"/>
              <a:t>Most cross-platform frameworks such as - React Native and Native Script - provides native components to work with the cross-platform code, while some others such as Flutter and </a:t>
            </a:r>
            <a:r>
              <a:rPr lang="en-US" dirty="0" err="1"/>
              <a:t>Xamarin</a:t>
            </a:r>
            <a:r>
              <a:rPr lang="en-US" dirty="0"/>
              <a:t> compiles cross-platform code to the native code for better performance.</a:t>
            </a:r>
          </a:p>
          <a:p>
            <a:r>
              <a:rPr lang="en-US" dirty="0"/>
              <a:t> </a:t>
            </a:r>
            <a:endParaRPr lang="en-US" b="1" dirty="0"/>
          </a:p>
          <a:p>
            <a:endParaRPr lang="en-US" dirty="0"/>
          </a:p>
        </p:txBody>
      </p:sp>
    </p:spTree>
    <p:extLst>
      <p:ext uri="{BB962C8B-B14F-4D97-AF65-F5344CB8AC3E}">
        <p14:creationId xmlns:p14="http://schemas.microsoft.com/office/powerpoint/2010/main" val="276021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Mobile Application Development Lifecycle</a:t>
            </a:r>
            <a:endParaRPr lang="en-US" dirty="0"/>
          </a:p>
        </p:txBody>
      </p:sp>
      <p:sp>
        <p:nvSpPr>
          <p:cNvPr id="3" name="Content Placeholder 2"/>
          <p:cNvSpPr>
            <a:spLocks noGrp="1"/>
          </p:cNvSpPr>
          <p:nvPr>
            <p:ph idx="1"/>
          </p:nvPr>
        </p:nvSpPr>
        <p:spPr/>
        <p:txBody>
          <a:bodyPr/>
          <a:lstStyle/>
          <a:p>
            <a:r>
              <a:rPr lang="en-US" dirty="0"/>
              <a:t>There are two interlinked core components of a mobile application: </a:t>
            </a:r>
            <a:endParaRPr lang="en-US" dirty="0" smtClean="0"/>
          </a:p>
          <a:p>
            <a:r>
              <a:rPr lang="en-US" dirty="0" smtClean="0"/>
              <a:t>1</a:t>
            </a:r>
            <a:r>
              <a:rPr lang="en-US" dirty="0"/>
              <a:t>) the mobile application “Front-End” that resides on the mobile device, </a:t>
            </a:r>
            <a:r>
              <a:rPr lang="en-US" dirty="0" smtClean="0"/>
              <a:t>and</a:t>
            </a:r>
          </a:p>
          <a:p>
            <a:r>
              <a:rPr lang="en-US" dirty="0" smtClean="0"/>
              <a:t> </a:t>
            </a:r>
            <a:r>
              <a:rPr lang="en-US" dirty="0"/>
              <a:t>2) the services “Back-End” that supports the mobile front-end.</a:t>
            </a:r>
          </a:p>
          <a:p>
            <a:endParaRPr lang="en-US" dirty="0"/>
          </a:p>
        </p:txBody>
      </p:sp>
    </p:spTree>
    <p:extLst>
      <p:ext uri="{BB962C8B-B14F-4D97-AF65-F5344CB8AC3E}">
        <p14:creationId xmlns:p14="http://schemas.microsoft.com/office/powerpoint/2010/main" val="911181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Mobile Application Development Lifecycle</a:t>
            </a:r>
            <a:endParaRPr lang="en-US" dirty="0"/>
          </a:p>
        </p:txBody>
      </p:sp>
      <p:pic>
        <p:nvPicPr>
          <p:cNvPr id="4" name="Content Placeholder 3" descr="https://d1.awsstatic.com/product-marketing/Mobile/folder/SEO%20content/Mobile-App-Dev-Lifecycle.857509400e01fd060ea2a27eaa83ad3a834eb42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3106" y="2339477"/>
            <a:ext cx="5937013" cy="3322045"/>
          </a:xfrm>
          <a:prstGeom prst="rect">
            <a:avLst/>
          </a:prstGeom>
          <a:noFill/>
          <a:ln>
            <a:noFill/>
          </a:ln>
        </p:spPr>
      </p:pic>
    </p:spTree>
    <p:extLst>
      <p:ext uri="{BB962C8B-B14F-4D97-AF65-F5344CB8AC3E}">
        <p14:creationId xmlns:p14="http://schemas.microsoft.com/office/powerpoint/2010/main" val="332727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vs. Back-end</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In </a:t>
            </a:r>
            <a:r>
              <a:rPr lang="en-US" dirty="0"/>
              <a:t>the early days of the modern smartphone applications era, mobile applications went through a similar evolution as first websites. </a:t>
            </a:r>
            <a:endParaRPr lang="en-US" dirty="0" smtClean="0"/>
          </a:p>
          <a:p>
            <a:r>
              <a:rPr lang="en-US" dirty="0" smtClean="0"/>
              <a:t>At </a:t>
            </a:r>
            <a:r>
              <a:rPr lang="en-US" dirty="0"/>
              <a:t>first, the applications and sites where wholly contained within themselves and acted as little more than static advertisements for the brand, company, product, or service.</a:t>
            </a:r>
          </a:p>
          <a:p>
            <a:r>
              <a:rPr lang="en-US" dirty="0"/>
              <a:t>However, as connectivity and network capabilities improved, the applications became increasingly connected to sources of data and information that lived outside of the app itself, and the apps became increasingly dynamic as they were able to update their UI and content with data received over the network from queries to data sources.</a:t>
            </a:r>
          </a:p>
          <a:p>
            <a:r>
              <a:rPr lang="en-US" dirty="0"/>
              <a:t>As a result, the mobile front-end applications increasingly rely on and integrated with back-end services which provide data to be consumed through the mobile front-end</a:t>
            </a:r>
            <a:r>
              <a:rPr lang="en-US" dirty="0" smtClean="0"/>
              <a:t>.</a:t>
            </a:r>
          </a:p>
          <a:p>
            <a:r>
              <a:rPr lang="en-US" dirty="0" smtClean="0"/>
              <a:t> </a:t>
            </a:r>
            <a:r>
              <a:rPr lang="en-US" dirty="0"/>
              <a:t>Such data can include, for example, product information for e-commerce apps or flight info for travel and reservation apps. </a:t>
            </a:r>
            <a:endParaRPr lang="en-US" dirty="0" smtClean="0"/>
          </a:p>
          <a:p>
            <a:r>
              <a:rPr lang="en-US" dirty="0" smtClean="0"/>
              <a:t>For </a:t>
            </a:r>
            <a:r>
              <a:rPr lang="en-US" dirty="0"/>
              <a:t>a mobile game, the data may include new levels or challenges and scores or avatars from other players.</a:t>
            </a:r>
          </a:p>
          <a:p>
            <a:endParaRPr lang="en-US" dirty="0"/>
          </a:p>
        </p:txBody>
      </p:sp>
    </p:spTree>
    <p:extLst>
      <p:ext uri="{BB962C8B-B14F-4D97-AF65-F5344CB8AC3E}">
        <p14:creationId xmlns:p14="http://schemas.microsoft.com/office/powerpoint/2010/main" val="2614132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Front-end 'Talks' to the Back-end?</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mobile front-end obtains the data from the back-end via a variety of service calls such as APIs. In some cases, these APIs may be owned and operated by the same entity developing the mobile application. </a:t>
            </a:r>
            <a:endParaRPr lang="en-US" dirty="0" smtClean="0"/>
          </a:p>
          <a:p>
            <a:r>
              <a:rPr lang="en-US" dirty="0" smtClean="0"/>
              <a:t>In </a:t>
            </a:r>
            <a:r>
              <a:rPr lang="en-US" dirty="0"/>
              <a:t>other cases, the API may be controlled by a third party and access is granted to the mobile application via a commercial arrangement.</a:t>
            </a:r>
          </a:p>
          <a:p>
            <a:r>
              <a:rPr lang="en-US" dirty="0"/>
              <a:t>For example, a developer may obtain social media or advertising content by making calls to media or advertising company services. </a:t>
            </a:r>
            <a:endParaRPr lang="en-US" dirty="0" smtClean="0"/>
          </a:p>
          <a:p>
            <a:r>
              <a:rPr lang="en-US" dirty="0" smtClean="0"/>
              <a:t>In </a:t>
            </a:r>
            <a:r>
              <a:rPr lang="en-US" dirty="0"/>
              <a:t>this case, a developer may have to sign a contract in order to obtain credentials and a key that grants access to the API and governs how that developer can use it, how much it will cost, or how frequently it may be called, or how much data can be requested over what time period.</a:t>
            </a:r>
          </a:p>
          <a:p>
            <a:endParaRPr lang="en-US" dirty="0"/>
          </a:p>
        </p:txBody>
      </p:sp>
    </p:spTree>
    <p:extLst>
      <p:ext uri="{BB962C8B-B14F-4D97-AF65-F5344CB8AC3E}">
        <p14:creationId xmlns:p14="http://schemas.microsoft.com/office/powerpoint/2010/main" val="337407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Developers Use a Cloud-backend?</a:t>
            </a:r>
            <a:br>
              <a:rPr lang="en-US" dirty="0"/>
            </a:br>
            <a:endParaRPr lang="en-US" dirty="0"/>
          </a:p>
        </p:txBody>
      </p:sp>
      <p:sp>
        <p:nvSpPr>
          <p:cNvPr id="3" name="Content Placeholder 2"/>
          <p:cNvSpPr>
            <a:spLocks noGrp="1"/>
          </p:cNvSpPr>
          <p:nvPr>
            <p:ph idx="1"/>
          </p:nvPr>
        </p:nvSpPr>
        <p:spPr/>
        <p:txBody>
          <a:bodyPr/>
          <a:lstStyle/>
          <a:p>
            <a:r>
              <a:rPr lang="en-US" dirty="0" smtClean="0"/>
              <a:t>For </a:t>
            </a:r>
            <a:r>
              <a:rPr lang="en-US" dirty="0"/>
              <a:t>most of the applications, mobile developers are responsible for creating and managing the back-end services for their application. </a:t>
            </a:r>
            <a:endParaRPr lang="en-US" dirty="0" smtClean="0"/>
          </a:p>
          <a:p>
            <a:r>
              <a:rPr lang="en-US" dirty="0" smtClean="0"/>
              <a:t>The </a:t>
            </a:r>
            <a:r>
              <a:rPr lang="en-US" dirty="0"/>
              <a:t>mobile developer may not be an expert or even particularly skilled in spinning up and running a back-end infrastructure.</a:t>
            </a:r>
          </a:p>
          <a:p>
            <a:r>
              <a:rPr lang="en-US" dirty="0"/>
              <a:t>In such a case, developers may prefer to take advantage of a cloud services provider -- a backend-as-a-service provider -- that handles all of the drudge work and heavy lifting of managing back-end capabilities, so the developers can focus purely on the features and functionality they are building in their app, without having to worry about scalability, security, and reliability.</a:t>
            </a:r>
          </a:p>
          <a:p>
            <a:endParaRPr lang="en-US" dirty="0"/>
          </a:p>
        </p:txBody>
      </p:sp>
    </p:spTree>
    <p:extLst>
      <p:ext uri="{BB962C8B-B14F-4D97-AF65-F5344CB8AC3E}">
        <p14:creationId xmlns:p14="http://schemas.microsoft.com/office/powerpoint/2010/main" val="3803844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Mobile Application Front-End</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mobile front-end is the visual and interactive part of the application the user experiences. It usually resides on the device, or there is at least an icon representing the app that is visible on the home screen or is pinned in the application catalog of the device. The application can be downloaded from the platform app store, side-loaded directly onto the device, or can be reached through the device’s browser, as in the case for PWAs.</a:t>
            </a:r>
          </a:p>
          <a:p>
            <a:endParaRPr lang="en-US" dirty="0"/>
          </a:p>
        </p:txBody>
      </p:sp>
    </p:spTree>
    <p:extLst>
      <p:ext uri="{BB962C8B-B14F-4D97-AF65-F5344CB8AC3E}">
        <p14:creationId xmlns:p14="http://schemas.microsoft.com/office/powerpoint/2010/main" val="3039837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Mobile Applications</a:t>
            </a:r>
            <a:endParaRPr lang="en-US" dirty="0"/>
          </a:p>
        </p:txBody>
      </p:sp>
      <p:sp>
        <p:nvSpPr>
          <p:cNvPr id="3" name="Content Placeholder 2"/>
          <p:cNvSpPr>
            <a:spLocks noGrp="1"/>
          </p:cNvSpPr>
          <p:nvPr>
            <p:ph idx="1"/>
          </p:nvPr>
        </p:nvSpPr>
        <p:spPr/>
        <p:txBody>
          <a:bodyPr/>
          <a:lstStyle/>
          <a:p>
            <a:pPr marL="0" indent="0">
              <a:buNone/>
            </a:pPr>
            <a:r>
              <a:rPr lang="en-US" dirty="0"/>
              <a:t> </a:t>
            </a:r>
          </a:p>
          <a:p>
            <a:r>
              <a:rPr lang="en-US" dirty="0"/>
              <a:t>Talking about the mobile applications, the first thing that comes to mind are the apps like </a:t>
            </a:r>
            <a:r>
              <a:rPr lang="en-US" dirty="0" err="1"/>
              <a:t>Whatsapp</a:t>
            </a:r>
            <a:r>
              <a:rPr lang="en-US" dirty="0"/>
              <a:t>, </a:t>
            </a:r>
            <a:r>
              <a:rPr lang="en-US" dirty="0" err="1"/>
              <a:t>Instagram</a:t>
            </a:r>
            <a:r>
              <a:rPr lang="en-US" dirty="0"/>
              <a:t>, </a:t>
            </a:r>
            <a:r>
              <a:rPr lang="en-US" dirty="0" err="1"/>
              <a:t>swiggy</a:t>
            </a:r>
            <a:r>
              <a:rPr lang="en-US" dirty="0"/>
              <a:t>, </a:t>
            </a:r>
            <a:r>
              <a:rPr lang="en-US" dirty="0" err="1"/>
              <a:t>etc</a:t>
            </a:r>
            <a:r>
              <a:rPr lang="en-US" dirty="0"/>
              <a:t> that we use in our everyday life. </a:t>
            </a:r>
            <a:endParaRPr lang="en-US" dirty="0" smtClean="0"/>
          </a:p>
          <a:p>
            <a:r>
              <a:rPr lang="en-US" dirty="0" smtClean="0"/>
              <a:t>Ever </a:t>
            </a:r>
            <a:r>
              <a:rPr lang="en-US" dirty="0"/>
              <a:t>thought about how these apps are made? </a:t>
            </a:r>
            <a:endParaRPr lang="en-US" dirty="0" smtClean="0"/>
          </a:p>
          <a:p>
            <a:r>
              <a:rPr lang="en-US" dirty="0" smtClean="0"/>
              <a:t>Which </a:t>
            </a:r>
            <a:r>
              <a:rPr lang="en-US" dirty="0"/>
              <a:t>technology is used? </a:t>
            </a:r>
            <a:endParaRPr lang="en-US" dirty="0" smtClean="0"/>
          </a:p>
          <a:p>
            <a:r>
              <a:rPr lang="en-US" dirty="0" smtClean="0"/>
              <a:t>Let’s </a:t>
            </a:r>
            <a:r>
              <a:rPr lang="en-US" dirty="0"/>
              <a:t>discuss what technologies or frameworks can be used to develop a mobile application. Mobile apps are majorly developed for 3 Operating System. :</a:t>
            </a:r>
          </a:p>
          <a:p>
            <a:pPr lvl="0"/>
            <a:r>
              <a:rPr lang="en-US" dirty="0"/>
              <a:t>Android  </a:t>
            </a:r>
          </a:p>
          <a:p>
            <a:pPr lvl="0"/>
            <a:r>
              <a:rPr lang="en-US" dirty="0"/>
              <a:t>IOS</a:t>
            </a:r>
          </a:p>
          <a:p>
            <a:pPr lvl="0"/>
            <a:r>
              <a:rPr lang="en-US" dirty="0"/>
              <a:t>Windows</a:t>
            </a:r>
          </a:p>
          <a:p>
            <a:endParaRPr lang="en-US" dirty="0"/>
          </a:p>
        </p:txBody>
      </p:sp>
    </p:spTree>
    <p:extLst>
      <p:ext uri="{BB962C8B-B14F-4D97-AF65-F5344CB8AC3E}">
        <p14:creationId xmlns:p14="http://schemas.microsoft.com/office/powerpoint/2010/main" val="3435925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smtClean="0"/>
              <a:t>Understanding </a:t>
            </a:r>
            <a:r>
              <a:rPr lang="en-US" dirty="0"/>
              <a:t>Mobile Information Design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3 different ways to develop Mobile apps: –</a:t>
            </a:r>
            <a:br>
              <a:rPr lang="en-US" dirty="0"/>
            </a:br>
            <a:endParaRPr lang="en-US" dirty="0"/>
          </a:p>
        </p:txBody>
      </p:sp>
      <p:sp>
        <p:nvSpPr>
          <p:cNvPr id="3" name="Content Placeholder 2"/>
          <p:cNvSpPr>
            <a:spLocks noGrp="1"/>
          </p:cNvSpPr>
          <p:nvPr>
            <p:ph idx="1"/>
          </p:nvPr>
        </p:nvSpPr>
        <p:spPr/>
        <p:txBody>
          <a:bodyPr/>
          <a:lstStyle/>
          <a:p>
            <a:pPr lvl="0"/>
            <a:r>
              <a:rPr lang="en-US" dirty="0" smtClean="0"/>
              <a:t>1st </a:t>
            </a:r>
            <a:r>
              <a:rPr lang="en-US" dirty="0"/>
              <a:t>Party Native App development</a:t>
            </a:r>
          </a:p>
          <a:p>
            <a:pPr lvl="0"/>
            <a:r>
              <a:rPr lang="en-US" dirty="0"/>
              <a:t>Progressive web Application</a:t>
            </a:r>
          </a:p>
          <a:p>
            <a:pPr lvl="0"/>
            <a:r>
              <a:rPr lang="en-US" dirty="0"/>
              <a:t>Cross-Platform Application</a:t>
            </a:r>
          </a:p>
          <a:p>
            <a:endParaRPr lang="en-US" dirty="0"/>
          </a:p>
        </p:txBody>
      </p:sp>
    </p:spTree>
    <p:extLst>
      <p:ext uri="{BB962C8B-B14F-4D97-AF65-F5344CB8AC3E}">
        <p14:creationId xmlns:p14="http://schemas.microsoft.com/office/powerpoint/2010/main" val="829118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 </a:t>
            </a:r>
            <a:r>
              <a:rPr lang="en-US" u="sng" dirty="0"/>
              <a:t>1st Party Native App development</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smtClean="0"/>
              <a:t>These </a:t>
            </a:r>
            <a:r>
              <a:rPr lang="en-US" dirty="0"/>
              <a:t>types of apps normally run in the native devices, that is, it runs only in the OS that it is specifically designed for it. </a:t>
            </a:r>
            <a:endParaRPr lang="en-US" dirty="0" smtClean="0"/>
          </a:p>
          <a:p>
            <a:r>
              <a:rPr lang="en-US" dirty="0" smtClean="0"/>
              <a:t>These </a:t>
            </a:r>
            <a:r>
              <a:rPr lang="en-US" dirty="0"/>
              <a:t>apps cannot be used on different devices using a different OS. The apps that are developed for android are normally coded using Java or </a:t>
            </a:r>
            <a:r>
              <a:rPr lang="en-US" dirty="0" err="1"/>
              <a:t>Kotlin</a:t>
            </a:r>
            <a:r>
              <a:rPr lang="en-US" dirty="0"/>
              <a:t> languages. </a:t>
            </a:r>
            <a:endParaRPr lang="en-US" dirty="0" smtClean="0"/>
          </a:p>
          <a:p>
            <a:r>
              <a:rPr lang="en-US" dirty="0" smtClean="0"/>
              <a:t>The </a:t>
            </a:r>
            <a:r>
              <a:rPr lang="en-US" dirty="0"/>
              <a:t>IDE normally used for android app development is Android Studio which provides all features and the apps that are developed for IOS are generally coded in Swift language or Objective-C. </a:t>
            </a:r>
            <a:endParaRPr lang="en-US" dirty="0" smtClean="0"/>
          </a:p>
          <a:p>
            <a:r>
              <a:rPr lang="en-US" dirty="0" smtClean="0"/>
              <a:t>The </a:t>
            </a:r>
            <a:r>
              <a:rPr lang="en-US" dirty="0"/>
              <a:t>IDE suggested for IOS App Development is </a:t>
            </a:r>
            <a:r>
              <a:rPr lang="en-US" dirty="0" err="1"/>
              <a:t>XCode</a:t>
            </a:r>
            <a:r>
              <a:rPr lang="en-US" dirty="0"/>
              <a:t>. </a:t>
            </a:r>
          </a:p>
          <a:p>
            <a:endParaRPr lang="en-US" dirty="0"/>
          </a:p>
        </p:txBody>
      </p:sp>
    </p:spTree>
    <p:extLst>
      <p:ext uri="{BB962C8B-B14F-4D97-AF65-F5344CB8AC3E}">
        <p14:creationId xmlns:p14="http://schemas.microsoft.com/office/powerpoint/2010/main" val="884409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retail company wants to improve the in-store shopping experience for its customers. They develop a 1st party native app that allows customers to:</a:t>
            </a:r>
            <a:endParaRPr lang="en-US" dirty="0"/>
          </a:p>
        </p:txBody>
      </p:sp>
      <p:sp>
        <p:nvSpPr>
          <p:cNvPr id="3" name="Content Placeholder 2"/>
          <p:cNvSpPr>
            <a:spLocks noGrp="1"/>
          </p:cNvSpPr>
          <p:nvPr>
            <p:ph idx="1"/>
          </p:nvPr>
        </p:nvSpPr>
        <p:spPr/>
        <p:txBody>
          <a:bodyPr>
            <a:normAutofit/>
          </a:bodyPr>
          <a:lstStyle/>
          <a:p>
            <a:pPr lvl="0"/>
            <a:r>
              <a:rPr lang="en-US" dirty="0" smtClean="0"/>
              <a:t>Browse </a:t>
            </a:r>
            <a:r>
              <a:rPr lang="en-US" dirty="0"/>
              <a:t>the store’s inventory and product information</a:t>
            </a:r>
          </a:p>
          <a:p>
            <a:pPr lvl="0"/>
            <a:r>
              <a:rPr lang="en-US" dirty="0"/>
              <a:t>Create a shopping list</a:t>
            </a:r>
          </a:p>
          <a:p>
            <a:pPr lvl="0"/>
            <a:r>
              <a:rPr lang="en-US" dirty="0"/>
              <a:t>Scan barcodes to view product information and reviews</a:t>
            </a:r>
          </a:p>
          <a:p>
            <a:pPr lvl="0"/>
            <a:r>
              <a:rPr lang="en-US" dirty="0"/>
              <a:t>Locate items in the store using an interactive map</a:t>
            </a:r>
          </a:p>
          <a:p>
            <a:pPr lvl="0"/>
            <a:r>
              <a:rPr lang="en-US" dirty="0"/>
              <a:t>Pay for items directly through the app, without having to wait in line at the register</a:t>
            </a:r>
          </a:p>
          <a:p>
            <a:pPr lvl="0"/>
            <a:r>
              <a:rPr lang="en-US" dirty="0"/>
              <a:t>The app is only available to the company’s customers and can only be used in their physical stores. The app is designed to integrate with the company’s existing systems, such as inventory management and point-of-sale systems.</a:t>
            </a:r>
          </a:p>
          <a:p>
            <a:r>
              <a:rPr lang="en-US" dirty="0"/>
              <a:t>This app is developed by the retail company for their own use, to improve the in-store customer experience, increase sales and gain insights from the customer’s behavior.</a:t>
            </a:r>
          </a:p>
          <a:p>
            <a:r>
              <a:rPr lang="en-US" dirty="0"/>
              <a:t>In this example, the retail company is the 1st party, and the app is a native app, because it is developed for the specific platform (</a:t>
            </a:r>
            <a:r>
              <a:rPr lang="en-US" dirty="0" err="1"/>
              <a:t>iOS</a:t>
            </a:r>
            <a:r>
              <a:rPr lang="en-US" dirty="0"/>
              <a:t> or Android) and can take full advantage of the device’s capabilities and features.</a:t>
            </a:r>
          </a:p>
          <a:p>
            <a:endParaRPr lang="en-US" dirty="0"/>
          </a:p>
        </p:txBody>
      </p:sp>
    </p:spTree>
    <p:extLst>
      <p:ext uri="{BB962C8B-B14F-4D97-AF65-F5344CB8AC3E}">
        <p14:creationId xmlns:p14="http://schemas.microsoft.com/office/powerpoint/2010/main" val="223086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1st Party Native App development:  </a:t>
            </a:r>
          </a:p>
        </p:txBody>
      </p:sp>
      <p:sp>
        <p:nvSpPr>
          <p:cNvPr id="3" name="Content Placeholder 2"/>
          <p:cNvSpPr>
            <a:spLocks noGrp="1"/>
          </p:cNvSpPr>
          <p:nvPr>
            <p:ph idx="1"/>
          </p:nvPr>
        </p:nvSpPr>
        <p:spPr/>
        <p:txBody>
          <a:bodyPr/>
          <a:lstStyle/>
          <a:p>
            <a:pPr marL="0" indent="0">
              <a:buNone/>
            </a:pPr>
            <a:endParaRPr lang="en-US" dirty="0"/>
          </a:p>
          <a:p>
            <a:pPr lvl="0"/>
            <a:r>
              <a:rPr lang="en-US" dirty="0"/>
              <a:t> The performances of these apps are very high these apps very fast compared to any other apps.</a:t>
            </a:r>
          </a:p>
          <a:p>
            <a:pPr lvl="0"/>
            <a:r>
              <a:rPr lang="en-US" dirty="0"/>
              <a:t> We have easy access to all the features and APIs.</a:t>
            </a:r>
          </a:p>
          <a:p>
            <a:pPr lvl="0"/>
            <a:r>
              <a:rPr lang="en-US" dirty="0"/>
              <a:t> The community is widespread so all your doubts and errors can be discussed and solved easily.</a:t>
            </a:r>
          </a:p>
          <a:p>
            <a:pPr lvl="0"/>
            <a:r>
              <a:rPr lang="en-US" dirty="0"/>
              <a:t> Updates are available on the same day.</a:t>
            </a:r>
          </a:p>
          <a:p>
            <a:endParaRPr lang="en-US" dirty="0"/>
          </a:p>
        </p:txBody>
      </p:sp>
    </p:spTree>
    <p:extLst>
      <p:ext uri="{BB962C8B-B14F-4D97-AF65-F5344CB8AC3E}">
        <p14:creationId xmlns:p14="http://schemas.microsoft.com/office/powerpoint/2010/main" val="497086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r>
              <a:rPr lang="en-US" i="1" dirty="0"/>
              <a:t> </a:t>
            </a:r>
            <a:r>
              <a:rPr lang="en-US" dirty="0"/>
              <a:t>of 1st Party Native App development:   </a:t>
            </a:r>
            <a:br>
              <a:rPr lang="en-US" dirty="0"/>
            </a:br>
            <a:endParaRPr lang="en-US" dirty="0"/>
          </a:p>
        </p:txBody>
      </p:sp>
      <p:sp>
        <p:nvSpPr>
          <p:cNvPr id="3" name="Content Placeholder 2"/>
          <p:cNvSpPr>
            <a:spLocks noGrp="1"/>
          </p:cNvSpPr>
          <p:nvPr>
            <p:ph idx="1"/>
          </p:nvPr>
        </p:nvSpPr>
        <p:spPr/>
        <p:txBody>
          <a:bodyPr/>
          <a:lstStyle/>
          <a:p>
            <a:pPr lvl="0"/>
            <a:r>
              <a:rPr lang="en-US" dirty="0"/>
              <a:t> The development speed is too slow as we have to code it again for different OS.</a:t>
            </a:r>
          </a:p>
          <a:p>
            <a:pPr lvl="0"/>
            <a:r>
              <a:rPr lang="en-US" dirty="0"/>
              <a:t> And this category doesn’t support open source.</a:t>
            </a:r>
          </a:p>
          <a:p>
            <a:endParaRPr lang="en-US" dirty="0"/>
          </a:p>
        </p:txBody>
      </p:sp>
    </p:spTree>
    <p:extLst>
      <p:ext uri="{BB962C8B-B14F-4D97-AF65-F5344CB8AC3E}">
        <p14:creationId xmlns:p14="http://schemas.microsoft.com/office/powerpoint/2010/main" val="3222881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u="sng" dirty="0"/>
              <a:t>Progressive web Application</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smtClean="0"/>
              <a:t>Progressive </a:t>
            </a:r>
            <a:r>
              <a:rPr lang="en-US" dirty="0"/>
              <a:t>web apps are essentially a website which runs locally on your device. </a:t>
            </a:r>
            <a:endParaRPr lang="en-US" dirty="0" smtClean="0"/>
          </a:p>
          <a:p>
            <a:r>
              <a:rPr lang="en-US" dirty="0" smtClean="0"/>
              <a:t>The </a:t>
            </a:r>
            <a:r>
              <a:rPr lang="en-US" dirty="0"/>
              <a:t>technologies used are Microsoft </a:t>
            </a:r>
            <a:r>
              <a:rPr lang="en-US" dirty="0" err="1"/>
              <a:t>Blazor</a:t>
            </a:r>
            <a:r>
              <a:rPr lang="en-US" dirty="0"/>
              <a:t>, React, Angular JS, Native Script, Iconic. </a:t>
            </a:r>
            <a:endParaRPr lang="en-US" dirty="0" smtClean="0"/>
          </a:p>
          <a:p>
            <a:r>
              <a:rPr lang="en-US" dirty="0" smtClean="0"/>
              <a:t>These </a:t>
            </a:r>
            <a:r>
              <a:rPr lang="en-US" dirty="0"/>
              <a:t>technologies normally used for web development propose. </a:t>
            </a:r>
            <a:endParaRPr lang="en-US" dirty="0" smtClean="0"/>
          </a:p>
          <a:p>
            <a:r>
              <a:rPr lang="en-US" dirty="0" smtClean="0"/>
              <a:t>The </a:t>
            </a:r>
            <a:r>
              <a:rPr lang="en-US" dirty="0"/>
              <a:t>apps’ UI is developed the same way as they are developed while developing the website</a:t>
            </a:r>
            <a:r>
              <a:rPr lang="en-US" dirty="0" smtClean="0"/>
              <a:t>.</a:t>
            </a:r>
          </a:p>
          <a:p>
            <a:r>
              <a:rPr lang="en-US" dirty="0" smtClean="0"/>
              <a:t> </a:t>
            </a:r>
            <a:r>
              <a:rPr lang="en-US" dirty="0"/>
              <a:t>This category has many ups and downs let’s start with the advantages of Progressive web apps.</a:t>
            </a:r>
          </a:p>
          <a:p>
            <a:endParaRPr lang="en-US" dirty="0"/>
          </a:p>
        </p:txBody>
      </p:sp>
    </p:spTree>
    <p:extLst>
      <p:ext uri="{BB962C8B-B14F-4D97-AF65-F5344CB8AC3E}">
        <p14:creationId xmlns:p14="http://schemas.microsoft.com/office/powerpoint/2010/main" val="546553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br>
              <a:rPr lang="en-US" i="1" dirty="0"/>
            </a:br>
            <a:r>
              <a:rPr lang="en-US" dirty="0"/>
              <a:t>Here’s an example of a Progressive Web App:</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news website wants to provide its users with a better mobile experience. They develop a Progressive Web App that:</a:t>
            </a:r>
          </a:p>
          <a:p>
            <a:pPr lvl="0"/>
            <a:r>
              <a:rPr lang="en-US" dirty="0"/>
              <a:t>Allows users to access the website offline by storing content on the user’s device</a:t>
            </a:r>
          </a:p>
          <a:p>
            <a:pPr lvl="0"/>
            <a:r>
              <a:rPr lang="en-US" dirty="0"/>
              <a:t>Sends push notifications to users to alert them of breaking news</a:t>
            </a:r>
          </a:p>
          <a:p>
            <a:pPr lvl="0"/>
            <a:r>
              <a:rPr lang="en-US" dirty="0"/>
              <a:t>Can be installed on the user’s home screen like a native app</a:t>
            </a:r>
          </a:p>
          <a:p>
            <a:pPr lvl="0"/>
            <a:r>
              <a:rPr lang="en-US" dirty="0"/>
              <a:t>Provides a fast and smooth browsing experience</a:t>
            </a:r>
          </a:p>
          <a:p>
            <a:pPr lvl="0"/>
            <a:r>
              <a:rPr lang="en-US" dirty="0"/>
              <a:t>Has a responsive design that adapts to different screen sizes</a:t>
            </a:r>
          </a:p>
          <a:p>
            <a:pPr lvl="0"/>
            <a:r>
              <a:rPr lang="en-US" dirty="0"/>
              <a:t>Users can access the PWA by visiting the website on their mobile browser. They are prompted to install the PWA on their home screen, which allows them to access the website offline and receive push notifications.</a:t>
            </a:r>
          </a:p>
          <a:p>
            <a:r>
              <a:rPr lang="en-US" dirty="0"/>
              <a:t>In this example, the news website is the 1st party and the app is a Progressive web app, because it can be accessed through a web browser and can be installed on the user’s device like a native app. It also allows users to access the content offline and have a fast and smooth experience.</a:t>
            </a:r>
          </a:p>
          <a:p>
            <a:endParaRPr lang="en-US" dirty="0"/>
          </a:p>
        </p:txBody>
      </p:sp>
    </p:spTree>
    <p:extLst>
      <p:ext uri="{BB962C8B-B14F-4D97-AF65-F5344CB8AC3E}">
        <p14:creationId xmlns:p14="http://schemas.microsoft.com/office/powerpoint/2010/main" val="3105695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Progressive web Application: </a:t>
            </a:r>
            <a:br>
              <a:rPr lang="en-US" dirty="0"/>
            </a:br>
            <a:endParaRPr lang="en-US" dirty="0"/>
          </a:p>
        </p:txBody>
      </p:sp>
      <p:sp>
        <p:nvSpPr>
          <p:cNvPr id="3" name="Content Placeholder 2"/>
          <p:cNvSpPr>
            <a:spLocks noGrp="1"/>
          </p:cNvSpPr>
          <p:nvPr>
            <p:ph idx="1"/>
          </p:nvPr>
        </p:nvSpPr>
        <p:spPr/>
        <p:txBody>
          <a:bodyPr/>
          <a:lstStyle/>
          <a:p>
            <a:pPr lvl="0"/>
            <a:r>
              <a:rPr lang="en-US" dirty="0" smtClean="0"/>
              <a:t>The </a:t>
            </a:r>
            <a:r>
              <a:rPr lang="en-US" dirty="0"/>
              <a:t>main advantage of this process is that its development speed is fast the same code base is used for IOS, Android, web applications.</a:t>
            </a:r>
          </a:p>
          <a:p>
            <a:pPr lvl="0"/>
            <a:r>
              <a:rPr lang="en-US" dirty="0"/>
              <a:t>The web development team can be repurposed to develop the mobile application.</a:t>
            </a:r>
          </a:p>
          <a:p>
            <a:pPr lvl="0"/>
            <a:r>
              <a:rPr lang="en-US" dirty="0"/>
              <a:t>No installation required.</a:t>
            </a:r>
          </a:p>
          <a:p>
            <a:endParaRPr lang="en-US" dirty="0"/>
          </a:p>
        </p:txBody>
      </p:sp>
    </p:spTree>
    <p:extLst>
      <p:ext uri="{BB962C8B-B14F-4D97-AF65-F5344CB8AC3E}">
        <p14:creationId xmlns:p14="http://schemas.microsoft.com/office/powerpoint/2010/main" val="39860317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r>
              <a:rPr lang="en-US" i="1" dirty="0"/>
              <a:t> </a:t>
            </a:r>
            <a:r>
              <a:rPr lang="en-US" dirty="0"/>
              <a:t>of Progressive web Application: </a:t>
            </a:r>
            <a:br>
              <a:rPr lang="en-US" dirty="0"/>
            </a:br>
            <a:endParaRPr lang="en-US" dirty="0"/>
          </a:p>
        </p:txBody>
      </p:sp>
      <p:sp>
        <p:nvSpPr>
          <p:cNvPr id="3" name="Content Placeholder 2"/>
          <p:cNvSpPr>
            <a:spLocks noGrp="1"/>
          </p:cNvSpPr>
          <p:nvPr>
            <p:ph idx="1"/>
          </p:nvPr>
        </p:nvSpPr>
        <p:spPr/>
        <p:txBody>
          <a:bodyPr/>
          <a:lstStyle/>
          <a:p>
            <a:pPr lvl="0"/>
            <a:r>
              <a:rPr lang="en-US" dirty="0" smtClean="0"/>
              <a:t>The </a:t>
            </a:r>
            <a:r>
              <a:rPr lang="en-US" dirty="0"/>
              <a:t>major disadvantage is that PWA don’t have access to all the feature and so the user experience is not that good IOS does not support all the features of PWA  </a:t>
            </a:r>
          </a:p>
          <a:p>
            <a:pPr lvl="0"/>
            <a:r>
              <a:rPr lang="en-US" dirty="0"/>
              <a:t>The UI for development is bespoke i.e. the buttons, edit texts need to be programmed which was not necessary for the 1st party native Apps.</a:t>
            </a:r>
          </a:p>
          <a:p>
            <a:pPr lvl="0"/>
            <a:r>
              <a:rPr lang="en-US" dirty="0"/>
              <a:t>The community is not that wide spread.</a:t>
            </a:r>
          </a:p>
          <a:p>
            <a:pPr lvl="0"/>
            <a:r>
              <a:rPr lang="en-US" dirty="0"/>
              <a:t>No extra room for business model i.e. it is still a challenge to develop a revenue model or advertising opportunities for PWAs. At the moment, there are fewer options than among native apps to subscribe to.</a:t>
            </a:r>
          </a:p>
          <a:p>
            <a:endParaRPr lang="en-US" dirty="0"/>
          </a:p>
        </p:txBody>
      </p:sp>
    </p:spTree>
    <p:extLst>
      <p:ext uri="{BB962C8B-B14F-4D97-AF65-F5344CB8AC3E}">
        <p14:creationId xmlns:p14="http://schemas.microsoft.com/office/powerpoint/2010/main" val="1777862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457200"/>
            <a:ext cx="10563648" cy="609600"/>
          </a:xfrm>
        </p:spPr>
        <p:txBody>
          <a:bodyPr/>
          <a:lstStyle/>
          <a:p>
            <a:r>
              <a:rPr lang="en-US" dirty="0"/>
              <a:t>3. </a:t>
            </a:r>
            <a:r>
              <a:rPr lang="en-US" u="sng" dirty="0"/>
              <a:t>Cross-Platform Application</a:t>
            </a:r>
            <a:r>
              <a:rPr lang="en-US" dirty="0"/>
              <a:t>: –</a:t>
            </a:r>
          </a:p>
        </p:txBody>
      </p:sp>
      <p:sp>
        <p:nvSpPr>
          <p:cNvPr id="3" name="Content Placeholder 2"/>
          <p:cNvSpPr>
            <a:spLocks noGrp="1"/>
          </p:cNvSpPr>
          <p:nvPr>
            <p:ph idx="1"/>
          </p:nvPr>
        </p:nvSpPr>
        <p:spPr>
          <a:xfrm>
            <a:off x="1218882" y="1143000"/>
            <a:ext cx="10665222" cy="5105400"/>
          </a:xfrm>
        </p:spPr>
        <p:txBody>
          <a:bodyPr>
            <a:normAutofit fontScale="92500" lnSpcReduction="10000"/>
          </a:bodyPr>
          <a:lstStyle/>
          <a:p>
            <a:pPr marL="0" indent="0">
              <a:buNone/>
            </a:pPr>
            <a:endParaRPr lang="en-US" dirty="0"/>
          </a:p>
          <a:p>
            <a:r>
              <a:rPr lang="en-US" dirty="0"/>
              <a:t>These are frameworks that allow developing total native applications which have access to all the native features of IOS and Android but with the same code base. </a:t>
            </a:r>
            <a:endParaRPr lang="en-US" dirty="0" smtClean="0"/>
          </a:p>
          <a:p>
            <a:r>
              <a:rPr lang="en-US" dirty="0" smtClean="0"/>
              <a:t>These </a:t>
            </a:r>
            <a:r>
              <a:rPr lang="en-US" dirty="0"/>
              <a:t>apps run on both Android and IOS. So normally the development speeds of these apps are very fast and the maintenance cost is low. The performance speed is comparatively low to 1st party native apps but faster than PWA. </a:t>
            </a:r>
            <a:br>
              <a:rPr lang="en-US" dirty="0"/>
            </a:br>
            <a:r>
              <a:rPr lang="en-US" dirty="0" err="1"/>
              <a:t>Xamarin</a:t>
            </a:r>
            <a:r>
              <a:rPr lang="en-US" dirty="0"/>
              <a:t> is Microsoft cross-platform solution that uses the programming languages like .NET, C#, F#. The IDE preferred is Visual Studio. The UI/UX is totally native giving access to all features. This technology is having a wide community. And whenever an update is released by Android and IOS the same updates are released by Microsoft through Visual Studio. </a:t>
            </a:r>
          </a:p>
          <a:p>
            <a:r>
              <a:rPr lang="en-US" dirty="0"/>
              <a:t>React Native is Facebook’s cross-platform solution which uses the language JavaScript And the preferred IDE is </a:t>
            </a:r>
            <a:r>
              <a:rPr lang="en-US" dirty="0" err="1"/>
              <a:t>WebStrome</a:t>
            </a:r>
            <a:r>
              <a:rPr lang="en-US" dirty="0"/>
              <a:t> &amp; Visual Studio Code. Same like </a:t>
            </a:r>
            <a:r>
              <a:rPr lang="en-US" dirty="0" err="1"/>
              <a:t>Xamarin</a:t>
            </a:r>
            <a:r>
              <a:rPr lang="en-US" dirty="0"/>
              <a:t> React Native has totally native UI/UX and gives access to all features. And the updates are released the same day by Facebook as Android and IOS. </a:t>
            </a:r>
            <a:br>
              <a:rPr lang="en-US" dirty="0"/>
            </a:br>
            <a:r>
              <a:rPr lang="en-US" dirty="0"/>
              <a:t>Flutter is Google’s cross-platform solution which uses the language, Dart. The IDE preferred is Android Studio, </a:t>
            </a:r>
            <a:r>
              <a:rPr lang="en-US" dirty="0" err="1"/>
              <a:t>IntelliJ</a:t>
            </a:r>
            <a:r>
              <a:rPr lang="en-US" dirty="0"/>
              <a:t> IDE, and Visual Studio Code. The UI/UX is bespoke and Flutters has to come up with their new libraries whenever Android and IOS comes up with an update to mimic those update. The community is fast growing.  </a:t>
            </a:r>
          </a:p>
          <a:p>
            <a:endParaRPr lang="en-US" dirty="0"/>
          </a:p>
        </p:txBody>
      </p:sp>
    </p:spTree>
    <p:extLst>
      <p:ext uri="{BB962C8B-B14F-4D97-AF65-F5344CB8AC3E}">
        <p14:creationId xmlns:p14="http://schemas.microsoft.com/office/powerpoint/2010/main" val="4260407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your understanding on mobile application development?</a:t>
            </a:r>
          </a:p>
        </p:txBody>
      </p:sp>
      <p:sp>
        <p:nvSpPr>
          <p:cNvPr id="3" name="Content Placeholder 2"/>
          <p:cNvSpPr>
            <a:spLocks noGrp="1"/>
          </p:cNvSpPr>
          <p:nvPr>
            <p:ph idx="1"/>
          </p:nvPr>
        </p:nvSpPr>
        <p:spPr/>
        <p:txBody>
          <a:bodyPr>
            <a:normAutofit/>
          </a:bodyPr>
          <a:lstStyle/>
          <a:p>
            <a:r>
              <a:rPr lang="en-US" dirty="0" smtClean="0"/>
              <a:t>Mobile </a:t>
            </a:r>
            <a:r>
              <a:rPr lang="en-US" dirty="0"/>
              <a:t>application development is the process of creating software applications that run on a mobile device, and a typical mobile application utilizes a network connection to work with remote computing resources</a:t>
            </a:r>
            <a:r>
              <a:rPr lang="en-US" dirty="0" smtClean="0"/>
              <a:t>.</a:t>
            </a:r>
          </a:p>
        </p:txBody>
      </p:sp>
    </p:spTree>
    <p:extLst>
      <p:ext uri="{BB962C8B-B14F-4D97-AF65-F5344CB8AC3E}">
        <p14:creationId xmlns:p14="http://schemas.microsoft.com/office/powerpoint/2010/main" val="5148880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533400"/>
            <a:ext cx="10563648" cy="609600"/>
          </a:xfrm>
        </p:spPr>
        <p:txBody>
          <a:bodyPr/>
          <a:lstStyle/>
          <a:p>
            <a:r>
              <a:rPr lang="en-US" i="1" dirty="0"/>
              <a:t>Example,</a:t>
            </a:r>
            <a:br>
              <a:rPr lang="en-US" i="1" dirty="0"/>
            </a:br>
            <a:r>
              <a:rPr lang="en-US" dirty="0"/>
              <a:t>Here’s an example of a cross-platform application</a:t>
            </a:r>
          </a:p>
        </p:txBody>
      </p:sp>
      <p:sp>
        <p:nvSpPr>
          <p:cNvPr id="3" name="Content Placeholder 2"/>
          <p:cNvSpPr>
            <a:spLocks noGrp="1"/>
          </p:cNvSpPr>
          <p:nvPr>
            <p:ph idx="1"/>
          </p:nvPr>
        </p:nvSpPr>
        <p:spPr>
          <a:xfrm>
            <a:off x="1218882" y="1447800"/>
            <a:ext cx="10665222" cy="4800600"/>
          </a:xfrm>
        </p:spPr>
        <p:txBody>
          <a:bodyPr>
            <a:normAutofit/>
          </a:bodyPr>
          <a:lstStyle/>
          <a:p>
            <a:pPr marL="0" indent="0">
              <a:buNone/>
            </a:pPr>
            <a:endParaRPr lang="en-US" dirty="0"/>
          </a:p>
          <a:p>
            <a:r>
              <a:rPr lang="en-US" dirty="0"/>
              <a:t>A project management company wants to create a project management tool that can be used by teams on different platforms. They develop a cross-platform application that:</a:t>
            </a:r>
          </a:p>
          <a:p>
            <a:pPr lvl="0"/>
            <a:r>
              <a:rPr lang="en-US" dirty="0"/>
              <a:t>Can be used on Windows, Mac, </a:t>
            </a:r>
            <a:r>
              <a:rPr lang="en-US" dirty="0" err="1"/>
              <a:t>iOS</a:t>
            </a:r>
            <a:r>
              <a:rPr lang="en-US" dirty="0"/>
              <a:t>, and Android devices</a:t>
            </a:r>
          </a:p>
          <a:p>
            <a:pPr lvl="0"/>
            <a:r>
              <a:rPr lang="en-US" dirty="0"/>
              <a:t>Allows users to create and assign tasks, set deadlines, and track progress</a:t>
            </a:r>
          </a:p>
          <a:p>
            <a:pPr lvl="0"/>
            <a:r>
              <a:rPr lang="en-US" dirty="0"/>
              <a:t>Integrates with popular tools such as Google Calendar and </a:t>
            </a:r>
            <a:r>
              <a:rPr lang="en-US" dirty="0" err="1"/>
              <a:t>Trello</a:t>
            </a:r>
            <a:endParaRPr lang="en-US" dirty="0"/>
          </a:p>
          <a:p>
            <a:pPr lvl="0"/>
            <a:r>
              <a:rPr lang="en-US" dirty="0"/>
              <a:t>Has a user-friendly interface that works seamlessly across all platforms</a:t>
            </a:r>
          </a:p>
          <a:p>
            <a:pPr lvl="0"/>
            <a:r>
              <a:rPr lang="en-US" dirty="0"/>
              <a:t>The application can be downloaded from the company’s website or from different app stores such as App Store, Google Play Store, Microsoft Store, and Mac App Store, depending on the platform.</a:t>
            </a:r>
          </a:p>
          <a:p>
            <a:r>
              <a:rPr lang="en-US" dirty="0"/>
              <a:t>This example illustrates how the company developed a project management tool that can be used by teams on different platforms, Windows, Mac, </a:t>
            </a:r>
            <a:r>
              <a:rPr lang="en-US" dirty="0" err="1"/>
              <a:t>iOS</a:t>
            </a:r>
            <a:r>
              <a:rPr lang="en-US" dirty="0"/>
              <a:t> and Android, which is a cross-platform application. It allows teams to collaborate and manage their projects seamlessly, regardless of the platform they use.</a:t>
            </a:r>
          </a:p>
          <a:p>
            <a:endParaRPr lang="en-US" dirty="0"/>
          </a:p>
        </p:txBody>
      </p:sp>
    </p:spTree>
    <p:extLst>
      <p:ext uri="{BB962C8B-B14F-4D97-AF65-F5344CB8AC3E}">
        <p14:creationId xmlns:p14="http://schemas.microsoft.com/office/powerpoint/2010/main" val="3243491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a:t>
            </a:r>
            <a:r>
              <a:rPr lang="en-US" dirty="0"/>
              <a:t>Disadvantages</a:t>
            </a:r>
          </a:p>
        </p:txBody>
      </p:sp>
      <p:sp>
        <p:nvSpPr>
          <p:cNvPr id="3" name="Content Placeholder 2"/>
          <p:cNvSpPr>
            <a:spLocks noGrp="1"/>
          </p:cNvSpPr>
          <p:nvPr>
            <p:ph idx="1"/>
          </p:nvPr>
        </p:nvSpPr>
        <p:spPr/>
        <p:txBody>
          <a:bodyPr/>
          <a:lstStyle/>
          <a:p>
            <a:r>
              <a:rPr lang="en-US" b="1" dirty="0"/>
              <a:t>Advantages of Cross-Platform Application:  </a:t>
            </a:r>
            <a:endParaRPr lang="en-US" dirty="0"/>
          </a:p>
          <a:p>
            <a:pPr lvl="0"/>
            <a:r>
              <a:rPr lang="en-US" dirty="0"/>
              <a:t>The apps’ development speed is very high as they use the same code base for both Android and IOS.</a:t>
            </a:r>
          </a:p>
          <a:p>
            <a:pPr lvl="0"/>
            <a:r>
              <a:rPr lang="en-US" dirty="0"/>
              <a:t>The apps’ maintenance cost is low as the errors and updates as to be countered only once.</a:t>
            </a:r>
          </a:p>
          <a:p>
            <a:r>
              <a:rPr lang="en-US" b="1" dirty="0"/>
              <a:t>Disadvantages</a:t>
            </a:r>
            <a:r>
              <a:rPr lang="en-US" i="1" dirty="0"/>
              <a:t> </a:t>
            </a:r>
            <a:r>
              <a:rPr lang="en-US" b="1" dirty="0"/>
              <a:t>of Cross-Platform Application: </a:t>
            </a:r>
            <a:endParaRPr lang="en-US" dirty="0"/>
          </a:p>
          <a:p>
            <a:pPr lvl="0"/>
            <a:r>
              <a:rPr lang="en-US" dirty="0"/>
              <a:t>Slow Code Performance With Limited Tool Availability.</a:t>
            </a:r>
          </a:p>
          <a:p>
            <a:pPr lvl="0"/>
            <a:r>
              <a:rPr lang="en-US" dirty="0"/>
              <a:t>Limited User Experience i.e. these apps does not have access to Native only features.  </a:t>
            </a:r>
          </a:p>
          <a:p>
            <a:endParaRPr lang="en-US" dirty="0"/>
          </a:p>
        </p:txBody>
      </p:sp>
    </p:spTree>
    <p:extLst>
      <p:ext uri="{BB962C8B-B14F-4D97-AF65-F5344CB8AC3E}">
        <p14:creationId xmlns:p14="http://schemas.microsoft.com/office/powerpoint/2010/main" val="3097544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Mobile Application over Websites</a:t>
            </a:r>
            <a:br>
              <a:rPr lang="en-US" dirty="0"/>
            </a:br>
            <a:endParaRPr lang="en-US" dirty="0"/>
          </a:p>
        </p:txBody>
      </p:sp>
      <p:sp>
        <p:nvSpPr>
          <p:cNvPr id="3" name="Content Placeholder 2"/>
          <p:cNvSpPr>
            <a:spLocks noGrp="1"/>
          </p:cNvSpPr>
          <p:nvPr>
            <p:ph idx="1"/>
          </p:nvPr>
        </p:nvSpPr>
        <p:spPr/>
        <p:txBody>
          <a:bodyPr/>
          <a:lstStyle/>
          <a:p>
            <a:r>
              <a:rPr lang="en-US" dirty="0" smtClean="0"/>
              <a:t>Despite </a:t>
            </a:r>
            <a:r>
              <a:rPr lang="en-US" dirty="0"/>
              <a:t>different functionalities and services, they have their specific usability and preference of use. The list will be long when we will start thinking about that when a mobile app makes sense? Let’s get started with the introduction, pros, and cons of Mobile Application and Website.</a:t>
            </a:r>
          </a:p>
          <a:p>
            <a:endParaRPr lang="en-US" dirty="0"/>
          </a:p>
        </p:txBody>
      </p:sp>
    </p:spTree>
    <p:extLst>
      <p:ext uri="{BB962C8B-B14F-4D97-AF65-F5344CB8AC3E}">
        <p14:creationId xmlns:p14="http://schemas.microsoft.com/office/powerpoint/2010/main" val="2395867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a:t>
            </a:r>
            <a:r>
              <a:rPr lang="en-US" dirty="0"/>
              <a:t>of </a:t>
            </a:r>
            <a:r>
              <a:rPr lang="en-US" dirty="0" smtClean="0"/>
              <a:t>mobile </a:t>
            </a:r>
            <a:r>
              <a:rPr lang="en-US" dirty="0"/>
              <a:t>applications</a:t>
            </a:r>
            <a:endParaRPr lang="en-US" dirty="0"/>
          </a:p>
        </p:txBody>
      </p:sp>
      <p:sp>
        <p:nvSpPr>
          <p:cNvPr id="3" name="Content Placeholder 2"/>
          <p:cNvSpPr>
            <a:spLocks noGrp="1"/>
          </p:cNvSpPr>
          <p:nvPr>
            <p:ph idx="1"/>
          </p:nvPr>
        </p:nvSpPr>
        <p:spPr/>
        <p:txBody>
          <a:bodyPr/>
          <a:lstStyle/>
          <a:p>
            <a:r>
              <a:rPr lang="en-US" dirty="0" err="1"/>
              <a:t>Whatsapp</a:t>
            </a:r>
            <a:r>
              <a:rPr lang="en-US" dirty="0" smtClean="0"/>
              <a:t>,</a:t>
            </a:r>
          </a:p>
          <a:p>
            <a:r>
              <a:rPr lang="en-US" dirty="0" smtClean="0"/>
              <a:t> </a:t>
            </a:r>
            <a:r>
              <a:rPr lang="en-US" dirty="0" err="1"/>
              <a:t>Instagram</a:t>
            </a:r>
            <a:r>
              <a:rPr lang="en-US" dirty="0"/>
              <a:t>, </a:t>
            </a:r>
            <a:endParaRPr lang="en-US" dirty="0" smtClean="0"/>
          </a:p>
          <a:p>
            <a:r>
              <a:rPr lang="en-US" dirty="0" err="1" smtClean="0"/>
              <a:t>Uber</a:t>
            </a:r>
            <a:r>
              <a:rPr lang="en-US" dirty="0"/>
              <a:t>, </a:t>
            </a:r>
            <a:endParaRPr lang="en-US" dirty="0" smtClean="0"/>
          </a:p>
          <a:p>
            <a:r>
              <a:rPr lang="en-US" dirty="0" smtClean="0"/>
              <a:t>YouTube</a:t>
            </a:r>
            <a:r>
              <a:rPr lang="en-US" dirty="0"/>
              <a:t>, etc. </a:t>
            </a:r>
          </a:p>
          <a:p>
            <a:endParaRPr lang="en-US" dirty="0"/>
          </a:p>
        </p:txBody>
      </p:sp>
    </p:spTree>
    <p:extLst>
      <p:ext uri="{BB962C8B-B14F-4D97-AF65-F5344CB8AC3E}">
        <p14:creationId xmlns:p14="http://schemas.microsoft.com/office/powerpoint/2010/main" val="1053533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Mobile Application</a:t>
            </a:r>
            <a:br>
              <a:rPr lang="en-US" dirty="0"/>
            </a:br>
            <a:endParaRPr lang="en-US" dirty="0"/>
          </a:p>
        </p:txBody>
      </p:sp>
      <p:sp>
        <p:nvSpPr>
          <p:cNvPr id="3" name="Content Placeholder 2"/>
          <p:cNvSpPr>
            <a:spLocks noGrp="1"/>
          </p:cNvSpPr>
          <p:nvPr>
            <p:ph idx="1"/>
          </p:nvPr>
        </p:nvSpPr>
        <p:spPr/>
        <p:txBody>
          <a:bodyPr/>
          <a:lstStyle/>
          <a:p>
            <a:pPr lvl="0"/>
            <a:r>
              <a:rPr lang="en-US" b="1" dirty="0" smtClean="0"/>
              <a:t>Offline </a:t>
            </a:r>
            <a:r>
              <a:rPr lang="en-US" b="1" dirty="0"/>
              <a:t>Access- </a:t>
            </a:r>
            <a:r>
              <a:rPr lang="en-US" dirty="0"/>
              <a:t>Provides an opportunity for the user to use offline.</a:t>
            </a:r>
          </a:p>
          <a:p>
            <a:pPr lvl="0"/>
            <a:r>
              <a:rPr lang="en-US" b="1" dirty="0"/>
              <a:t>Extensive capabilities- </a:t>
            </a:r>
            <a:r>
              <a:rPr lang="en-US" dirty="0"/>
              <a:t>Provides a lot of features and functionalities to the user.</a:t>
            </a:r>
          </a:p>
          <a:p>
            <a:pPr lvl="0"/>
            <a:r>
              <a:rPr lang="en-US" b="1" dirty="0"/>
              <a:t>Personalization- </a:t>
            </a:r>
            <a:r>
              <a:rPr lang="en-US" dirty="0"/>
              <a:t>Provides personalization to users to set preferences, creating accounts, etc.</a:t>
            </a:r>
          </a:p>
          <a:p>
            <a:pPr lvl="0"/>
            <a:r>
              <a:rPr lang="en-US" b="1" dirty="0"/>
              <a:t>Brand promotion opportunities- </a:t>
            </a:r>
            <a:r>
              <a:rPr lang="en-US" dirty="0"/>
              <a:t>Provides an</a:t>
            </a:r>
            <a:r>
              <a:rPr lang="en-US" b="1" dirty="0"/>
              <a:t> </a:t>
            </a:r>
            <a:r>
              <a:rPr lang="en-US" dirty="0"/>
              <a:t>opportunity to promote a company brand in various ways.</a:t>
            </a:r>
          </a:p>
          <a:p>
            <a:pPr lvl="0"/>
            <a:r>
              <a:rPr lang="en-US" b="1" dirty="0"/>
              <a:t>Convenience- </a:t>
            </a:r>
            <a:r>
              <a:rPr lang="en-US" dirty="0"/>
              <a:t>More convenient to use in terms of user experience, loading content, the usability of functions, etc.</a:t>
            </a:r>
          </a:p>
          <a:p>
            <a:pPr lvl="0"/>
            <a:r>
              <a:rPr lang="en-US" b="1" dirty="0"/>
              <a:t>User experience- </a:t>
            </a:r>
            <a:r>
              <a:rPr lang="en-US" dirty="0"/>
              <a:t>UI elements give a better user experience.</a:t>
            </a:r>
          </a:p>
          <a:p>
            <a:pPr lvl="0"/>
            <a:r>
              <a:rPr lang="en-US" b="1" dirty="0"/>
              <a:t>Speed Performance- </a:t>
            </a:r>
            <a:r>
              <a:rPr lang="en-US" dirty="0"/>
              <a:t>Provides a faster performance than the website.</a:t>
            </a:r>
          </a:p>
          <a:p>
            <a:pPr lvl="0"/>
            <a:r>
              <a:rPr lang="en-US" b="1" dirty="0"/>
              <a:t>Functionality- </a:t>
            </a:r>
            <a:r>
              <a:rPr lang="en-US" dirty="0"/>
              <a:t>Provides greater functionality than the website.</a:t>
            </a:r>
          </a:p>
          <a:p>
            <a:endParaRPr lang="en-US" dirty="0"/>
          </a:p>
        </p:txBody>
      </p:sp>
    </p:spTree>
    <p:extLst>
      <p:ext uri="{BB962C8B-B14F-4D97-AF65-F5344CB8AC3E}">
        <p14:creationId xmlns:p14="http://schemas.microsoft.com/office/powerpoint/2010/main" val="1448525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Mobile App –</a:t>
            </a:r>
            <a:br>
              <a:rPr lang="en-US" dirty="0"/>
            </a:br>
            <a:endParaRPr lang="en-US" dirty="0"/>
          </a:p>
        </p:txBody>
      </p:sp>
      <p:sp>
        <p:nvSpPr>
          <p:cNvPr id="3" name="Content Placeholder 2"/>
          <p:cNvSpPr>
            <a:spLocks noGrp="1"/>
          </p:cNvSpPr>
          <p:nvPr>
            <p:ph idx="1"/>
          </p:nvPr>
        </p:nvSpPr>
        <p:spPr/>
        <p:txBody>
          <a:bodyPr/>
          <a:lstStyle/>
          <a:p>
            <a:pPr lvl="0"/>
            <a:r>
              <a:rPr lang="en-US" b="1" dirty="0" smtClean="0"/>
              <a:t>Support </a:t>
            </a:r>
            <a:r>
              <a:rPr lang="en-US" b="1" dirty="0"/>
              <a:t>and Maintenance- </a:t>
            </a:r>
            <a:r>
              <a:rPr lang="en-US" dirty="0"/>
              <a:t>Provides frequent updates and feature addition which is an irritating task for users to update frequently.</a:t>
            </a:r>
          </a:p>
          <a:p>
            <a:pPr lvl="0"/>
            <a:r>
              <a:rPr lang="en-US" b="1" dirty="0"/>
              <a:t>Cost- </a:t>
            </a:r>
            <a:r>
              <a:rPr lang="en-US" dirty="0"/>
              <a:t>Native mobile apps are costly as for different Mobile OS different apps need to be developed.</a:t>
            </a:r>
          </a:p>
          <a:p>
            <a:pPr lvl="0"/>
            <a:r>
              <a:rPr lang="en-US" b="1" dirty="0"/>
              <a:t>Compatibility-</a:t>
            </a:r>
            <a:r>
              <a:rPr lang="en-US" dirty="0"/>
              <a:t> Mobile apps need to maintain the requirements of a particular Operating System to meet the compatibility for proper functioning.</a:t>
            </a:r>
          </a:p>
          <a:p>
            <a:pPr lvl="0"/>
            <a:r>
              <a:rPr lang="en-US" b="1" dirty="0"/>
              <a:t>Use of User’s resource- </a:t>
            </a:r>
            <a:r>
              <a:rPr lang="en-US" dirty="0"/>
              <a:t>Mobile apps uses user’s resources in terms of money for buying some application, also space of mobile for storage.</a:t>
            </a:r>
          </a:p>
          <a:p>
            <a:endParaRPr lang="en-US" dirty="0"/>
          </a:p>
        </p:txBody>
      </p:sp>
    </p:spTree>
    <p:extLst>
      <p:ext uri="{BB962C8B-B14F-4D97-AF65-F5344CB8AC3E}">
        <p14:creationId xmlns:p14="http://schemas.microsoft.com/office/powerpoint/2010/main" val="1726029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Websites</a:t>
            </a:r>
            <a:br>
              <a:rPr lang="en-US" dirty="0"/>
            </a:br>
            <a:endParaRPr lang="en-US" dirty="0"/>
          </a:p>
        </p:txBody>
      </p:sp>
      <p:sp>
        <p:nvSpPr>
          <p:cNvPr id="3" name="Content Placeholder 2"/>
          <p:cNvSpPr>
            <a:spLocks noGrp="1"/>
          </p:cNvSpPr>
          <p:nvPr>
            <p:ph idx="1"/>
          </p:nvPr>
        </p:nvSpPr>
        <p:spPr/>
        <p:txBody>
          <a:bodyPr/>
          <a:lstStyle/>
          <a:p>
            <a:r>
              <a:rPr lang="en-US" dirty="0" smtClean="0"/>
              <a:t>Websites </a:t>
            </a:r>
            <a:r>
              <a:rPr lang="en-US" dirty="0"/>
              <a:t>are a collection of web pages that are linked with each other where the web pages share the single domain name. </a:t>
            </a:r>
            <a:endParaRPr lang="en-US" dirty="0" smtClean="0"/>
          </a:p>
          <a:p>
            <a:r>
              <a:rPr lang="en-US" dirty="0" smtClean="0"/>
              <a:t>Websites </a:t>
            </a:r>
            <a:r>
              <a:rPr lang="en-US" dirty="0"/>
              <a:t>are published on any web server and this website is publicly accessible. </a:t>
            </a:r>
            <a:endParaRPr lang="en-US" dirty="0" smtClean="0"/>
          </a:p>
          <a:p>
            <a:r>
              <a:rPr lang="en-US" dirty="0" smtClean="0"/>
              <a:t>Websites </a:t>
            </a:r>
            <a:r>
              <a:rPr lang="en-US" dirty="0"/>
              <a:t>can be accessed on any digital platforms supported with search engines or web browsers for example a website can be accessed on a mobile, in a computer, and in a tablet. </a:t>
            </a:r>
            <a:endParaRPr lang="en-US" dirty="0" smtClean="0"/>
          </a:p>
          <a:p>
            <a:r>
              <a:rPr lang="en-US" dirty="0" smtClean="0"/>
              <a:t>Websites </a:t>
            </a:r>
            <a:r>
              <a:rPr lang="en-US" dirty="0"/>
              <a:t>commonly referred to as simply Sites only. </a:t>
            </a:r>
            <a:endParaRPr lang="en-US" dirty="0" smtClean="0"/>
          </a:p>
          <a:p>
            <a:r>
              <a:rPr lang="en-US" dirty="0" smtClean="0"/>
              <a:t>They </a:t>
            </a:r>
            <a:r>
              <a:rPr lang="en-US" dirty="0"/>
              <a:t>are particularly dedicated to any topic like these are developed for various purposes like social networking, education, news, business/organization, entertainment, etc. </a:t>
            </a:r>
            <a:endParaRPr lang="en-US" dirty="0" smtClean="0"/>
          </a:p>
          <a:p>
            <a:r>
              <a:rPr lang="en-US" dirty="0" smtClean="0"/>
              <a:t>Examples </a:t>
            </a:r>
            <a:r>
              <a:rPr lang="en-US" dirty="0"/>
              <a:t>of some websites are Netflix, </a:t>
            </a:r>
            <a:r>
              <a:rPr lang="en-US" dirty="0" err="1"/>
              <a:t>Instagram</a:t>
            </a:r>
            <a:r>
              <a:rPr lang="en-US" dirty="0"/>
              <a:t>, Amazon, YouTube, etc. </a:t>
            </a:r>
          </a:p>
          <a:p>
            <a:endParaRPr lang="en-US" dirty="0"/>
          </a:p>
        </p:txBody>
      </p:sp>
    </p:spTree>
    <p:extLst>
      <p:ext uri="{BB962C8B-B14F-4D97-AF65-F5344CB8AC3E}">
        <p14:creationId xmlns:p14="http://schemas.microsoft.com/office/powerpoint/2010/main" val="443933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&amp; </a:t>
            </a:r>
            <a:r>
              <a:rPr lang="en-US" dirty="0"/>
              <a:t>Cons</a:t>
            </a:r>
          </a:p>
        </p:txBody>
      </p:sp>
      <p:sp>
        <p:nvSpPr>
          <p:cNvPr id="3" name="Content Placeholder 2"/>
          <p:cNvSpPr>
            <a:spLocks noGrp="1"/>
          </p:cNvSpPr>
          <p:nvPr>
            <p:ph idx="1"/>
          </p:nvPr>
        </p:nvSpPr>
        <p:spPr/>
        <p:txBody>
          <a:bodyPr/>
          <a:lstStyle/>
          <a:p>
            <a:r>
              <a:rPr lang="en-US" b="1" dirty="0"/>
              <a:t>Pros of Website</a:t>
            </a:r>
            <a:endParaRPr lang="en-US" dirty="0"/>
          </a:p>
          <a:p>
            <a:pPr lvl="0"/>
            <a:r>
              <a:rPr lang="en-US" b="1" dirty="0"/>
              <a:t>Compatibility-</a:t>
            </a:r>
            <a:r>
              <a:rPr lang="en-US" dirty="0"/>
              <a:t> Provides users to use the product regardless of the device and the operating system that the device runs on.</a:t>
            </a:r>
          </a:p>
          <a:p>
            <a:pPr lvl="0"/>
            <a:r>
              <a:rPr lang="en-US" b="1" dirty="0"/>
              <a:t>Cost-effectiveness- </a:t>
            </a:r>
            <a:r>
              <a:rPr lang="en-US" dirty="0"/>
              <a:t>It is cost-effectiveness in terms of development and usability also with principles of interaction with users.</a:t>
            </a:r>
          </a:p>
          <a:p>
            <a:pPr lvl="0"/>
            <a:r>
              <a:rPr lang="en-US" b="1" dirty="0"/>
              <a:t>Broader Reach- </a:t>
            </a:r>
            <a:r>
              <a:rPr lang="en-US" dirty="0"/>
              <a:t>Due to multi-device support it reaches a large user set.</a:t>
            </a:r>
          </a:p>
          <a:p>
            <a:pPr lvl="0"/>
            <a:r>
              <a:rPr lang="en-US" b="1" dirty="0"/>
              <a:t>Updates and maintenance- </a:t>
            </a:r>
            <a:r>
              <a:rPr lang="en-US" dirty="0"/>
              <a:t>It costs less to upgrade. Users don’t have to worry about it.</a:t>
            </a:r>
          </a:p>
          <a:p>
            <a:pPr marL="0" indent="0">
              <a:buNone/>
            </a:pPr>
            <a:endParaRPr lang="en-US" b="1" dirty="0" smtClean="0"/>
          </a:p>
          <a:p>
            <a:pPr marL="0" indent="0">
              <a:buNone/>
            </a:pPr>
            <a:r>
              <a:rPr lang="en-US" b="1" dirty="0"/>
              <a:t> </a:t>
            </a:r>
            <a:r>
              <a:rPr lang="en-US" b="1" dirty="0" smtClean="0"/>
              <a:t>    The </a:t>
            </a:r>
            <a:r>
              <a:rPr lang="en-US" b="1" dirty="0"/>
              <a:t>Cons of Mobile Website –</a:t>
            </a:r>
            <a:endParaRPr lang="en-US" dirty="0"/>
          </a:p>
          <a:p>
            <a:pPr lvl="0"/>
            <a:r>
              <a:rPr lang="en-US" b="1" dirty="0"/>
              <a:t>User Experience-</a:t>
            </a:r>
            <a:r>
              <a:rPr lang="en-US" dirty="0"/>
              <a:t> It’s often impossible to fit everything onto one page and fails to provide a good user experience.</a:t>
            </a:r>
          </a:p>
          <a:p>
            <a:pPr lvl="0"/>
            <a:r>
              <a:rPr lang="en-US" b="1" dirty="0"/>
              <a:t>No Offline Access-</a:t>
            </a:r>
            <a:r>
              <a:rPr lang="en-US" dirty="0"/>
              <a:t> Requires good internet connectivity to operate fully.</a:t>
            </a:r>
          </a:p>
          <a:p>
            <a:endParaRPr lang="en-US" dirty="0"/>
          </a:p>
        </p:txBody>
      </p:sp>
    </p:spTree>
    <p:extLst>
      <p:ext uri="{BB962C8B-B14F-4D97-AF65-F5344CB8AC3E}">
        <p14:creationId xmlns:p14="http://schemas.microsoft.com/office/powerpoint/2010/main" val="3531999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Mobile Applications Over Websites </a:t>
            </a:r>
            <a:endParaRPr lang="en-US" dirty="0"/>
          </a:p>
        </p:txBody>
      </p:sp>
      <p:sp>
        <p:nvSpPr>
          <p:cNvPr id="3" name="Content Placeholder 2"/>
          <p:cNvSpPr>
            <a:spLocks noGrp="1"/>
          </p:cNvSpPr>
          <p:nvPr>
            <p:ph idx="1"/>
          </p:nvPr>
        </p:nvSpPr>
        <p:spPr/>
        <p:txBody>
          <a:bodyPr>
            <a:normAutofit lnSpcReduction="10000"/>
          </a:bodyPr>
          <a:lstStyle/>
          <a:p>
            <a:pPr lvl="0"/>
            <a:r>
              <a:rPr lang="en-US" b="1" dirty="0" smtClean="0"/>
              <a:t>Mobile </a:t>
            </a:r>
            <a:r>
              <a:rPr lang="en-US" b="1" dirty="0"/>
              <a:t>applications are faster- </a:t>
            </a:r>
            <a:r>
              <a:rPr lang="en-US" dirty="0"/>
              <a:t>Mobile applications are a little faster than websites, that’s why users always prefer to use application for any use rather than a website. As the applications store their data locally so it gives a bit faster data accessibility experience to the end-user.</a:t>
            </a:r>
          </a:p>
          <a:p>
            <a:pPr lvl="0"/>
            <a:r>
              <a:rPr lang="en-US" b="1" dirty="0"/>
              <a:t>Offline Access- </a:t>
            </a:r>
            <a:r>
              <a:rPr lang="en-US" dirty="0"/>
              <a:t>Many applications works in offline mode means without connecting to the internet they can provide the required services to the users whereas websites need an active internet connection to load and access information. It is one of the important advantages of mobile applications over websites.</a:t>
            </a:r>
          </a:p>
          <a:p>
            <a:pPr lvl="0"/>
            <a:r>
              <a:rPr lang="en-US" b="1" dirty="0"/>
              <a:t>Better Personalization- </a:t>
            </a:r>
            <a:r>
              <a:rPr lang="en-US" dirty="0"/>
              <a:t>Mobile applications take end user’s preferences based on their interests and the latter recommends customized content based on preferences whereas websites can’t provide personalized information like a mobile application. This is one important advantage that makes mobile applications more user-friendly.</a:t>
            </a:r>
          </a:p>
          <a:p>
            <a:pPr lvl="0"/>
            <a:r>
              <a:rPr lang="en-US" b="1" dirty="0"/>
              <a:t>Use of Mobile Device Features- </a:t>
            </a:r>
            <a:r>
              <a:rPr lang="en-US" dirty="0"/>
              <a:t>Mobile applications use device features like Camera, phone call, GPS, Contact list, etc. Such device features make the mobile application more interactive and user-friendly. These features solve any actions/tasks efficiently in a reduced time.</a:t>
            </a:r>
          </a:p>
          <a:p>
            <a:endParaRPr lang="en-US" dirty="0"/>
          </a:p>
        </p:txBody>
      </p:sp>
    </p:spTree>
    <p:extLst>
      <p:ext uri="{BB962C8B-B14F-4D97-AF65-F5344CB8AC3E}">
        <p14:creationId xmlns:p14="http://schemas.microsoft.com/office/powerpoint/2010/main" val="2238826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a:hlinkClick r:id="rId2"/>
              </a:rPr>
              <a:t>https://www.stcidlsig.org/effective-use-of-screen-real-estate-in-e-learning/</a:t>
            </a:r>
            <a:endParaRPr lang="en-US" dirty="0"/>
          </a:p>
          <a:p>
            <a:r>
              <a:rPr lang="en-US" u="sng" dirty="0">
                <a:hlinkClick r:id="rId3"/>
              </a:rPr>
              <a:t>https://aws.amazon.com/mobile/mobile-application-development/</a:t>
            </a:r>
            <a:endParaRPr lang="en-US" dirty="0"/>
          </a:p>
          <a:p>
            <a:r>
              <a:rPr lang="en-US" u="sng" dirty="0">
                <a:hlinkClick r:id="rId4"/>
              </a:rPr>
              <a:t>https://www.geeksforgeeks.org/introduction-of-mobile-applications/</a:t>
            </a:r>
            <a:endParaRPr lang="en-US" dirty="0"/>
          </a:p>
          <a:p>
            <a:r>
              <a:rPr lang="en-US" u="sng" dirty="0">
                <a:hlinkClick r:id="rId5"/>
              </a:rPr>
              <a:t>https://www.geeksforgeeks.org/advantages-of-mobile-application-over-websites/</a:t>
            </a: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76381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Application Development</a:t>
            </a:r>
            <a:br>
              <a:rPr lang="en-US" dirty="0"/>
            </a:br>
            <a:endParaRPr lang="en-US" dirty="0"/>
          </a:p>
        </p:txBody>
      </p:sp>
      <p:sp>
        <p:nvSpPr>
          <p:cNvPr id="3" name="Content Placeholder 2"/>
          <p:cNvSpPr>
            <a:spLocks noGrp="1"/>
          </p:cNvSpPr>
          <p:nvPr>
            <p:ph idx="1"/>
          </p:nvPr>
        </p:nvSpPr>
        <p:spPr/>
        <p:txBody>
          <a:bodyPr/>
          <a:lstStyle/>
          <a:p>
            <a:r>
              <a:rPr lang="en-US" dirty="0" smtClean="0"/>
              <a:t>Mobile </a:t>
            </a:r>
            <a:r>
              <a:rPr lang="en-US" dirty="0"/>
              <a:t>application development is the process of creating software applications that run on a mobile device, and a typical mobile application utilizes a network connection to work with remote computing resources</a:t>
            </a:r>
            <a:r>
              <a:rPr lang="en-US" dirty="0" smtClean="0"/>
              <a:t>.</a:t>
            </a:r>
          </a:p>
          <a:p>
            <a:r>
              <a:rPr lang="en-US" dirty="0" smtClean="0"/>
              <a:t> </a:t>
            </a:r>
            <a:r>
              <a:rPr lang="en-US" dirty="0"/>
              <a:t>Hence, the mobile development process involves creating installable software bundles (code, binaries, assets, etc.) , implementing backend services such as data access with an API, and testing the application on target devices.</a:t>
            </a:r>
          </a:p>
          <a:p>
            <a:r>
              <a:rPr lang="en-US" dirty="0"/>
              <a:t>Mobile application development is the process of creating software applications that run on a mobile device, and a  typical mobile application utilizes a network connection to work with remote computing resources. </a:t>
            </a:r>
            <a:endParaRPr lang="en-US" dirty="0" smtClean="0"/>
          </a:p>
          <a:p>
            <a:r>
              <a:rPr lang="en-US" dirty="0"/>
              <a:t> Hence, the mobile development process involves creating installable software </a:t>
            </a:r>
            <a:r>
              <a:rPr lang="en-US" dirty="0" smtClean="0"/>
              <a:t>bundles </a:t>
            </a:r>
            <a:r>
              <a:rPr lang="en-US" dirty="0"/>
              <a:t>(code,  binaries, assets, etc.) , implementing backend services such as data access with an API, and testing the application on target devices</a:t>
            </a:r>
          </a:p>
          <a:p>
            <a:endParaRPr lang="en-US" dirty="0"/>
          </a:p>
        </p:txBody>
      </p:sp>
    </p:spTree>
    <p:extLst>
      <p:ext uri="{BB962C8B-B14F-4D97-AF65-F5344CB8AC3E}">
        <p14:creationId xmlns:p14="http://schemas.microsoft.com/office/powerpoint/2010/main" val="4218893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3744101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Applications and Device Platforms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There </a:t>
            </a:r>
            <a:r>
              <a:rPr lang="en-US" dirty="0"/>
              <a:t>are two dominant platforms in the modern smartphone market. </a:t>
            </a:r>
            <a:endParaRPr lang="en-US" dirty="0" smtClean="0"/>
          </a:p>
          <a:p>
            <a:r>
              <a:rPr lang="en-US" dirty="0" smtClean="0"/>
              <a:t>One </a:t>
            </a:r>
            <a:r>
              <a:rPr lang="en-US" dirty="0"/>
              <a:t>is the </a:t>
            </a:r>
            <a:r>
              <a:rPr lang="en-US" dirty="0" err="1"/>
              <a:t>iOS</a:t>
            </a:r>
            <a:r>
              <a:rPr lang="en-US" dirty="0"/>
              <a:t> platform from Apple Inc. </a:t>
            </a:r>
            <a:endParaRPr lang="en-US" dirty="0" smtClean="0"/>
          </a:p>
          <a:p>
            <a:r>
              <a:rPr lang="en-US" dirty="0" smtClean="0"/>
              <a:t>The </a:t>
            </a:r>
            <a:r>
              <a:rPr lang="en-US" dirty="0" err="1"/>
              <a:t>iOS</a:t>
            </a:r>
            <a:r>
              <a:rPr lang="en-US" dirty="0"/>
              <a:t> platform is the operating system that powers Apple's popular line of iPhone smartphones. The second is Android from Google</a:t>
            </a:r>
            <a:r>
              <a:rPr lang="en-US" dirty="0" smtClean="0"/>
              <a:t>.</a:t>
            </a:r>
          </a:p>
          <a:p>
            <a:r>
              <a:rPr lang="en-US" dirty="0" smtClean="0"/>
              <a:t> </a:t>
            </a:r>
            <a:r>
              <a:rPr lang="en-US" dirty="0"/>
              <a:t>The Android operating system is used not only by Google devices but also by many other OEMs to built their own smartphones and other smart devices.</a:t>
            </a:r>
          </a:p>
          <a:p>
            <a:r>
              <a:rPr lang="en-US" dirty="0"/>
              <a:t>Although there are some similarities between these two platforms when building applications, developing for </a:t>
            </a:r>
            <a:r>
              <a:rPr lang="en-US" dirty="0" err="1"/>
              <a:t>iOS</a:t>
            </a:r>
            <a:r>
              <a:rPr lang="en-US" dirty="0"/>
              <a:t> vs. </a:t>
            </a:r>
            <a:endParaRPr lang="en-US" dirty="0" smtClean="0"/>
          </a:p>
          <a:p>
            <a:r>
              <a:rPr lang="en-US" dirty="0" smtClean="0"/>
              <a:t>developing </a:t>
            </a:r>
            <a:r>
              <a:rPr lang="en-US" dirty="0"/>
              <a:t>for Android involves using different software development kits (SDKs) and different development </a:t>
            </a:r>
            <a:r>
              <a:rPr lang="en-US" dirty="0" err="1"/>
              <a:t>toolchain</a:t>
            </a:r>
            <a:r>
              <a:rPr lang="en-US" dirty="0"/>
              <a:t>. </a:t>
            </a:r>
            <a:endParaRPr lang="en-US" dirty="0" smtClean="0"/>
          </a:p>
          <a:p>
            <a:r>
              <a:rPr lang="en-US" dirty="0" smtClean="0"/>
              <a:t>While </a:t>
            </a:r>
            <a:r>
              <a:rPr lang="en-US" dirty="0"/>
              <a:t>Apple uses </a:t>
            </a:r>
            <a:r>
              <a:rPr lang="en-US" dirty="0" err="1"/>
              <a:t>iOS</a:t>
            </a:r>
            <a:r>
              <a:rPr lang="en-US" dirty="0"/>
              <a:t> exclusively for its own devices, Google makes Android available to other companies provided they meet specific requirements such as including certain Google applications on the devices they ship</a:t>
            </a:r>
            <a:r>
              <a:rPr lang="en-US" dirty="0" smtClean="0"/>
              <a:t>.</a:t>
            </a:r>
          </a:p>
          <a:p>
            <a:r>
              <a:rPr lang="en-US" dirty="0" smtClean="0"/>
              <a:t> </a:t>
            </a:r>
            <a:r>
              <a:rPr lang="en-US" dirty="0"/>
              <a:t>Developers can build apps for hundreds of millions of devices by targeting both of these platforms.</a:t>
            </a:r>
          </a:p>
          <a:p>
            <a:endParaRPr lang="en-US" dirty="0"/>
          </a:p>
        </p:txBody>
      </p:sp>
    </p:spTree>
    <p:extLst>
      <p:ext uri="{BB962C8B-B14F-4D97-AF65-F5344CB8AC3E}">
        <p14:creationId xmlns:p14="http://schemas.microsoft.com/office/powerpoint/2010/main" val="166286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for Building Mobile Apps</a:t>
            </a:r>
            <a:br>
              <a:rPr lang="en-US" dirty="0"/>
            </a:br>
            <a:endParaRPr lang="en-US" dirty="0"/>
          </a:p>
        </p:txBody>
      </p:sp>
      <p:sp>
        <p:nvSpPr>
          <p:cNvPr id="3" name="Content Placeholder 2"/>
          <p:cNvSpPr>
            <a:spLocks noGrp="1"/>
          </p:cNvSpPr>
          <p:nvPr>
            <p:ph idx="1"/>
          </p:nvPr>
        </p:nvSpPr>
        <p:spPr/>
        <p:txBody>
          <a:bodyPr/>
          <a:lstStyle/>
          <a:p>
            <a:r>
              <a:rPr lang="en-US" dirty="0"/>
              <a:t> There are four major development approaches when building mobile applications</a:t>
            </a:r>
          </a:p>
          <a:p>
            <a:pPr lvl="0"/>
            <a:r>
              <a:rPr lang="en-US" dirty="0"/>
              <a:t>Native Mobile Applications</a:t>
            </a:r>
          </a:p>
          <a:p>
            <a:pPr lvl="0"/>
            <a:r>
              <a:rPr lang="en-US" dirty="0"/>
              <a:t>Cross-Platform Native Mobile Applications</a:t>
            </a:r>
          </a:p>
          <a:p>
            <a:pPr lvl="0"/>
            <a:r>
              <a:rPr lang="en-US" dirty="0"/>
              <a:t>Hybrid Mobile Applications</a:t>
            </a:r>
          </a:p>
          <a:p>
            <a:pPr lvl="0"/>
            <a:r>
              <a:rPr lang="en-US" dirty="0"/>
              <a:t>Progressive Web </a:t>
            </a:r>
            <a:r>
              <a:rPr lang="en-US" dirty="0" smtClean="0"/>
              <a:t>Applications</a:t>
            </a:r>
          </a:p>
        </p:txBody>
      </p:sp>
    </p:spTree>
    <p:extLst>
      <p:ext uri="{BB962C8B-B14F-4D97-AF65-F5344CB8AC3E}">
        <p14:creationId xmlns:p14="http://schemas.microsoft.com/office/powerpoint/2010/main" val="3044854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t>
            </a:r>
            <a:r>
              <a:rPr lang="en-US" dirty="0"/>
              <a:t>the right development approach for their projects</a:t>
            </a:r>
          </a:p>
        </p:txBody>
      </p:sp>
      <p:sp>
        <p:nvSpPr>
          <p:cNvPr id="3" name="Content Placeholder 2"/>
          <p:cNvSpPr>
            <a:spLocks noGrp="1"/>
          </p:cNvSpPr>
          <p:nvPr>
            <p:ph idx="1"/>
          </p:nvPr>
        </p:nvSpPr>
        <p:spPr/>
        <p:txBody>
          <a:bodyPr/>
          <a:lstStyle/>
          <a:p>
            <a:pPr marL="0" indent="0">
              <a:buNone/>
            </a:pPr>
            <a:r>
              <a:rPr lang="en-US" dirty="0"/>
              <a:t>Each of these approaches for developing mobile applications has its own set of advantages and disadvantages. </a:t>
            </a:r>
            <a:endParaRPr lang="en-US" dirty="0" smtClean="0"/>
          </a:p>
          <a:p>
            <a:pPr marL="0" indent="0">
              <a:buNone/>
            </a:pPr>
            <a:r>
              <a:rPr lang="en-US" dirty="0" smtClean="0"/>
              <a:t>When </a:t>
            </a:r>
            <a:r>
              <a:rPr lang="en-US" dirty="0"/>
              <a:t>choosing the right development approach for their projects, developers consider the desired user experience, the computing resources and native features required by the app, the development budget, time targets, and resources available to maintain the app.</a:t>
            </a:r>
          </a:p>
          <a:p>
            <a:pPr lvl="0"/>
            <a:endParaRPr lang="en-US" dirty="0"/>
          </a:p>
          <a:p>
            <a:endParaRPr lang="en-US" dirty="0"/>
          </a:p>
          <a:p>
            <a:endParaRPr lang="en-US" dirty="0"/>
          </a:p>
        </p:txBody>
      </p:sp>
    </p:spTree>
    <p:extLst>
      <p:ext uri="{BB962C8B-B14F-4D97-AF65-F5344CB8AC3E}">
        <p14:creationId xmlns:p14="http://schemas.microsoft.com/office/powerpoint/2010/main" val="4097264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33400"/>
            <a:ext cx="10563648" cy="609600"/>
          </a:xfrm>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6250330"/>
              </p:ext>
            </p:extLst>
          </p:nvPr>
        </p:nvGraphicFramePr>
        <p:xfrm>
          <a:off x="1751012" y="533400"/>
          <a:ext cx="8686800" cy="5529331"/>
        </p:xfrm>
        <a:graphic>
          <a:graphicData uri="http://schemas.openxmlformats.org/drawingml/2006/table">
            <a:tbl>
              <a:tblPr firstRow="1" firstCol="1" bandRow="1">
                <a:tableStyleId>{5C22544A-7EE6-4342-B048-85BDC9FD1C3A}</a:tableStyleId>
              </a:tblPr>
              <a:tblGrid>
                <a:gridCol w="2286000"/>
                <a:gridCol w="2133600"/>
                <a:gridCol w="2133600"/>
                <a:gridCol w="2133600"/>
              </a:tblGrid>
              <a:tr h="1681671">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Native Applications</a:t>
                      </a:r>
                    </a:p>
                    <a:p>
                      <a:pPr marL="0" marR="0">
                        <a:lnSpc>
                          <a:spcPct val="115000"/>
                        </a:lnSpc>
                        <a:spcBef>
                          <a:spcPts val="0"/>
                        </a:spcBef>
                        <a:spcAft>
                          <a:spcPts val="0"/>
                        </a:spcAf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43771" marR="43771" marT="0" marB="0"/>
                </a:tc>
                <a:tc>
                  <a:txBody>
                    <a:bodyPr/>
                    <a:lstStyle/>
                    <a:p>
                      <a:pPr marL="0" marR="0">
                        <a:lnSpc>
                          <a:spcPct val="115000"/>
                        </a:lnSpc>
                        <a:spcBef>
                          <a:spcPts val="0"/>
                        </a:spcBef>
                        <a:spcAft>
                          <a:spcPts val="0"/>
                        </a:spcAft>
                      </a:pPr>
                      <a:r>
                        <a:rPr lang="en-US" sz="1400">
                          <a:effectLst/>
                          <a:latin typeface="Times New Roman" pitchFamily="18" charset="0"/>
                          <a:cs typeface="Times New Roman" pitchFamily="18" charset="0"/>
                        </a:rPr>
                        <a:t>Cross-Platform Applications</a:t>
                      </a:r>
                      <a:endParaRPr lang="en-US" sz="1400">
                        <a:effectLst/>
                        <a:latin typeface="Times New Roman" pitchFamily="18" charset="0"/>
                        <a:ea typeface="Calibri"/>
                        <a:cs typeface="Times New Roman" pitchFamily="18" charset="0"/>
                      </a:endParaRPr>
                    </a:p>
                  </a:txBody>
                  <a:tcPr marL="43771" marR="43771" marT="0" marB="0"/>
                </a:tc>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Hybrid-Web Applications</a:t>
                      </a:r>
                    </a:p>
                    <a:p>
                      <a:pPr marL="0" marR="0">
                        <a:lnSpc>
                          <a:spcPct val="115000"/>
                        </a:lnSpc>
                        <a:spcBef>
                          <a:spcPts val="1125"/>
                        </a:spcBef>
                        <a:spcAft>
                          <a:spcPts val="1125"/>
                        </a:spcAft>
                      </a:pPr>
                      <a:r>
                        <a:rPr lang="en-US" sz="1400" dirty="0">
                          <a:effectLst/>
                          <a:latin typeface="Times New Roman" pitchFamily="18" charset="0"/>
                          <a:cs typeface="Times New Roman" pitchFamily="18" charset="0"/>
                        </a:rPr>
                        <a:t> </a:t>
                      </a:r>
                      <a:endParaRPr lang="en-US" sz="1400" b="1" dirty="0">
                        <a:solidFill>
                          <a:srgbClr val="243F60"/>
                        </a:solidFill>
                        <a:effectLst/>
                        <a:latin typeface="Times New Roman" pitchFamily="18" charset="0"/>
                        <a:ea typeface="Times New Roman"/>
                        <a:cs typeface="Times New Roman" pitchFamily="18" charset="0"/>
                      </a:endParaRPr>
                    </a:p>
                  </a:txBody>
                  <a:tcPr marL="43771" marR="43771" marT="0" marB="0"/>
                </a:tc>
                <a:tc>
                  <a:txBody>
                    <a:bodyPr/>
                    <a:lstStyle/>
                    <a:p>
                      <a:pPr marL="0" marR="0">
                        <a:lnSpc>
                          <a:spcPct val="115000"/>
                        </a:lnSpc>
                        <a:spcBef>
                          <a:spcPts val="1125"/>
                        </a:spcBef>
                        <a:spcAft>
                          <a:spcPts val="1125"/>
                        </a:spcAft>
                      </a:pPr>
                      <a:r>
                        <a:rPr lang="en-US" sz="1400">
                          <a:effectLst/>
                          <a:latin typeface="Times New Roman" pitchFamily="18" charset="0"/>
                          <a:cs typeface="Times New Roman" pitchFamily="18" charset="0"/>
                        </a:rPr>
                        <a:t>Progressive Web Applications</a:t>
                      </a:r>
                    </a:p>
                    <a:p>
                      <a:pPr marL="0" marR="0">
                        <a:lnSpc>
                          <a:spcPct val="115000"/>
                        </a:lnSpc>
                        <a:spcBef>
                          <a:spcPts val="1125"/>
                        </a:spcBef>
                        <a:spcAft>
                          <a:spcPts val="1125"/>
                        </a:spcAft>
                      </a:pPr>
                      <a:r>
                        <a:rPr lang="en-US" sz="1400">
                          <a:effectLst/>
                          <a:latin typeface="Times New Roman" pitchFamily="18" charset="0"/>
                          <a:cs typeface="Times New Roman" pitchFamily="18" charset="0"/>
                        </a:rPr>
                        <a:t> </a:t>
                      </a:r>
                      <a:endParaRPr lang="en-US" sz="1400" b="1">
                        <a:solidFill>
                          <a:srgbClr val="243F60"/>
                        </a:solidFill>
                        <a:effectLst/>
                        <a:latin typeface="Times New Roman" pitchFamily="18" charset="0"/>
                        <a:ea typeface="Times New Roman"/>
                        <a:cs typeface="Times New Roman" pitchFamily="18" charset="0"/>
                      </a:endParaRPr>
                    </a:p>
                  </a:txBody>
                  <a:tcPr marL="43771" marR="43771" marT="0" marB="0"/>
                </a:tc>
              </a:tr>
              <a:tr h="3847660">
                <a:tc>
                  <a:txBody>
                    <a:bodyPr/>
                    <a:lstStyle/>
                    <a:p>
                      <a:pPr marL="0" marR="0">
                        <a:spcBef>
                          <a:spcPts val="0"/>
                        </a:spcBef>
                        <a:spcAft>
                          <a:spcPts val="0"/>
                        </a:spcAft>
                      </a:pPr>
                      <a:r>
                        <a:rPr lang="en-US" sz="1400" dirty="0">
                          <a:effectLst/>
                          <a:latin typeface="Times New Roman" pitchFamily="18" charset="0"/>
                          <a:cs typeface="Times New Roman" pitchFamily="18" charset="0"/>
                        </a:rPr>
                        <a:t>Native mobile applications are written in the programming language and frameworks provided by the platform owner and running directly on the operating system of the device such as </a:t>
                      </a:r>
                      <a:r>
                        <a:rPr lang="en-US" sz="1400" u="sng" dirty="0" err="1">
                          <a:effectLst/>
                          <a:latin typeface="Times New Roman" pitchFamily="18" charset="0"/>
                          <a:cs typeface="Times New Roman" pitchFamily="18" charset="0"/>
                          <a:hlinkClick r:id="rId2"/>
                        </a:rPr>
                        <a:t>iOS</a:t>
                      </a:r>
                      <a:r>
                        <a:rPr lang="en-US" sz="1400" dirty="0">
                          <a:effectLst/>
                          <a:latin typeface="Times New Roman" pitchFamily="18" charset="0"/>
                          <a:cs typeface="Times New Roman" pitchFamily="18" charset="0"/>
                        </a:rPr>
                        <a:t> and </a:t>
                      </a:r>
                      <a:r>
                        <a:rPr lang="en-US" sz="1400" u="sng" dirty="0">
                          <a:effectLst/>
                          <a:latin typeface="Times New Roman" pitchFamily="18" charset="0"/>
                          <a:cs typeface="Times New Roman" pitchFamily="18" charset="0"/>
                          <a:hlinkClick r:id="rId3"/>
                        </a:rPr>
                        <a:t>Android</a:t>
                      </a:r>
                      <a:r>
                        <a:rPr lang="en-US" sz="1400" dirty="0">
                          <a:effectLst/>
                          <a:latin typeface="Times New Roman" pitchFamily="18" charset="0"/>
                          <a:cs typeface="Times New Roman" pitchFamily="18" charset="0"/>
                        </a:rPr>
                        <a:t>.</a:t>
                      </a:r>
                    </a:p>
                    <a:p>
                      <a:pPr marL="0" marR="0">
                        <a:lnSpc>
                          <a:spcPct val="115000"/>
                        </a:lnSpc>
                        <a:spcBef>
                          <a:spcPts val="1125"/>
                        </a:spcBef>
                        <a:spcAft>
                          <a:spcPts val="1125"/>
                        </a:spcAft>
                      </a:pPr>
                      <a:r>
                        <a:rPr lang="en-US" sz="1400" dirty="0">
                          <a:effectLst/>
                          <a:latin typeface="Times New Roman" pitchFamily="18" charset="0"/>
                          <a:cs typeface="Times New Roman" pitchFamily="18" charset="0"/>
                        </a:rPr>
                        <a:t> </a:t>
                      </a:r>
                      <a:endParaRPr lang="en-US" sz="1400" b="1" dirty="0">
                        <a:solidFill>
                          <a:srgbClr val="243F60"/>
                        </a:solidFill>
                        <a:effectLst/>
                        <a:latin typeface="Times New Roman" pitchFamily="18" charset="0"/>
                        <a:ea typeface="Times New Roman"/>
                        <a:cs typeface="Times New Roman" pitchFamily="18" charset="0"/>
                      </a:endParaRPr>
                    </a:p>
                  </a:txBody>
                  <a:tcPr marL="43771" marR="43771" marT="0" marB="0"/>
                </a:tc>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Cross-Platform Applications Cross-platform native mobile applications can be written in variety of different programming languages and frameworks, but they are compiled into a native application running directly on the operating system of the device. </a:t>
                      </a:r>
                    </a:p>
                    <a:p>
                      <a:pPr marL="0" marR="0">
                        <a:lnSpc>
                          <a:spcPct val="115000"/>
                        </a:lnSpc>
                        <a:spcBef>
                          <a:spcPts val="0"/>
                        </a:spcBef>
                        <a:spcAft>
                          <a:spcPts val="0"/>
                        </a:spcAf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43771" marR="43771" marT="0" marB="0"/>
                </a:tc>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Hybrid mobile applications are built with standard web technologies - such as JavaScript, CSS, and HTML5 - and they are bundled as app installation packages. Contrary to the native apps, hybrid apps work on a 'web container' which provides a browser runtime and a bridge for native device APIs via Apache Cordova. </a:t>
                      </a:r>
                    </a:p>
                    <a:p>
                      <a:pPr marL="0" marR="0">
                        <a:lnSpc>
                          <a:spcPct val="115000"/>
                        </a:lnSpc>
                        <a:spcBef>
                          <a:spcPts val="0"/>
                        </a:spcBef>
                        <a:spcAft>
                          <a:spcPts val="0"/>
                        </a:spcAf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43771" marR="43771" marT="0" marB="0"/>
                </a:tc>
                <a:tc>
                  <a:txBody>
                    <a:bodyPr/>
                    <a:lstStyle/>
                    <a:p>
                      <a:pPr marL="0" marR="0">
                        <a:lnSpc>
                          <a:spcPct val="115000"/>
                        </a:lnSpc>
                        <a:spcBef>
                          <a:spcPts val="1125"/>
                        </a:spcBef>
                        <a:spcAft>
                          <a:spcPts val="1125"/>
                        </a:spcAft>
                      </a:pPr>
                      <a:r>
                        <a:rPr lang="en-US" sz="1400" dirty="0">
                          <a:effectLst/>
                          <a:latin typeface="Times New Roman" pitchFamily="18" charset="0"/>
                          <a:cs typeface="Times New Roman" pitchFamily="18" charset="0"/>
                        </a:rPr>
                        <a:t>PWAs offer an alternative approach to traditional mobile app development by skipping app store delivery and app installations. PWAs are web applications that utilize a set of browser capabilities - such as working offline, running a background process, and adding a link to the device home screen -  to provide an 'app like' user experience.</a:t>
                      </a:r>
                    </a:p>
                    <a:p>
                      <a:pPr marL="0" marR="0">
                        <a:lnSpc>
                          <a:spcPct val="115000"/>
                        </a:lnSpc>
                        <a:spcBef>
                          <a:spcPts val="0"/>
                        </a:spcBef>
                        <a:spcAft>
                          <a:spcPts val="0"/>
                        </a:spcAf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43771" marR="43771" marT="0" marB="0"/>
                </a:tc>
              </a:tr>
            </a:tbl>
          </a:graphicData>
        </a:graphic>
      </p:graphicFrame>
    </p:spTree>
    <p:extLst>
      <p:ext uri="{BB962C8B-B14F-4D97-AF65-F5344CB8AC3E}">
        <p14:creationId xmlns:p14="http://schemas.microsoft.com/office/powerpoint/2010/main" val="814886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12095"/>
              </p:ext>
            </p:extLst>
          </p:nvPr>
        </p:nvGraphicFramePr>
        <p:xfrm>
          <a:off x="1219200" y="1752600"/>
          <a:ext cx="10664824" cy="3474720"/>
        </p:xfrm>
        <a:graphic>
          <a:graphicData uri="http://schemas.openxmlformats.org/drawingml/2006/table">
            <a:tbl>
              <a:tblPr firstRow="1" bandRow="1">
                <a:tableStyleId>{5C22544A-7EE6-4342-B048-85BDC9FD1C3A}</a:tableStyleId>
              </a:tblPr>
              <a:tblGrid>
                <a:gridCol w="2666206"/>
                <a:gridCol w="2666206"/>
                <a:gridCol w="2666206"/>
                <a:gridCol w="2666206"/>
              </a:tblGrid>
              <a:tr h="370840">
                <a:tc>
                  <a:txBody>
                    <a:bodyPr/>
                    <a:lstStyle/>
                    <a:p>
                      <a:pPr marL="0" marR="0">
                        <a:lnSpc>
                          <a:spcPct val="115000"/>
                        </a:lnSpc>
                        <a:spcBef>
                          <a:spcPts val="1125"/>
                        </a:spcBef>
                        <a:spcAft>
                          <a:spcPts val="1125"/>
                        </a:spcAft>
                      </a:pPr>
                      <a:r>
                        <a:rPr lang="en-US" sz="1400" dirty="0">
                          <a:effectLst/>
                        </a:rPr>
                        <a:t>Native Applications</a:t>
                      </a:r>
                      <a:endParaRPr lang="en-US" sz="1100" dirty="0">
                        <a:effectLst/>
                      </a:endParaRPr>
                    </a:p>
                    <a:p>
                      <a:pPr marL="0" marR="0">
                        <a:lnSpc>
                          <a:spcPct val="115000"/>
                        </a:lnSpc>
                        <a:spcBef>
                          <a:spcPts val="0"/>
                        </a:spcBef>
                        <a:spcAft>
                          <a:spcPts val="0"/>
                        </a:spcAft>
                      </a:pPr>
                      <a:r>
                        <a:rPr lang="en-US" sz="14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Cross-Platform Applications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1125"/>
                        </a:spcBef>
                        <a:spcAft>
                          <a:spcPts val="1125"/>
                        </a:spcAft>
                      </a:pPr>
                      <a:r>
                        <a:rPr lang="en-US" sz="1400" dirty="0">
                          <a:effectLst/>
                        </a:rPr>
                        <a:t>Hybrid-Web Applications</a:t>
                      </a:r>
                      <a:endParaRPr lang="en-US" sz="1100" dirty="0">
                        <a:effectLst/>
                      </a:endParaRPr>
                    </a:p>
                    <a:p>
                      <a:pPr marL="0" marR="0">
                        <a:lnSpc>
                          <a:spcPct val="115000"/>
                        </a:lnSpc>
                        <a:spcBef>
                          <a:spcPts val="1125"/>
                        </a:spcBef>
                        <a:spcAft>
                          <a:spcPts val="1125"/>
                        </a:spcAft>
                      </a:pPr>
                      <a:r>
                        <a:rPr lang="en-US" sz="1400" dirty="0">
                          <a:effectLst/>
                        </a:rPr>
                        <a:t> </a:t>
                      </a:r>
                      <a:endParaRPr lang="en-US" sz="1100" b="1" dirty="0">
                        <a:solidFill>
                          <a:srgbClr val="243F60"/>
                        </a:solidFill>
                        <a:effectLst/>
                        <a:latin typeface="Calibri"/>
                        <a:ea typeface="Times New Roman"/>
                        <a:cs typeface="Times New Roman"/>
                      </a:endParaRPr>
                    </a:p>
                  </a:txBody>
                  <a:tcPr marL="68580" marR="68580" marT="0" marB="0"/>
                </a:tc>
                <a:tc>
                  <a:txBody>
                    <a:bodyPr/>
                    <a:lstStyle/>
                    <a:p>
                      <a:pPr marL="0" marR="0">
                        <a:lnSpc>
                          <a:spcPct val="115000"/>
                        </a:lnSpc>
                        <a:spcBef>
                          <a:spcPts val="1125"/>
                        </a:spcBef>
                        <a:spcAft>
                          <a:spcPts val="1125"/>
                        </a:spcAft>
                      </a:pPr>
                      <a:r>
                        <a:rPr lang="en-US" sz="1400" dirty="0">
                          <a:effectLst/>
                        </a:rPr>
                        <a:t>Progressive Web Applications</a:t>
                      </a:r>
                      <a:endParaRPr lang="en-US" sz="1100" dirty="0">
                        <a:effectLst/>
                      </a:endParaRPr>
                    </a:p>
                    <a:p>
                      <a:pPr marL="0" marR="0">
                        <a:lnSpc>
                          <a:spcPct val="115000"/>
                        </a:lnSpc>
                        <a:spcBef>
                          <a:spcPts val="1125"/>
                        </a:spcBef>
                        <a:spcAft>
                          <a:spcPts val="1125"/>
                        </a:spcAft>
                      </a:pPr>
                      <a:r>
                        <a:rPr lang="en-US" sz="1400" dirty="0">
                          <a:effectLst/>
                        </a:rPr>
                        <a:t> </a:t>
                      </a:r>
                      <a:endParaRPr lang="en-US" sz="1100" b="1" dirty="0">
                        <a:solidFill>
                          <a:srgbClr val="243F60"/>
                        </a:solidFill>
                        <a:effectLst/>
                        <a:latin typeface="Calibri"/>
                        <a:ea typeface="Times New Roman"/>
                        <a:cs typeface="Times New Roman"/>
                      </a:endParaRPr>
                    </a:p>
                  </a:txBody>
                  <a:tcPr marL="68580" marR="68580" marT="0" marB="0"/>
                </a:tc>
              </a:tr>
              <a:tr h="370840">
                <a:tc>
                  <a:txBody>
                    <a:bodyPr/>
                    <a:lstStyle/>
                    <a:p>
                      <a:pPr marL="0" marR="0">
                        <a:lnSpc>
                          <a:spcPct val="115000"/>
                        </a:lnSpc>
                        <a:spcBef>
                          <a:spcPts val="0"/>
                        </a:spcBef>
                        <a:spcAft>
                          <a:spcPts val="0"/>
                        </a:spcAft>
                      </a:pPr>
                      <a:r>
                        <a:rPr lang="en-US" sz="1400" u="sng" dirty="0">
                          <a:solidFill>
                            <a:srgbClr val="333333"/>
                          </a:solidFill>
                          <a:effectLst/>
                          <a:latin typeface="Times New Roman"/>
                          <a:ea typeface="Times New Roman"/>
                          <a:cs typeface="Times New Roman"/>
                        </a:rPr>
                        <a:t>Pros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Best runtime performance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Single code base for multiple platforms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Shared code base between web and mobile apps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Same app is available both for web and mobile </a:t>
                      </a:r>
                      <a:endParaRPr lang="en-US" sz="1100">
                        <a:effectLst/>
                        <a:latin typeface="Calibri"/>
                        <a:ea typeface="Calibri"/>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Direct access to device APIs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Easy to build and maintain your app</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Using web development skillset for building mobile apps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dirty="0">
                          <a:solidFill>
                            <a:srgbClr val="333333"/>
                          </a:solidFill>
                          <a:effectLst/>
                          <a:latin typeface="Times New Roman"/>
                          <a:ea typeface="Times New Roman"/>
                          <a:cs typeface="Times New Roman"/>
                        </a:rPr>
                        <a:t>+ No installation required, accessible through a URL</a:t>
                      </a:r>
                      <a:endParaRPr lang="en-US" sz="1100" dirty="0">
                        <a:effectLst/>
                        <a:latin typeface="Calibri"/>
                        <a:ea typeface="Calibri"/>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400" u="sng" dirty="0">
                          <a:solidFill>
                            <a:srgbClr val="333333"/>
                          </a:solidFill>
                          <a:effectLst/>
                          <a:latin typeface="Times New Roman"/>
                          <a:ea typeface="Times New Roman"/>
                          <a:cs typeface="Times New Roman"/>
                        </a:rPr>
                        <a:t>Cons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latin typeface="Times New Roman"/>
                          <a:ea typeface="Calibri"/>
                          <a:cs typeface="Times New Roman"/>
                        </a:rPr>
                        <a:t> </a:t>
                      </a:r>
                      <a:endParaRPr lang="en-US" sz="1100">
                        <a:effectLst/>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-Higher costs when building and maintaining your app</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Dependents on bridges and libraries for native device features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Lower performance compared to native apps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Limited support for native device features</a:t>
                      </a:r>
                      <a:endParaRPr lang="en-US" sz="1100">
                        <a:effectLst/>
                        <a:latin typeface="Calibri"/>
                        <a:ea typeface="Calibri"/>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-Multiple code-bases for each platform</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Performance limitations due to bridging </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solidFill>
                            <a:srgbClr val="333333"/>
                          </a:solidFill>
                          <a:effectLst/>
                          <a:latin typeface="Times New Roman"/>
                          <a:ea typeface="Times New Roman"/>
                          <a:cs typeface="Times New Roman"/>
                        </a:rPr>
                        <a:t>- Limited support for native device features</a:t>
                      </a:r>
                      <a:endParaRPr lang="en-US" sz="11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dirty="0">
                          <a:solidFill>
                            <a:srgbClr val="333333"/>
                          </a:solidFill>
                          <a:effectLst/>
                          <a:latin typeface="Times New Roman"/>
                          <a:ea typeface="Times New Roman"/>
                          <a:cs typeface="Times New Roman"/>
                        </a:rPr>
                        <a:t>- App capabilities depend on the browser in use</a:t>
                      </a:r>
                      <a:endParaRPr lang="en-US" sz="11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405198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2594</Words>
  <Application>Microsoft Office PowerPoint</Application>
  <PresentationFormat>Custom</PresentationFormat>
  <Paragraphs>265</Paragraphs>
  <Slides>40</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3" baseType="lpstr">
      <vt:lpstr>Office Theme</vt:lpstr>
      <vt:lpstr>FORMAT_PPT</vt:lpstr>
      <vt:lpstr>CorelDRAW</vt:lpstr>
      <vt:lpstr>PowerPoint Presentation</vt:lpstr>
      <vt:lpstr>Understanding Mobile Information Design</vt:lpstr>
      <vt:lpstr>What is your understanding on mobile application development?</vt:lpstr>
      <vt:lpstr>Mobile Application Development </vt:lpstr>
      <vt:lpstr>Mobile Applications and Device Platforms </vt:lpstr>
      <vt:lpstr>Alternatives for Building Mobile Apps </vt:lpstr>
      <vt:lpstr>Choosing the right development approach for their projects</vt:lpstr>
      <vt:lpstr>PowerPoint Presentation</vt:lpstr>
      <vt:lpstr>PowerPoint Presentation</vt:lpstr>
      <vt:lpstr>PowerPoint Presentation</vt:lpstr>
      <vt:lpstr>Why Choose the Hybrid/Cross-platform Approach? </vt:lpstr>
      <vt:lpstr>How Hybrid and Cross-platform Frameworks Work? </vt:lpstr>
      <vt:lpstr>The Mobile Application Development Lifecycle</vt:lpstr>
      <vt:lpstr>The Mobile Application Development Lifecycle</vt:lpstr>
      <vt:lpstr>Front-end vs. Back-end </vt:lpstr>
      <vt:lpstr>How Front-end 'Talks' to the Back-end? </vt:lpstr>
      <vt:lpstr>Why Developers Use a Cloud-backend? </vt:lpstr>
      <vt:lpstr>The Mobile Application Front-End </vt:lpstr>
      <vt:lpstr>Introduction of Mobile Applications</vt:lpstr>
      <vt:lpstr>There are 3 different ways to develop Mobile apps: – </vt:lpstr>
      <vt:lpstr> 1st Party Native App development: – </vt:lpstr>
      <vt:lpstr>A retail company wants to improve the in-store shopping experience for its customers. They develop a 1st party native app that allows customers to:</vt:lpstr>
      <vt:lpstr>Advantages of 1st Party Native App development:  </vt:lpstr>
      <vt:lpstr>Disadvantages of 1st Party Native App development:    </vt:lpstr>
      <vt:lpstr>2. Progressive web Application: – </vt:lpstr>
      <vt:lpstr>Example, Here’s an example of a Progressive Web App:</vt:lpstr>
      <vt:lpstr>Advantages of Progressive web Application:  </vt:lpstr>
      <vt:lpstr>Disadvantages of Progressive web Application:  </vt:lpstr>
      <vt:lpstr>3. Cross-Platform Application: –</vt:lpstr>
      <vt:lpstr>Example, Here’s an example of a cross-platform application</vt:lpstr>
      <vt:lpstr>Advantages &amp; Disadvantages</vt:lpstr>
      <vt:lpstr>Advantages of Mobile Application over Websites </vt:lpstr>
      <vt:lpstr>Some Examples of mobile applications</vt:lpstr>
      <vt:lpstr>Pros Of Mobile Application </vt:lpstr>
      <vt:lpstr>Cons of Mobile App – </vt:lpstr>
      <vt:lpstr>Websites </vt:lpstr>
      <vt:lpstr>Pros &amp; Cons</vt:lpstr>
      <vt:lpstr>Advantages Of Mobile Applications Over Websites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37</cp:revision>
  <dcterms:created xsi:type="dcterms:W3CDTF">2021-01-02T06:26:00Z</dcterms:created>
  <dcterms:modified xsi:type="dcterms:W3CDTF">2023-01-25T06:57:26Z</dcterms:modified>
</cp:coreProperties>
</file>