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326" r:id="rId3"/>
    <p:sldId id="256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27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923" autoAdjust="0"/>
  </p:normalViewPr>
  <p:slideViewPr>
    <p:cSldViewPr>
      <p:cViewPr>
        <p:scale>
          <a:sx n="76" d="100"/>
          <a:sy n="76" d="100"/>
        </p:scale>
        <p:origin x="-468" y="-18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49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44152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3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cuchd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hyperlink" Target="http://www.cuchd.in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" y="62506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3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7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dobe.com/products/xd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xpin.com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xdesigninstitute.com/blog/9-best-prototyping-tools-for-ux-designers-in-2022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gjam/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isionapp.com/" TargetMode="External"/><Relationship Id="rId2" Type="http://schemas.openxmlformats.org/officeDocument/2006/relationships/hyperlink" Target="https://www.invisionapp.com/studio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zeplin.io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eplin.io/announcing-global-styleguides-connecting-design-systems-to-engineering-65ad22bd0076" TargetMode="External"/><Relationship Id="rId2" Type="http://schemas.openxmlformats.org/officeDocument/2006/relationships/hyperlink" Target="https://zeplin.io/features/flows/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rigami.design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uizard.io/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adobe+xd+used+for&amp;oq=Adobe+XD+use&amp;aqs=chrome.0.0i512j69i57j0i512l8.5412j0j15&amp;sourceid=chrome&amp;ie=UTF-8#fpstate=ive&amp;vld=cid:544c3c76,vid:TfdrHObZ8zY" TargetMode="External"/><Relationship Id="rId2" Type="http://schemas.openxmlformats.org/officeDocument/2006/relationships/hyperlink" Target="https://www.uxdesigninstitute.com/blog/user-interface-ui-design-tools/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ketch.com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3062443" y="4475274"/>
            <a:ext cx="708961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Tools of Mobile Interface </a:t>
            </a:r>
            <a:r>
              <a:rPr lang="en-US" sz="2400" dirty="0" smtClean="0"/>
              <a:t>Design</a:t>
            </a:r>
          </a:p>
          <a:p>
            <a:endParaRPr lang="en-US" sz="2400" dirty="0" smtClean="0"/>
          </a:p>
          <a:p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07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25" y="609600"/>
            <a:ext cx="10563648" cy="609600"/>
          </a:xfrm>
        </p:spPr>
        <p:txBody>
          <a:bodyPr/>
          <a:lstStyle/>
          <a:p>
            <a:r>
              <a:rPr lang="en-US" dirty="0"/>
              <a:t>2. Adobe XD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143000"/>
            <a:ext cx="10665222" cy="5105400"/>
          </a:xfrm>
        </p:spPr>
        <p:txBody>
          <a:bodyPr/>
          <a:lstStyle/>
          <a:p>
            <a:r>
              <a:rPr lang="en-US" u="sng" dirty="0" smtClean="0">
                <a:hlinkClick r:id="rId2"/>
              </a:rPr>
              <a:t>Adobe </a:t>
            </a:r>
            <a:r>
              <a:rPr lang="en-US" u="sng" dirty="0">
                <a:hlinkClick r:id="rId2"/>
              </a:rPr>
              <a:t>XD</a:t>
            </a:r>
            <a:r>
              <a:rPr lang="en-US" dirty="0"/>
              <a:t> is another all-encompassing vector-based UI tool packed with features for collaborative design and prototyping.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dobe's UI Design too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05000"/>
            <a:ext cx="97536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Adobe XD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XD is considered by many as the go-to design tool. It’s fast, it’s powerful, and there’s not a lot you can’t do with it!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early ideation and low-fidelity designs, right through to impressive animations and true-to-life prototypes, Adobe XD will see you through the entire UX and UI design process. </a:t>
            </a:r>
          </a:p>
          <a:p>
            <a:r>
              <a:rPr lang="en-US" dirty="0"/>
              <a:t>Adobe XD is part of the Adobe Creative Cloud suite and can be used with both Windows and Mac, giving it a slight edge over Sketch.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457200"/>
            <a:ext cx="10563648" cy="609600"/>
          </a:xfrm>
        </p:spPr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990600"/>
            <a:ext cx="10665222" cy="5257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Vector-based </a:t>
            </a:r>
            <a:r>
              <a:rPr lang="en-US" dirty="0"/>
              <a:t>drag-and-drop editor tool with unlimited </a:t>
            </a:r>
            <a:r>
              <a:rPr lang="en-US" dirty="0" err="1"/>
              <a:t>artboards</a:t>
            </a:r>
            <a:r>
              <a:rPr lang="en-US" dirty="0"/>
              <a:t> and smart guides that help you to align different objects and elements in your designs</a:t>
            </a:r>
          </a:p>
          <a:p>
            <a:pPr lvl="0"/>
            <a:r>
              <a:rPr lang="en-US" dirty="0"/>
              <a:t>UI kits (i.e. ready-made components) for Apple Design, Google Material Design, Amazon </a:t>
            </a:r>
            <a:r>
              <a:rPr lang="en-US" dirty="0" err="1"/>
              <a:t>Alexa</a:t>
            </a:r>
            <a:r>
              <a:rPr lang="en-US" dirty="0"/>
              <a:t>, and more</a:t>
            </a:r>
          </a:p>
          <a:p>
            <a:pPr lvl="0"/>
            <a:r>
              <a:rPr lang="en-US" dirty="0"/>
              <a:t>3D Transforms, allowing you to simulate object depth and perspective in your designs</a:t>
            </a:r>
          </a:p>
          <a:p>
            <a:pPr lvl="0"/>
            <a:r>
              <a:rPr lang="en-US" dirty="0"/>
              <a:t>Components and states for iterative and scalable design. </a:t>
            </a:r>
            <a:endParaRPr lang="en-US" dirty="0" smtClean="0"/>
          </a:p>
          <a:p>
            <a:pPr lvl="0"/>
            <a:r>
              <a:rPr lang="en-US" dirty="0" smtClean="0"/>
              <a:t>Components </a:t>
            </a:r>
            <a:r>
              <a:rPr lang="en-US" dirty="0"/>
              <a:t>work intuitively to instantly push changes across entire designs or documents, sparing you the work of manually duplicating and implementing changes</a:t>
            </a:r>
          </a:p>
          <a:p>
            <a:pPr lvl="0"/>
            <a:r>
              <a:rPr lang="en-US" dirty="0"/>
              <a:t>Powerful animation functionality, including video and Lottie playback, micro-animations and motion effects, scroll groups and anchor links</a:t>
            </a:r>
          </a:p>
          <a:p>
            <a:pPr lvl="0"/>
            <a:r>
              <a:rPr lang="en-US" dirty="0"/>
              <a:t>Voice prototyping, enabling you to create voice commands, build in speech playback, and integrate voice-enabled features</a:t>
            </a:r>
          </a:p>
          <a:p>
            <a:pPr lvl="0"/>
            <a:r>
              <a:rPr lang="en-US" dirty="0"/>
              <a:t>Design Specs feature to streamline the handoff process, allowing you to share interactive prototypes, CSS code snippets and downloadable assets with developers—all via one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UXPin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hlinkClick r:id="rId2"/>
              </a:rPr>
              <a:t>UXPin</a:t>
            </a:r>
            <a:r>
              <a:rPr lang="en-US" dirty="0"/>
              <a:t> is a popular UX and UI tool, used by both new and seasoned designers alike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UXPin</a:t>
            </a:r>
            <a:r>
              <a:rPr lang="en-US" dirty="0"/>
              <a:t> is another end-to-end platform capable of delivering polished, interactive prototypes—no coding skills required</a:t>
            </a:r>
            <a:r>
              <a:rPr lang="en-US" dirty="0" smtClean="0"/>
              <a:t>.</a:t>
            </a:r>
          </a:p>
          <a:p>
            <a:r>
              <a:rPr lang="en-US" dirty="0"/>
              <a:t>If you’re already familiar with Sketch or Photoshop, you’ll find the </a:t>
            </a:r>
            <a:r>
              <a:rPr lang="en-US" dirty="0" err="1"/>
              <a:t>UXPin</a:t>
            </a:r>
            <a:r>
              <a:rPr lang="en-US" dirty="0"/>
              <a:t> interface fairly easy to navigate.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only does it come with thousands of ready-to-use design components; it’s also well-equipped to help you create and manage solid design systems. </a:t>
            </a:r>
          </a:p>
          <a:p>
            <a:r>
              <a:rPr lang="en-US" dirty="0" err="1"/>
              <a:t>UXPin</a:t>
            </a:r>
            <a:r>
              <a:rPr lang="en-US" dirty="0"/>
              <a:t> works with Mac and Windows, or in the browser.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85800"/>
            <a:ext cx="10563648" cy="609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UXPin</a:t>
            </a:r>
            <a:endParaRPr lang="en-US" dirty="0"/>
          </a:p>
        </p:txBody>
      </p:sp>
      <p:pic>
        <p:nvPicPr>
          <p:cNvPr id="4" name="Content Placeholder 3" descr="UXPin's UI design tool websit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45" y="1524000"/>
            <a:ext cx="8595335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9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Built-in </a:t>
            </a:r>
            <a:r>
              <a:rPr lang="en-US" dirty="0"/>
              <a:t>libraries for </a:t>
            </a:r>
            <a:r>
              <a:rPr lang="en-US" dirty="0" err="1"/>
              <a:t>iOS</a:t>
            </a:r>
            <a:r>
              <a:rPr lang="en-US" dirty="0"/>
              <a:t>, Google Material Design, Bootstrap and User Flows, full of ready-to-use interactive elements, </a:t>
            </a:r>
            <a:r>
              <a:rPr lang="en-US" dirty="0" err="1"/>
              <a:t>colours</a:t>
            </a:r>
            <a:r>
              <a:rPr lang="en-US" dirty="0"/>
              <a:t>, text styles and icons</a:t>
            </a:r>
          </a:p>
          <a:p>
            <a:pPr lvl="0"/>
            <a:r>
              <a:rPr lang="en-US" dirty="0"/>
              <a:t>Interactive components that you can drag into your designs to create high-fidelity </a:t>
            </a:r>
            <a:r>
              <a:rPr lang="en-US" dirty="0" smtClean="0"/>
              <a:t>interactions.</a:t>
            </a:r>
            <a:endParaRPr lang="en-US" dirty="0"/>
          </a:p>
          <a:p>
            <a:pPr lvl="0"/>
            <a:r>
              <a:rPr lang="en-US" dirty="0"/>
              <a:t>Embedded user flow capabilities to help you tell the story of your </a:t>
            </a:r>
            <a:r>
              <a:rPr lang="en-US" dirty="0" smtClean="0"/>
              <a:t>work.</a:t>
            </a:r>
            <a:endParaRPr lang="en-US" dirty="0"/>
          </a:p>
          <a:p>
            <a:pPr lvl="0"/>
            <a:r>
              <a:rPr lang="en-US" dirty="0"/>
              <a:t>Built-in contrast checker and </a:t>
            </a:r>
            <a:r>
              <a:rPr lang="en-US" dirty="0" err="1"/>
              <a:t>colour</a:t>
            </a:r>
            <a:r>
              <a:rPr lang="en-US" dirty="0"/>
              <a:t> blindness simulator to help you ensure your designs are as accessible and inclusive as </a:t>
            </a:r>
            <a:r>
              <a:rPr lang="en-US" dirty="0" smtClean="0"/>
              <a:t>possible.</a:t>
            </a:r>
            <a:endParaRPr lang="en-US" dirty="0"/>
          </a:p>
          <a:p>
            <a:pPr lvl="0"/>
            <a:r>
              <a:rPr lang="en-US" dirty="0"/>
              <a:t>Streamlined developer handoff with downloadable design specs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Marvel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Marvel</a:t>
            </a:r>
            <a:r>
              <a:rPr lang="en-US" dirty="0"/>
              <a:t> promises all the core functionality you need to design and build digital products, including </a:t>
            </a:r>
            <a:r>
              <a:rPr lang="en-US" dirty="0" err="1"/>
              <a:t>wireframing</a:t>
            </a:r>
            <a:r>
              <a:rPr lang="en-US" dirty="0"/>
              <a:t>, prototyping, and design specs for handoff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And, with its user-friendly and intuitive platform, it’s the ideal UX/UI design tool for beginners</a:t>
            </a:r>
            <a:r>
              <a:rPr lang="en-US" dirty="0" smtClean="0"/>
              <a:t>.</a:t>
            </a:r>
          </a:p>
          <a:p>
            <a:r>
              <a:rPr lang="en-US" dirty="0"/>
              <a:t>Marvel is a web-based tool that works in the browser, so you don’t need to download or install anything.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been built for simple, fast design, with features for </a:t>
            </a:r>
            <a:r>
              <a:rPr lang="en-US" dirty="0" err="1"/>
              <a:t>wireframing</a:t>
            </a:r>
            <a:r>
              <a:rPr lang="en-US" dirty="0"/>
              <a:t>, UI design, and prototyping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Marvel also integrates with many other popular design tools to help you power up your workflow.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533400"/>
            <a:ext cx="10563648" cy="609600"/>
          </a:xfrm>
        </p:spPr>
        <p:txBody>
          <a:bodyPr/>
          <a:lstStyle/>
          <a:p>
            <a:r>
              <a:rPr lang="en-US" dirty="0"/>
              <a:t>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Drag-and-drop </a:t>
            </a:r>
            <a:r>
              <a:rPr lang="en-US" dirty="0"/>
              <a:t>wireframe templates for quick, early-stage designs</a:t>
            </a:r>
          </a:p>
          <a:p>
            <a:pPr lvl="0"/>
            <a:r>
              <a:rPr lang="en-US" dirty="0"/>
              <a:t>A vast collection of pre-made assets, images and icons to help you </a:t>
            </a:r>
            <a:r>
              <a:rPr lang="en-US" dirty="0" err="1"/>
              <a:t>visualise</a:t>
            </a:r>
            <a:r>
              <a:rPr lang="en-US" dirty="0"/>
              <a:t> your ideas</a:t>
            </a:r>
          </a:p>
          <a:p>
            <a:pPr lvl="0"/>
            <a:r>
              <a:rPr lang="en-US" dirty="0"/>
              <a:t>Option to import static designs from other tools (e.g. Sketch)</a:t>
            </a:r>
          </a:p>
          <a:p>
            <a:pPr lvl="0"/>
            <a:r>
              <a:rPr lang="en-US" dirty="0"/>
              <a:t>Interactive prototyping with hotspots, interactions and layers. You can learn more about </a:t>
            </a:r>
            <a:r>
              <a:rPr lang="en-US" u="sng" dirty="0">
                <a:hlinkClick r:id="rId2"/>
              </a:rPr>
              <a:t>how to use Marvel for prototyping (and about other prototyping tools) in this guide</a:t>
            </a:r>
            <a:endParaRPr lang="en-US" dirty="0"/>
          </a:p>
          <a:p>
            <a:pPr lvl="0"/>
            <a:r>
              <a:rPr lang="en-US" dirty="0"/>
              <a:t>Built-in user testing functionality to get feedback on your ideas and validate your designs</a:t>
            </a:r>
          </a:p>
          <a:p>
            <a:pPr lvl="0"/>
            <a:r>
              <a:rPr lang="en-US" dirty="0"/>
              <a:t>Design handoff tool to instantly turn designs into code, specs and assets for developers to use</a:t>
            </a:r>
          </a:p>
          <a:p>
            <a:pPr lvl="0"/>
            <a:r>
              <a:rPr lang="en-US" dirty="0"/>
              <a:t>Integrations for </a:t>
            </a:r>
            <a:r>
              <a:rPr lang="en-US" dirty="0" err="1"/>
              <a:t>Jira</a:t>
            </a:r>
            <a:r>
              <a:rPr lang="en-US" dirty="0"/>
              <a:t>, Maze, Confluence, </a:t>
            </a:r>
            <a:r>
              <a:rPr lang="en-US" dirty="0" err="1"/>
              <a:t>Lookback</a:t>
            </a:r>
            <a:r>
              <a:rPr lang="en-US" dirty="0"/>
              <a:t>, and more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381000"/>
            <a:ext cx="10563648" cy="609600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Figma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struggle to find a UX/UI tools list that doesn’t mention </a:t>
            </a:r>
            <a:r>
              <a:rPr lang="en-US" dirty="0" err="1"/>
              <a:t>Figma</a:t>
            </a:r>
            <a:r>
              <a:rPr lang="en-US" dirty="0"/>
              <a:t>, and for good reason. </a:t>
            </a:r>
            <a:endParaRPr lang="en-US" dirty="0" smtClean="0"/>
          </a:p>
          <a:p>
            <a:r>
              <a:rPr lang="en-US" u="sng" dirty="0" err="1" smtClean="0">
                <a:hlinkClick r:id="rId2"/>
              </a:rPr>
              <a:t>Figma</a:t>
            </a:r>
            <a:r>
              <a:rPr lang="en-US" dirty="0"/>
              <a:t> is a browser-based interface design tool that empowers fast design and prototyping and a smooth, collaborative </a:t>
            </a:r>
            <a:r>
              <a:rPr lang="en-US" dirty="0" smtClean="0"/>
              <a:t>workflow.</a:t>
            </a:r>
          </a:p>
          <a:p>
            <a:r>
              <a:rPr lang="en-US" dirty="0"/>
              <a:t>Just like Sketch and Adobe XD, </a:t>
            </a:r>
            <a:r>
              <a:rPr lang="en-US" dirty="0" err="1"/>
              <a:t>Figma</a:t>
            </a:r>
            <a:r>
              <a:rPr lang="en-US" dirty="0"/>
              <a:t> is a vector graphics editor. </a:t>
            </a:r>
            <a:endParaRPr lang="en-US" dirty="0" smtClean="0"/>
          </a:p>
          <a:p>
            <a:r>
              <a:rPr lang="en-US" dirty="0" err="1" smtClean="0"/>
              <a:t>Figma</a:t>
            </a:r>
            <a:r>
              <a:rPr lang="en-US" dirty="0" smtClean="0"/>
              <a:t> </a:t>
            </a:r>
            <a:r>
              <a:rPr lang="en-US" dirty="0"/>
              <a:t>is ideal if you’re looking for an all-in-one tool to cover everything from ideation to interactive prototyping—wrapped up in a delightfully intuitive interface. </a:t>
            </a:r>
          </a:p>
          <a:p>
            <a:r>
              <a:rPr lang="en-US" dirty="0"/>
              <a:t>And, if you do give </a:t>
            </a:r>
            <a:r>
              <a:rPr lang="en-US" dirty="0" err="1"/>
              <a:t>Figma</a:t>
            </a:r>
            <a:r>
              <a:rPr lang="en-US" dirty="0"/>
              <a:t> a go, be sure to try out </a:t>
            </a:r>
            <a:r>
              <a:rPr lang="en-US" u="sng" dirty="0" err="1">
                <a:hlinkClick r:id="rId3"/>
              </a:rPr>
              <a:t>FigJam</a:t>
            </a:r>
            <a:r>
              <a:rPr lang="en-US" dirty="0"/>
              <a:t>, too—</a:t>
            </a:r>
            <a:r>
              <a:rPr lang="en-US" dirty="0" err="1"/>
              <a:t>Figma’s</a:t>
            </a:r>
            <a:r>
              <a:rPr lang="en-US" dirty="0"/>
              <a:t> online whiteboard tool for collaborative ideation, brainstorming and workshops.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Figma</a:t>
            </a:r>
            <a:endParaRPr lang="en-US" dirty="0"/>
          </a:p>
        </p:txBody>
      </p:sp>
      <p:pic>
        <p:nvPicPr>
          <p:cNvPr id="4" name="Content Placeholder 3" descr="Figma UI Design too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0" y="1752600"/>
            <a:ext cx="9661365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4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F91F3E87-112B-41EC-A241-BDE8001ECB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162" y="2130427"/>
            <a:ext cx="10360501" cy="2289173"/>
          </a:xfrm>
        </p:spPr>
        <p:txBody>
          <a:bodyPr/>
          <a:lstStyle/>
          <a:p>
            <a:r>
              <a:rPr lang="en-US" dirty="0"/>
              <a:t>Using the Tools of Mobile Interface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Modern </a:t>
            </a:r>
            <a:r>
              <a:rPr lang="en-US" dirty="0"/>
              <a:t>pen tool which allows you to draw in any direction with Vector Networks</a:t>
            </a:r>
          </a:p>
          <a:p>
            <a:pPr lvl="0"/>
            <a:r>
              <a:rPr lang="en-US" dirty="0"/>
              <a:t>Auto Layout for easy responsive design</a:t>
            </a:r>
          </a:p>
          <a:p>
            <a:pPr lvl="0"/>
            <a:r>
              <a:rPr lang="en-US" dirty="0"/>
              <a:t>Flexible Styles which you can apply across all your UI projects</a:t>
            </a:r>
          </a:p>
          <a:p>
            <a:pPr lvl="0"/>
            <a:r>
              <a:rPr lang="en-US" dirty="0"/>
              <a:t>Accessible libraries with ready-made assets which you can drag and drop into your design files</a:t>
            </a:r>
          </a:p>
          <a:p>
            <a:pPr lvl="0"/>
            <a:r>
              <a:rPr lang="en-US" dirty="0"/>
              <a:t>Code snippets for CSS, </a:t>
            </a:r>
            <a:r>
              <a:rPr lang="en-US" dirty="0" err="1"/>
              <a:t>iOS</a:t>
            </a:r>
            <a:r>
              <a:rPr lang="en-US" dirty="0"/>
              <a:t>, and Android, ensuring easy developer handoff</a:t>
            </a:r>
          </a:p>
          <a:p>
            <a:pPr lvl="0"/>
            <a:r>
              <a:rPr lang="en-US" dirty="0"/>
              <a:t>Plugins to automate and augment your design work</a:t>
            </a:r>
          </a:p>
          <a:p>
            <a:pPr lvl="0"/>
            <a:r>
              <a:rPr lang="en-US" dirty="0"/>
              <a:t>Interactive prototyping features including advanced transitions, dynamic overlays and animated GIFs</a:t>
            </a:r>
          </a:p>
          <a:p>
            <a:pPr lvl="0"/>
            <a:r>
              <a:rPr lang="en-US" dirty="0"/>
              <a:t>Embedded commenting functionality for a collaborative design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InVision</a:t>
            </a:r>
            <a:r>
              <a:rPr lang="en-US" dirty="0"/>
              <a:t>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hlinkClick r:id="rId2"/>
              </a:rPr>
              <a:t>InVision</a:t>
            </a:r>
            <a:r>
              <a:rPr lang="en-US" u="sng" dirty="0">
                <a:hlinkClick r:id="rId2"/>
              </a:rPr>
              <a:t> Studio</a:t>
            </a:r>
            <a:r>
              <a:rPr lang="en-US" dirty="0"/>
              <a:t> claims to be the most powerful screen design tool in the world, providing everything you need to draw, wireframe, prototype, and animate to </a:t>
            </a:r>
            <a:r>
              <a:rPr lang="en-US" dirty="0" smtClean="0"/>
              <a:t>perfection.</a:t>
            </a:r>
          </a:p>
          <a:p>
            <a:r>
              <a:rPr lang="en-US" dirty="0"/>
              <a:t>Part of the </a:t>
            </a:r>
            <a:r>
              <a:rPr lang="en-US" u="sng" dirty="0" err="1">
                <a:hlinkClick r:id="rId3"/>
              </a:rPr>
              <a:t>InVision</a:t>
            </a:r>
            <a:r>
              <a:rPr lang="en-US" u="sng" dirty="0">
                <a:hlinkClick r:id="rId3"/>
              </a:rPr>
              <a:t> suite of collaborative design tools</a:t>
            </a:r>
            <a:r>
              <a:rPr lang="en-US" dirty="0"/>
              <a:t>, Studio comes with an intuitive vector-based drawing tool, an infinite canvas, and a multitude of impressive rapid prototyping features and built-in animations. </a:t>
            </a:r>
          </a:p>
          <a:p>
            <a:r>
              <a:rPr lang="en-US" dirty="0"/>
              <a:t>Compatible with both </a:t>
            </a:r>
            <a:r>
              <a:rPr lang="en-US" dirty="0" err="1"/>
              <a:t>MacOS</a:t>
            </a:r>
            <a:r>
              <a:rPr lang="en-US" dirty="0"/>
              <a:t> and Windows, it’s one of the most popular UX/UI tools out there for professional designers.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InVision</a:t>
            </a:r>
            <a:r>
              <a:rPr lang="en-US" dirty="0"/>
              <a:t> Studio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Invision UI Design too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53" y="1752600"/>
            <a:ext cx="8040919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5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Vector-drawing tool for lightning-fast screen </a:t>
            </a:r>
            <a:r>
              <a:rPr lang="en-US" dirty="0" smtClean="0"/>
              <a:t>design.</a:t>
            </a:r>
            <a:endParaRPr lang="en-US" dirty="0"/>
          </a:p>
          <a:p>
            <a:pPr lvl="0"/>
            <a:r>
              <a:rPr lang="en-US" dirty="0"/>
              <a:t>Adaptive layout for responsive design, enabling you to quickly and easily adjust and scale your designs to fit any screen </a:t>
            </a:r>
            <a:r>
              <a:rPr lang="en-US" dirty="0" smtClean="0"/>
              <a:t>size.</a:t>
            </a:r>
            <a:endParaRPr lang="en-US" dirty="0"/>
          </a:p>
          <a:p>
            <a:pPr lvl="0"/>
            <a:r>
              <a:rPr lang="en-US" dirty="0"/>
              <a:t>Rapid prototyping functionality with fluid interactions, mobile device mirroring and instant </a:t>
            </a:r>
            <a:r>
              <a:rPr lang="en-US" dirty="0" smtClean="0"/>
              <a:t>playback.</a:t>
            </a:r>
            <a:endParaRPr lang="en-US" dirty="0"/>
          </a:p>
          <a:p>
            <a:pPr lvl="0"/>
            <a:r>
              <a:rPr lang="en-US" dirty="0"/>
              <a:t>Built-in animation capabilities, including smart-swipe transitions, timeline editing and auto-layer </a:t>
            </a:r>
            <a:r>
              <a:rPr lang="en-US" dirty="0" smtClean="0"/>
              <a:t>linking.</a:t>
            </a:r>
            <a:endParaRPr lang="en-US" dirty="0"/>
          </a:p>
          <a:p>
            <a:pPr lvl="0"/>
            <a:r>
              <a:rPr lang="en-US" dirty="0"/>
              <a:t>Shared component libraries with global syncing and real-time updates to ensure design </a:t>
            </a:r>
            <a:r>
              <a:rPr lang="en-US" dirty="0" smtClean="0"/>
              <a:t>consistency.</a:t>
            </a:r>
            <a:endParaRPr lang="en-US" dirty="0"/>
          </a:p>
          <a:p>
            <a:pPr lvl="0"/>
            <a:r>
              <a:rPr lang="en-US" dirty="0"/>
              <a:t>The Inspect tool for generating pixel-perfect specs for </a:t>
            </a:r>
            <a:r>
              <a:rPr lang="en-US" dirty="0" smtClean="0"/>
              <a:t>developers.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Zeplin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>
                <a:hlinkClick r:id="rId2"/>
              </a:rPr>
              <a:t>Zeplin</a:t>
            </a:r>
            <a:r>
              <a:rPr lang="en-US" dirty="0"/>
              <a:t> is a cloud-based software that bridges the gap between UX/UI designers and frontend developers.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an </a:t>
            </a:r>
            <a:r>
              <a:rPr lang="en-US" dirty="0" err="1"/>
              <a:t>organised</a:t>
            </a:r>
            <a:r>
              <a:rPr lang="en-US" dirty="0"/>
              <a:t> workspace to publish your designs and generate specs, assets and code snippets for a smooth developer handoff</a:t>
            </a:r>
            <a:r>
              <a:rPr lang="en-US" dirty="0" smtClean="0"/>
              <a:t>.</a:t>
            </a:r>
          </a:p>
          <a:p>
            <a:r>
              <a:rPr lang="en-US" dirty="0"/>
              <a:t>UX and UI designers work in close collaboration with developers—the people who code your designs into real, functioning websites and apps.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such, it’s essential to provide developers with the technical specs they need to develop your designs exactly as you envision them. </a:t>
            </a:r>
          </a:p>
          <a:p>
            <a:r>
              <a:rPr lang="en-US" dirty="0" err="1"/>
              <a:t>Zeplin</a:t>
            </a:r>
            <a:r>
              <a:rPr lang="en-US" dirty="0"/>
              <a:t> takes care of that whole process: you simply publish your finished designs in the platform and select what platform you’re designing for (e.g. web, </a:t>
            </a:r>
            <a:r>
              <a:rPr lang="en-US" dirty="0" err="1"/>
              <a:t>iOS</a:t>
            </a:r>
            <a:r>
              <a:rPr lang="en-US" dirty="0"/>
              <a:t>, or Android) to generate the necessary assets.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Zeplin</a:t>
            </a:r>
            <a:endParaRPr lang="en-US" dirty="0"/>
          </a:p>
        </p:txBody>
      </p:sp>
      <p:pic>
        <p:nvPicPr>
          <p:cNvPr id="4" name="Content Placeholder 3" descr="Zeplin UI Design too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835367"/>
            <a:ext cx="9447212" cy="4330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4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smtClean="0">
                <a:hlinkClick r:id="rId2"/>
              </a:rPr>
              <a:t>Flows</a:t>
            </a:r>
            <a:r>
              <a:rPr lang="en-US" dirty="0"/>
              <a:t> to quickly and easily map user journeys and document your </a:t>
            </a:r>
            <a:r>
              <a:rPr lang="en-US" dirty="0" smtClean="0"/>
              <a:t>designs.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Global </a:t>
            </a:r>
            <a:r>
              <a:rPr lang="en-US" u="sng" dirty="0" err="1">
                <a:hlinkClick r:id="rId3"/>
              </a:rPr>
              <a:t>Styleguides</a:t>
            </a:r>
            <a:r>
              <a:rPr lang="en-US" dirty="0"/>
              <a:t> to </a:t>
            </a:r>
            <a:r>
              <a:rPr lang="en-US" dirty="0" err="1"/>
              <a:t>organise</a:t>
            </a:r>
            <a:r>
              <a:rPr lang="en-US" dirty="0"/>
              <a:t> and update your design system </a:t>
            </a:r>
            <a:r>
              <a:rPr lang="en-US" dirty="0" err="1"/>
              <a:t>colours</a:t>
            </a:r>
            <a:r>
              <a:rPr lang="en-US" dirty="0"/>
              <a:t>, text styles and components in a </a:t>
            </a:r>
            <a:r>
              <a:rPr lang="en-US" dirty="0" err="1"/>
              <a:t>centralised</a:t>
            </a:r>
            <a:r>
              <a:rPr lang="en-US" dirty="0"/>
              <a:t> </a:t>
            </a:r>
            <a:r>
              <a:rPr lang="en-US" dirty="0" smtClean="0"/>
              <a:t>location.</a:t>
            </a:r>
            <a:endParaRPr lang="en-US" dirty="0"/>
          </a:p>
          <a:p>
            <a:pPr lvl="0"/>
            <a:r>
              <a:rPr lang="en-US" dirty="0"/>
              <a:t>Integrations with </a:t>
            </a:r>
            <a:r>
              <a:rPr lang="en-US" dirty="0" err="1"/>
              <a:t>Figma</a:t>
            </a:r>
            <a:r>
              <a:rPr lang="en-US" dirty="0"/>
              <a:t>, Adobe XD, Sketch, Photoshop, Slack, and </a:t>
            </a:r>
            <a:r>
              <a:rPr lang="en-US" dirty="0" smtClean="0"/>
              <a:t>more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/>
              <a:t>Extensions for HTML, CSS, Swift, XML, React Native, and </a:t>
            </a:r>
            <a:r>
              <a:rPr lang="en-US" dirty="0" smtClean="0"/>
              <a:t>more.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Origami Studio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Origami </a:t>
            </a:r>
            <a:r>
              <a:rPr lang="en-US" u="sng" dirty="0">
                <a:hlinkClick r:id="rId2"/>
              </a:rPr>
              <a:t>Studio</a:t>
            </a:r>
            <a:r>
              <a:rPr lang="en-US" dirty="0"/>
              <a:t> is a free design tool that was created by Facebook.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primarily a prototyping tool, enabling designers to rapidly build and share interactive interfaces</a:t>
            </a:r>
            <a:r>
              <a:rPr lang="en-US" dirty="0" smtClean="0"/>
              <a:t>.</a:t>
            </a:r>
          </a:p>
          <a:p>
            <a:r>
              <a:rPr lang="en-US" dirty="0"/>
              <a:t>Originally built for designers at Facebook, Origami Studio is now available for free for </a:t>
            </a:r>
            <a:r>
              <a:rPr lang="en-US" dirty="0" err="1"/>
              <a:t>macOS</a:t>
            </a:r>
            <a:r>
              <a:rPr lang="en-US" dirty="0"/>
              <a:t> users.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a sophisticated tool with a relatively steep learning curve, so we wouldn’t recommend it as your first UX/UI design tool. </a:t>
            </a:r>
            <a:endParaRPr lang="en-US" dirty="0" smtClean="0"/>
          </a:p>
          <a:p>
            <a:r>
              <a:rPr lang="en-US" dirty="0" smtClean="0"/>
              <a:t>But</a:t>
            </a:r>
            <a:r>
              <a:rPr lang="en-US" dirty="0"/>
              <a:t>, for advanced designers looking to create life-like prototypes, it’s well worth your </a:t>
            </a:r>
            <a:r>
              <a:rPr lang="en-US" dirty="0" smtClean="0"/>
              <a:t>consideration</a:t>
            </a:r>
            <a:r>
              <a:rPr lang="en-US" dirty="0"/>
              <a:t>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Origami Studio</a:t>
            </a:r>
          </a:p>
        </p:txBody>
      </p:sp>
      <p:pic>
        <p:nvPicPr>
          <p:cNvPr id="4" name="Content Placeholder 3" descr="Origami UI Design too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47" y="1752600"/>
            <a:ext cx="735613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2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6 main panels in Origami Studio: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The drag-and-drop canvas where you draw and edit shape layers, text and images which you’ve imported from Sketch or </a:t>
            </a:r>
            <a:r>
              <a:rPr lang="en-US" dirty="0" err="1"/>
              <a:t>Figma</a:t>
            </a:r>
            <a:endParaRPr lang="en-US" dirty="0"/>
          </a:p>
          <a:p>
            <a:pPr lvl="0"/>
            <a:r>
              <a:rPr lang="en-US" dirty="0"/>
              <a:t>The Patch Editor: add interaction and animation to your prototype using blocks called “patches”</a:t>
            </a:r>
          </a:p>
          <a:p>
            <a:pPr lvl="0"/>
            <a:r>
              <a:rPr lang="en-US" dirty="0"/>
              <a:t>Layer List—a list of layers in your prototype. In this panel, you can add new layers to your prototype and add interactions to different layers</a:t>
            </a:r>
          </a:p>
          <a:p>
            <a:pPr lvl="0"/>
            <a:r>
              <a:rPr lang="en-US" dirty="0"/>
              <a:t>Inspector which allows you to select a layer and adjust its properties</a:t>
            </a:r>
          </a:p>
          <a:p>
            <a:pPr lvl="0"/>
            <a:r>
              <a:rPr lang="en-US" dirty="0"/>
              <a:t>The Viewer panel where you can view, interact with and record your prototype</a:t>
            </a:r>
          </a:p>
          <a:p>
            <a:pPr lvl="0"/>
            <a:r>
              <a:rPr lang="en-US" dirty="0"/>
              <a:t>The Patch Library containing a list of all available patches and their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user interface tools?</a:t>
            </a:r>
          </a:p>
          <a:p>
            <a:r>
              <a:rPr lang="en-US" dirty="0"/>
              <a:t>User interface (UI) design </a:t>
            </a:r>
            <a:r>
              <a:rPr lang="en-US" b="1" dirty="0"/>
              <a:t>focuses on the visual experience of a digital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encompasses all the </a:t>
            </a:r>
            <a:r>
              <a:rPr lang="en-US" dirty="0" err="1"/>
              <a:t>colours</a:t>
            </a:r>
            <a:r>
              <a:rPr lang="en-US" dirty="0"/>
              <a:t>, typography, and imagery you see on the screen—as well as the elements you use to navigate the interface, like buttons, scrollbars, and swiping actions</a:t>
            </a:r>
            <a:r>
              <a:rPr lang="en-US" dirty="0" smtClean="0"/>
              <a:t>.</a:t>
            </a:r>
          </a:p>
          <a:p>
            <a:r>
              <a:rPr lang="en-US" dirty="0"/>
              <a:t>What are mobile interfaces?</a:t>
            </a:r>
          </a:p>
          <a:p>
            <a:r>
              <a:rPr lang="en-US" dirty="0"/>
              <a:t>A mobile user interface (mobile UI) is the graphical and usually touch-sensitive display on a mobile device, such as a smartphone or tablet, that allows the user to interact with the device's apps, features, content and functions.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Uizard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>
                <a:hlinkClick r:id="rId2"/>
              </a:rPr>
              <a:t>Uizard</a:t>
            </a:r>
            <a:r>
              <a:rPr lang="en-US" dirty="0"/>
              <a:t> is a UI design platform for those who want to create digital products but don’t necessarily have advanced design expertise</a:t>
            </a:r>
            <a:r>
              <a:rPr lang="en-US" dirty="0" smtClean="0"/>
              <a:t>.</a:t>
            </a:r>
          </a:p>
          <a:p>
            <a:r>
              <a:rPr lang="en-US" dirty="0"/>
              <a:t>This is a comprehensive UX and UI tool encompassing ideation, low-fidelity </a:t>
            </a:r>
            <a:r>
              <a:rPr lang="en-US" dirty="0" err="1"/>
              <a:t>wireframing</a:t>
            </a:r>
            <a:r>
              <a:rPr lang="en-US" dirty="0"/>
              <a:t>, rapid prototyping, UI styling, and real-time collaboration. </a:t>
            </a:r>
          </a:p>
          <a:p>
            <a:r>
              <a:rPr lang="en-US" dirty="0" err="1"/>
              <a:t>Uizard</a:t>
            </a:r>
            <a:r>
              <a:rPr lang="en-US" dirty="0"/>
              <a:t> stands out for its extremely low learning curve: according to their website, if you can use Google Slides, Keynote, or </a:t>
            </a:r>
            <a:r>
              <a:rPr lang="en-US" dirty="0" err="1"/>
              <a:t>Powerpoint</a:t>
            </a:r>
            <a:r>
              <a:rPr lang="en-US" dirty="0"/>
              <a:t>, you can use </a:t>
            </a:r>
            <a:r>
              <a:rPr lang="en-US" dirty="0" err="1"/>
              <a:t>Uizard</a:t>
            </a:r>
            <a:r>
              <a:rPr lang="en-US" dirty="0"/>
              <a:t> with ease!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Uizard</a:t>
            </a:r>
            <a:endParaRPr lang="en-US" dirty="0"/>
          </a:p>
        </p:txBody>
      </p:sp>
      <p:pic>
        <p:nvPicPr>
          <p:cNvPr id="4" name="Content Placeholder 3" descr="Uizard UI Design tool websit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92" y="1752600"/>
            <a:ext cx="712504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0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Drag-and-drop </a:t>
            </a:r>
            <a:r>
              <a:rPr lang="en-US" dirty="0"/>
              <a:t>components and templates for quick mobile and web design</a:t>
            </a:r>
          </a:p>
          <a:p>
            <a:pPr lvl="0"/>
            <a:r>
              <a:rPr lang="en-US" dirty="0"/>
              <a:t>Wireframe mode which allows you to render your project in low-fidelity—ideal for taking a step back and considering the user experience of your product</a:t>
            </a:r>
          </a:p>
          <a:p>
            <a:pPr lvl="0"/>
            <a:r>
              <a:rPr lang="en-US" dirty="0"/>
              <a:t>Ability to import both hand-drawn paper wireframes and wireframes created using other tools. </a:t>
            </a:r>
            <a:r>
              <a:rPr lang="en-US" dirty="0" err="1"/>
              <a:t>Uizard</a:t>
            </a:r>
            <a:r>
              <a:rPr lang="en-US" dirty="0"/>
              <a:t> will transform your imported wireframes into </a:t>
            </a:r>
            <a:r>
              <a:rPr lang="en-US" dirty="0" err="1"/>
              <a:t>customisable</a:t>
            </a:r>
            <a:r>
              <a:rPr lang="en-US" dirty="0"/>
              <a:t> digital screens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https://www.uxdesigninstitute.com/blog/user-interface-ui-design-tools/</a:t>
            </a:r>
            <a:endParaRPr lang="en-US" dirty="0"/>
          </a:p>
          <a:p>
            <a:r>
              <a:rPr lang="en-US" u="sng" dirty="0">
                <a:hlinkClick r:id="rId3"/>
              </a:rPr>
              <a:t>https://www.google.com/search?q=adobe+xd+used+for&amp;oq=Adobe+XD+use&amp;aqs=chrome.0.0i512j69i57j0i512l8.5412j0j15&amp;sourceid=chrome&amp;ie=UTF-8#fpstate=ive&amp;vld=cid:544c3c76,vid:TfdrHObZ8zY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interface design tools?</a:t>
            </a:r>
          </a:p>
          <a:p>
            <a:r>
              <a:rPr lang="en-US" dirty="0"/>
              <a:t>An interface design tool (IDT) is </a:t>
            </a:r>
            <a:r>
              <a:rPr lang="en-US" b="1" dirty="0"/>
              <a:t>used for creating the user interface of a software application</a:t>
            </a:r>
            <a:r>
              <a:rPr lang="en-US" dirty="0"/>
              <a:t>. This kind of tool provides features that help in the prototyping of a software application, and the level of prototype fidelity depends on the features provided by the tool.</a:t>
            </a:r>
          </a:p>
          <a:p>
            <a:r>
              <a:rPr lang="en-US" dirty="0"/>
              <a:t>What make a good mobile interface?</a:t>
            </a:r>
          </a:p>
          <a:p>
            <a:r>
              <a:rPr lang="en-US" dirty="0"/>
              <a:t>What makes a good mobile UI? A good mobile UI is composed of many things, but its primary goal is to </a:t>
            </a:r>
            <a:r>
              <a:rPr lang="en-US" b="1" dirty="0"/>
              <a:t>make appealing and engaging designs for your target audience</a:t>
            </a:r>
            <a:r>
              <a:rPr lang="en-US" dirty="0"/>
              <a:t>. Therefore, you should watch out for the color palette, multiple design principles, consistency, clarity, and above all, good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(UI) design focuses on the visual experience of a digital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encompasses all the </a:t>
            </a:r>
            <a:r>
              <a:rPr lang="en-US" dirty="0" err="1"/>
              <a:t>colours</a:t>
            </a:r>
            <a:r>
              <a:rPr lang="en-US" dirty="0"/>
              <a:t>, typography, and imagery you see on the screen—as well as the elements you use to navigate the interface, like buttons, scrollbars, and swiping actions. </a:t>
            </a:r>
          </a:p>
          <a:p>
            <a:r>
              <a:rPr lang="en-US" dirty="0"/>
              <a:t>Good UI design is essential to creating a delightful user experience.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if you’re a digital designer of any kind, you’ll need some reliable UI design tools in your toolbox.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of the best UI design tools worth trying in 2022.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Sketch</a:t>
            </a:r>
            <a:endParaRPr lang="en-US" dirty="0"/>
          </a:p>
          <a:p>
            <a:r>
              <a:rPr lang="en-US" b="1" dirty="0"/>
              <a:t>2. Adobe </a:t>
            </a:r>
            <a:r>
              <a:rPr lang="en-US" b="1" dirty="0" smtClean="0"/>
              <a:t>XD</a:t>
            </a:r>
          </a:p>
          <a:p>
            <a:r>
              <a:rPr lang="en-US" b="1" dirty="0"/>
              <a:t>3. </a:t>
            </a:r>
            <a:r>
              <a:rPr lang="en-US" b="1" dirty="0" err="1"/>
              <a:t>UXPin</a:t>
            </a:r>
            <a:endParaRPr lang="en-US" dirty="0"/>
          </a:p>
          <a:p>
            <a:r>
              <a:rPr lang="en-US" b="1" dirty="0"/>
              <a:t>4. Marvel</a:t>
            </a:r>
            <a:endParaRPr lang="en-US" dirty="0"/>
          </a:p>
          <a:p>
            <a:r>
              <a:rPr lang="en-US" b="1" dirty="0"/>
              <a:t>5. </a:t>
            </a:r>
            <a:r>
              <a:rPr lang="en-US" b="1" dirty="0" err="1"/>
              <a:t>Figma</a:t>
            </a:r>
            <a:endParaRPr lang="en-US" dirty="0"/>
          </a:p>
          <a:p>
            <a:r>
              <a:rPr lang="en-US" b="1" dirty="0"/>
              <a:t>6. </a:t>
            </a:r>
            <a:r>
              <a:rPr lang="en-US" b="1" dirty="0" err="1"/>
              <a:t>InVision</a:t>
            </a:r>
            <a:r>
              <a:rPr lang="en-US" b="1" dirty="0"/>
              <a:t> Studio</a:t>
            </a:r>
            <a:endParaRPr lang="en-US" dirty="0"/>
          </a:p>
          <a:p>
            <a:r>
              <a:rPr lang="en-US" b="1" dirty="0"/>
              <a:t>7. </a:t>
            </a:r>
            <a:r>
              <a:rPr lang="en-US" b="1" dirty="0" err="1"/>
              <a:t>Zeplin</a:t>
            </a:r>
            <a:endParaRPr lang="en-US" dirty="0"/>
          </a:p>
          <a:p>
            <a:r>
              <a:rPr lang="en-US" b="1" dirty="0"/>
              <a:t>8. Origami Studio </a:t>
            </a:r>
            <a:endParaRPr lang="en-US" dirty="0"/>
          </a:p>
          <a:p>
            <a:r>
              <a:rPr lang="en-US" b="1" dirty="0"/>
              <a:t>9. </a:t>
            </a:r>
            <a:r>
              <a:rPr lang="en-US" b="1" dirty="0" err="1"/>
              <a:t>Uizard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1000"/>
            <a:ext cx="10563648" cy="609600"/>
          </a:xfrm>
        </p:spPr>
        <p:txBody>
          <a:bodyPr/>
          <a:lstStyle/>
          <a:p>
            <a:r>
              <a:rPr lang="en-US" dirty="0"/>
              <a:t>1. Sketch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914400"/>
            <a:ext cx="10665222" cy="53340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Sketch</a:t>
            </a:r>
            <a:r>
              <a:rPr lang="en-US" dirty="0"/>
              <a:t> is a vector graphics editor used for drawing, </a:t>
            </a:r>
            <a:r>
              <a:rPr lang="en-US" dirty="0" err="1"/>
              <a:t>wireframing</a:t>
            </a:r>
            <a:r>
              <a:rPr lang="en-US" dirty="0"/>
              <a:t>, prototyping and design handoff—essentially everything you need to bring your designs to life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Sketch's UI Design too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752600"/>
            <a:ext cx="9372599" cy="435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4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is a powerful and flexible UX and UI design platform built for collaborative design.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long been considered an industry-standard tool, ideal for both beginner and advanced designers.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bear in mind that Sketch is only compatible with </a:t>
            </a:r>
            <a:r>
              <a:rPr lang="en-US" dirty="0" err="1"/>
              <a:t>macOS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Intuitive vector editing tools and editable </a:t>
            </a:r>
            <a:r>
              <a:rPr lang="en-US" dirty="0" err="1"/>
              <a:t>boolean</a:t>
            </a:r>
            <a:r>
              <a:rPr lang="en-US" dirty="0"/>
              <a:t> operations for flexible and iterative </a:t>
            </a:r>
            <a:r>
              <a:rPr lang="en-US" dirty="0" smtClean="0"/>
              <a:t>design.</a:t>
            </a:r>
            <a:endParaRPr lang="en-US" dirty="0"/>
          </a:p>
          <a:p>
            <a:pPr lvl="0"/>
            <a:r>
              <a:rPr lang="en-US" dirty="0"/>
              <a:t>Infinite design canvas with flexible </a:t>
            </a:r>
            <a:r>
              <a:rPr lang="en-US" dirty="0" err="1"/>
              <a:t>Artboards</a:t>
            </a:r>
            <a:r>
              <a:rPr lang="en-US" dirty="0"/>
              <a:t>, design presets, </a:t>
            </a:r>
            <a:r>
              <a:rPr lang="en-US" dirty="0" err="1"/>
              <a:t>customisable</a:t>
            </a:r>
            <a:r>
              <a:rPr lang="en-US" dirty="0"/>
              <a:t> grids and simple resizing tools, allowing you to scale your designs to any screen </a:t>
            </a:r>
            <a:r>
              <a:rPr lang="en-US" dirty="0" smtClean="0"/>
              <a:t>size.</a:t>
            </a:r>
            <a:endParaRPr lang="en-US" dirty="0"/>
          </a:p>
          <a:p>
            <a:pPr lvl="0"/>
            <a:r>
              <a:rPr lang="en-US" dirty="0"/>
              <a:t>Shorthand and math operators to speed up the design </a:t>
            </a:r>
            <a:r>
              <a:rPr lang="en-US" dirty="0" smtClean="0"/>
              <a:t>process.</a:t>
            </a:r>
            <a:endParaRPr lang="en-US" dirty="0"/>
          </a:p>
          <a:p>
            <a:pPr lvl="0"/>
            <a:r>
              <a:rPr lang="en-US" dirty="0"/>
              <a:t>Variable and </a:t>
            </a:r>
            <a:r>
              <a:rPr lang="en-US" dirty="0" err="1"/>
              <a:t>OpenType</a:t>
            </a:r>
            <a:r>
              <a:rPr lang="en-US" dirty="0"/>
              <a:t> fonts for infinite control over your interface </a:t>
            </a:r>
            <a:r>
              <a:rPr lang="en-US" dirty="0" smtClean="0"/>
              <a:t>typography.</a:t>
            </a:r>
            <a:endParaRPr lang="en-US" dirty="0"/>
          </a:p>
          <a:p>
            <a:pPr lvl="0"/>
            <a:r>
              <a:rPr lang="en-US" dirty="0"/>
              <a:t>Cross-platform tools for real-time collaboration, feedback, sharing and developer </a:t>
            </a:r>
            <a:r>
              <a:rPr lang="en-US" dirty="0" smtClean="0"/>
              <a:t>handoff.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1015</Words>
  <Application>Microsoft Office PowerPoint</Application>
  <PresentationFormat>Custom</PresentationFormat>
  <Paragraphs>170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FORMAT_PPT</vt:lpstr>
      <vt:lpstr>CorelDRAW</vt:lpstr>
      <vt:lpstr>PowerPoint Presentation</vt:lpstr>
      <vt:lpstr>Using the Tools of Mobile Interface Design</vt:lpstr>
      <vt:lpstr>Interface Tools</vt:lpstr>
      <vt:lpstr>Interface Tools</vt:lpstr>
      <vt:lpstr>User interface (UI)</vt:lpstr>
      <vt:lpstr>9 of the best UI design tools worth trying in 2022.</vt:lpstr>
      <vt:lpstr>1. Sketch </vt:lpstr>
      <vt:lpstr>1. Sketch</vt:lpstr>
      <vt:lpstr>Key features: </vt:lpstr>
      <vt:lpstr>2. Adobe XD </vt:lpstr>
      <vt:lpstr>2. Adobe XD</vt:lpstr>
      <vt:lpstr>Key features: </vt:lpstr>
      <vt:lpstr>3. UXPin </vt:lpstr>
      <vt:lpstr>3. UXPin</vt:lpstr>
      <vt:lpstr>Key features:</vt:lpstr>
      <vt:lpstr>4. Marvel </vt:lpstr>
      <vt:lpstr>Key features:</vt:lpstr>
      <vt:lpstr>5. Figma </vt:lpstr>
      <vt:lpstr>5. Figma</vt:lpstr>
      <vt:lpstr>Key features:</vt:lpstr>
      <vt:lpstr>6. InVision Studio </vt:lpstr>
      <vt:lpstr>6. InVision Studio </vt:lpstr>
      <vt:lpstr>Key features: </vt:lpstr>
      <vt:lpstr>7. Zeplin </vt:lpstr>
      <vt:lpstr>7. Zeplin</vt:lpstr>
      <vt:lpstr>Key features: </vt:lpstr>
      <vt:lpstr>8. Origami Studio  </vt:lpstr>
      <vt:lpstr>8. Origami Studio</vt:lpstr>
      <vt:lpstr>Key features: </vt:lpstr>
      <vt:lpstr>9. Uizard </vt:lpstr>
      <vt:lpstr>9. Uizard</vt:lpstr>
      <vt:lpstr>Key features: 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40</cp:revision>
  <dcterms:created xsi:type="dcterms:W3CDTF">2021-01-02T06:26:00Z</dcterms:created>
  <dcterms:modified xsi:type="dcterms:W3CDTF">2023-01-25T10:51:37Z</dcterms:modified>
</cp:coreProperties>
</file>