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326" r:id="rId3"/>
    <p:sldId id="256" r:id="rId4"/>
    <p:sldId id="445" r:id="rId5"/>
    <p:sldId id="446" r:id="rId6"/>
    <p:sldId id="447" r:id="rId7"/>
    <p:sldId id="448" r:id="rId8"/>
    <p:sldId id="449" r:id="rId9"/>
    <p:sldId id="450" r:id="rId10"/>
    <p:sldId id="451" r:id="rId11"/>
    <p:sldId id="452" r:id="rId12"/>
    <p:sldId id="453" r:id="rId13"/>
    <p:sldId id="454" r:id="rId14"/>
    <p:sldId id="455" r:id="rId15"/>
    <p:sldId id="456" r:id="rId16"/>
    <p:sldId id="457" r:id="rId17"/>
    <p:sldId id="458" r:id="rId18"/>
    <p:sldId id="459" r:id="rId19"/>
    <p:sldId id="460" r:id="rId20"/>
    <p:sldId id="462" r:id="rId21"/>
    <p:sldId id="463" r:id="rId22"/>
    <p:sldId id="464" r:id="rId23"/>
    <p:sldId id="465" r:id="rId24"/>
    <p:sldId id="475" r:id="rId25"/>
    <p:sldId id="476" r:id="rId26"/>
    <p:sldId id="477" r:id="rId27"/>
    <p:sldId id="478" r:id="rId28"/>
    <p:sldId id="390" r:id="rId29"/>
    <p:sldId id="327"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154" autoAdjust="0"/>
  </p:normalViewPr>
  <p:slideViewPr>
    <p:cSldViewPr>
      <p:cViewPr>
        <p:scale>
          <a:sx n="76" d="100"/>
          <a:sy n="76" d="100"/>
        </p:scale>
        <p:origin x="-468" y="-19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1/28/2023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35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3"/>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www.linkedin.com/pulse/key-considerations-when-choosing-between-mobile-app-web-david-burkett" TargetMode="External"/><Relationship Id="rId2" Type="http://schemas.openxmlformats.org/officeDocument/2006/relationships/hyperlink" Target="https://www.geeksforgeeks.org/web-developer-or-android-developer-which-one-is-better-career-choice/" TargetMode="External"/><Relationship Id="rId1" Type="http://schemas.openxmlformats.org/officeDocument/2006/relationships/slideLayout" Target="../slideLayouts/slideLayout13.xml"/><Relationship Id="rId6" Type="http://schemas.openxmlformats.org/officeDocument/2006/relationships/hyperlink" Target="https://www.alphadigital.com.au/blog/advice/responsive-adaptive-dedicated-mobile-sites/" TargetMode="External"/><Relationship Id="rId5" Type="http://schemas.openxmlformats.org/officeDocument/2006/relationships/hyperlink" Target="https://www.geeksforgeeks.org/difference-between-responsive-design-and-adaptive-design/" TargetMode="External"/><Relationship Id="rId4" Type="http://schemas.openxmlformats.org/officeDocument/2006/relationships/hyperlink" Target="https://www.geeksforgeeks.org/advantages-and-disadvantages-of-adaptive-web-desig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87" name="CorelDRAW" r:id="rId4" imgW="2169000" imgH="2169360" progId="">
                  <p:embed/>
                </p:oleObj>
              </mc:Choice>
              <mc:Fallback>
                <p:oleObj name="CorelDRAW" r:id="rId4" imgW="2169000" imgH="2169360" progId="">
                  <p:embed/>
                  <p:pic>
                    <p:nvPicPr>
                      <p:cNvPr id="0" name=""/>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2284412" y="4387588"/>
            <a:ext cx="7089619" cy="1892826"/>
          </a:xfrm>
          <a:prstGeom prst="rect">
            <a:avLst/>
          </a:prstGeom>
          <a:noFill/>
        </p:spPr>
        <p:txBody>
          <a:bodyPr wrap="square" rtlCol="0">
            <a:spAutoFit/>
          </a:bodyPr>
          <a:lstStyle/>
          <a:p>
            <a:r>
              <a:rPr lang="en-US" sz="2400" dirty="0" smtClean="0"/>
              <a:t>Dedicated </a:t>
            </a:r>
            <a:r>
              <a:rPr lang="en-US" sz="2400" dirty="0"/>
              <a:t>Mobile Websites Mobile Web Apps with HTML5</a:t>
            </a:r>
            <a:endParaRPr lang="en-US" sz="2400" dirty="0" smtClean="0"/>
          </a:p>
          <a:p>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960795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Dedicated Mobile Sites</a:t>
            </a:r>
            <a:br>
              <a:rPr lang="en-US" dirty="0"/>
            </a:br>
            <a:endParaRPr lang="en-US" dirty="0"/>
          </a:p>
        </p:txBody>
      </p:sp>
      <p:sp>
        <p:nvSpPr>
          <p:cNvPr id="3" name="Content Placeholder 2"/>
          <p:cNvSpPr>
            <a:spLocks noGrp="1"/>
          </p:cNvSpPr>
          <p:nvPr>
            <p:ph idx="1"/>
          </p:nvPr>
        </p:nvSpPr>
        <p:spPr/>
        <p:txBody>
          <a:bodyPr/>
          <a:lstStyle/>
          <a:p>
            <a:r>
              <a:rPr lang="en-US" dirty="0" smtClean="0"/>
              <a:t>As </a:t>
            </a:r>
            <a:r>
              <a:rPr lang="en-US" dirty="0"/>
              <a:t>with adaptive design, standalone mobile sites are built separately from the main website (in fact, adaptive and mobile-only sites are often used in conjunction with each other), meaning any maintenance would often need to be done in addition to the primary site, increasing the costs of development and upkeep. </a:t>
            </a:r>
            <a:endParaRPr lang="en-US" dirty="0" smtClean="0"/>
          </a:p>
          <a:p>
            <a:r>
              <a:rPr lang="en-US" dirty="0" smtClean="0"/>
              <a:t>For </a:t>
            </a:r>
            <a:r>
              <a:rPr lang="en-US" dirty="0"/>
              <a:t>this reason, mobile sites are declining in popularity, and it is generally believed that they likely won’t make a return in the near future.</a:t>
            </a:r>
          </a:p>
          <a:p>
            <a:endParaRPr lang="en-US" dirty="0"/>
          </a:p>
        </p:txBody>
      </p:sp>
    </p:spTree>
    <p:extLst>
      <p:ext uri="{BB962C8B-B14F-4D97-AF65-F5344CB8AC3E}">
        <p14:creationId xmlns:p14="http://schemas.microsoft.com/office/powerpoint/2010/main" val="759252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Responsive HTML5 Apps: Write Once, Run Anywhere? Where is Anywhere?</a:t>
            </a:r>
            <a:br>
              <a:rPr lang="en-US" dirty="0"/>
            </a:br>
            <a:endParaRPr lang="en-US" dirty="0"/>
          </a:p>
        </p:txBody>
      </p:sp>
      <p:sp>
        <p:nvSpPr>
          <p:cNvPr id="3" name="Content Placeholder 2"/>
          <p:cNvSpPr>
            <a:spLocks noGrp="1"/>
          </p:cNvSpPr>
          <p:nvPr>
            <p:ph idx="1"/>
          </p:nvPr>
        </p:nvSpPr>
        <p:spPr/>
        <p:txBody>
          <a:bodyPr/>
          <a:lstStyle/>
          <a:p>
            <a:r>
              <a:rPr lang="en-US" dirty="0" smtClean="0"/>
              <a:t>At </a:t>
            </a:r>
            <a:r>
              <a:rPr lang="en-US" dirty="0"/>
              <a:t>the HTML5 </a:t>
            </a:r>
            <a:r>
              <a:rPr lang="en-US" dirty="0" err="1"/>
              <a:t>DevCon</a:t>
            </a:r>
            <a:r>
              <a:rPr lang="en-US" dirty="0"/>
              <a:t> in San Francisco, the enthusiasm toward HTML5 as a development platform was both fantastic and daunting. </a:t>
            </a:r>
            <a:endParaRPr lang="en-US" dirty="0" smtClean="0"/>
          </a:p>
          <a:p>
            <a:r>
              <a:rPr lang="en-US" dirty="0" smtClean="0"/>
              <a:t>The </a:t>
            </a:r>
            <a:r>
              <a:rPr lang="en-US" dirty="0"/>
              <a:t>growth in HTML5 enthusiasts, programmers and content creators was fantastic and truly indicative of how much interest there is in HTML5.</a:t>
            </a:r>
          </a:p>
          <a:p>
            <a:r>
              <a:rPr lang="en-US" dirty="0"/>
              <a:t>The daunting part, however, is recognizing how much there is to learn about HTML5 to truly realize its “write once, run everywhere” promise. </a:t>
            </a:r>
            <a:endParaRPr lang="en-US" dirty="0" smtClean="0"/>
          </a:p>
          <a:p>
            <a:r>
              <a:rPr lang="en-US" dirty="0" smtClean="0"/>
              <a:t>In </a:t>
            </a:r>
            <a:r>
              <a:rPr lang="en-US" dirty="0"/>
              <a:t>particular, how does the HTML5 community (tools vendors, standards bodies, experienced developers) help these new HTML5 app developers have a great experience and make it equal to, if not better, than native application development experiences? Here are some thoughts about it.</a:t>
            </a:r>
          </a:p>
          <a:p>
            <a:endParaRPr lang="en-US" dirty="0"/>
          </a:p>
        </p:txBody>
      </p:sp>
    </p:spTree>
    <p:extLst>
      <p:ext uri="{BB962C8B-B14F-4D97-AF65-F5344CB8AC3E}">
        <p14:creationId xmlns:p14="http://schemas.microsoft.com/office/powerpoint/2010/main" val="495246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 Powerful Tool for Mobile Application Development</a:t>
            </a:r>
            <a:br>
              <a:rPr lang="en-US" dirty="0"/>
            </a:br>
            <a:endParaRPr lang="en-US" dirty="0"/>
          </a:p>
        </p:txBody>
      </p:sp>
      <p:pic>
        <p:nvPicPr>
          <p:cNvPr id="4" name="Content Placeholder 3" descr="HTML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2012" y="1981201"/>
            <a:ext cx="7753350" cy="3719512"/>
          </a:xfrm>
          <a:prstGeom prst="rect">
            <a:avLst/>
          </a:prstGeom>
          <a:noFill/>
          <a:ln>
            <a:noFill/>
          </a:ln>
        </p:spPr>
      </p:pic>
    </p:spTree>
    <p:extLst>
      <p:ext uri="{BB962C8B-B14F-4D97-AF65-F5344CB8AC3E}">
        <p14:creationId xmlns:p14="http://schemas.microsoft.com/office/powerpoint/2010/main" val="2628833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 Powerful Tool for Mobile Application Development</a:t>
            </a:r>
          </a:p>
        </p:txBody>
      </p:sp>
      <p:sp>
        <p:nvSpPr>
          <p:cNvPr id="3" name="Content Placeholder 2"/>
          <p:cNvSpPr>
            <a:spLocks noGrp="1"/>
          </p:cNvSpPr>
          <p:nvPr>
            <p:ph idx="1"/>
          </p:nvPr>
        </p:nvSpPr>
        <p:spPr/>
        <p:txBody>
          <a:bodyPr/>
          <a:lstStyle/>
          <a:p>
            <a:r>
              <a:rPr lang="en-US" i="1" dirty="0"/>
              <a:t>An increasing number of people are seeing the Web on a mobile screen. Soon, they will outnumber desktop users. This has led to a need for better apps that are platform and device independent. HTML5 technology fits admirably into the scheme of things for creating such apps.</a:t>
            </a:r>
            <a:endParaRPr lang="en-US" dirty="0"/>
          </a:p>
          <a:p>
            <a:endParaRPr lang="en-US" dirty="0"/>
          </a:p>
        </p:txBody>
      </p:sp>
    </p:spTree>
    <p:extLst>
      <p:ext uri="{BB962C8B-B14F-4D97-AF65-F5344CB8AC3E}">
        <p14:creationId xmlns:p14="http://schemas.microsoft.com/office/powerpoint/2010/main" val="538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 Powerful Tool for Mobile Application Development</a:t>
            </a:r>
          </a:p>
        </p:txBody>
      </p:sp>
      <p:sp>
        <p:nvSpPr>
          <p:cNvPr id="3" name="Content Placeholder 2"/>
          <p:cNvSpPr>
            <a:spLocks noGrp="1"/>
          </p:cNvSpPr>
          <p:nvPr>
            <p:ph idx="1"/>
          </p:nvPr>
        </p:nvSpPr>
        <p:spPr/>
        <p:txBody>
          <a:bodyPr>
            <a:normAutofit/>
          </a:bodyPr>
          <a:lstStyle/>
          <a:p>
            <a:r>
              <a:rPr lang="en-US" dirty="0"/>
              <a:t>Android and </a:t>
            </a:r>
            <a:r>
              <a:rPr lang="en-US" dirty="0" err="1"/>
              <a:t>iOS</a:t>
            </a:r>
            <a:r>
              <a:rPr lang="en-US" dirty="0"/>
              <a:t> have been dominating the mobile app-making business, while other native app-building operating systems such as Windows and BlackBerry are trying hard to catch up</a:t>
            </a:r>
            <a:r>
              <a:rPr lang="en-US" dirty="0" smtClean="0"/>
              <a:t>.</a:t>
            </a:r>
          </a:p>
          <a:p>
            <a:r>
              <a:rPr lang="en-US" dirty="0" smtClean="0"/>
              <a:t> </a:t>
            </a:r>
            <a:r>
              <a:rPr lang="en-US" dirty="0"/>
              <a:t>The question that always arises is whether a business requires both a website and a mobile application. </a:t>
            </a:r>
            <a:endParaRPr lang="en-US" dirty="0" smtClean="0"/>
          </a:p>
          <a:p>
            <a:r>
              <a:rPr lang="en-US" dirty="0" smtClean="0"/>
              <a:t>Meanwhile</a:t>
            </a:r>
            <a:r>
              <a:rPr lang="en-US" dirty="0"/>
              <a:t>, there have been innovations in the new methodologies that will take over the present market</a:t>
            </a:r>
            <a:r>
              <a:rPr lang="en-US" dirty="0" smtClean="0"/>
              <a:t>.</a:t>
            </a:r>
          </a:p>
          <a:p>
            <a:r>
              <a:rPr lang="en-US" dirty="0" smtClean="0"/>
              <a:t> </a:t>
            </a:r>
            <a:r>
              <a:rPr lang="en-US" dirty="0"/>
              <a:t>HTML5 is one such powerful and feature-rich tool to develop Web as well as mobile applications. It also reduces the functionality gap between mobile sites and applications. </a:t>
            </a:r>
            <a:endParaRPr lang="en-US" dirty="0" smtClean="0"/>
          </a:p>
          <a:p>
            <a:r>
              <a:rPr lang="en-US" dirty="0" smtClean="0"/>
              <a:t>Many </a:t>
            </a:r>
            <a:r>
              <a:rPr lang="en-US" dirty="0" err="1"/>
              <a:t>organisations</a:t>
            </a:r>
            <a:r>
              <a:rPr lang="en-US" dirty="0"/>
              <a:t>, faced with deploying mobile apps across multiple platforms, are turning to HTML5 mobile application development to streamline the implementation of apps, and reduce costs and complexity.</a:t>
            </a:r>
            <a:br>
              <a:rPr lang="en-US" dirty="0"/>
            </a:br>
            <a:endParaRPr lang="en-US" dirty="0"/>
          </a:p>
        </p:txBody>
      </p:sp>
    </p:spTree>
    <p:extLst>
      <p:ext uri="{BB962C8B-B14F-4D97-AF65-F5344CB8AC3E}">
        <p14:creationId xmlns:p14="http://schemas.microsoft.com/office/powerpoint/2010/main" val="3420523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 Powerful Tool for Mobile Application Development</a:t>
            </a:r>
          </a:p>
        </p:txBody>
      </p:sp>
      <p:sp>
        <p:nvSpPr>
          <p:cNvPr id="3" name="Content Placeholder 2"/>
          <p:cNvSpPr>
            <a:spLocks noGrp="1"/>
          </p:cNvSpPr>
          <p:nvPr>
            <p:ph idx="1"/>
          </p:nvPr>
        </p:nvSpPr>
        <p:spPr/>
        <p:txBody>
          <a:bodyPr/>
          <a:lstStyle/>
          <a:p>
            <a:r>
              <a:rPr lang="en-US" dirty="0"/>
              <a:t>HTML5 is the main domain for most of the cross-platform application development tools such as Apache Cordova, Rhodes and many others. </a:t>
            </a:r>
            <a:endParaRPr lang="en-US" dirty="0" smtClean="0"/>
          </a:p>
          <a:p>
            <a:r>
              <a:rPr lang="en-US" dirty="0" smtClean="0"/>
              <a:t>These </a:t>
            </a:r>
            <a:r>
              <a:rPr lang="en-US" dirty="0"/>
              <a:t>tools can be used to create applications which use native features such as GPS, camera, locations, contacts, etc</a:t>
            </a:r>
            <a:r>
              <a:rPr lang="en-US" dirty="0" smtClean="0"/>
              <a:t>.</a:t>
            </a:r>
          </a:p>
          <a:p>
            <a:r>
              <a:rPr lang="en-US" dirty="0" smtClean="0"/>
              <a:t> </a:t>
            </a:r>
            <a:r>
              <a:rPr lang="en-US" dirty="0"/>
              <a:t>It also gives flexibility to the developer in developing a UX, using scripts and much more</a:t>
            </a:r>
            <a:r>
              <a:rPr lang="en-US" dirty="0" smtClean="0"/>
              <a:t>.</a:t>
            </a:r>
          </a:p>
          <a:p>
            <a:r>
              <a:rPr lang="en-US" dirty="0" smtClean="0"/>
              <a:t> </a:t>
            </a:r>
            <a:r>
              <a:rPr lang="en-US" dirty="0"/>
              <a:t>Besides, these apps can be easily deployed using open source JavaScript tools. </a:t>
            </a:r>
            <a:endParaRPr lang="en-US" dirty="0" smtClean="0"/>
          </a:p>
          <a:p>
            <a:r>
              <a:rPr lang="en-US" dirty="0" smtClean="0"/>
              <a:t>In </a:t>
            </a:r>
            <a:r>
              <a:rPr lang="en-US" dirty="0"/>
              <a:t>May 2010, Google announced the creation of its Chrome Web Store, a marketplace for Web applications that are built with standard Web technologies (HTML5, CSS and JavaScript), and can be accessed and used by anyone using a Web browser that supports these technologies.</a:t>
            </a:r>
          </a:p>
          <a:p>
            <a:endParaRPr lang="en-US" dirty="0"/>
          </a:p>
        </p:txBody>
      </p:sp>
    </p:spTree>
    <p:extLst>
      <p:ext uri="{BB962C8B-B14F-4D97-AF65-F5344CB8AC3E}">
        <p14:creationId xmlns:p14="http://schemas.microsoft.com/office/powerpoint/2010/main" val="2053607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HTML5 application?</a:t>
            </a:r>
          </a:p>
        </p:txBody>
      </p:sp>
      <p:sp>
        <p:nvSpPr>
          <p:cNvPr id="3" name="Content Placeholder 2"/>
          <p:cNvSpPr>
            <a:spLocks noGrp="1"/>
          </p:cNvSpPr>
          <p:nvPr>
            <p:ph idx="1"/>
          </p:nvPr>
        </p:nvSpPr>
        <p:spPr/>
        <p:txBody>
          <a:bodyPr/>
          <a:lstStyle/>
          <a:p>
            <a:r>
              <a:rPr lang="en-US" dirty="0"/>
              <a:t/>
            </a:r>
            <a:br>
              <a:rPr lang="en-US" dirty="0"/>
            </a:br>
            <a:r>
              <a:rPr lang="en-US" dirty="0"/>
              <a:t>HTML5 is not only used in mobile websites but also in mobile apps on mobile OSs (Ubuntu Touch, Firefox OS, </a:t>
            </a:r>
            <a:r>
              <a:rPr lang="en-US" dirty="0" err="1"/>
              <a:t>Tizen</a:t>
            </a:r>
            <a:r>
              <a:rPr lang="en-US" dirty="0"/>
              <a:t>, </a:t>
            </a:r>
            <a:r>
              <a:rPr lang="en-US" dirty="0" err="1"/>
              <a:t>etc</a:t>
            </a:r>
            <a:r>
              <a:rPr lang="en-US" dirty="0" smtClean="0"/>
              <a:t>).</a:t>
            </a:r>
          </a:p>
          <a:p>
            <a:r>
              <a:rPr lang="en-US" dirty="0" smtClean="0"/>
              <a:t> </a:t>
            </a:r>
            <a:r>
              <a:rPr lang="en-US" dirty="0"/>
              <a:t>An HTML5 mobile app is a Web application developed with that version of the Web content standard and designed for smartphones, tablets and other handheld devices. </a:t>
            </a:r>
            <a:endParaRPr lang="en-US" dirty="0" smtClean="0"/>
          </a:p>
          <a:p>
            <a:r>
              <a:rPr lang="en-US" dirty="0" smtClean="0"/>
              <a:t>The </a:t>
            </a:r>
            <a:r>
              <a:rPr lang="en-US" dirty="0"/>
              <a:t>earlier versions couldn’t support the complex functionalities required for developing mobile </a:t>
            </a:r>
            <a:r>
              <a:rPr lang="en-US" dirty="0" smtClean="0"/>
              <a:t>applications.</a:t>
            </a:r>
            <a:endParaRPr lang="en-US" dirty="0"/>
          </a:p>
        </p:txBody>
      </p:sp>
    </p:spTree>
    <p:extLst>
      <p:ext uri="{BB962C8B-B14F-4D97-AF65-F5344CB8AC3E}">
        <p14:creationId xmlns:p14="http://schemas.microsoft.com/office/powerpoint/2010/main" val="1394025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HTML5 application?</a:t>
            </a:r>
          </a:p>
        </p:txBody>
      </p:sp>
      <p:sp>
        <p:nvSpPr>
          <p:cNvPr id="3" name="Content Placeholder 2"/>
          <p:cNvSpPr>
            <a:spLocks noGrp="1"/>
          </p:cNvSpPr>
          <p:nvPr>
            <p:ph idx="1"/>
          </p:nvPr>
        </p:nvSpPr>
        <p:spPr/>
        <p:txBody>
          <a:bodyPr/>
          <a:lstStyle/>
          <a:p>
            <a:r>
              <a:rPr lang="en-US" dirty="0" smtClean="0"/>
              <a:t>HTML5 </a:t>
            </a:r>
            <a:r>
              <a:rPr lang="en-US" dirty="0"/>
              <a:t>makes it effortless to create a fully featured Web application that can be updated remotely with new functionality. </a:t>
            </a:r>
            <a:endParaRPr lang="en-US" dirty="0" smtClean="0"/>
          </a:p>
          <a:p>
            <a:r>
              <a:rPr lang="en-US" dirty="0" smtClean="0"/>
              <a:t>As </a:t>
            </a:r>
            <a:r>
              <a:rPr lang="en-US" dirty="0"/>
              <a:t>these applications are run from the Web rather than stored locally, the user is not required to download updates to view or use the app. </a:t>
            </a:r>
            <a:endParaRPr lang="en-US" dirty="0" smtClean="0"/>
          </a:p>
          <a:p>
            <a:r>
              <a:rPr lang="en-US" dirty="0" smtClean="0"/>
              <a:t>With </a:t>
            </a:r>
            <a:r>
              <a:rPr lang="en-US" dirty="0"/>
              <a:t>the rise in mobile device usage and mobile technologies, it has become a herculean task for developers to focus on one particular platform such as Android, iPhone or Windows. HTML5 apps eradicate this problem as they are examples of cross-platform development. </a:t>
            </a:r>
            <a:endParaRPr lang="en-US" dirty="0" smtClean="0"/>
          </a:p>
          <a:p>
            <a:r>
              <a:rPr lang="en-US" dirty="0" smtClean="0"/>
              <a:t>HTML5 </a:t>
            </a:r>
            <a:r>
              <a:rPr lang="en-US" dirty="0"/>
              <a:t>can create apps that are compatible not only with mobile devices but also desktop and notebook browsers, for an unvarying experience across all user devices.</a:t>
            </a:r>
          </a:p>
          <a:p>
            <a:endParaRPr lang="en-US" dirty="0"/>
          </a:p>
        </p:txBody>
      </p:sp>
    </p:spTree>
    <p:extLst>
      <p:ext uri="{BB962C8B-B14F-4D97-AF65-F5344CB8AC3E}">
        <p14:creationId xmlns:p14="http://schemas.microsoft.com/office/powerpoint/2010/main" val="843858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mobile devices</a:t>
            </a:r>
          </a:p>
        </p:txBody>
      </p:sp>
      <p:sp>
        <p:nvSpPr>
          <p:cNvPr id="3" name="Content Placeholder 2"/>
          <p:cNvSpPr>
            <a:spLocks noGrp="1"/>
          </p:cNvSpPr>
          <p:nvPr>
            <p:ph idx="1"/>
          </p:nvPr>
        </p:nvSpPr>
        <p:spPr/>
        <p:txBody>
          <a:bodyPr/>
          <a:lstStyle/>
          <a:p>
            <a:r>
              <a:rPr lang="en-US" dirty="0"/>
              <a:t/>
            </a:r>
            <a:br>
              <a:rPr lang="en-US" dirty="0"/>
            </a:br>
            <a:r>
              <a:rPr lang="en-US" b="1" i="1" dirty="0"/>
              <a:t>Offline support:</a:t>
            </a:r>
            <a:r>
              <a:rPr lang="en-US" i="1" dirty="0"/>
              <a:t> </a:t>
            </a:r>
            <a:r>
              <a:rPr lang="en-US" dirty="0"/>
              <a:t>Offline support includes application cache, Web storage and indexed database APIs that store HTML, JavaScript, CSS and media resources, locally</a:t>
            </a:r>
            <a:r>
              <a:rPr lang="en-US" dirty="0" smtClean="0"/>
              <a:t>.</a:t>
            </a:r>
          </a:p>
          <a:p>
            <a:r>
              <a:rPr lang="en-US" dirty="0" smtClean="0"/>
              <a:t> </a:t>
            </a:r>
            <a:r>
              <a:rPr lang="en-US" dirty="0"/>
              <a:t>Cache is used to create Web based applications that work even if the user is not connected to the Internet — for example, JavaScript calculator, Canvas based games, etc. </a:t>
            </a:r>
            <a:endParaRPr lang="en-US" dirty="0" smtClean="0"/>
          </a:p>
          <a:p>
            <a:r>
              <a:rPr lang="en-US" dirty="0" smtClean="0"/>
              <a:t>To </a:t>
            </a:r>
            <a:r>
              <a:rPr lang="en-US" dirty="0"/>
              <a:t>provide this support, a manifest file should be created which specifies the application’s resources</a:t>
            </a:r>
            <a:r>
              <a:rPr lang="en-US" dirty="0" smtClean="0"/>
              <a:t>.</a:t>
            </a:r>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92102896"/>
              </p:ext>
            </p:extLst>
          </p:nvPr>
        </p:nvGraphicFramePr>
        <p:xfrm>
          <a:off x="1446212" y="5199344"/>
          <a:ext cx="6496050" cy="668055"/>
        </p:xfrm>
        <a:graphic>
          <a:graphicData uri="http://schemas.openxmlformats.org/drawingml/2006/table">
            <a:tbl>
              <a:tblPr firstRow="1" firstCol="1" bandRow="1">
                <a:tableStyleId>{5C22544A-7EE6-4342-B048-85BDC9FD1C3A}</a:tableStyleId>
              </a:tblPr>
              <a:tblGrid>
                <a:gridCol w="6496050"/>
              </a:tblGrid>
              <a:tr h="668055">
                <a:tc>
                  <a:txBody>
                    <a:bodyPr/>
                    <a:lstStyle/>
                    <a:p>
                      <a:pPr marL="0" marR="0">
                        <a:lnSpc>
                          <a:spcPct val="115000"/>
                        </a:lnSpc>
                        <a:spcBef>
                          <a:spcPts val="0"/>
                        </a:spcBef>
                        <a:spcAft>
                          <a:spcPts val="0"/>
                        </a:spcAft>
                      </a:pPr>
                      <a:r>
                        <a:rPr lang="en-US" sz="1400" dirty="0">
                          <a:effectLst/>
                        </a:rPr>
                        <a:t>&lt;html manifest="path/filename"&gt;</a:t>
                      </a:r>
                      <a:endParaRPr lang="en-US" sz="1100" dirty="0">
                        <a:effectLst/>
                        <a:latin typeface="Calibri"/>
                        <a:ea typeface="Calibri"/>
                        <a:cs typeface="Times New Roman"/>
                      </a:endParaRPr>
                    </a:p>
                  </a:txBody>
                  <a:tcPr marL="0" marR="0" marT="0" marB="0" anchor="ctr"/>
                </a:tc>
              </a:tr>
            </a:tbl>
          </a:graphicData>
        </a:graphic>
      </p:graphicFrame>
      <p:sp>
        <p:nvSpPr>
          <p:cNvPr id="8" name="Rectangle 2"/>
          <p:cNvSpPr>
            <a:spLocks noChangeArrowheads="1"/>
          </p:cNvSpPr>
          <p:nvPr/>
        </p:nvSpPr>
        <p:spPr bwMode="auto">
          <a:xfrm>
            <a:off x="1446212" y="4684442"/>
            <a:ext cx="9521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Calibri" pitchFamily="34" charset="0"/>
                <a:ea typeface="Times New Roman" pitchFamily="18" charset="0"/>
                <a:cs typeface="Times New Roman" pitchFamily="18" charset="0"/>
              </a:rPr>
              <a:t>The ‘manifest’ attribute should specify the URL of the manifest file, as follows: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57366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a:t>Multimedia:</a:t>
            </a:r>
            <a:r>
              <a:rPr lang="en-US" dirty="0"/>
              <a:t> HTML5 apps have advanced capabilities for streaming video and audio data, handling graphics and animation</a:t>
            </a:r>
            <a:r>
              <a:rPr lang="en-US" dirty="0" smtClean="0"/>
              <a:t>.</a:t>
            </a:r>
          </a:p>
          <a:p>
            <a:r>
              <a:rPr lang="en-US" dirty="0" smtClean="0"/>
              <a:t> </a:t>
            </a:r>
            <a:r>
              <a:rPr lang="en-US" dirty="0"/>
              <a:t>They also add semantic elements, form controls and multimedia components</a:t>
            </a:r>
            <a:r>
              <a:rPr lang="en-US" dirty="0" smtClean="0"/>
              <a:t>.</a:t>
            </a:r>
          </a:p>
          <a:p>
            <a:r>
              <a:rPr lang="en-US" dirty="0" smtClean="0"/>
              <a:t> </a:t>
            </a:r>
            <a:r>
              <a:rPr lang="en-US" dirty="0"/>
              <a:t>To support multimedia, HTML5 has two tags, audio and video</a:t>
            </a:r>
            <a:r>
              <a:rPr lang="en-US" dirty="0" smtClean="0"/>
              <a:t>.</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7368637"/>
              </p:ext>
            </p:extLst>
          </p:nvPr>
        </p:nvGraphicFramePr>
        <p:xfrm>
          <a:off x="1903412" y="3669527"/>
          <a:ext cx="5410200" cy="750074"/>
        </p:xfrm>
        <a:graphic>
          <a:graphicData uri="http://schemas.openxmlformats.org/drawingml/2006/table">
            <a:tbl>
              <a:tblPr firstRow="1" firstCol="1" bandRow="1">
                <a:tableStyleId>{5C22544A-7EE6-4342-B048-85BDC9FD1C3A}</a:tableStyleId>
              </a:tblPr>
              <a:tblGrid>
                <a:gridCol w="5410200"/>
              </a:tblGrid>
              <a:tr h="750074">
                <a:tc>
                  <a:txBody>
                    <a:bodyPr/>
                    <a:lstStyle/>
                    <a:p>
                      <a:pPr marL="0" marR="0">
                        <a:lnSpc>
                          <a:spcPct val="115000"/>
                        </a:lnSpc>
                        <a:spcBef>
                          <a:spcPts val="0"/>
                        </a:spcBef>
                        <a:spcAft>
                          <a:spcPts val="0"/>
                        </a:spcAft>
                      </a:pPr>
                      <a:r>
                        <a:rPr lang="en-US" sz="1400" dirty="0">
                          <a:effectLst/>
                        </a:rPr>
                        <a:t>&lt;video </a:t>
                      </a:r>
                      <a:r>
                        <a:rPr lang="en-US" sz="1400" dirty="0" err="1">
                          <a:effectLst/>
                        </a:rPr>
                        <a:t>src</a:t>
                      </a:r>
                      <a:r>
                        <a:rPr lang="en-US" sz="1400" dirty="0">
                          <a:effectLst/>
                        </a:rPr>
                        <a:t>=”myvideo.mp4” controls /&gt;</a:t>
                      </a:r>
                      <a:endParaRPr lang="en-US" sz="1100" dirty="0">
                        <a:effectLst/>
                        <a:latin typeface="Calibri"/>
                        <a:ea typeface="Calibri"/>
                        <a:cs typeface="Times New Roman"/>
                      </a:endParaRPr>
                    </a:p>
                  </a:txBody>
                  <a:tcPr marL="0" marR="0" marT="0" marB="0" anchor="ctr"/>
                </a:tc>
              </a:tr>
            </a:tbl>
          </a:graphicData>
        </a:graphic>
      </p:graphicFrame>
      <p:sp>
        <p:nvSpPr>
          <p:cNvPr id="5" name="Rectangle 1"/>
          <p:cNvSpPr>
            <a:spLocks noChangeArrowheads="1"/>
          </p:cNvSpPr>
          <p:nvPr/>
        </p:nvSpPr>
        <p:spPr bwMode="auto">
          <a:xfrm>
            <a:off x="1751012" y="3347135"/>
            <a:ext cx="74644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And to support different browsers: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14485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F91F3E87-112B-41EC-A241-BDE8001ECB09}"/>
              </a:ext>
            </a:extLst>
          </p:cNvPr>
          <p:cNvSpPr>
            <a:spLocks noGrp="1" noChangeArrowheads="1"/>
          </p:cNvSpPr>
          <p:nvPr>
            <p:ph type="ctrTitle"/>
          </p:nvPr>
        </p:nvSpPr>
        <p:spPr>
          <a:xfrm>
            <a:off x="914162" y="2130427"/>
            <a:ext cx="10360501" cy="2289173"/>
          </a:xfrm>
        </p:spPr>
        <p:txBody>
          <a:bodyPr/>
          <a:lstStyle/>
          <a:p>
            <a:r>
              <a:rPr lang="en-US" dirty="0"/>
              <a:t>Dedicated Mobile Websites Mobile Web Apps with HTML5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support multimedia, HTML5 </a:t>
            </a:r>
            <a:r>
              <a:rPr lang="en-US" dirty="0" smtClean="0"/>
              <a:t>video tags.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&lt;video poster=”myvideo.jpg” controls&gt;</a:t>
            </a:r>
          </a:p>
          <a:p>
            <a:r>
              <a:rPr lang="en-US" dirty="0"/>
              <a:t>&lt;source </a:t>
            </a:r>
            <a:r>
              <a:rPr lang="en-US" dirty="0" err="1"/>
              <a:t>src</a:t>
            </a:r>
            <a:r>
              <a:rPr lang="en-US" dirty="0"/>
              <a:t>=”myvideo.m4v” type=”video/mp4” /&gt;</a:t>
            </a:r>
          </a:p>
          <a:p>
            <a:r>
              <a:rPr lang="en-US" dirty="0"/>
              <a:t>&lt;source </a:t>
            </a:r>
            <a:r>
              <a:rPr lang="en-US" dirty="0" err="1"/>
              <a:t>src</a:t>
            </a:r>
            <a:r>
              <a:rPr lang="en-US" dirty="0"/>
              <a:t>=”myvideo.ogg” type=”video/</a:t>
            </a:r>
            <a:r>
              <a:rPr lang="en-US" dirty="0" err="1"/>
              <a:t>ogg</a:t>
            </a:r>
            <a:r>
              <a:rPr lang="en-US" dirty="0"/>
              <a:t>” /&gt;</a:t>
            </a:r>
          </a:p>
          <a:p>
            <a:r>
              <a:rPr lang="en-US" dirty="0"/>
              <a:t>&lt;embed </a:t>
            </a:r>
            <a:r>
              <a:rPr lang="en-US" dirty="0" err="1"/>
              <a:t>src</a:t>
            </a:r>
            <a:r>
              <a:rPr lang="en-US" dirty="0"/>
              <a:t>=”/to/my/video/player”&gt;&lt;/embed&gt;</a:t>
            </a:r>
          </a:p>
          <a:p>
            <a:r>
              <a:rPr lang="en-US" dirty="0"/>
              <a:t>&lt;/video&gt;</a:t>
            </a:r>
          </a:p>
        </p:txBody>
      </p:sp>
    </p:spTree>
    <p:extLst>
      <p:ext uri="{BB962C8B-B14F-4D97-AF65-F5344CB8AC3E}">
        <p14:creationId xmlns:p14="http://schemas.microsoft.com/office/powerpoint/2010/main" val="2783324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457200"/>
            <a:ext cx="10563648" cy="609600"/>
          </a:xfrm>
        </p:spPr>
        <p:txBody>
          <a:bodyPr/>
          <a:lstStyle/>
          <a:p>
            <a:r>
              <a:rPr lang="en-US" i="1" dirty="0" err="1"/>
              <a:t>Geolocation</a:t>
            </a:r>
            <a:r>
              <a:rPr lang="en-US" i="1" dirty="0"/>
              <a:t> API</a:t>
            </a:r>
            <a:endParaRPr lang="en-US" dirty="0"/>
          </a:p>
        </p:txBody>
      </p:sp>
      <p:sp>
        <p:nvSpPr>
          <p:cNvPr id="3" name="Content Placeholder 2"/>
          <p:cNvSpPr>
            <a:spLocks noGrp="1"/>
          </p:cNvSpPr>
          <p:nvPr>
            <p:ph idx="1"/>
          </p:nvPr>
        </p:nvSpPr>
        <p:spPr>
          <a:xfrm>
            <a:off x="1218882" y="1066800"/>
            <a:ext cx="10665222" cy="5181600"/>
          </a:xfrm>
        </p:spPr>
        <p:txBody>
          <a:bodyPr/>
          <a:lstStyle/>
          <a:p>
            <a:r>
              <a:rPr lang="en-US" b="1" i="1" dirty="0" err="1"/>
              <a:t>Geolocation</a:t>
            </a:r>
            <a:r>
              <a:rPr lang="en-US" b="1" i="1" dirty="0"/>
              <a:t> API:</a:t>
            </a:r>
            <a:r>
              <a:rPr lang="en-US" dirty="0"/>
              <a:t> The </a:t>
            </a:r>
            <a:r>
              <a:rPr lang="en-US" dirty="0" err="1"/>
              <a:t>geolocation</a:t>
            </a:r>
            <a:r>
              <a:rPr lang="en-US" dirty="0"/>
              <a:t> API helps users to share their location with the websites. </a:t>
            </a:r>
            <a:endParaRPr lang="en-US" dirty="0" smtClean="0"/>
          </a:p>
          <a:p>
            <a:r>
              <a:rPr lang="en-US" dirty="0" smtClean="0"/>
              <a:t>This </a:t>
            </a:r>
            <a:r>
              <a:rPr lang="en-US" dirty="0"/>
              <a:t>is not actually a part of HTML5, but is implemented in JavaScript. </a:t>
            </a:r>
            <a:endParaRPr lang="en-US" dirty="0" smtClean="0"/>
          </a:p>
          <a:p>
            <a:r>
              <a:rPr lang="en-US" dirty="0" smtClean="0"/>
              <a:t>It </a:t>
            </a:r>
            <a:r>
              <a:rPr lang="en-US" dirty="0"/>
              <a:t>makes use of the available information of the longitude and latitude on the JavaScript page and sends it to the remote server</a:t>
            </a:r>
            <a:r>
              <a:rPr lang="en-US" dirty="0" smtClean="0"/>
              <a:t>.</a:t>
            </a:r>
          </a:p>
          <a:p>
            <a:r>
              <a:rPr lang="en-US" dirty="0"/>
              <a:t/>
            </a:r>
            <a:br>
              <a:rPr lang="en-US" dirty="0"/>
            </a:br>
            <a:endParaRPr lang="en-US" dirty="0"/>
          </a:p>
        </p:txBody>
      </p:sp>
    </p:spTree>
    <p:extLst>
      <p:ext uri="{BB962C8B-B14F-4D97-AF65-F5344CB8AC3E}">
        <p14:creationId xmlns:p14="http://schemas.microsoft.com/office/powerpoint/2010/main" val="2617782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eaLnBrk="1" fontAlgn="ctr" hangingPunct="1"/>
            <a:r>
              <a:rPr lang="en-US" b="1" dirty="0"/>
              <a:t>&lt;script&gt;</a:t>
            </a:r>
            <a:endParaRPr lang="en-US" dirty="0"/>
          </a:p>
          <a:p>
            <a:pPr eaLnBrk="1" fontAlgn="ctr" hangingPunct="1"/>
            <a:r>
              <a:rPr lang="en-US" b="1" dirty="0" err="1"/>
              <a:t>var</a:t>
            </a:r>
            <a:r>
              <a:rPr lang="en-US" b="1" dirty="0"/>
              <a:t> z = </a:t>
            </a:r>
            <a:r>
              <a:rPr lang="en-US" b="1" dirty="0" err="1"/>
              <a:t>document.getElementById</a:t>
            </a:r>
            <a:r>
              <a:rPr lang="en-US" b="1" dirty="0"/>
              <a:t>(“example”);</a:t>
            </a:r>
            <a:endParaRPr lang="en-US" dirty="0"/>
          </a:p>
          <a:p>
            <a:pPr eaLnBrk="1" fontAlgn="ctr" hangingPunct="1"/>
            <a:r>
              <a:rPr lang="en-US" b="1" dirty="0"/>
              <a:t>function </a:t>
            </a:r>
            <a:r>
              <a:rPr lang="en-US" b="1" dirty="0" err="1"/>
              <a:t>getLocation</a:t>
            </a:r>
            <a:r>
              <a:rPr lang="en-US" b="1" dirty="0"/>
              <a:t>() {</a:t>
            </a:r>
            <a:endParaRPr lang="en-US" dirty="0"/>
          </a:p>
          <a:p>
            <a:pPr eaLnBrk="1" fontAlgn="ctr" hangingPunct="1"/>
            <a:r>
              <a:rPr lang="en-US" b="1" dirty="0"/>
              <a:t>if (</a:t>
            </a:r>
            <a:r>
              <a:rPr lang="en-US" b="1" dirty="0" err="1"/>
              <a:t>navigator.geolocation</a:t>
            </a:r>
            <a:r>
              <a:rPr lang="en-US" b="1" dirty="0"/>
              <a:t>) {</a:t>
            </a:r>
            <a:endParaRPr lang="en-US" dirty="0"/>
          </a:p>
          <a:p>
            <a:pPr eaLnBrk="1" fontAlgn="ctr" hangingPunct="1"/>
            <a:r>
              <a:rPr lang="en-US" b="1" dirty="0"/>
              <a:t> </a:t>
            </a:r>
            <a:endParaRPr lang="en-US" dirty="0"/>
          </a:p>
          <a:p>
            <a:pPr eaLnBrk="1" fontAlgn="ctr" hangingPunct="1"/>
            <a:r>
              <a:rPr lang="en-US" b="1" dirty="0" err="1"/>
              <a:t>navigator.geolocation.getCurrentPosition</a:t>
            </a:r>
            <a:r>
              <a:rPr lang="en-US" b="1" dirty="0"/>
              <a:t>(</a:t>
            </a:r>
            <a:r>
              <a:rPr lang="en-US" b="1" dirty="0" err="1"/>
              <a:t>showPosition</a:t>
            </a:r>
            <a:r>
              <a:rPr lang="en-US" b="1" dirty="0"/>
              <a:t>);</a:t>
            </a:r>
            <a:endParaRPr lang="en-US" dirty="0"/>
          </a:p>
          <a:p>
            <a:pPr eaLnBrk="1" fontAlgn="ctr" hangingPunct="1"/>
            <a:r>
              <a:rPr lang="en-US" b="1" dirty="0"/>
              <a:t> </a:t>
            </a:r>
            <a:endParaRPr lang="en-US" dirty="0"/>
          </a:p>
          <a:p>
            <a:pPr eaLnBrk="1" fontAlgn="ctr" hangingPunct="1"/>
            <a:r>
              <a:rPr lang="en-US" b="1" dirty="0"/>
              <a:t>} else {</a:t>
            </a:r>
            <a:endParaRPr lang="en-US" dirty="0"/>
          </a:p>
          <a:p>
            <a:pPr eaLnBrk="1" fontAlgn="ctr" hangingPunct="1"/>
            <a:r>
              <a:rPr lang="en-US" b="1" dirty="0" err="1"/>
              <a:t>z.innerHTML</a:t>
            </a:r>
            <a:r>
              <a:rPr lang="en-US" b="1" dirty="0"/>
              <a:t> = “</a:t>
            </a:r>
            <a:r>
              <a:rPr lang="en-US" b="1" dirty="0" err="1"/>
              <a:t>Geolocation</a:t>
            </a:r>
            <a:r>
              <a:rPr lang="en-US" b="1" dirty="0"/>
              <a:t> is not supported by this browser.”;</a:t>
            </a:r>
            <a:endParaRPr lang="en-US" dirty="0"/>
          </a:p>
          <a:p>
            <a:pPr eaLnBrk="1" fontAlgn="ctr" hangingPunct="1"/>
            <a:r>
              <a:rPr lang="en-US" b="1" dirty="0"/>
              <a:t>}</a:t>
            </a:r>
            <a:endParaRPr lang="en-US" dirty="0"/>
          </a:p>
          <a:p>
            <a:pPr eaLnBrk="1" fontAlgn="ctr" hangingPunct="1"/>
            <a:r>
              <a:rPr lang="en-US" b="1" dirty="0"/>
              <a:t>}</a:t>
            </a:r>
            <a:endParaRPr lang="en-US" dirty="0"/>
          </a:p>
          <a:p>
            <a:pPr eaLnBrk="1" fontAlgn="ctr" hangingPunct="1"/>
            <a:r>
              <a:rPr lang="en-US" b="1" dirty="0"/>
              <a:t> </a:t>
            </a:r>
            <a:endParaRPr lang="en-US" dirty="0"/>
          </a:p>
          <a:p>
            <a:pPr eaLnBrk="1" fontAlgn="ctr" hangingPunct="1"/>
            <a:r>
              <a:rPr lang="en-US" b="1" dirty="0"/>
              <a:t>function </a:t>
            </a:r>
            <a:r>
              <a:rPr lang="en-US" b="1" dirty="0" err="1"/>
              <a:t>showPosition</a:t>
            </a:r>
            <a:r>
              <a:rPr lang="en-US" b="1" dirty="0"/>
              <a:t>(position) {</a:t>
            </a:r>
            <a:endParaRPr lang="en-US" dirty="0"/>
          </a:p>
          <a:p>
            <a:pPr eaLnBrk="1" fontAlgn="ctr" hangingPunct="1"/>
            <a:r>
              <a:rPr lang="en-US" b="1" dirty="0" err="1"/>
              <a:t>z.innerHTML</a:t>
            </a:r>
            <a:r>
              <a:rPr lang="en-US" b="1" dirty="0"/>
              <a:t> = “Latitude: “ + </a:t>
            </a:r>
            <a:r>
              <a:rPr lang="en-US" b="1" dirty="0" err="1"/>
              <a:t>position.coords.latitude</a:t>
            </a:r>
            <a:r>
              <a:rPr lang="en-US" b="1" dirty="0"/>
              <a:t> + “&lt;</a:t>
            </a:r>
            <a:r>
              <a:rPr lang="en-US" b="1" dirty="0" err="1"/>
              <a:t>br</a:t>
            </a:r>
            <a:r>
              <a:rPr lang="en-US" b="1" dirty="0"/>
              <a:t>&gt;Longitude: “+ </a:t>
            </a:r>
            <a:r>
              <a:rPr lang="en-US" b="1" dirty="0" err="1"/>
              <a:t>position.coords.longitude</a:t>
            </a:r>
            <a:r>
              <a:rPr lang="en-US" b="1" dirty="0"/>
              <a:t>;</a:t>
            </a:r>
            <a:endParaRPr lang="en-US" dirty="0"/>
          </a:p>
          <a:p>
            <a:pPr eaLnBrk="1" fontAlgn="ctr" hangingPunct="1"/>
            <a:r>
              <a:rPr lang="en-US" b="1" dirty="0"/>
              <a:t>}</a:t>
            </a:r>
            <a:endParaRPr lang="en-US" dirty="0"/>
          </a:p>
          <a:p>
            <a:pPr eaLnBrk="1" fontAlgn="ctr" hangingPunct="1"/>
            <a:r>
              <a:rPr lang="en-US" b="1" dirty="0"/>
              <a:t>&lt;/script&gt;</a:t>
            </a:r>
            <a:endParaRPr lang="en-US" dirty="0"/>
          </a:p>
          <a:p>
            <a:endParaRPr lang="en-US" dirty="0"/>
          </a:p>
        </p:txBody>
      </p:sp>
      <p:sp>
        <p:nvSpPr>
          <p:cNvPr id="4"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A simple example is as follows: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3809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Canvas</a:t>
            </a:r>
            <a:endParaRPr lang="en-US" dirty="0"/>
          </a:p>
        </p:txBody>
      </p:sp>
      <p:sp>
        <p:nvSpPr>
          <p:cNvPr id="3" name="Content Placeholder 2"/>
          <p:cNvSpPr>
            <a:spLocks noGrp="1"/>
          </p:cNvSpPr>
          <p:nvPr>
            <p:ph idx="1"/>
          </p:nvPr>
        </p:nvSpPr>
        <p:spPr/>
        <p:txBody>
          <a:bodyPr/>
          <a:lstStyle/>
          <a:p>
            <a:r>
              <a:rPr lang="en-US" b="1" i="1" dirty="0" smtClean="0"/>
              <a:t>Canvas:</a:t>
            </a:r>
            <a:r>
              <a:rPr lang="en-US" i="1" dirty="0"/>
              <a:t> </a:t>
            </a:r>
            <a:r>
              <a:rPr lang="en-US" dirty="0"/>
              <a:t>Canvas is particularly interesting since it facilitates the use of graphics without the need for any plugins or other technologies, other than JavaScript and CSS</a:t>
            </a:r>
            <a:r>
              <a:rPr lang="en-US" dirty="0" smtClean="0"/>
              <a:t>.</a:t>
            </a:r>
          </a:p>
          <a:p>
            <a:r>
              <a:rPr lang="en-US" dirty="0" smtClean="0"/>
              <a:t> </a:t>
            </a:r>
            <a:r>
              <a:rPr lang="en-US" dirty="0"/>
              <a:t>It can be used to make interesting charts, graphs, images, arcs, etc. Transformations can also be performed on it.</a:t>
            </a:r>
            <a:br>
              <a:rPr lang="en-US" dirty="0"/>
            </a:br>
            <a:endParaRPr lang="en-US" dirty="0"/>
          </a:p>
        </p:txBody>
      </p:sp>
    </p:spTree>
    <p:extLst>
      <p:ext uri="{BB962C8B-B14F-4D97-AF65-F5344CB8AC3E}">
        <p14:creationId xmlns:p14="http://schemas.microsoft.com/office/powerpoint/2010/main" val="1534156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a:t>
            </a:r>
            <a:r>
              <a:rPr lang="en-US" dirty="0"/>
              <a:t> You can set up a canvas measuring the same size as the screen, as follows: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30875262"/>
              </p:ext>
            </p:extLst>
          </p:nvPr>
        </p:nvGraphicFramePr>
        <p:xfrm>
          <a:off x="2665412" y="2133600"/>
          <a:ext cx="6496050" cy="2438400"/>
        </p:xfrm>
        <a:graphic>
          <a:graphicData uri="http://schemas.openxmlformats.org/drawingml/2006/table">
            <a:tbl>
              <a:tblPr firstRow="1" firstCol="1" bandRow="1">
                <a:tableStyleId>{5C22544A-7EE6-4342-B048-85BDC9FD1C3A}</a:tableStyleId>
              </a:tblPr>
              <a:tblGrid>
                <a:gridCol w="6496050"/>
              </a:tblGrid>
              <a:tr h="2438400">
                <a:tc>
                  <a:txBody>
                    <a:bodyPr/>
                    <a:lstStyle/>
                    <a:p>
                      <a:pPr marL="0" marR="0">
                        <a:lnSpc>
                          <a:spcPct val="115000"/>
                        </a:lnSpc>
                        <a:spcBef>
                          <a:spcPts val="0"/>
                        </a:spcBef>
                        <a:spcAft>
                          <a:spcPts val="0"/>
                        </a:spcAft>
                      </a:pPr>
                      <a:r>
                        <a:rPr lang="en-US" sz="1400" dirty="0">
                          <a:effectLst/>
                        </a:rPr>
                        <a:t>canvas = </a:t>
                      </a:r>
                      <a:r>
                        <a:rPr lang="en-US" sz="1400" dirty="0" err="1">
                          <a:effectLst/>
                        </a:rPr>
                        <a:t>document.getElementById</a:t>
                      </a:r>
                      <a:r>
                        <a:rPr lang="en-US" sz="1400" dirty="0">
                          <a:effectLst/>
                        </a:rPr>
                        <a:t>(‘</a:t>
                      </a:r>
                      <a:r>
                        <a:rPr lang="en-US" sz="1400" dirty="0" err="1">
                          <a:effectLst/>
                        </a:rPr>
                        <a:t>mycanvas</a:t>
                      </a:r>
                      <a:r>
                        <a:rPr lang="en-US" sz="1400" dirty="0">
                          <a:effectLst/>
                        </a:rPr>
                        <a:t>’);</a:t>
                      </a:r>
                      <a:endParaRPr lang="en-US" sz="1100" dirty="0">
                        <a:effectLst/>
                      </a:endParaRPr>
                    </a:p>
                    <a:p>
                      <a:pPr marL="0" marR="0">
                        <a:lnSpc>
                          <a:spcPct val="115000"/>
                        </a:lnSpc>
                        <a:spcBef>
                          <a:spcPts val="0"/>
                        </a:spcBef>
                        <a:spcAft>
                          <a:spcPts val="0"/>
                        </a:spcAft>
                      </a:pPr>
                      <a:r>
                        <a:rPr lang="en-US" sz="1400" dirty="0">
                          <a:effectLst/>
                        </a:rPr>
                        <a:t> </a:t>
                      </a:r>
                      <a:endParaRPr lang="en-US" sz="1100" dirty="0">
                        <a:effectLst/>
                      </a:endParaRPr>
                    </a:p>
                    <a:p>
                      <a:pPr marL="0" marR="0">
                        <a:lnSpc>
                          <a:spcPct val="115000"/>
                        </a:lnSpc>
                        <a:spcBef>
                          <a:spcPts val="0"/>
                        </a:spcBef>
                        <a:spcAft>
                          <a:spcPts val="0"/>
                        </a:spcAft>
                      </a:pPr>
                      <a:r>
                        <a:rPr lang="en-US" sz="1400" dirty="0">
                          <a:effectLst/>
                        </a:rPr>
                        <a:t>// Set canvas dimensions</a:t>
                      </a:r>
                      <a:endParaRPr lang="en-US" sz="1100" dirty="0">
                        <a:effectLst/>
                      </a:endParaRPr>
                    </a:p>
                    <a:p>
                      <a:pPr marL="0" marR="0">
                        <a:lnSpc>
                          <a:spcPct val="115000"/>
                        </a:lnSpc>
                        <a:spcBef>
                          <a:spcPts val="0"/>
                        </a:spcBef>
                        <a:spcAft>
                          <a:spcPts val="0"/>
                        </a:spcAft>
                      </a:pPr>
                      <a:r>
                        <a:rPr lang="en-US" sz="1400" dirty="0" err="1">
                          <a:effectLst/>
                        </a:rPr>
                        <a:t>canvas.width</a:t>
                      </a:r>
                      <a:r>
                        <a:rPr lang="en-US" sz="1400" dirty="0">
                          <a:effectLst/>
                        </a:rPr>
                        <a:t> = </a:t>
                      </a:r>
                      <a:r>
                        <a:rPr lang="en-US" sz="1400" dirty="0" err="1">
                          <a:effectLst/>
                        </a:rPr>
                        <a:t>window.innerWidth</a:t>
                      </a:r>
                      <a:r>
                        <a:rPr lang="en-US" sz="1400" dirty="0">
                          <a:effectLst/>
                        </a:rPr>
                        <a:t>;</a:t>
                      </a:r>
                      <a:endParaRPr lang="en-US" sz="1100" dirty="0">
                        <a:effectLst/>
                      </a:endParaRPr>
                    </a:p>
                    <a:p>
                      <a:pPr marL="0" marR="0">
                        <a:lnSpc>
                          <a:spcPct val="115000"/>
                        </a:lnSpc>
                        <a:spcBef>
                          <a:spcPts val="0"/>
                        </a:spcBef>
                        <a:spcAft>
                          <a:spcPts val="0"/>
                        </a:spcAft>
                      </a:pPr>
                      <a:r>
                        <a:rPr lang="en-US" sz="1400" dirty="0" err="1">
                          <a:effectLst/>
                        </a:rPr>
                        <a:t>canvas.height</a:t>
                      </a:r>
                      <a:r>
                        <a:rPr lang="en-US" sz="1400" dirty="0">
                          <a:effectLst/>
                        </a:rPr>
                        <a:t> = </a:t>
                      </a:r>
                      <a:r>
                        <a:rPr lang="en-US" sz="1400" dirty="0" err="1">
                          <a:effectLst/>
                        </a:rPr>
                        <a:t>window.innerHeight</a:t>
                      </a:r>
                      <a:r>
                        <a:rPr lang="en-US" sz="1400" dirty="0">
                          <a:effectLst/>
                        </a:rPr>
                        <a:t>;</a:t>
                      </a:r>
                      <a:endParaRPr lang="en-US" sz="1100" dirty="0">
                        <a:effectLst/>
                        <a:latin typeface="Calibri"/>
                        <a:ea typeface="Calibri"/>
                        <a:cs typeface="Times New Roman"/>
                      </a:endParaRPr>
                    </a:p>
                  </a:txBody>
                  <a:tcPr marL="0" marR="0" marT="0" marB="0" anchor="ctr"/>
                </a:tc>
              </a:tr>
            </a:tbl>
          </a:graphicData>
        </a:graphic>
      </p:graphicFrame>
    </p:spTree>
    <p:extLst>
      <p:ext uri="{BB962C8B-B14F-4D97-AF65-F5344CB8AC3E}">
        <p14:creationId xmlns:p14="http://schemas.microsoft.com/office/powerpoint/2010/main" val="16627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Frameworks for application development</a:t>
            </a:r>
            <a:r>
              <a:rPr lang="en-US" dirty="0"/>
              <a:t/>
            </a:r>
            <a:br>
              <a:rPr lang="en-US" dirty="0"/>
            </a:br>
            <a:r>
              <a:rPr lang="en-US" dirty="0"/>
              <a:t>There are umpteen frameworks for HTML5 application development. Here are a few of them.</a:t>
            </a:r>
          </a:p>
          <a:p>
            <a:r>
              <a:rPr lang="en-US" b="1" i="1" dirty="0" err="1"/>
              <a:t>JQuery</a:t>
            </a:r>
            <a:r>
              <a:rPr lang="en-US" b="1" i="1" dirty="0"/>
              <a:t> Mobile:</a:t>
            </a:r>
            <a:r>
              <a:rPr lang="en-US" dirty="0"/>
              <a:t> This is a unified user interface system across all popular mobile device platforms and is built on </a:t>
            </a:r>
            <a:r>
              <a:rPr lang="en-US" dirty="0" err="1"/>
              <a:t>jQuery</a:t>
            </a:r>
            <a:r>
              <a:rPr lang="en-US" dirty="0"/>
              <a:t> and </a:t>
            </a:r>
            <a:r>
              <a:rPr lang="en-US" dirty="0" err="1"/>
              <a:t>jQuery</a:t>
            </a:r>
            <a:r>
              <a:rPr lang="en-US" dirty="0"/>
              <a:t> UI.</a:t>
            </a:r>
          </a:p>
          <a:p>
            <a:r>
              <a:rPr lang="en-US" b="1" i="1" dirty="0" err="1"/>
              <a:t>Sencha</a:t>
            </a:r>
            <a:r>
              <a:rPr lang="en-US" b="1" i="1" dirty="0"/>
              <a:t> Touch:</a:t>
            </a:r>
            <a:r>
              <a:rPr lang="en-US" dirty="0"/>
              <a:t> This is used to create mobile apps for several platforms including </a:t>
            </a:r>
            <a:r>
              <a:rPr lang="en-US" dirty="0" err="1"/>
              <a:t>iOS</a:t>
            </a:r>
            <a:r>
              <a:rPr lang="en-US" dirty="0"/>
              <a:t>, BlackBerry and Android. </a:t>
            </a:r>
            <a:endParaRPr lang="en-US" dirty="0" smtClean="0"/>
          </a:p>
          <a:p>
            <a:r>
              <a:rPr lang="en-US" dirty="0" smtClean="0"/>
              <a:t>It </a:t>
            </a:r>
            <a:r>
              <a:rPr lang="en-US" dirty="0"/>
              <a:t>is one of the first HTML5 frameworks for mobile devices</a:t>
            </a:r>
            <a:r>
              <a:rPr lang="en-US" dirty="0" smtClean="0"/>
              <a:t>.</a:t>
            </a:r>
          </a:p>
          <a:p>
            <a:r>
              <a:rPr lang="en-US" dirty="0" smtClean="0"/>
              <a:t> </a:t>
            </a:r>
            <a:r>
              <a:rPr lang="en-US" dirty="0"/>
              <a:t>It provides a native look and feel across platforms, with a comprehensive UI widget library and touch event management with CSS transitions.</a:t>
            </a:r>
          </a:p>
          <a:p>
            <a:endParaRPr lang="en-US" dirty="0"/>
          </a:p>
        </p:txBody>
      </p:sp>
    </p:spTree>
    <p:extLst>
      <p:ext uri="{BB962C8B-B14F-4D97-AF65-F5344CB8AC3E}">
        <p14:creationId xmlns:p14="http://schemas.microsoft.com/office/powerpoint/2010/main" val="1638688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err="1"/>
              <a:t>SproutCore</a:t>
            </a:r>
            <a:r>
              <a:rPr lang="en-US" b="1" i="1" dirty="0"/>
              <a:t>:</a:t>
            </a:r>
            <a:r>
              <a:rPr lang="en-US" i="1" dirty="0"/>
              <a:t> </a:t>
            </a:r>
            <a:r>
              <a:rPr lang="en-US" dirty="0"/>
              <a:t>This is an original JavaScript MVC library, which is built on top of JavaScript. </a:t>
            </a:r>
            <a:endParaRPr lang="en-US" dirty="0" smtClean="0"/>
          </a:p>
          <a:p>
            <a:r>
              <a:rPr lang="en-US" dirty="0" smtClean="0"/>
              <a:t>It </a:t>
            </a:r>
            <a:r>
              <a:rPr lang="en-US" dirty="0"/>
              <a:t>can also be used in native apps, which run on Android, BlackBerry or </a:t>
            </a:r>
            <a:r>
              <a:rPr lang="en-US" dirty="0" err="1"/>
              <a:t>iOS</a:t>
            </a:r>
            <a:r>
              <a:rPr lang="en-US" dirty="0"/>
              <a:t> by using </a:t>
            </a:r>
            <a:r>
              <a:rPr lang="en-US" dirty="0" err="1"/>
              <a:t>PhoneGap</a:t>
            </a:r>
            <a:r>
              <a:rPr lang="en-US" dirty="0"/>
              <a:t> (an open source mobile app development framework for hybrid apps).</a:t>
            </a:r>
          </a:p>
          <a:p>
            <a:r>
              <a:rPr lang="en-US" b="1" i="1" dirty="0"/>
              <a:t>JQT (</a:t>
            </a:r>
            <a:r>
              <a:rPr lang="en-US" b="1" i="1" dirty="0" err="1"/>
              <a:t>JQTouch</a:t>
            </a:r>
            <a:r>
              <a:rPr lang="en-US" b="1" i="1" dirty="0"/>
              <a:t>):</a:t>
            </a:r>
            <a:r>
              <a:rPr lang="en-US" dirty="0"/>
              <a:t> This is a </a:t>
            </a:r>
            <a:r>
              <a:rPr lang="en-US" dirty="0" err="1"/>
              <a:t>JQuery</a:t>
            </a:r>
            <a:r>
              <a:rPr lang="en-US" dirty="0"/>
              <a:t> plugin, which consists of animation, automatic navigation and different themes for </a:t>
            </a:r>
            <a:r>
              <a:rPr lang="en-US" dirty="0" err="1"/>
              <a:t>WebKit</a:t>
            </a:r>
            <a:r>
              <a:rPr lang="en-US" dirty="0"/>
              <a:t> browsers. </a:t>
            </a:r>
            <a:endParaRPr lang="en-US" dirty="0" smtClean="0"/>
          </a:p>
          <a:p>
            <a:r>
              <a:rPr lang="en-US" dirty="0" smtClean="0"/>
              <a:t>It </a:t>
            </a:r>
            <a:r>
              <a:rPr lang="en-US" dirty="0"/>
              <a:t>uses HTML, CSS and JavaScript to give the experience of a native app.</a:t>
            </a:r>
          </a:p>
          <a:p>
            <a:r>
              <a:rPr lang="en-US" b="1" i="1" dirty="0" err="1"/>
              <a:t>Viziapps</a:t>
            </a:r>
            <a:r>
              <a:rPr lang="en-US" b="1" i="1" dirty="0"/>
              <a:t>:</a:t>
            </a:r>
            <a:r>
              <a:rPr lang="en-US" dirty="0"/>
              <a:t> </a:t>
            </a:r>
            <a:r>
              <a:rPr lang="en-US" dirty="0" err="1"/>
              <a:t>Viziapps</a:t>
            </a:r>
            <a:r>
              <a:rPr lang="en-US" dirty="0"/>
              <a:t> makes it easy to develop an application with the drag-and-drop feature. It is an online application platform</a:t>
            </a:r>
            <a:r>
              <a:rPr lang="en-US" dirty="0" smtClean="0"/>
              <a:t>.</a:t>
            </a:r>
          </a:p>
          <a:p>
            <a:r>
              <a:rPr lang="en-US" dirty="0" smtClean="0"/>
              <a:t> </a:t>
            </a:r>
            <a:r>
              <a:rPr lang="en-US" dirty="0"/>
              <a:t>A user can also access backend data. One need not be a coder to use </a:t>
            </a:r>
            <a:r>
              <a:rPr lang="en-US" dirty="0" err="1"/>
              <a:t>Viziapps</a:t>
            </a:r>
            <a:r>
              <a:rPr lang="en-US" dirty="0"/>
              <a:t>.</a:t>
            </a:r>
          </a:p>
          <a:p>
            <a:endParaRPr lang="en-US" dirty="0"/>
          </a:p>
        </p:txBody>
      </p:sp>
    </p:spTree>
    <p:extLst>
      <p:ext uri="{BB962C8B-B14F-4D97-AF65-F5344CB8AC3E}">
        <p14:creationId xmlns:p14="http://schemas.microsoft.com/office/powerpoint/2010/main" val="607951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b="1" u="sng" dirty="0">
                <a:hlinkClick r:id="rId2"/>
              </a:rPr>
              <a:t>https://www.geeksforgeeks.org/web-developer-or-android-developer-which-one-is-better-career-choice/</a:t>
            </a:r>
            <a:endParaRPr lang="en-US" dirty="0"/>
          </a:p>
          <a:p>
            <a:r>
              <a:rPr lang="en-US" b="1" u="sng" dirty="0">
                <a:hlinkClick r:id="rId3"/>
              </a:rPr>
              <a:t>https://www.linkedin.com/pulse/key-considerations-when-choosing-between-mobile-app-web-david-burkett</a:t>
            </a:r>
            <a:endParaRPr lang="en-US" dirty="0"/>
          </a:p>
          <a:p>
            <a:r>
              <a:rPr lang="en-US" b="1" u="sng" dirty="0">
                <a:hlinkClick r:id="rId4"/>
              </a:rPr>
              <a:t>https://www.geeksforgeeks.org/advantages-and-disadvantages-of-adaptive-web-design/</a:t>
            </a:r>
            <a:endParaRPr lang="en-US" dirty="0"/>
          </a:p>
          <a:p>
            <a:r>
              <a:rPr lang="en-US" u="sng" dirty="0">
                <a:hlinkClick r:id="rId5"/>
              </a:rPr>
              <a:t>https://www.geeksforgeeks.org/difference-between-responsive-design-and-adaptive-design/</a:t>
            </a:r>
            <a:endParaRPr lang="en-US" dirty="0"/>
          </a:p>
          <a:p>
            <a:r>
              <a:rPr lang="en-US" u="sng" dirty="0">
                <a:hlinkClick r:id="rId6"/>
              </a:rPr>
              <a:t>https://www.alphadigital.com.au/blog/advice/responsive-adaptive-dedicated-mobile-sites/</a:t>
            </a:r>
            <a:endParaRPr lang="en-US" dirty="0"/>
          </a:p>
          <a:p>
            <a:pPr marL="0" indent="0">
              <a:buNone/>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803378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4294967295"/>
          </p:nvPr>
        </p:nvSpPr>
        <p:spPr>
          <a:xfrm>
            <a:off x="9344766" y="6492877"/>
            <a:ext cx="2844059" cy="365125"/>
          </a:xfrm>
          <a:prstGeom prst="rect">
            <a:avLst/>
          </a:prstGeom>
        </p:spPr>
        <p:txBody>
          <a:bodyPr/>
          <a:lstStyle/>
          <a:p>
            <a:fld id="{FC9A48AB-23F1-45F1-98E5-D2CDC7A5261D}"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3744101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2" y="990600"/>
            <a:ext cx="10665222" cy="5257800"/>
          </a:xfrm>
        </p:spPr>
        <p:txBody>
          <a:bodyPr/>
          <a:lstStyle/>
          <a:p>
            <a:r>
              <a:rPr lang="en-US" dirty="0"/>
              <a:t>What is a dedicated mobile app?</a:t>
            </a:r>
          </a:p>
          <a:p>
            <a:r>
              <a:rPr lang="en-US" dirty="0"/>
              <a:t>A dedicated mobile site is </a:t>
            </a:r>
            <a:r>
              <a:rPr lang="en-US" b="1" dirty="0"/>
              <a:t>a separate version of your website designed exclusively for mobile devices</a:t>
            </a:r>
            <a:r>
              <a:rPr lang="en-US" dirty="0"/>
              <a:t>.</a:t>
            </a:r>
          </a:p>
          <a:p>
            <a:r>
              <a:rPr lang="en-US" dirty="0"/>
              <a:t>How can I make my website compatible with all mobiles?</a:t>
            </a:r>
          </a:p>
          <a:p>
            <a:pPr lvl="0"/>
            <a:r>
              <a:rPr lang="en-US" dirty="0"/>
              <a:t>Implement a Responsive Layout.</a:t>
            </a:r>
          </a:p>
          <a:p>
            <a:pPr lvl="0"/>
            <a:r>
              <a:rPr lang="en-US" dirty="0"/>
              <a:t>Optimize Website Speed.</a:t>
            </a:r>
          </a:p>
          <a:p>
            <a:pPr lvl="0"/>
            <a:r>
              <a:rPr lang="en-US" dirty="0"/>
              <a:t>Subtle Pop-Up Implementation.</a:t>
            </a:r>
          </a:p>
          <a:p>
            <a:pPr lvl="0"/>
            <a:r>
              <a:rPr lang="en-US" dirty="0"/>
              <a:t>Incorporate Viewport Meta tag.</a:t>
            </a:r>
          </a:p>
          <a:p>
            <a:pPr lvl="0"/>
            <a:r>
              <a:rPr lang="en-US" dirty="0" err="1"/>
              <a:t>Declutter</a:t>
            </a:r>
            <a:r>
              <a:rPr lang="en-US" dirty="0"/>
              <a:t> your Web Design.</a:t>
            </a:r>
          </a:p>
          <a:p>
            <a:pPr lvl="0"/>
            <a:r>
              <a:rPr lang="en-US" dirty="0"/>
              <a:t>Always Test the Website on Real Mobile Devices.</a:t>
            </a:r>
          </a:p>
          <a:p>
            <a:pPr lvl="0"/>
            <a:r>
              <a:rPr lang="en-US" dirty="0"/>
              <a:t>Update Content Carefully.</a:t>
            </a:r>
          </a:p>
          <a:p>
            <a:pPr lvl="0"/>
            <a:r>
              <a:rPr lang="en-US" dirty="0"/>
              <a:t>Do not use Flash.</a:t>
            </a:r>
          </a:p>
          <a:p>
            <a:endParaRPr lang="en-US" dirty="0"/>
          </a:p>
        </p:txBody>
      </p:sp>
    </p:spTree>
    <p:extLst>
      <p:ext uri="{BB962C8B-B14F-4D97-AF65-F5344CB8AC3E}">
        <p14:creationId xmlns:p14="http://schemas.microsoft.com/office/powerpoint/2010/main" val="918649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advantage of a mobile-friendly website?</a:t>
            </a:r>
            <a:br>
              <a:rPr lang="en-US" dirty="0"/>
            </a:br>
            <a:endParaRPr lang="en-US" dirty="0"/>
          </a:p>
        </p:txBody>
      </p:sp>
      <p:sp>
        <p:nvSpPr>
          <p:cNvPr id="3" name="Content Placeholder 2"/>
          <p:cNvSpPr>
            <a:spLocks noGrp="1"/>
          </p:cNvSpPr>
          <p:nvPr>
            <p:ph idx="1"/>
          </p:nvPr>
        </p:nvSpPr>
        <p:spPr/>
        <p:txBody>
          <a:bodyPr/>
          <a:lstStyle/>
          <a:p>
            <a:r>
              <a:rPr lang="en-US" dirty="0" smtClean="0"/>
              <a:t>Mobile-friendly </a:t>
            </a:r>
            <a:r>
              <a:rPr lang="en-US" dirty="0"/>
              <a:t>websites </a:t>
            </a:r>
            <a:r>
              <a:rPr lang="en-US" b="1" dirty="0"/>
              <a:t>boost your sales and conversions</a:t>
            </a:r>
            <a:r>
              <a:rPr lang="en-US" dirty="0"/>
              <a:t> because there is an ease of accessibility that surrounds this website design. </a:t>
            </a:r>
            <a:endParaRPr lang="en-US" dirty="0" smtClean="0"/>
          </a:p>
          <a:p>
            <a:r>
              <a:rPr lang="en-US" dirty="0" smtClean="0"/>
              <a:t>Knowing </a:t>
            </a:r>
            <a:r>
              <a:rPr lang="en-US" dirty="0"/>
              <a:t>that a website is mobile-friendly allows users to interact and engage with your brand across devices, without being annoyed or inconvenienced.</a:t>
            </a:r>
          </a:p>
          <a:p>
            <a:endParaRPr lang="en-US" dirty="0"/>
          </a:p>
        </p:txBody>
      </p:sp>
    </p:spTree>
    <p:extLst>
      <p:ext uri="{BB962C8B-B14F-4D97-AF65-F5344CB8AC3E}">
        <p14:creationId xmlns:p14="http://schemas.microsoft.com/office/powerpoint/2010/main" val="2245524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three 3 types of mobile application?</a:t>
            </a:r>
            <a:br>
              <a:rPr lang="en-US" dirty="0"/>
            </a:br>
            <a:endParaRPr lang="en-US" dirty="0"/>
          </a:p>
        </p:txBody>
      </p:sp>
      <p:sp>
        <p:nvSpPr>
          <p:cNvPr id="3" name="Content Placeholder 2"/>
          <p:cNvSpPr>
            <a:spLocks noGrp="1"/>
          </p:cNvSpPr>
          <p:nvPr>
            <p:ph idx="1"/>
          </p:nvPr>
        </p:nvSpPr>
        <p:spPr/>
        <p:txBody>
          <a:bodyPr/>
          <a:lstStyle/>
          <a:p>
            <a:pPr lvl="0"/>
            <a:r>
              <a:rPr lang="en-US" dirty="0" smtClean="0"/>
              <a:t>Native </a:t>
            </a:r>
            <a:r>
              <a:rPr lang="en-US" dirty="0"/>
              <a:t>Apps. Native apps are built specifically for a mobile device's operating system (OS). ...</a:t>
            </a:r>
          </a:p>
          <a:p>
            <a:pPr lvl="0"/>
            <a:r>
              <a:rPr lang="en-US" dirty="0"/>
              <a:t>Web Apps. Web apps behave similarly to native apps but are accessed via a web browser on your mobile device. ...</a:t>
            </a:r>
          </a:p>
          <a:p>
            <a:pPr lvl="0"/>
            <a:r>
              <a:rPr lang="en-US" dirty="0"/>
              <a:t>Hybrid Apps. And then there are the hybrid apps</a:t>
            </a:r>
            <a:r>
              <a:rPr lang="en-US" dirty="0" smtClean="0"/>
              <a:t>.</a:t>
            </a:r>
          </a:p>
          <a:p>
            <a:pPr lvl="0"/>
            <a:endParaRPr lang="en-US" dirty="0"/>
          </a:p>
          <a:p>
            <a:endParaRPr lang="en-US" dirty="0"/>
          </a:p>
        </p:txBody>
      </p:sp>
      <p:pic>
        <p:nvPicPr>
          <p:cNvPr id="4" name="Picture 3" descr="Image result"/>
          <p:cNvPicPr/>
          <p:nvPr/>
        </p:nvPicPr>
        <p:blipFill>
          <a:blip r:embed="rId2">
            <a:extLst>
              <a:ext uri="{28A0092B-C50C-407E-A947-70E740481C1C}">
                <a14:useLocalDpi xmlns:a14="http://schemas.microsoft.com/office/drawing/2010/main" val="0"/>
              </a:ext>
            </a:extLst>
          </a:blip>
          <a:srcRect/>
          <a:stretch>
            <a:fillRect/>
          </a:stretch>
        </p:blipFill>
        <p:spPr bwMode="auto">
          <a:xfrm>
            <a:off x="2970212" y="3429000"/>
            <a:ext cx="6019799" cy="2743200"/>
          </a:xfrm>
          <a:prstGeom prst="rect">
            <a:avLst/>
          </a:prstGeom>
          <a:noFill/>
          <a:ln>
            <a:noFill/>
          </a:ln>
        </p:spPr>
      </p:pic>
    </p:spTree>
    <p:extLst>
      <p:ext uri="{BB962C8B-B14F-4D97-AF65-F5344CB8AC3E}">
        <p14:creationId xmlns:p14="http://schemas.microsoft.com/office/powerpoint/2010/main" val="1749854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6 main types of mobile apps?</a:t>
            </a:r>
            <a:br>
              <a:rPr lang="en-US" dirty="0"/>
            </a:br>
            <a:endParaRPr lang="en-US" dirty="0"/>
          </a:p>
        </p:txBody>
      </p:sp>
      <p:sp>
        <p:nvSpPr>
          <p:cNvPr id="3" name="Content Placeholder 2"/>
          <p:cNvSpPr>
            <a:spLocks noGrp="1"/>
          </p:cNvSpPr>
          <p:nvPr>
            <p:ph idx="1"/>
          </p:nvPr>
        </p:nvSpPr>
        <p:spPr/>
        <p:txBody>
          <a:bodyPr/>
          <a:lstStyle/>
          <a:p>
            <a:r>
              <a:rPr lang="en-US" b="1" dirty="0" smtClean="0"/>
              <a:t>The </a:t>
            </a:r>
            <a:r>
              <a:rPr lang="en-US" b="1" dirty="0"/>
              <a:t>6 Main Types of Mobile Apps</a:t>
            </a:r>
            <a:endParaRPr lang="en-US" dirty="0"/>
          </a:p>
          <a:p>
            <a:pPr lvl="0"/>
            <a:r>
              <a:rPr lang="en-US" dirty="0"/>
              <a:t>Lifestyle Mobile Apps. Lifestyle apps have come on strong in recent years. ...</a:t>
            </a:r>
          </a:p>
          <a:p>
            <a:pPr lvl="0"/>
            <a:r>
              <a:rPr lang="en-US" dirty="0"/>
              <a:t>Social Media Mobile Apps. ...</a:t>
            </a:r>
          </a:p>
          <a:p>
            <a:pPr lvl="0"/>
            <a:r>
              <a:rPr lang="en-US" dirty="0"/>
              <a:t>Utility Mobile Apps. ...</a:t>
            </a:r>
          </a:p>
          <a:p>
            <a:pPr lvl="0"/>
            <a:r>
              <a:rPr lang="en-US" dirty="0"/>
              <a:t>Games/Entertainment Mobile Apps. ...</a:t>
            </a:r>
          </a:p>
          <a:p>
            <a:pPr lvl="0"/>
            <a:r>
              <a:rPr lang="en-US" dirty="0"/>
              <a:t>Productivity Mobile Apps. ...</a:t>
            </a:r>
          </a:p>
          <a:p>
            <a:pPr lvl="0"/>
            <a:r>
              <a:rPr lang="en-US" dirty="0"/>
              <a:t>6. News/Information Outlets Mobile Apps</a:t>
            </a:r>
            <a:r>
              <a:rPr lang="en-US" dirty="0" smtClean="0"/>
              <a:t>.</a:t>
            </a:r>
          </a:p>
          <a:p>
            <a:pPr lvl="0"/>
            <a:endParaRPr lang="en-US" dirty="0"/>
          </a:p>
          <a:p>
            <a:endParaRPr lang="en-US" dirty="0"/>
          </a:p>
        </p:txBody>
      </p:sp>
      <p:pic>
        <p:nvPicPr>
          <p:cNvPr id="4" name="Picture 3" descr="Image result"/>
          <p:cNvPicPr/>
          <p:nvPr/>
        </p:nvPicPr>
        <p:blipFill>
          <a:blip r:embed="rId2">
            <a:extLst>
              <a:ext uri="{28A0092B-C50C-407E-A947-70E740481C1C}">
                <a14:useLocalDpi xmlns:a14="http://schemas.microsoft.com/office/drawing/2010/main" val="0"/>
              </a:ext>
            </a:extLst>
          </a:blip>
          <a:srcRect/>
          <a:stretch>
            <a:fillRect/>
          </a:stretch>
        </p:blipFill>
        <p:spPr bwMode="auto">
          <a:xfrm>
            <a:off x="6856412" y="2667000"/>
            <a:ext cx="4495800" cy="3352800"/>
          </a:xfrm>
          <a:prstGeom prst="rect">
            <a:avLst/>
          </a:prstGeom>
          <a:noFill/>
          <a:ln>
            <a:noFill/>
          </a:ln>
        </p:spPr>
      </p:pic>
    </p:spTree>
    <p:extLst>
      <p:ext uri="{BB962C8B-B14F-4D97-AF65-F5344CB8AC3E}">
        <p14:creationId xmlns:p14="http://schemas.microsoft.com/office/powerpoint/2010/main" val="3084660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dedicated mobile site?</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Dedicated mobile sites were the original idea to solve mobile browsing frustrations</a:t>
            </a:r>
            <a:r>
              <a:rPr lang="en-US" dirty="0" smtClean="0"/>
              <a:t>.</a:t>
            </a:r>
          </a:p>
          <a:p>
            <a:r>
              <a:rPr lang="en-US" dirty="0" smtClean="0"/>
              <a:t> </a:t>
            </a:r>
            <a:r>
              <a:rPr lang="en-US" dirty="0"/>
              <a:t>In the early days of mobile internet usage, a desktop site would be loaded in a mobile browser</a:t>
            </a:r>
            <a:r>
              <a:rPr lang="en-US" dirty="0" smtClean="0"/>
              <a:t>.</a:t>
            </a:r>
          </a:p>
          <a:p>
            <a:r>
              <a:rPr lang="en-US" dirty="0" smtClean="0"/>
              <a:t> </a:t>
            </a:r>
            <a:r>
              <a:rPr lang="en-US" dirty="0"/>
              <a:t>This of course came with a number of user experience issues – one of the main being that most desktop monitors are in a landscape orientation, and as such websites were built in a landscape aspect ratio as standard; mobile devices are mostly in portrait orientation, meaning desktop-designed websites had to be squashed and distorted to fit. </a:t>
            </a:r>
            <a:endParaRPr lang="en-US" dirty="0" smtClean="0"/>
          </a:p>
          <a:p>
            <a:r>
              <a:rPr lang="en-US" dirty="0" smtClean="0"/>
              <a:t>This </a:t>
            </a:r>
            <a:r>
              <a:rPr lang="en-US" dirty="0"/>
              <a:t>usually results in everything becoming very small and difficult to see and navigate.</a:t>
            </a:r>
          </a:p>
          <a:p>
            <a:r>
              <a:rPr lang="en-US" dirty="0"/>
              <a:t>As such, the mobile site was born.</a:t>
            </a:r>
          </a:p>
          <a:p>
            <a:endParaRPr lang="en-US" dirty="0"/>
          </a:p>
        </p:txBody>
      </p:sp>
    </p:spTree>
    <p:extLst>
      <p:ext uri="{BB962C8B-B14F-4D97-AF65-F5344CB8AC3E}">
        <p14:creationId xmlns:p14="http://schemas.microsoft.com/office/powerpoint/2010/main" val="3745416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dedicated mobile site?</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Dedicated mobile sites / standalone mobile sites / m. sites / m(dot) sites, whatever your preferred terminology is, are a completely separate entity to your main site, usually built on a subdomain of the top-level domain (TLD). </a:t>
            </a:r>
            <a:endParaRPr lang="en-US" dirty="0" smtClean="0"/>
          </a:p>
          <a:p>
            <a:r>
              <a:rPr lang="en-US" dirty="0" smtClean="0"/>
              <a:t>In </a:t>
            </a:r>
            <a:r>
              <a:rPr lang="en-US" dirty="0"/>
              <a:t>most cases this would be an “m.domain-name.com” configuration, although there are countless variations. </a:t>
            </a:r>
            <a:endParaRPr lang="en-US" dirty="0" smtClean="0"/>
          </a:p>
          <a:p>
            <a:r>
              <a:rPr lang="en-US" dirty="0" smtClean="0"/>
              <a:t>They </a:t>
            </a:r>
            <a:r>
              <a:rPr lang="en-US" dirty="0"/>
              <a:t>are built specifically for mobile devices and are often much more ‘lightweight’ versions of the desktop site, removing any unneeded styling, scripts, and large images, both to improve the way the site is displayed and shorten page load times.</a:t>
            </a:r>
          </a:p>
          <a:p>
            <a:endParaRPr lang="en-US" dirty="0"/>
          </a:p>
        </p:txBody>
      </p:sp>
    </p:spTree>
    <p:extLst>
      <p:ext uri="{BB962C8B-B14F-4D97-AF65-F5344CB8AC3E}">
        <p14:creationId xmlns:p14="http://schemas.microsoft.com/office/powerpoint/2010/main" val="3108292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Dedicated Mobile Sites</a:t>
            </a:r>
            <a:br>
              <a:rPr lang="en-US" dirty="0"/>
            </a:br>
            <a:endParaRPr lang="en-US" dirty="0"/>
          </a:p>
        </p:txBody>
      </p:sp>
      <p:sp>
        <p:nvSpPr>
          <p:cNvPr id="3" name="Content Placeholder 2"/>
          <p:cNvSpPr>
            <a:spLocks noGrp="1"/>
          </p:cNvSpPr>
          <p:nvPr>
            <p:ph idx="1"/>
          </p:nvPr>
        </p:nvSpPr>
        <p:spPr/>
        <p:txBody>
          <a:bodyPr/>
          <a:lstStyle/>
          <a:p>
            <a:r>
              <a:rPr lang="en-US" dirty="0" smtClean="0"/>
              <a:t>Although </a:t>
            </a:r>
            <a:r>
              <a:rPr lang="en-US" dirty="0"/>
              <a:t>on the decline, dedicated mobile sites are certainly not dead yet, with giants like Facebook and YouTube using “m. sites” to harness extra functionality from their sites on mobiles, and to create an immersive and user-friendly experience</a:t>
            </a:r>
            <a:r>
              <a:rPr lang="en-US" dirty="0" smtClean="0"/>
              <a:t>.</a:t>
            </a:r>
          </a:p>
          <a:p>
            <a:r>
              <a:rPr lang="en-US" dirty="0" smtClean="0"/>
              <a:t> </a:t>
            </a:r>
            <a:r>
              <a:rPr lang="en-US" dirty="0"/>
              <a:t>The Facebook and YouTube mobile sites actually look somewhat similar to their mobile apps (which is essentially what they are – web-apps for mobile), for which a separate, mobile-only site is perfect. This would not be easily possible using responsive design.</a:t>
            </a:r>
          </a:p>
          <a:p>
            <a:endParaRPr lang="en-US" dirty="0"/>
          </a:p>
        </p:txBody>
      </p:sp>
    </p:spTree>
    <p:extLst>
      <p:ext uri="{BB962C8B-B14F-4D97-AF65-F5344CB8AC3E}">
        <p14:creationId xmlns:p14="http://schemas.microsoft.com/office/powerpoint/2010/main" val="1200040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1418</Words>
  <Application>Microsoft Office PowerPoint</Application>
  <PresentationFormat>Custom</PresentationFormat>
  <Paragraphs>155</Paragraphs>
  <Slides>28</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1" baseType="lpstr">
      <vt:lpstr>Office Theme</vt:lpstr>
      <vt:lpstr>FORMAT_PPT</vt:lpstr>
      <vt:lpstr>CorelDRAW</vt:lpstr>
      <vt:lpstr>PowerPoint Presentation</vt:lpstr>
      <vt:lpstr>Dedicated Mobile Websites Mobile Web Apps with HTML5</vt:lpstr>
      <vt:lpstr>PowerPoint Presentation</vt:lpstr>
      <vt:lpstr>What is the advantage of a mobile-friendly website? </vt:lpstr>
      <vt:lpstr>What are the three 3 types of mobile application? </vt:lpstr>
      <vt:lpstr>What are the 6 main types of mobile apps? </vt:lpstr>
      <vt:lpstr>What is a dedicated mobile site?  </vt:lpstr>
      <vt:lpstr>What is a dedicated mobile site?  </vt:lpstr>
      <vt:lpstr>Advantages of Using Dedicated Mobile Sites </vt:lpstr>
      <vt:lpstr>Disadvantages of Dedicated Mobile Sites </vt:lpstr>
      <vt:lpstr>Responsive HTML5 Apps: Write Once, Run Anywhere? Where is Anywhere? </vt:lpstr>
      <vt:lpstr>HTML5: A Powerful Tool for Mobile Application Development </vt:lpstr>
      <vt:lpstr>HTML5: A Powerful Tool for Mobile Application Development</vt:lpstr>
      <vt:lpstr>HTML5: A Powerful Tool for Mobile Application Development</vt:lpstr>
      <vt:lpstr>HTML5: A Powerful Tool for Mobile Application Development</vt:lpstr>
      <vt:lpstr>What is an HTML5 application?</vt:lpstr>
      <vt:lpstr>What is an HTML5 application?</vt:lpstr>
      <vt:lpstr>Key features of mobile devices</vt:lpstr>
      <vt:lpstr>PowerPoint Presentation</vt:lpstr>
      <vt:lpstr>To support multimedia, HTML5 video tags. </vt:lpstr>
      <vt:lpstr>Geolocation API</vt:lpstr>
      <vt:lpstr>A simple example is as follows:</vt:lpstr>
      <vt:lpstr>Canvas</vt:lpstr>
      <vt:lpstr>Example: You can set up a canvas measuring the same size as the screen, as follows:</vt:lpstr>
      <vt:lpstr>PowerPoint Presentation</vt:lpstr>
      <vt:lpstr>PowerPoint Presentation</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56</cp:revision>
  <dcterms:created xsi:type="dcterms:W3CDTF">2021-01-02T06:26:00Z</dcterms:created>
  <dcterms:modified xsi:type="dcterms:W3CDTF">2023-01-28T17:50:16Z</dcterms:modified>
</cp:coreProperties>
</file>