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326" r:id="rId3"/>
    <p:sldId id="256"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27"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154" autoAdjust="0"/>
  </p:normalViewPr>
  <p:slideViewPr>
    <p:cSldViewPr>
      <p:cViewPr varScale="1">
        <p:scale>
          <a:sx n="68" d="100"/>
          <a:sy n="68" d="100"/>
        </p:scale>
        <p:origin x="592" y="5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2/3/2023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35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3"/>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id="{AC6DB94B-BA01-4C3C-92C8-ABB949BCB39B}"/>
              </a:ext>
            </a:extLst>
          </p:cNvPr>
          <p:cNvSpPr txBox="1"/>
          <p:nvPr/>
        </p:nvSpPr>
        <p:spPr>
          <a:xfrm>
            <a:off x="2284412" y="4387588"/>
            <a:ext cx="7089619" cy="1523494"/>
          </a:xfrm>
          <a:prstGeom prst="rect">
            <a:avLst/>
          </a:prstGeom>
          <a:noFill/>
        </p:spPr>
        <p:txBody>
          <a:bodyPr wrap="square" rtlCol="0">
            <a:spAutoFit/>
          </a:bodyPr>
          <a:lstStyle/>
          <a:p>
            <a:r>
              <a:rPr lang="en-US" sz="2400" dirty="0"/>
              <a:t>Practices, Building an App in Android.</a:t>
            </a:r>
          </a:p>
          <a:p>
            <a:r>
              <a:rPr lang="en-US" sz="2000" b="1" dirty="0">
                <a:latin typeface="Arial Black" panose="020B0A04020102020204" pitchFamily="34" charset="0"/>
                <a:ea typeface="Calibri" panose="020F0502020204030204" pitchFamily="34" charset="0"/>
                <a:cs typeface="Times New Roman" pitchFamily="18" charset="0"/>
              </a:rPr>
              <a:t>Prepared 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Kumar Saini(E13339)</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96079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2EBD5-8ABA-1418-7CC5-C4C6F54FBFE7}"/>
              </a:ext>
            </a:extLst>
          </p:cNvPr>
          <p:cNvSpPr>
            <a:spLocks noGrp="1"/>
          </p:cNvSpPr>
          <p:nvPr>
            <p:ph idx="1"/>
          </p:nvPr>
        </p:nvSpPr>
        <p:spPr>
          <a:xfrm>
            <a:off x="1218882" y="533400"/>
            <a:ext cx="10665222" cy="5715000"/>
          </a:xfrm>
        </p:spPr>
        <p:txBody>
          <a:bodyPr>
            <a:normAutofit/>
          </a:bodyPr>
          <a:lstStyle/>
          <a:p>
            <a:r>
              <a:rPr lang="en-US" dirty="0"/>
              <a:t>The above figure represents the various structure of an app. </a:t>
            </a:r>
          </a:p>
          <a:p>
            <a:r>
              <a:rPr lang="en-US" dirty="0"/>
              <a:t>Manifest Folder: Android Manifest is an XML file that is the root of the project source set. It describes the essential information about the app and the Android build tools, the Android Operating System, and Google Play. It contains the permission that an app might need in order to perform a specific task. It also contains the Hardware and the Software features of the app, which determines the compatibility of an app on the Play Store. It also includes special activities like services, broadcast receiver, content providers, package name, etc. </a:t>
            </a:r>
          </a:p>
          <a:p>
            <a:r>
              <a:rPr lang="en-US" dirty="0"/>
              <a:t>Java Folder: The JAVA folder consists of the java files that are required to perform the background task of the app. It consists of the functionality of the buttons, calculation, storing, variables, toast(small popup message), programming function, etc. The number of these files depends upon the type of activities created. </a:t>
            </a:r>
          </a:p>
        </p:txBody>
      </p:sp>
    </p:spTree>
    <p:extLst>
      <p:ext uri="{BB962C8B-B14F-4D97-AF65-F5344CB8AC3E}">
        <p14:creationId xmlns:p14="http://schemas.microsoft.com/office/powerpoint/2010/main" val="227386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171C6-BA58-74A6-2562-EB8388217699}"/>
              </a:ext>
            </a:extLst>
          </p:cNvPr>
          <p:cNvSpPr>
            <a:spLocks noGrp="1"/>
          </p:cNvSpPr>
          <p:nvPr>
            <p:ph idx="1"/>
          </p:nvPr>
        </p:nvSpPr>
        <p:spPr>
          <a:xfrm>
            <a:off x="1218882" y="381000"/>
            <a:ext cx="10665222" cy="5867400"/>
          </a:xfrm>
        </p:spPr>
        <p:txBody>
          <a:bodyPr>
            <a:normAutofit/>
          </a:bodyPr>
          <a:lstStyle/>
          <a:p>
            <a:r>
              <a:rPr lang="en-US" dirty="0"/>
              <a:t>Resource Folder: The res or Resource folder consists of the various resources that are used in the app. This consists of sub-folders like drawable, layout, mipmap, raw, and values. The drawable consists of the images. The layout consists of the XML files that define the user interface layout. These are stored in </a:t>
            </a:r>
            <a:r>
              <a:rPr lang="en-US" dirty="0" err="1"/>
              <a:t>res.layout</a:t>
            </a:r>
            <a:r>
              <a:rPr lang="en-US" dirty="0"/>
              <a:t> and are accessed as </a:t>
            </a:r>
            <a:r>
              <a:rPr lang="en-US" dirty="0" err="1"/>
              <a:t>R.layout</a:t>
            </a:r>
            <a:r>
              <a:rPr lang="en-US" dirty="0"/>
              <a:t> class. The raw consists of the Resources files like audio files or music files, etc. These are accessed through </a:t>
            </a:r>
            <a:r>
              <a:rPr lang="en-US" dirty="0" err="1"/>
              <a:t>R.raw.filename</a:t>
            </a:r>
            <a:r>
              <a:rPr lang="en-US" dirty="0"/>
              <a:t>. values are used to store the hardcoded strings(considered safe to store string values) values, integers, and colors. It consists of various other directories like: </a:t>
            </a:r>
          </a:p>
          <a:p>
            <a:r>
              <a:rPr lang="en-US" dirty="0" err="1"/>
              <a:t>R.array</a:t>
            </a:r>
            <a:r>
              <a:rPr lang="en-US" dirty="0"/>
              <a:t> :arrays.xml for resource arrays </a:t>
            </a:r>
          </a:p>
          <a:p>
            <a:r>
              <a:rPr lang="en-US" dirty="0" err="1"/>
              <a:t>R.integer</a:t>
            </a:r>
            <a:r>
              <a:rPr lang="en-US" dirty="0"/>
              <a:t> : integers.xml for resource integers </a:t>
            </a:r>
          </a:p>
          <a:p>
            <a:r>
              <a:rPr lang="en-US" dirty="0" err="1"/>
              <a:t>R.bool</a:t>
            </a:r>
            <a:r>
              <a:rPr lang="en-US" dirty="0"/>
              <a:t> : bools.xml for resource </a:t>
            </a:r>
            <a:r>
              <a:rPr lang="en-US" dirty="0" err="1"/>
              <a:t>boolean</a:t>
            </a:r>
            <a:r>
              <a:rPr lang="en-US" dirty="0"/>
              <a:t> </a:t>
            </a:r>
          </a:p>
          <a:p>
            <a:r>
              <a:rPr lang="en-US" dirty="0" err="1"/>
              <a:t>R.color</a:t>
            </a:r>
            <a:r>
              <a:rPr lang="en-US" dirty="0"/>
              <a:t> :colors.xml for color values </a:t>
            </a:r>
            <a:r>
              <a:rPr lang="en-US" dirty="0" err="1"/>
              <a:t>R.string</a:t>
            </a:r>
            <a:r>
              <a:rPr lang="en-US" dirty="0"/>
              <a:t> : strings.xml for string values </a:t>
            </a:r>
          </a:p>
          <a:p>
            <a:r>
              <a:rPr lang="en-US" dirty="0" err="1"/>
              <a:t>R.dimen</a:t>
            </a:r>
            <a:r>
              <a:rPr lang="en-US" dirty="0"/>
              <a:t> : dimens.xml for dimension values </a:t>
            </a:r>
          </a:p>
          <a:p>
            <a:r>
              <a:rPr lang="en-US" dirty="0" err="1"/>
              <a:t>R.style</a:t>
            </a:r>
            <a:r>
              <a:rPr lang="en-US" dirty="0"/>
              <a:t> : styles.xml for styles </a:t>
            </a:r>
          </a:p>
        </p:txBody>
      </p:sp>
    </p:spTree>
    <p:extLst>
      <p:ext uri="{BB962C8B-B14F-4D97-AF65-F5344CB8AC3E}">
        <p14:creationId xmlns:p14="http://schemas.microsoft.com/office/powerpoint/2010/main" val="335725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C16AED-0E6D-30D2-0F34-7E2BB4E2B1CE}"/>
              </a:ext>
            </a:extLst>
          </p:cNvPr>
          <p:cNvSpPr>
            <a:spLocks noGrp="1"/>
          </p:cNvSpPr>
          <p:nvPr>
            <p:ph idx="1"/>
          </p:nvPr>
        </p:nvSpPr>
        <p:spPr>
          <a:xfrm>
            <a:off x="1218882" y="762000"/>
            <a:ext cx="10665222" cy="5486400"/>
          </a:xfrm>
        </p:spPr>
        <p:txBody>
          <a:bodyPr/>
          <a:lstStyle/>
          <a:p>
            <a:r>
              <a:rPr lang="en-US" dirty="0"/>
              <a:t>Gradle Files: Gradle is an advanced toolkit, which is used to manage the build process, that allows defining the flexible custom build configurations. Each build configuration can define its own set of code and resources while reusing the parts common to all versions of your app. The Android plugin for Gradle works with the build toolkit to provide processes and configurable settings that are specific to building and testing Android applications. Gradle and the Android plugin run independently of Android Studio. This means that you can build your Android apps from within Android Studio. The flexibility of the Android build system enables you to perform custom build configurations without modifying your app’s core source files.</a:t>
            </a:r>
            <a:endParaRPr lang="en-IN" dirty="0"/>
          </a:p>
        </p:txBody>
      </p:sp>
    </p:spTree>
    <p:extLst>
      <p:ext uri="{BB962C8B-B14F-4D97-AF65-F5344CB8AC3E}">
        <p14:creationId xmlns:p14="http://schemas.microsoft.com/office/powerpoint/2010/main" val="254125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90B4-7A83-7CFD-871F-F0D1A6AB3EB7}"/>
              </a:ext>
            </a:extLst>
          </p:cNvPr>
          <p:cNvSpPr>
            <a:spLocks noGrp="1"/>
          </p:cNvSpPr>
          <p:nvPr>
            <p:ph type="title"/>
          </p:nvPr>
        </p:nvSpPr>
        <p:spPr/>
        <p:txBody>
          <a:bodyPr/>
          <a:lstStyle/>
          <a:p>
            <a:r>
              <a:rPr lang="en-US" dirty="0"/>
              <a:t>4. Lifecycle of Activity in Android App</a:t>
            </a:r>
            <a:endParaRPr lang="en-IN" dirty="0"/>
          </a:p>
        </p:txBody>
      </p:sp>
      <p:pic>
        <p:nvPicPr>
          <p:cNvPr id="4098" name="Picture 2" descr="Lightbox">
            <a:extLst>
              <a:ext uri="{FF2B5EF4-FFF2-40B4-BE49-F238E27FC236}">
                <a16:creationId xmlns:a16="http://schemas.microsoft.com/office/drawing/2014/main" id="{9A388045-153B-6284-3B59-67800E60D3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012" y="1752600"/>
            <a:ext cx="86868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59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4CD1F-61C4-F534-2963-103EBBCE05A9}"/>
              </a:ext>
            </a:extLst>
          </p:cNvPr>
          <p:cNvSpPr>
            <a:spLocks noGrp="1"/>
          </p:cNvSpPr>
          <p:nvPr>
            <p:ph idx="1"/>
          </p:nvPr>
        </p:nvSpPr>
        <p:spPr>
          <a:xfrm>
            <a:off x="1218882" y="685800"/>
            <a:ext cx="10665222" cy="5105400"/>
          </a:xfrm>
        </p:spPr>
        <p:txBody>
          <a:bodyPr/>
          <a:lstStyle/>
          <a:p>
            <a:r>
              <a:rPr lang="en-US" dirty="0"/>
              <a:t>States of Android Lifecycle: </a:t>
            </a:r>
          </a:p>
          <a:p>
            <a:r>
              <a:rPr lang="en-US" dirty="0" err="1"/>
              <a:t>OnCreate</a:t>
            </a:r>
            <a:r>
              <a:rPr lang="en-US" dirty="0"/>
              <a:t>: This is called when activity is first created. </a:t>
            </a:r>
          </a:p>
          <a:p>
            <a:r>
              <a:rPr lang="en-US" dirty="0" err="1"/>
              <a:t>OnStart</a:t>
            </a:r>
            <a:r>
              <a:rPr lang="en-US" dirty="0"/>
              <a:t>: This is called when the activity becomes visible to the user. </a:t>
            </a:r>
          </a:p>
          <a:p>
            <a:r>
              <a:rPr lang="en-US" dirty="0" err="1"/>
              <a:t>OnResume</a:t>
            </a:r>
            <a:r>
              <a:rPr lang="en-US" dirty="0"/>
              <a:t>: This is called when the activity starts to interact with the user. </a:t>
            </a:r>
          </a:p>
          <a:p>
            <a:r>
              <a:rPr lang="en-US" dirty="0" err="1"/>
              <a:t>OnPause</a:t>
            </a:r>
            <a:r>
              <a:rPr lang="en-US" dirty="0"/>
              <a:t>: This is called when activity is not visible to the user. </a:t>
            </a:r>
          </a:p>
          <a:p>
            <a:r>
              <a:rPr lang="en-US" dirty="0" err="1"/>
              <a:t>OnStop</a:t>
            </a:r>
            <a:r>
              <a:rPr lang="en-US" dirty="0"/>
              <a:t>: This is called when activity is no longer visible. </a:t>
            </a:r>
          </a:p>
          <a:p>
            <a:r>
              <a:rPr lang="en-US" dirty="0" err="1"/>
              <a:t>OnRestart</a:t>
            </a:r>
            <a:r>
              <a:rPr lang="en-US" dirty="0"/>
              <a:t>: This is called when activity is stopped, and restarted again. </a:t>
            </a:r>
          </a:p>
          <a:p>
            <a:r>
              <a:rPr lang="en-US" dirty="0" err="1"/>
              <a:t>OnDestroy</a:t>
            </a:r>
            <a:r>
              <a:rPr lang="en-US" dirty="0"/>
              <a:t>: This is called when activity is to be closed or destroyed.</a:t>
            </a:r>
            <a:endParaRPr lang="en-IN" dirty="0"/>
          </a:p>
        </p:txBody>
      </p:sp>
    </p:spTree>
    <p:extLst>
      <p:ext uri="{BB962C8B-B14F-4D97-AF65-F5344CB8AC3E}">
        <p14:creationId xmlns:p14="http://schemas.microsoft.com/office/powerpoint/2010/main" val="248650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4272-EB3B-8FE8-362A-9AFC50CB1106}"/>
              </a:ext>
            </a:extLst>
          </p:cNvPr>
          <p:cNvSpPr>
            <a:spLocks noGrp="1"/>
          </p:cNvSpPr>
          <p:nvPr>
            <p:ph type="title"/>
          </p:nvPr>
        </p:nvSpPr>
        <p:spPr/>
        <p:txBody>
          <a:bodyPr/>
          <a:lstStyle/>
          <a:p>
            <a:r>
              <a:rPr lang="en-US" dirty="0"/>
              <a:t>How to Publish Your Android App on Google Play Store?</a:t>
            </a:r>
            <a:endParaRPr lang="en-IN" dirty="0"/>
          </a:p>
        </p:txBody>
      </p:sp>
      <p:sp>
        <p:nvSpPr>
          <p:cNvPr id="3" name="Content Placeholder 2">
            <a:extLst>
              <a:ext uri="{FF2B5EF4-FFF2-40B4-BE49-F238E27FC236}">
                <a16:creationId xmlns:a16="http://schemas.microsoft.com/office/drawing/2014/main" id="{27DB43AF-FEE8-5C4B-1670-CF8A9170BF05}"/>
              </a:ext>
            </a:extLst>
          </p:cNvPr>
          <p:cNvSpPr>
            <a:spLocks noGrp="1"/>
          </p:cNvSpPr>
          <p:nvPr>
            <p:ph idx="1"/>
          </p:nvPr>
        </p:nvSpPr>
        <p:spPr/>
        <p:txBody>
          <a:bodyPr/>
          <a:lstStyle/>
          <a:p>
            <a:r>
              <a:rPr lang="en-US" dirty="0"/>
              <a:t>Nowadays smartphones are among the most essential gadgets for users. Over 60% of people sleep with their phones by their side and check it first thing in the morning. Almost all businesses, including retail stores, have mobile apps to keep their audience engaged. Various applications like games, music player, camera, etc. are built for these smartphones for running on Android. Google Play store features quite 3.3 million apps. </a:t>
            </a:r>
          </a:p>
          <a:p>
            <a:r>
              <a:rPr lang="en-US" dirty="0"/>
              <a:t>Building a dream app that reflects your idea, but, what next? Building a mobile app simply means you’re half done. But one must concern about the launch of the application. It’s very confusing because as a beginner, they are not friendly with the google play store guidelines. So let’s understand step by step process to publish your android app on google play store.</a:t>
            </a:r>
            <a:endParaRPr lang="en-IN" dirty="0"/>
          </a:p>
        </p:txBody>
      </p:sp>
    </p:spTree>
    <p:extLst>
      <p:ext uri="{BB962C8B-B14F-4D97-AF65-F5344CB8AC3E}">
        <p14:creationId xmlns:p14="http://schemas.microsoft.com/office/powerpoint/2010/main" val="361301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F3D67-9B1D-A365-C8E2-0051896CFB59}"/>
              </a:ext>
            </a:extLst>
          </p:cNvPr>
          <p:cNvSpPr>
            <a:spLocks noGrp="1"/>
          </p:cNvSpPr>
          <p:nvPr>
            <p:ph idx="1"/>
          </p:nvPr>
        </p:nvSpPr>
        <p:spPr/>
        <p:txBody>
          <a:bodyPr/>
          <a:lstStyle/>
          <a:p>
            <a:r>
              <a:rPr lang="en-US" dirty="0"/>
              <a:t>Step 1: Make a Developer Account</a:t>
            </a:r>
          </a:p>
          <a:p>
            <a:r>
              <a:rPr lang="en-US" dirty="0"/>
              <a:t>Step 2: After you completed step 1 you will be redirected to this page where you have to click on the CREATE APPLICATION button.</a:t>
            </a:r>
          </a:p>
          <a:p>
            <a:r>
              <a:rPr lang="en-IN" dirty="0"/>
              <a:t>Step 3: Store listing</a:t>
            </a:r>
            <a:endParaRPr lang="en-US" dirty="0"/>
          </a:p>
          <a:p>
            <a:r>
              <a:rPr lang="en-IN" dirty="0"/>
              <a:t>Step 4: App release</a:t>
            </a:r>
            <a:endParaRPr lang="en-US" dirty="0"/>
          </a:p>
          <a:p>
            <a:r>
              <a:rPr lang="en-IN" dirty="0"/>
              <a:t>Step 5: Content rating</a:t>
            </a:r>
            <a:endParaRPr lang="en-US" dirty="0"/>
          </a:p>
          <a:p>
            <a:r>
              <a:rPr lang="en-IN" dirty="0"/>
              <a:t>Step 6: Pricing &amp; distribution</a:t>
            </a:r>
            <a:endParaRPr lang="en-US" dirty="0"/>
          </a:p>
          <a:p>
            <a:r>
              <a:rPr lang="en-IN" dirty="0"/>
              <a:t>Step 7: App content</a:t>
            </a:r>
            <a:endParaRPr lang="en-US" dirty="0"/>
          </a:p>
          <a:p>
            <a:r>
              <a:rPr lang="en-IN" dirty="0"/>
              <a:t>Step 8: App releases</a:t>
            </a:r>
          </a:p>
        </p:txBody>
      </p:sp>
    </p:spTree>
    <p:extLst>
      <p:ext uri="{BB962C8B-B14F-4D97-AF65-F5344CB8AC3E}">
        <p14:creationId xmlns:p14="http://schemas.microsoft.com/office/powerpoint/2010/main" val="4022612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5F9A-9876-C31B-AA33-22638B3C328B}"/>
              </a:ext>
            </a:extLst>
          </p:cNvPr>
          <p:cNvSpPr>
            <a:spLocks noGrp="1"/>
          </p:cNvSpPr>
          <p:nvPr>
            <p:ph type="title"/>
          </p:nvPr>
        </p:nvSpPr>
        <p:spPr/>
        <p:txBody>
          <a:bodyPr/>
          <a:lstStyle/>
          <a:p>
            <a:r>
              <a:rPr lang="en-IN" dirty="0"/>
              <a:t>Create an Android project</a:t>
            </a:r>
          </a:p>
        </p:txBody>
      </p:sp>
      <p:sp>
        <p:nvSpPr>
          <p:cNvPr id="3" name="Content Placeholder 2">
            <a:extLst>
              <a:ext uri="{FF2B5EF4-FFF2-40B4-BE49-F238E27FC236}">
                <a16:creationId xmlns:a16="http://schemas.microsoft.com/office/drawing/2014/main" id="{A7A30CB7-2E20-50E5-56BC-30074FAFB41A}"/>
              </a:ext>
            </a:extLst>
          </p:cNvPr>
          <p:cNvSpPr>
            <a:spLocks noGrp="1"/>
          </p:cNvSpPr>
          <p:nvPr>
            <p:ph idx="1"/>
          </p:nvPr>
        </p:nvSpPr>
        <p:spPr/>
        <p:txBody>
          <a:bodyPr>
            <a:normAutofit/>
          </a:bodyPr>
          <a:lstStyle/>
          <a:p>
            <a:r>
              <a:rPr lang="en-US" dirty="0"/>
              <a:t>This lesson shows you how to create a new Android project with Android Studio, and it describes some of the files in the project. </a:t>
            </a:r>
          </a:p>
          <a:p>
            <a:r>
              <a:rPr lang="en-US" dirty="0"/>
              <a:t>To create your new Android project, follow these steps: </a:t>
            </a:r>
          </a:p>
          <a:p>
            <a:r>
              <a:rPr lang="en-US" dirty="0"/>
              <a:t>Install the latest version of Android Studio. </a:t>
            </a:r>
          </a:p>
          <a:p>
            <a:r>
              <a:rPr lang="en-US" dirty="0"/>
              <a:t>In the Welcome to Android Studio window, click Create New Project.</a:t>
            </a:r>
          </a:p>
          <a:p>
            <a:r>
              <a:rPr lang="en-US" dirty="0"/>
              <a:t>If you have a project already opened, select File &gt; New &gt; New Project. </a:t>
            </a:r>
          </a:p>
          <a:p>
            <a:r>
              <a:rPr lang="en-US" dirty="0"/>
              <a:t>In the Select a Project Template window, select Empty Activity and click Next. </a:t>
            </a:r>
          </a:p>
          <a:p>
            <a:r>
              <a:rPr lang="en-US" dirty="0"/>
              <a:t>In the Configure your project window, complete the following: </a:t>
            </a:r>
          </a:p>
          <a:p>
            <a:pPr lvl="1"/>
            <a:r>
              <a:rPr lang="en-US" dirty="0"/>
              <a:t>Enter "My First App" in the Name field. </a:t>
            </a:r>
          </a:p>
          <a:p>
            <a:pPr lvl="1"/>
            <a:r>
              <a:rPr lang="en-US" dirty="0"/>
              <a:t>Enter "</a:t>
            </a:r>
            <a:r>
              <a:rPr lang="en-US" dirty="0" err="1"/>
              <a:t>com.example.myfirstapp</a:t>
            </a:r>
            <a:r>
              <a:rPr lang="en-US" dirty="0"/>
              <a:t>" in the Package name field. </a:t>
            </a:r>
          </a:p>
        </p:txBody>
      </p:sp>
    </p:spTree>
    <p:extLst>
      <p:ext uri="{BB962C8B-B14F-4D97-AF65-F5344CB8AC3E}">
        <p14:creationId xmlns:p14="http://schemas.microsoft.com/office/powerpoint/2010/main" val="110033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6A698-2792-75FA-7375-A08815FB199D}"/>
              </a:ext>
            </a:extLst>
          </p:cNvPr>
          <p:cNvSpPr>
            <a:spLocks noGrp="1"/>
          </p:cNvSpPr>
          <p:nvPr>
            <p:ph idx="1"/>
          </p:nvPr>
        </p:nvSpPr>
        <p:spPr>
          <a:xfrm>
            <a:off x="1218882" y="457200"/>
            <a:ext cx="10665222" cy="5791200"/>
          </a:xfrm>
        </p:spPr>
        <p:txBody>
          <a:bodyPr>
            <a:normAutofit/>
          </a:bodyPr>
          <a:lstStyle/>
          <a:p>
            <a:pPr lvl="1"/>
            <a:r>
              <a:rPr lang="en-US" dirty="0"/>
              <a:t>If you'd like to place the project in a different folder, change its Save location.</a:t>
            </a:r>
          </a:p>
          <a:p>
            <a:pPr lvl="1"/>
            <a:r>
              <a:rPr lang="en-US" dirty="0"/>
              <a:t>Select either Java or Kotlin from the Language drop-down menu. </a:t>
            </a:r>
          </a:p>
          <a:p>
            <a:pPr lvl="1"/>
            <a:r>
              <a:rPr lang="en-US" dirty="0"/>
              <a:t>Select the lowest version of Android you want your app to support in the Minimum SDK field. </a:t>
            </a:r>
          </a:p>
          <a:p>
            <a:pPr lvl="1"/>
            <a:r>
              <a:rPr lang="en-US" dirty="0"/>
              <a:t>Note: The Help me choose link opens the Android Platform/API Version Distribution dialog. This dialog provides information about the various versions of Android that are distributed among devices. The key tradeoff to consider is the percentage of Android devices you want to support versus the amount of work to maintain your app on each of the different versions that those devices run on. For example, if you choose to make your app compatible with many different versions of Android, you increase the effort that's required to maintain compatibility between the oldest and newest versions. </a:t>
            </a:r>
          </a:p>
          <a:p>
            <a:pPr lvl="1"/>
            <a:r>
              <a:rPr lang="en-US" dirty="0"/>
              <a:t>If your app will require legacy library support, mark the Use legacy </a:t>
            </a:r>
            <a:r>
              <a:rPr lang="en-US" dirty="0" err="1"/>
              <a:t>android.support</a:t>
            </a:r>
            <a:r>
              <a:rPr lang="en-US" dirty="0"/>
              <a:t> libraries checkbox. </a:t>
            </a:r>
          </a:p>
          <a:p>
            <a:pPr lvl="1"/>
            <a:r>
              <a:rPr lang="en-US" dirty="0"/>
              <a:t>Leave the other options as they are. </a:t>
            </a:r>
          </a:p>
          <a:p>
            <a:r>
              <a:rPr lang="en-US" dirty="0"/>
              <a:t>Click Finish. </a:t>
            </a:r>
          </a:p>
          <a:p>
            <a:r>
              <a:rPr lang="en-US" dirty="0"/>
              <a:t>After some processing time, the Android Studio main window appears.</a:t>
            </a:r>
            <a:endParaRPr lang="en-IN" dirty="0"/>
          </a:p>
        </p:txBody>
      </p:sp>
    </p:spTree>
    <p:extLst>
      <p:ext uri="{BB962C8B-B14F-4D97-AF65-F5344CB8AC3E}">
        <p14:creationId xmlns:p14="http://schemas.microsoft.com/office/powerpoint/2010/main" val="27725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4294967295"/>
          </p:nvPr>
        </p:nvSpPr>
        <p:spPr>
          <a:xfrm>
            <a:off x="9344766" y="6492877"/>
            <a:ext cx="2844059" cy="365125"/>
          </a:xfrm>
          <a:prstGeom prst="rect">
            <a:avLst/>
          </a:prstGeom>
        </p:spPr>
        <p:txBody>
          <a:bodyPr/>
          <a:lstStyle/>
          <a:p>
            <a:fld id="{FC9A48AB-23F1-45F1-98E5-D2CDC7A5261D}"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374410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a:t>Practices, Building an App in Android.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5944D-8354-F6F5-8D15-07AB52513378}"/>
              </a:ext>
            </a:extLst>
          </p:cNvPr>
          <p:cNvSpPr>
            <a:spLocks noGrp="1"/>
          </p:cNvSpPr>
          <p:nvPr>
            <p:ph type="title"/>
          </p:nvPr>
        </p:nvSpPr>
        <p:spPr/>
        <p:txBody>
          <a:bodyPr/>
          <a:lstStyle/>
          <a:p>
            <a:r>
              <a:rPr lang="en-US" dirty="0"/>
              <a:t>Android App Development Fundamentals for Beginners</a:t>
            </a:r>
            <a:endParaRPr lang="en-IN" dirty="0"/>
          </a:p>
        </p:txBody>
      </p:sp>
      <p:sp>
        <p:nvSpPr>
          <p:cNvPr id="5" name="Content Placeholder 4">
            <a:extLst>
              <a:ext uri="{FF2B5EF4-FFF2-40B4-BE49-F238E27FC236}">
                <a16:creationId xmlns:a16="http://schemas.microsoft.com/office/drawing/2014/main" id="{34910407-E4E5-ED8D-F9A2-3AB2E0BCD566}"/>
              </a:ext>
            </a:extLst>
          </p:cNvPr>
          <p:cNvSpPr>
            <a:spLocks noGrp="1"/>
          </p:cNvSpPr>
          <p:nvPr>
            <p:ph idx="1"/>
          </p:nvPr>
        </p:nvSpPr>
        <p:spPr/>
        <p:txBody>
          <a:bodyPr/>
          <a:lstStyle/>
          <a:p>
            <a:r>
              <a:rPr lang="en-US" dirty="0"/>
              <a:t>Android is an operating system that is built basically for Mobile phones. It is based on the Linux Kernel and other open-source software and is developed by Google. </a:t>
            </a:r>
          </a:p>
          <a:p>
            <a:r>
              <a:rPr lang="en-US" dirty="0"/>
              <a:t>It is used for touchscreen mobile devices such as smartphones and tablets. But nowadays these are used in Android Auto cars, TV, watches, camera, etc. </a:t>
            </a:r>
          </a:p>
          <a:p>
            <a:r>
              <a:rPr lang="en-US" dirty="0"/>
              <a:t>It has been one of the best-selling OS for smartphones. Android OS was developed by Android Inc. which Google bought in 2005. </a:t>
            </a:r>
          </a:p>
          <a:p>
            <a:r>
              <a:rPr lang="en-US" dirty="0"/>
              <a:t>Various applications (apps) like games, music player, camera, etc. are built for these smartphones for running on Android. Google Play store features more than 3.3 million apps. </a:t>
            </a:r>
          </a:p>
          <a:p>
            <a:r>
              <a:rPr lang="en-US" dirty="0"/>
              <a:t>The app is developed on an application known as Android Studio. These executable apps are installed through a bundle or package called APK(Android Package Kit).</a:t>
            </a:r>
            <a:endParaRPr lang="en-IN" dirty="0"/>
          </a:p>
        </p:txBody>
      </p:sp>
    </p:spTree>
    <p:extLst>
      <p:ext uri="{BB962C8B-B14F-4D97-AF65-F5344CB8AC3E}">
        <p14:creationId xmlns:p14="http://schemas.microsoft.com/office/powerpoint/2010/main" val="275906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C64D-212C-4598-ADA0-319532D8D67A}"/>
              </a:ext>
            </a:extLst>
          </p:cNvPr>
          <p:cNvSpPr>
            <a:spLocks noGrp="1"/>
          </p:cNvSpPr>
          <p:nvPr>
            <p:ph type="title"/>
          </p:nvPr>
        </p:nvSpPr>
        <p:spPr/>
        <p:txBody>
          <a:bodyPr/>
          <a:lstStyle/>
          <a:p>
            <a:r>
              <a:rPr lang="en-IN" dirty="0"/>
              <a:t>Android Fundamentals</a:t>
            </a:r>
          </a:p>
        </p:txBody>
      </p:sp>
      <p:sp>
        <p:nvSpPr>
          <p:cNvPr id="3" name="Content Placeholder 2">
            <a:extLst>
              <a:ext uri="{FF2B5EF4-FFF2-40B4-BE49-F238E27FC236}">
                <a16:creationId xmlns:a16="http://schemas.microsoft.com/office/drawing/2014/main" id="{47E57F60-B4EB-A37D-8913-490EE4F34E5E}"/>
              </a:ext>
            </a:extLst>
          </p:cNvPr>
          <p:cNvSpPr>
            <a:spLocks noGrp="1"/>
          </p:cNvSpPr>
          <p:nvPr>
            <p:ph idx="1"/>
          </p:nvPr>
        </p:nvSpPr>
        <p:spPr/>
        <p:txBody>
          <a:bodyPr/>
          <a:lstStyle/>
          <a:p>
            <a:r>
              <a:rPr lang="en-US" dirty="0"/>
              <a:t>1. Android Programming Languages In Android, basically, programming is done in two languages JAVA or C++ and XML(Extension Markup Language). Nowadays KOTLIN is also preferred. The XML file deals with the design, presentation, layouts, blueprint, </a:t>
            </a:r>
            <a:r>
              <a:rPr lang="en-US" dirty="0" err="1"/>
              <a:t>etc</a:t>
            </a:r>
            <a:r>
              <a:rPr lang="en-US" dirty="0"/>
              <a:t> (as a front-end) while the JAVA or KOTLIN deals with the working of buttons, variables, storing, </a:t>
            </a:r>
            <a:r>
              <a:rPr lang="en-US" dirty="0" err="1"/>
              <a:t>etc</a:t>
            </a:r>
            <a:r>
              <a:rPr lang="en-US" dirty="0"/>
              <a:t> (as a back-end). </a:t>
            </a:r>
          </a:p>
          <a:p>
            <a:r>
              <a:rPr lang="en-US" dirty="0"/>
              <a:t>2. Android Components The App components are the building blocks of Android. Each component has its own role and life cycles </a:t>
            </a:r>
            <a:r>
              <a:rPr lang="en-US" dirty="0" err="1"/>
              <a:t>i.e</a:t>
            </a:r>
            <a:r>
              <a:rPr lang="en-US" dirty="0"/>
              <a:t> from launching of an app till the end. Some of these components depend upon others also. Each component has a definite purpose. </a:t>
            </a:r>
          </a:p>
          <a:p>
            <a:r>
              <a:rPr lang="en-US" dirty="0"/>
              <a:t>The four major app components are: </a:t>
            </a:r>
          </a:p>
          <a:p>
            <a:r>
              <a:rPr lang="en-US" dirty="0"/>
              <a:t>Activities </a:t>
            </a:r>
          </a:p>
          <a:p>
            <a:r>
              <a:rPr lang="en-US" dirty="0"/>
              <a:t>Services </a:t>
            </a:r>
          </a:p>
          <a:p>
            <a:r>
              <a:rPr lang="en-US" dirty="0"/>
              <a:t>Broadcast Receivers: </a:t>
            </a:r>
          </a:p>
          <a:p>
            <a:r>
              <a:rPr lang="en-US" dirty="0"/>
              <a:t>Content Provider:</a:t>
            </a:r>
            <a:endParaRPr lang="en-IN" dirty="0"/>
          </a:p>
        </p:txBody>
      </p:sp>
    </p:spTree>
    <p:extLst>
      <p:ext uri="{BB962C8B-B14F-4D97-AF65-F5344CB8AC3E}">
        <p14:creationId xmlns:p14="http://schemas.microsoft.com/office/powerpoint/2010/main" val="139591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8BF8-C149-140D-C750-1F693EB54C11}"/>
              </a:ext>
            </a:extLst>
          </p:cNvPr>
          <p:cNvSpPr>
            <a:spLocks noGrp="1"/>
          </p:cNvSpPr>
          <p:nvPr>
            <p:ph type="title"/>
          </p:nvPr>
        </p:nvSpPr>
        <p:spPr/>
        <p:txBody>
          <a:bodyPr/>
          <a:lstStyle/>
          <a:p>
            <a:r>
              <a:rPr lang="en-IN" dirty="0"/>
              <a:t>Activities</a:t>
            </a:r>
          </a:p>
        </p:txBody>
      </p:sp>
      <p:sp>
        <p:nvSpPr>
          <p:cNvPr id="3" name="Content Placeholder 2">
            <a:extLst>
              <a:ext uri="{FF2B5EF4-FFF2-40B4-BE49-F238E27FC236}">
                <a16:creationId xmlns:a16="http://schemas.microsoft.com/office/drawing/2014/main" id="{6DD1DA74-EEA6-D026-18C7-28138365D5E6}"/>
              </a:ext>
            </a:extLst>
          </p:cNvPr>
          <p:cNvSpPr>
            <a:spLocks noGrp="1"/>
          </p:cNvSpPr>
          <p:nvPr>
            <p:ph idx="1"/>
          </p:nvPr>
        </p:nvSpPr>
        <p:spPr/>
        <p:txBody>
          <a:bodyPr/>
          <a:lstStyle/>
          <a:p>
            <a:r>
              <a:rPr lang="en-US" dirty="0"/>
              <a:t>It deals with the UI and the user interactions to the screen. In other words, it is a User Interface that contains activities. These can be one or more depending upon the App. It starts when the application is launched. At least one activity is always present which is known as </a:t>
            </a:r>
            <a:r>
              <a:rPr lang="en-US" dirty="0" err="1"/>
              <a:t>MainActivity</a:t>
            </a:r>
            <a:r>
              <a:rPr lang="en-US" dirty="0"/>
              <a:t>. The activity is implemented through the following. </a:t>
            </a:r>
          </a:p>
          <a:p>
            <a:r>
              <a:rPr lang="en-US" dirty="0"/>
              <a:t>Syntax: </a:t>
            </a:r>
          </a:p>
          <a:p>
            <a:r>
              <a:rPr lang="en-US" dirty="0"/>
              <a:t>public class </a:t>
            </a:r>
            <a:r>
              <a:rPr lang="en-US" dirty="0" err="1"/>
              <a:t>MainActivity</a:t>
            </a:r>
            <a:r>
              <a:rPr lang="en-US" dirty="0"/>
              <a:t> extends Activity{ // processes }</a:t>
            </a:r>
            <a:endParaRPr lang="en-IN" dirty="0"/>
          </a:p>
        </p:txBody>
      </p:sp>
    </p:spTree>
    <p:extLst>
      <p:ext uri="{BB962C8B-B14F-4D97-AF65-F5344CB8AC3E}">
        <p14:creationId xmlns:p14="http://schemas.microsoft.com/office/powerpoint/2010/main" val="97907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387B-7A41-BE1F-66F1-76B5BB5BE9BA}"/>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826CCABC-91EF-DCAE-911C-27654A2592CC}"/>
              </a:ext>
            </a:extLst>
          </p:cNvPr>
          <p:cNvSpPr>
            <a:spLocks noGrp="1"/>
          </p:cNvSpPr>
          <p:nvPr>
            <p:ph idx="1"/>
          </p:nvPr>
        </p:nvSpPr>
        <p:spPr/>
        <p:txBody>
          <a:bodyPr/>
          <a:lstStyle/>
          <a:p>
            <a:r>
              <a:rPr lang="en-US" dirty="0"/>
              <a:t>Services are the background actions performed by the app, these might be long-running operations like a user playing music while surfing the Internet. A service might need other sub-services so as to perform specific tasks. The main purpose of the Services is to provide non-stop working of the app without breaking any interaction with the user. </a:t>
            </a:r>
          </a:p>
          <a:p>
            <a:r>
              <a:rPr lang="en-US" dirty="0"/>
              <a:t>Syntax: </a:t>
            </a:r>
          </a:p>
          <a:p>
            <a:r>
              <a:rPr lang="en-US" dirty="0"/>
              <a:t>public class </a:t>
            </a:r>
            <a:r>
              <a:rPr lang="en-US" dirty="0" err="1"/>
              <a:t>MyServices</a:t>
            </a:r>
            <a:r>
              <a:rPr lang="en-US" dirty="0"/>
              <a:t> extends Services{ // code for the services }</a:t>
            </a:r>
            <a:endParaRPr lang="en-IN" dirty="0"/>
          </a:p>
        </p:txBody>
      </p:sp>
    </p:spTree>
    <p:extLst>
      <p:ext uri="{BB962C8B-B14F-4D97-AF65-F5344CB8AC3E}">
        <p14:creationId xmlns:p14="http://schemas.microsoft.com/office/powerpoint/2010/main" val="419090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61A5-50E0-6116-5EBB-38F6BE768BAB}"/>
              </a:ext>
            </a:extLst>
          </p:cNvPr>
          <p:cNvSpPr>
            <a:spLocks noGrp="1"/>
          </p:cNvSpPr>
          <p:nvPr>
            <p:ph type="title"/>
          </p:nvPr>
        </p:nvSpPr>
        <p:spPr/>
        <p:txBody>
          <a:bodyPr/>
          <a:lstStyle/>
          <a:p>
            <a:r>
              <a:rPr lang="en-IN" dirty="0"/>
              <a:t>Broadcast Receivers</a:t>
            </a:r>
          </a:p>
        </p:txBody>
      </p:sp>
      <p:sp>
        <p:nvSpPr>
          <p:cNvPr id="3" name="Content Placeholder 2">
            <a:extLst>
              <a:ext uri="{FF2B5EF4-FFF2-40B4-BE49-F238E27FC236}">
                <a16:creationId xmlns:a16="http://schemas.microsoft.com/office/drawing/2014/main" id="{24E60F70-8FCE-6875-2E65-C58F9071192F}"/>
              </a:ext>
            </a:extLst>
          </p:cNvPr>
          <p:cNvSpPr>
            <a:spLocks noGrp="1"/>
          </p:cNvSpPr>
          <p:nvPr>
            <p:ph idx="1"/>
          </p:nvPr>
        </p:nvSpPr>
        <p:spPr/>
        <p:txBody>
          <a:bodyPr/>
          <a:lstStyle/>
          <a:p>
            <a:r>
              <a:rPr lang="en-US" dirty="0"/>
              <a:t>A Broadcast is used to respond to messages from other applications or from the System. For example, when the battery of the phone is low, then the Android OS fires a Broadcasting message to launch the Battery Saver function or app, after receiving the message the appropriate action is taken by the app. Broadcast Receiver is the subclass of </a:t>
            </a:r>
            <a:r>
              <a:rPr lang="en-US" dirty="0" err="1"/>
              <a:t>BroadcastReceiver</a:t>
            </a:r>
            <a:r>
              <a:rPr lang="en-US" dirty="0"/>
              <a:t> class and each object is represented by Intent objects. </a:t>
            </a:r>
          </a:p>
          <a:p>
            <a:r>
              <a:rPr lang="en-US" dirty="0"/>
              <a:t>Syntax: </a:t>
            </a:r>
          </a:p>
          <a:p>
            <a:r>
              <a:rPr lang="en-US" dirty="0"/>
              <a:t>public class </a:t>
            </a:r>
            <a:r>
              <a:rPr lang="en-US" dirty="0" err="1"/>
              <a:t>MyReceiver</a:t>
            </a:r>
            <a:r>
              <a:rPr lang="en-US" dirty="0"/>
              <a:t> extends </a:t>
            </a:r>
            <a:r>
              <a:rPr lang="en-US" dirty="0" err="1"/>
              <a:t>BroadcastReceiver</a:t>
            </a:r>
            <a:r>
              <a:rPr lang="en-US" dirty="0"/>
              <a:t>{ public void </a:t>
            </a:r>
            <a:r>
              <a:rPr lang="en-US" dirty="0" err="1"/>
              <a:t>onReceive</a:t>
            </a:r>
            <a:r>
              <a:rPr lang="en-US" dirty="0"/>
              <a:t>(</a:t>
            </a:r>
            <a:r>
              <a:rPr lang="en-US" dirty="0" err="1"/>
              <a:t>context,intent</a:t>
            </a:r>
            <a:r>
              <a:rPr lang="en-US" dirty="0"/>
              <a:t>){ }</a:t>
            </a:r>
            <a:endParaRPr lang="en-IN" dirty="0"/>
          </a:p>
        </p:txBody>
      </p:sp>
    </p:spTree>
    <p:extLst>
      <p:ext uri="{BB962C8B-B14F-4D97-AF65-F5344CB8AC3E}">
        <p14:creationId xmlns:p14="http://schemas.microsoft.com/office/powerpoint/2010/main" val="309219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B03E-BDC5-D4A7-6D04-DDC9695D3C53}"/>
              </a:ext>
            </a:extLst>
          </p:cNvPr>
          <p:cNvSpPr>
            <a:spLocks noGrp="1"/>
          </p:cNvSpPr>
          <p:nvPr>
            <p:ph type="title"/>
          </p:nvPr>
        </p:nvSpPr>
        <p:spPr/>
        <p:txBody>
          <a:bodyPr/>
          <a:lstStyle/>
          <a:p>
            <a:r>
              <a:rPr lang="en-IN" dirty="0"/>
              <a:t>Content Provider</a:t>
            </a:r>
          </a:p>
        </p:txBody>
      </p:sp>
      <p:sp>
        <p:nvSpPr>
          <p:cNvPr id="3" name="Content Placeholder 2">
            <a:extLst>
              <a:ext uri="{FF2B5EF4-FFF2-40B4-BE49-F238E27FC236}">
                <a16:creationId xmlns:a16="http://schemas.microsoft.com/office/drawing/2014/main" id="{292745A0-FDA4-7423-C18C-5AEFE9591667}"/>
              </a:ext>
            </a:extLst>
          </p:cNvPr>
          <p:cNvSpPr>
            <a:spLocks noGrp="1"/>
          </p:cNvSpPr>
          <p:nvPr>
            <p:ph idx="1"/>
          </p:nvPr>
        </p:nvSpPr>
        <p:spPr/>
        <p:txBody>
          <a:bodyPr/>
          <a:lstStyle/>
          <a:p>
            <a:r>
              <a:rPr lang="en-US" dirty="0"/>
              <a:t>Content Provider is used to transferring the data from one application to the others at the request of the other application. These are handled by the class </a:t>
            </a:r>
            <a:r>
              <a:rPr lang="en-US" dirty="0" err="1"/>
              <a:t>ContentResolver</a:t>
            </a:r>
            <a:r>
              <a:rPr lang="en-US" dirty="0"/>
              <a:t> class. This class implements a set of APIs(Application Programming Interface) that enables the other applications to perform the transactions. Any Content Provider must implement the Parent Class of </a:t>
            </a:r>
            <a:r>
              <a:rPr lang="en-US" dirty="0" err="1"/>
              <a:t>ContentProvider</a:t>
            </a:r>
            <a:r>
              <a:rPr lang="en-US" dirty="0"/>
              <a:t> class. </a:t>
            </a:r>
          </a:p>
          <a:p>
            <a:r>
              <a:rPr lang="en-US" dirty="0"/>
              <a:t>Syntax: </a:t>
            </a:r>
          </a:p>
          <a:p>
            <a:r>
              <a:rPr lang="en-US" dirty="0"/>
              <a:t>public class </a:t>
            </a:r>
            <a:r>
              <a:rPr lang="en-US" dirty="0" err="1"/>
              <a:t>MyContentProvider</a:t>
            </a:r>
            <a:r>
              <a:rPr lang="en-US" dirty="0"/>
              <a:t> extends </a:t>
            </a:r>
            <a:r>
              <a:rPr lang="en-US" dirty="0" err="1"/>
              <a:t>ContentProvider</a:t>
            </a:r>
            <a:r>
              <a:rPr lang="en-US" dirty="0"/>
              <a:t>{ public void </a:t>
            </a:r>
            <a:r>
              <a:rPr lang="en-US" dirty="0" err="1"/>
              <a:t>onCreate</a:t>
            </a:r>
            <a:r>
              <a:rPr lang="en-US" dirty="0"/>
              <a:t>() {} }</a:t>
            </a:r>
            <a:endParaRPr lang="en-IN" dirty="0"/>
          </a:p>
        </p:txBody>
      </p:sp>
    </p:spTree>
    <p:extLst>
      <p:ext uri="{BB962C8B-B14F-4D97-AF65-F5344CB8AC3E}">
        <p14:creationId xmlns:p14="http://schemas.microsoft.com/office/powerpoint/2010/main" val="16886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F710-2C1D-AADD-D529-472AD21D0941}"/>
              </a:ext>
            </a:extLst>
          </p:cNvPr>
          <p:cNvSpPr>
            <a:spLocks noGrp="1"/>
          </p:cNvSpPr>
          <p:nvPr>
            <p:ph type="title"/>
          </p:nvPr>
        </p:nvSpPr>
        <p:spPr>
          <a:xfrm>
            <a:off x="1065212" y="152400"/>
            <a:ext cx="10563648" cy="609600"/>
          </a:xfrm>
        </p:spPr>
        <p:txBody>
          <a:bodyPr/>
          <a:lstStyle/>
          <a:p>
            <a:r>
              <a:rPr lang="en-US" dirty="0"/>
              <a:t>3. Structural Layout Of Android Studio</a:t>
            </a:r>
            <a:endParaRPr lang="en-IN" dirty="0"/>
          </a:p>
        </p:txBody>
      </p:sp>
      <p:pic>
        <p:nvPicPr>
          <p:cNvPr id="3074" name="Picture 2" descr="Lightbox">
            <a:extLst>
              <a:ext uri="{FF2B5EF4-FFF2-40B4-BE49-F238E27FC236}">
                <a16:creationId xmlns:a16="http://schemas.microsoft.com/office/drawing/2014/main" id="{D00A9C62-643F-023E-2D9C-EABA7D4FA7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3012" y="1030445"/>
            <a:ext cx="7620000" cy="491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463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1857</Words>
  <Application>Microsoft Office PowerPoint</Application>
  <PresentationFormat>Custom</PresentationFormat>
  <Paragraphs>97</Paragraphs>
  <Slides>19</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2" baseType="lpstr">
      <vt:lpstr>Arial</vt:lpstr>
      <vt:lpstr>Arial Black</vt:lpstr>
      <vt:lpstr>Calibri</vt:lpstr>
      <vt:lpstr>Calibri Light</vt:lpstr>
      <vt:lpstr>Cambria</vt:lpstr>
      <vt:lpstr>Casper</vt:lpstr>
      <vt:lpstr>King</vt:lpstr>
      <vt:lpstr>Raleway ExtraBold</vt:lpstr>
      <vt:lpstr>Times New Roman</vt:lpstr>
      <vt:lpstr>Wingdings</vt:lpstr>
      <vt:lpstr>Office Theme</vt:lpstr>
      <vt:lpstr>FORMAT_PPT</vt:lpstr>
      <vt:lpstr>CorelDRAW</vt:lpstr>
      <vt:lpstr>PowerPoint Presentation</vt:lpstr>
      <vt:lpstr>Practices, Building an App in Android.</vt:lpstr>
      <vt:lpstr>Android App Development Fundamentals for Beginners</vt:lpstr>
      <vt:lpstr>Android Fundamentals</vt:lpstr>
      <vt:lpstr>Activities</vt:lpstr>
      <vt:lpstr>Services</vt:lpstr>
      <vt:lpstr>Broadcast Receivers</vt:lpstr>
      <vt:lpstr>Content Provider</vt:lpstr>
      <vt:lpstr>3. Structural Layout Of Android Studio</vt:lpstr>
      <vt:lpstr>PowerPoint Presentation</vt:lpstr>
      <vt:lpstr>PowerPoint Presentation</vt:lpstr>
      <vt:lpstr>PowerPoint Presentation</vt:lpstr>
      <vt:lpstr>4. Lifecycle of Activity in Android App</vt:lpstr>
      <vt:lpstr>PowerPoint Presentation</vt:lpstr>
      <vt:lpstr>How to Publish Your Android App on Google Play Store?</vt:lpstr>
      <vt:lpstr>PowerPoint Presentation</vt:lpstr>
      <vt:lpstr>Create an Android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c.s</cp:lastModifiedBy>
  <cp:revision>57</cp:revision>
  <dcterms:created xsi:type="dcterms:W3CDTF">2021-01-02T06:26:00Z</dcterms:created>
  <dcterms:modified xsi:type="dcterms:W3CDTF">2023-02-02T20:22:12Z</dcterms:modified>
</cp:coreProperties>
</file>