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9"/>
  </p:notesMasterIdLst>
  <p:sldIdLst>
    <p:sldId id="326" r:id="rId3"/>
    <p:sldId id="256" r:id="rId4"/>
    <p:sldId id="32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7" r:id="rId33"/>
    <p:sldId id="356" r:id="rId34"/>
    <p:sldId id="358" r:id="rId35"/>
    <p:sldId id="359" r:id="rId36"/>
    <p:sldId id="360" r:id="rId37"/>
    <p:sldId id="361" r:id="rId38"/>
    <p:sldId id="362" r:id="rId39"/>
    <p:sldId id="363" r:id="rId40"/>
    <p:sldId id="364" r:id="rId41"/>
    <p:sldId id="365" r:id="rId42"/>
    <p:sldId id="366" r:id="rId43"/>
    <p:sldId id="367" r:id="rId44"/>
    <p:sldId id="368" r:id="rId45"/>
    <p:sldId id="369" r:id="rId46"/>
    <p:sldId id="370" r:id="rId47"/>
    <p:sldId id="327" r:id="rId4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154" autoAdjust="0"/>
  </p:normalViewPr>
  <p:slideViewPr>
    <p:cSldViewPr>
      <p:cViewPr varScale="1">
        <p:scale>
          <a:sx n="68" d="100"/>
          <a:sy n="68" d="100"/>
        </p:scale>
        <p:origin x="592" y="52"/>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2/3/2023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223800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34359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353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15492" y="1587060"/>
            <a:ext cx="5331811" cy="4555200"/>
          </a:xfrm>
          <a:prstGeom prst="rect">
            <a:avLst/>
          </a:prstGeom>
        </p:spPr>
        <p:txBody>
          <a:bodyPr spcFirstLastPara="1" wrap="square" lIns="91425" tIns="91425" rIns="91425" bIns="91425" anchor="t" anchorCtr="0"/>
          <a:lstStyle>
            <a:lvl1pPr marL="609448" lvl="0" indent="-507873">
              <a:lnSpc>
                <a:spcPct val="115000"/>
              </a:lnSpc>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29" name="Shape 29"/>
          <p:cNvSpPr txBox="1">
            <a:spLocks noGrp="1"/>
          </p:cNvSpPr>
          <p:nvPr>
            <p:ph type="body" idx="2"/>
          </p:nvPr>
        </p:nvSpPr>
        <p:spPr>
          <a:xfrm>
            <a:off x="6441522" y="1587060"/>
            <a:ext cx="5331811" cy="4555200"/>
          </a:xfrm>
          <a:prstGeom prst="rect">
            <a:avLst/>
          </a:prstGeom>
        </p:spPr>
        <p:txBody>
          <a:bodyPr spcFirstLastPara="1" wrap="square" lIns="91425" tIns="91425" rIns="91425" bIns="91425" anchor="t" anchorCtr="0"/>
          <a:lstStyle>
            <a:lvl1pPr marL="609448" lvl="0" indent="-507873">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30" name="Shape 30"/>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1" name="Shape 31"/>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32" name="Shape 32"/>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6236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hyperlink" Target="http://www.cuchd.in/" TargetMode="Externa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B150-B43E-436C-BF26-E2B2C3AE8676}" type="slidenum">
              <a:rPr lang="en-US" smtClean="0"/>
              <a:pPr/>
              <a:t>‹#›</a:t>
            </a:fld>
            <a:endParaRPr lang="en-US"/>
          </a:p>
        </p:txBody>
      </p:sp>
      <p:sp>
        <p:nvSpPr>
          <p:cNvPr id="7" name="Rectangle 6"/>
          <p:cNvSpPr/>
          <p:nvPr/>
        </p:nvSpPr>
        <p:spPr>
          <a:xfrm>
            <a:off x="30480" y="62506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3"/>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7"/>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Lst>
  <p:hf sldNum="0" hdr="0" ftr="0" dt="0"/>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id="{AC6DB94B-BA01-4C3C-92C8-ABB949BCB39B}"/>
              </a:ext>
            </a:extLst>
          </p:cNvPr>
          <p:cNvSpPr txBox="1"/>
          <p:nvPr/>
        </p:nvSpPr>
        <p:spPr>
          <a:xfrm>
            <a:off x="2284412" y="4387588"/>
            <a:ext cx="7089619" cy="1892826"/>
          </a:xfrm>
          <a:prstGeom prst="rect">
            <a:avLst/>
          </a:prstGeom>
          <a:noFill/>
        </p:spPr>
        <p:txBody>
          <a:bodyPr wrap="square" rtlCol="0">
            <a:spAutoFit/>
          </a:bodyPr>
          <a:lstStyle/>
          <a:p>
            <a:r>
              <a:rPr lang="en-US" sz="2400" dirty="0"/>
              <a:t>Building an App in Windows Phone 7, Mobile App Distributions</a:t>
            </a:r>
          </a:p>
          <a:p>
            <a:r>
              <a:rPr lang="en-US" sz="2000" b="1" dirty="0">
                <a:latin typeface="Arial Black" panose="020B0A04020102020204" pitchFamily="34" charset="0"/>
                <a:ea typeface="Calibri" panose="020F0502020204030204" pitchFamily="34" charset="0"/>
                <a:cs typeface="Times New Roman" pitchFamily="18" charset="0"/>
              </a:rPr>
              <a:t>Prepared 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Kumar Saini(E13339)</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296079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A758-993B-C9FF-FA96-2C2E3DD3FC10}"/>
              </a:ext>
            </a:extLst>
          </p:cNvPr>
          <p:cNvSpPr>
            <a:spLocks noGrp="1"/>
          </p:cNvSpPr>
          <p:nvPr>
            <p:ph type="title"/>
          </p:nvPr>
        </p:nvSpPr>
        <p:spPr/>
        <p:txBody>
          <a:bodyPr/>
          <a:lstStyle/>
          <a:p>
            <a:r>
              <a:rPr lang="en-IN" dirty="0"/>
              <a:t>Navigating the UI Editor</a:t>
            </a:r>
          </a:p>
        </p:txBody>
      </p:sp>
      <p:sp>
        <p:nvSpPr>
          <p:cNvPr id="3" name="Content Placeholder 2">
            <a:extLst>
              <a:ext uri="{FF2B5EF4-FFF2-40B4-BE49-F238E27FC236}">
                <a16:creationId xmlns:a16="http://schemas.microsoft.com/office/drawing/2014/main" id="{6630DC85-4241-0589-390A-0E30244C3E83}"/>
              </a:ext>
            </a:extLst>
          </p:cNvPr>
          <p:cNvSpPr>
            <a:spLocks noGrp="1"/>
          </p:cNvSpPr>
          <p:nvPr>
            <p:ph idx="1"/>
          </p:nvPr>
        </p:nvSpPr>
        <p:spPr/>
        <p:txBody>
          <a:bodyPr/>
          <a:lstStyle/>
          <a:p>
            <a:r>
              <a:rPr lang="en-US" dirty="0"/>
              <a:t>The template that you’ve selected provides you with a completely working application. To see it in action, simply press CTRL+F5 to compile the application and launch it in the Windows Phone Emulator. The emulator launches with a single page containing an application title and a page title. </a:t>
            </a:r>
          </a:p>
          <a:p>
            <a:r>
              <a:rPr lang="en-US" dirty="0"/>
              <a:t>That default UI just won’t do for our application, so let’s make some modifications. Visual Studio should have opened the file </a:t>
            </a:r>
            <a:r>
              <a:rPr lang="en-US" dirty="0" err="1"/>
              <a:t>MainPage.xaml</a:t>
            </a:r>
            <a:r>
              <a:rPr lang="en-US" dirty="0"/>
              <a:t> for editing when you created the project. If not, double click the file’s name in the Solution Explorer to open it. </a:t>
            </a:r>
          </a:p>
          <a:p>
            <a:r>
              <a:rPr lang="en-US" dirty="0"/>
              <a:t>You should see a split screen view. On one side of the development environment you can see how the current file will look when your application is run. This is design mode. On the other side you have the XAML markup that declares how your interface should look. Any changes you make on one side will be represented on the other. This is similar to a WYSIWYG HTML editor like Dreamweaver.</a:t>
            </a:r>
            <a:endParaRPr lang="en-IN" dirty="0"/>
          </a:p>
        </p:txBody>
      </p:sp>
    </p:spTree>
    <p:extLst>
      <p:ext uri="{BB962C8B-B14F-4D97-AF65-F5344CB8AC3E}">
        <p14:creationId xmlns:p14="http://schemas.microsoft.com/office/powerpoint/2010/main" val="1013960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7F2454-A1F4-0EB2-7E04-71BBB4A738D7}"/>
              </a:ext>
            </a:extLst>
          </p:cNvPr>
          <p:cNvSpPr>
            <a:spLocks noGrp="1"/>
          </p:cNvSpPr>
          <p:nvPr>
            <p:ph idx="1"/>
          </p:nvPr>
        </p:nvSpPr>
        <p:spPr/>
        <p:txBody>
          <a:bodyPr/>
          <a:lstStyle/>
          <a:p>
            <a:r>
              <a:rPr lang="en-US" dirty="0"/>
              <a:t>The first thing we want to do is delete everything inside of the layout grid so we can provide our own markup. You should see a Grid tag named </a:t>
            </a:r>
            <a:r>
              <a:rPr lang="en-US" dirty="0" err="1"/>
              <a:t>LayoutRoot</a:t>
            </a:r>
            <a:r>
              <a:rPr lang="en-US" dirty="0"/>
              <a:t>. Delete everything inside this tag. </a:t>
            </a:r>
          </a:p>
          <a:p>
            <a:r>
              <a:rPr lang="en-US" dirty="0"/>
              <a:t>You’ll end up with the following code: </a:t>
            </a:r>
          </a:p>
          <a:p>
            <a:r>
              <a:rPr lang="en-US" dirty="0"/>
              <a:t>&lt;Grid x:Name="LayoutRoot" Background="{</a:t>
            </a:r>
            <a:r>
              <a:rPr lang="en-US" dirty="0" err="1"/>
              <a:t>StaticResource</a:t>
            </a:r>
            <a:r>
              <a:rPr lang="en-US" dirty="0"/>
              <a:t> </a:t>
            </a:r>
            <a:r>
              <a:rPr lang="en-US" dirty="0" err="1"/>
              <a:t>PhoneBackgroundBrush</a:t>
            </a:r>
            <a:r>
              <a:rPr lang="en-US" dirty="0"/>
              <a:t>}"&gt; </a:t>
            </a:r>
          </a:p>
          <a:p>
            <a:r>
              <a:rPr lang="en-US" dirty="0"/>
              <a:t>&lt;/Grid&gt; </a:t>
            </a:r>
          </a:p>
          <a:p>
            <a:r>
              <a:rPr lang="en-US" dirty="0"/>
              <a:t>The design mode view should show a blank screen at this point.</a:t>
            </a:r>
            <a:endParaRPr lang="en-IN" dirty="0"/>
          </a:p>
        </p:txBody>
      </p:sp>
    </p:spTree>
    <p:extLst>
      <p:ext uri="{BB962C8B-B14F-4D97-AF65-F5344CB8AC3E}">
        <p14:creationId xmlns:p14="http://schemas.microsoft.com/office/powerpoint/2010/main" val="80535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95F2-DB46-1FBD-949A-AFE7CE2DF15F}"/>
              </a:ext>
            </a:extLst>
          </p:cNvPr>
          <p:cNvSpPr>
            <a:spLocks noGrp="1"/>
          </p:cNvSpPr>
          <p:nvPr>
            <p:ph type="title"/>
          </p:nvPr>
        </p:nvSpPr>
        <p:spPr/>
        <p:txBody>
          <a:bodyPr/>
          <a:lstStyle/>
          <a:p>
            <a:endParaRPr lang="en-IN"/>
          </a:p>
        </p:txBody>
      </p:sp>
      <p:pic>
        <p:nvPicPr>
          <p:cNvPr id="4098" name="Picture 2" descr="The MainPagexaml file open in DesignCode Mode Windows Phone 7 Development">
            <a:extLst>
              <a:ext uri="{FF2B5EF4-FFF2-40B4-BE49-F238E27FC236}">
                <a16:creationId xmlns:a16="http://schemas.microsoft.com/office/drawing/2014/main" id="{98404CBB-559B-942B-81C9-28FF652C6F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9212" y="304800"/>
            <a:ext cx="8001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031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0992-D382-7CEF-7FA3-C57CE6220EC7}"/>
              </a:ext>
            </a:extLst>
          </p:cNvPr>
          <p:cNvSpPr>
            <a:spLocks noGrp="1"/>
          </p:cNvSpPr>
          <p:nvPr>
            <p:ph type="title"/>
          </p:nvPr>
        </p:nvSpPr>
        <p:spPr/>
        <p:txBody>
          <a:bodyPr/>
          <a:lstStyle/>
          <a:p>
            <a:r>
              <a:rPr lang="en-IN" dirty="0"/>
              <a:t>Creating Your Application’s Layout</a:t>
            </a:r>
          </a:p>
        </p:txBody>
      </p:sp>
      <p:sp>
        <p:nvSpPr>
          <p:cNvPr id="3" name="Content Placeholder 2">
            <a:extLst>
              <a:ext uri="{FF2B5EF4-FFF2-40B4-BE49-F238E27FC236}">
                <a16:creationId xmlns:a16="http://schemas.microsoft.com/office/drawing/2014/main" id="{4C34CFA9-C324-F0C7-4EA7-83AEF17423AA}"/>
              </a:ext>
            </a:extLst>
          </p:cNvPr>
          <p:cNvSpPr>
            <a:spLocks noGrp="1"/>
          </p:cNvSpPr>
          <p:nvPr>
            <p:ph idx="1"/>
          </p:nvPr>
        </p:nvSpPr>
        <p:spPr/>
        <p:txBody>
          <a:bodyPr>
            <a:normAutofit lnSpcReduction="10000"/>
          </a:bodyPr>
          <a:lstStyle/>
          <a:p>
            <a:r>
              <a:rPr lang="en-US" dirty="0"/>
              <a:t>You now need to add the UI for your application. Our application consists of a single button that will rotate around a grid. The grid is 2×2, so let’s go ahead and declare that the layout grid should have two rows two columns. Change your layout grid markup to the following:</a:t>
            </a: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&lt;Grid x:Name="LayoutRoot" Background="{</a:t>
            </a:r>
            <a:r>
              <a:rPr lang="en-IN" sz="1800" b="0" i="0" u="none" strike="noStrike" dirty="0" err="1">
                <a:solidFill>
                  <a:srgbClr val="3A3A3A"/>
                </a:solidFill>
                <a:effectLst/>
                <a:latin typeface="Times New Roman" panose="02020603050405020304" pitchFamily="18" charset="0"/>
              </a:rPr>
              <a:t>StaticResource</a:t>
            </a:r>
            <a:r>
              <a:rPr lang="en-IN" sz="1800" b="0" i="0" u="none" strike="noStrike" dirty="0">
                <a:solidFill>
                  <a:srgbClr val="3A3A3A"/>
                </a:solidFill>
                <a:effectLst/>
                <a:latin typeface="Times New Roman" panose="02020603050405020304" pitchFamily="18" charset="0"/>
              </a:rPr>
              <a:t> </a:t>
            </a:r>
            <a:r>
              <a:rPr lang="en-IN" sz="1800" b="0" i="0" u="none" strike="noStrike" dirty="0" err="1">
                <a:solidFill>
                  <a:srgbClr val="3A3A3A"/>
                </a:solidFill>
                <a:effectLst/>
                <a:latin typeface="Times New Roman" panose="02020603050405020304" pitchFamily="18" charset="0"/>
              </a:rPr>
              <a:t>PhoneBackgroundBrush</a:t>
            </a:r>
            <a:r>
              <a:rPr lang="en-IN" sz="1800" b="0" i="0" u="none" strike="noStrike" dirty="0">
                <a:solidFill>
                  <a:srgbClr val="3A3A3A"/>
                </a:solidFill>
                <a:effectLst/>
                <a:latin typeface="Times New Roman" panose="02020603050405020304" pitchFamily="18" charset="0"/>
              </a:rPr>
              <a:t>}"&gt;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Grid.ColumnDefinitions</a:t>
            </a:r>
            <a:r>
              <a:rPr lang="en-IN" sz="1800" b="0" i="0" u="none" strike="noStrike" dirty="0">
                <a:solidFill>
                  <a:srgbClr val="3A3A3A"/>
                </a:solidFill>
                <a:effectLst/>
                <a:latin typeface="Times New Roman" panose="02020603050405020304" pitchFamily="18" charset="0"/>
              </a:rPr>
              <a:t>&gt;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ColumnDefinition</a:t>
            </a:r>
            <a:r>
              <a:rPr lang="en-IN" sz="1800" b="0" i="0" u="none" strike="noStrike" dirty="0">
                <a:solidFill>
                  <a:srgbClr val="3A3A3A"/>
                </a:solidFill>
                <a:effectLst/>
                <a:latin typeface="Times New Roman" panose="02020603050405020304" pitchFamily="18" charset="0"/>
              </a:rPr>
              <a:t> Width="*" /&gt;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ColumnDefinition</a:t>
            </a:r>
            <a:r>
              <a:rPr lang="en-IN" sz="1800" b="0" i="0" u="none" strike="noStrike" dirty="0">
                <a:solidFill>
                  <a:srgbClr val="3A3A3A"/>
                </a:solidFill>
                <a:effectLst/>
                <a:latin typeface="Times New Roman" panose="02020603050405020304" pitchFamily="18" charset="0"/>
              </a:rPr>
              <a:t> Width="*" /&gt;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Grid.ColumnDefinitions</a:t>
            </a:r>
            <a:r>
              <a:rPr lang="en-IN" sz="1800" b="0" i="0" u="none" strike="noStrike" dirty="0">
                <a:solidFill>
                  <a:srgbClr val="3A3A3A"/>
                </a:solidFill>
                <a:effectLst/>
                <a:latin typeface="Times New Roman" panose="02020603050405020304" pitchFamily="18" charset="0"/>
              </a:rPr>
              <a:t>&gt;</a:t>
            </a:r>
            <a:endParaRPr lang="en-IN" b="0" dirty="0">
              <a:effectLst/>
            </a:endParaRPr>
          </a:p>
          <a:p>
            <a:pPr marL="0" indent="0" rtl="0">
              <a:spcBef>
                <a:spcPts val="0"/>
              </a:spcBef>
              <a:spcAft>
                <a:spcPts val="0"/>
              </a:spcAft>
              <a:buNone/>
            </a:pPr>
            <a:br>
              <a:rPr lang="en-IN" b="0" dirty="0">
                <a:effectLst/>
              </a:rPr>
            </a:b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Grid.RowDefinitions</a:t>
            </a:r>
            <a:r>
              <a:rPr lang="en-IN" sz="1800" b="0" i="0" u="none" strike="noStrike" dirty="0">
                <a:solidFill>
                  <a:srgbClr val="3A3A3A"/>
                </a:solidFill>
                <a:effectLst/>
                <a:latin typeface="Times New Roman" panose="02020603050405020304" pitchFamily="18" charset="0"/>
              </a:rPr>
              <a:t>&gt;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RowDefinition</a:t>
            </a:r>
            <a:r>
              <a:rPr lang="en-IN" sz="1800" b="0" i="0" u="none" strike="noStrike" dirty="0">
                <a:solidFill>
                  <a:srgbClr val="3A3A3A"/>
                </a:solidFill>
                <a:effectLst/>
                <a:latin typeface="Times New Roman" panose="02020603050405020304" pitchFamily="18" charset="0"/>
              </a:rPr>
              <a:t> Height="*" /&gt;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RowDefinition</a:t>
            </a:r>
            <a:r>
              <a:rPr lang="en-IN" sz="1800" b="0" i="0" u="none" strike="noStrike" dirty="0">
                <a:solidFill>
                  <a:srgbClr val="3A3A3A"/>
                </a:solidFill>
                <a:effectLst/>
                <a:latin typeface="Times New Roman" panose="02020603050405020304" pitchFamily="18" charset="0"/>
              </a:rPr>
              <a:t> Height="*" /&gt;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Grid.RowDefinitions</a:t>
            </a:r>
            <a:r>
              <a:rPr lang="en-IN" sz="1800" b="0" i="0" u="none" strike="noStrike" dirty="0">
                <a:solidFill>
                  <a:srgbClr val="3A3A3A"/>
                </a:solidFill>
                <a:effectLst/>
                <a:latin typeface="Times New Roman" panose="02020603050405020304" pitchFamily="18" charset="0"/>
              </a:rPr>
              <a:t>&gt;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&lt;/Grid&gt;</a:t>
            </a:r>
            <a:br>
              <a:rPr lang="en-IN" dirty="0"/>
            </a:br>
            <a:endParaRPr lang="en-IN" dirty="0"/>
          </a:p>
        </p:txBody>
      </p:sp>
    </p:spTree>
    <p:extLst>
      <p:ext uri="{BB962C8B-B14F-4D97-AF65-F5344CB8AC3E}">
        <p14:creationId xmlns:p14="http://schemas.microsoft.com/office/powerpoint/2010/main" val="921278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DECB-8154-AB73-E4F3-828BCC5281D8}"/>
              </a:ext>
            </a:extLst>
          </p:cNvPr>
          <p:cNvSpPr>
            <a:spLocks noGrp="1"/>
          </p:cNvSpPr>
          <p:nvPr>
            <p:ph type="title"/>
          </p:nvPr>
        </p:nvSpPr>
        <p:spPr/>
        <p:txBody>
          <a:bodyPr/>
          <a:lstStyle/>
          <a:p>
            <a:r>
              <a:rPr lang="en-IN" dirty="0"/>
              <a:t>Adding the Button</a:t>
            </a:r>
          </a:p>
        </p:txBody>
      </p:sp>
      <p:sp>
        <p:nvSpPr>
          <p:cNvPr id="3" name="Content Placeholder 2">
            <a:extLst>
              <a:ext uri="{FF2B5EF4-FFF2-40B4-BE49-F238E27FC236}">
                <a16:creationId xmlns:a16="http://schemas.microsoft.com/office/drawing/2014/main" id="{FD8B013F-7262-879E-E790-2D4268B63197}"/>
              </a:ext>
            </a:extLst>
          </p:cNvPr>
          <p:cNvSpPr>
            <a:spLocks noGrp="1"/>
          </p:cNvSpPr>
          <p:nvPr>
            <p:ph idx="1"/>
          </p:nvPr>
        </p:nvSpPr>
        <p:spPr/>
        <p:txBody>
          <a:bodyPr>
            <a:normAutofit fontScale="92500" lnSpcReduction="10000"/>
          </a:bodyPr>
          <a:lstStyle/>
          <a:p>
            <a:r>
              <a:rPr lang="en-US" dirty="0"/>
              <a:t>After you’ve defined your layout grid, it is time to create the button that will be tapped by your users. You want the button to start in the upper left box of the grid, so you’ll declare that it goes in Row 0 and Column 0. </a:t>
            </a:r>
          </a:p>
          <a:p>
            <a:r>
              <a:rPr lang="en-US" dirty="0"/>
              <a:t>In XAML, you tell an element to place itself within a grid by declaring the element and then assigning it the appropriate row and column indices. Inside of your layout grid, add a button using the following markup:</a:t>
            </a: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&lt;Button</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a:t>
            </a:r>
            <a:r>
              <a:rPr lang="en-IN" sz="1800" b="0" i="0" u="none" strike="noStrike" dirty="0" err="1">
                <a:solidFill>
                  <a:srgbClr val="3A3A3A"/>
                </a:solidFill>
                <a:effectLst/>
                <a:latin typeface="Times New Roman" panose="02020603050405020304" pitchFamily="18" charset="0"/>
              </a:rPr>
              <a:t>Grid.Column</a:t>
            </a:r>
            <a:r>
              <a:rPr lang="en-IN" sz="1800" b="0" i="0" u="none" strike="noStrike" dirty="0">
                <a:solidFill>
                  <a:srgbClr val="3A3A3A"/>
                </a:solidFill>
                <a:effectLst/>
                <a:latin typeface="Times New Roman" panose="02020603050405020304" pitchFamily="18" charset="0"/>
              </a:rPr>
              <a:t>="0"</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a:t>
            </a:r>
            <a:r>
              <a:rPr lang="en-IN" sz="1800" b="0" i="0" u="none" strike="noStrike" dirty="0" err="1">
                <a:solidFill>
                  <a:srgbClr val="3A3A3A"/>
                </a:solidFill>
                <a:effectLst/>
                <a:latin typeface="Times New Roman" panose="02020603050405020304" pitchFamily="18" charset="0"/>
              </a:rPr>
              <a:t>Grid.Row</a:t>
            </a:r>
            <a:r>
              <a:rPr lang="en-IN" sz="1800" b="0" i="0" u="none" strike="noStrike" dirty="0">
                <a:solidFill>
                  <a:srgbClr val="3A3A3A"/>
                </a:solidFill>
                <a:effectLst/>
                <a:latin typeface="Times New Roman" panose="02020603050405020304" pitchFamily="18" charset="0"/>
              </a:rPr>
              <a:t>="0"</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Content="Tap Me!"</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a:t>
            </a:r>
            <a:r>
              <a:rPr lang="en-IN" sz="1800" b="0" i="0" u="none" strike="noStrike" dirty="0" err="1">
                <a:solidFill>
                  <a:srgbClr val="3A3A3A"/>
                </a:solidFill>
                <a:effectLst/>
                <a:latin typeface="Times New Roman" panose="02020603050405020304" pitchFamily="18" charset="0"/>
              </a:rPr>
              <a:t>HorizontalAlignment</a:t>
            </a:r>
            <a:r>
              <a:rPr lang="en-IN" sz="1800" b="0" i="0" u="none" strike="noStrike" dirty="0">
                <a:solidFill>
                  <a:srgbClr val="3A3A3A"/>
                </a:solidFill>
                <a:effectLst/>
                <a:latin typeface="Times New Roman" panose="02020603050405020304" pitchFamily="18" charset="0"/>
              </a:rPr>
              <a:t>="Stretch"</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a:t>
            </a:r>
            <a:r>
              <a:rPr lang="en-IN" sz="1800" b="0" i="0" u="none" strike="noStrike" dirty="0" err="1">
                <a:solidFill>
                  <a:srgbClr val="3A3A3A"/>
                </a:solidFill>
                <a:effectLst/>
                <a:latin typeface="Times New Roman" panose="02020603050405020304" pitchFamily="18" charset="0"/>
              </a:rPr>
              <a:t>VerticalAlignment</a:t>
            </a:r>
            <a:r>
              <a:rPr lang="en-IN" sz="1800" b="0" i="0" u="none" strike="noStrike" dirty="0">
                <a:solidFill>
                  <a:srgbClr val="3A3A3A"/>
                </a:solidFill>
                <a:effectLst/>
                <a:latin typeface="Times New Roman" panose="02020603050405020304" pitchFamily="18" charset="0"/>
              </a:rPr>
              <a:t>="Stretch"</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/&gt;</a:t>
            </a:r>
            <a:endParaRPr lang="en-IN" b="0" dirty="0">
              <a:effectLst/>
            </a:endParaRPr>
          </a:p>
          <a:p>
            <a:r>
              <a:rPr lang="en-US" dirty="0"/>
              <a:t>This markup says the button should position itself in column and row 0, should stretch both horizontally and vertically within the grid cell it occupies, and that it should have the text “Tap Me!”</a:t>
            </a:r>
            <a:br>
              <a:rPr lang="en-IN" dirty="0"/>
            </a:br>
            <a:endParaRPr lang="en-IN" dirty="0"/>
          </a:p>
        </p:txBody>
      </p:sp>
    </p:spTree>
    <p:extLst>
      <p:ext uri="{BB962C8B-B14F-4D97-AF65-F5344CB8AC3E}">
        <p14:creationId xmlns:p14="http://schemas.microsoft.com/office/powerpoint/2010/main" val="3924478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962013-4652-DD53-35FA-72B51401FEB7}"/>
              </a:ext>
            </a:extLst>
          </p:cNvPr>
          <p:cNvSpPr>
            <a:spLocks noGrp="1"/>
          </p:cNvSpPr>
          <p:nvPr>
            <p:ph idx="1"/>
          </p:nvPr>
        </p:nvSpPr>
        <p:spPr>
          <a:xfrm>
            <a:off x="1218882" y="381000"/>
            <a:ext cx="10665222" cy="5867400"/>
          </a:xfrm>
        </p:spPr>
        <p:txBody>
          <a:bodyPr>
            <a:normAutofit fontScale="92500" lnSpcReduction="10000"/>
          </a:bodyPr>
          <a:lstStyle/>
          <a:p>
            <a:r>
              <a:rPr lang="en-US" dirty="0"/>
              <a:t>Your application’s UI code should now resemble the following:</a:t>
            </a: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&lt;Grid x:Name="LayoutRoot" Background="{</a:t>
            </a:r>
            <a:r>
              <a:rPr lang="en-IN" sz="1800" b="0" i="0" u="none" strike="noStrike" dirty="0" err="1">
                <a:solidFill>
                  <a:srgbClr val="3A3A3A"/>
                </a:solidFill>
                <a:effectLst/>
                <a:latin typeface="Times New Roman" panose="02020603050405020304" pitchFamily="18" charset="0"/>
              </a:rPr>
              <a:t>StaticResource</a:t>
            </a:r>
            <a:r>
              <a:rPr lang="en-IN" sz="1800" b="0" i="0" u="none" strike="noStrike" dirty="0">
                <a:solidFill>
                  <a:srgbClr val="3A3A3A"/>
                </a:solidFill>
                <a:effectLst/>
                <a:latin typeface="Times New Roman" panose="02020603050405020304" pitchFamily="18" charset="0"/>
              </a:rPr>
              <a:t> </a:t>
            </a:r>
            <a:r>
              <a:rPr lang="en-IN" sz="1800" b="0" i="0" u="none" strike="noStrike" dirty="0" err="1">
                <a:solidFill>
                  <a:srgbClr val="3A3A3A"/>
                </a:solidFill>
                <a:effectLst/>
                <a:latin typeface="Times New Roman" panose="02020603050405020304" pitchFamily="18" charset="0"/>
              </a:rPr>
              <a:t>PhoneBackgroundBrush</a:t>
            </a:r>
            <a:r>
              <a:rPr lang="en-IN" sz="1800" b="0" i="0" u="none" strike="noStrike" dirty="0">
                <a:solidFill>
                  <a:srgbClr val="3A3A3A"/>
                </a:solidFill>
                <a:effectLst/>
                <a:latin typeface="Times New Roman" panose="02020603050405020304" pitchFamily="18" charset="0"/>
              </a:rPr>
              <a:t>}"&gt;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Grid.ColumnDefinitions</a:t>
            </a:r>
            <a:r>
              <a:rPr lang="en-IN" sz="1800" b="0" i="0" u="none" strike="noStrike" dirty="0">
                <a:solidFill>
                  <a:srgbClr val="3A3A3A"/>
                </a:solidFill>
                <a:effectLst/>
                <a:latin typeface="Times New Roman" panose="02020603050405020304" pitchFamily="18" charset="0"/>
              </a:rPr>
              <a:t>&gt;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ColumnDefinition</a:t>
            </a:r>
            <a:r>
              <a:rPr lang="en-IN" sz="1800" b="0" i="0" u="none" strike="noStrike" dirty="0">
                <a:solidFill>
                  <a:srgbClr val="3A3A3A"/>
                </a:solidFill>
                <a:effectLst/>
                <a:latin typeface="Times New Roman" panose="02020603050405020304" pitchFamily="18" charset="0"/>
              </a:rPr>
              <a:t> Width="*" /&gt;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ColumnDefinition</a:t>
            </a:r>
            <a:r>
              <a:rPr lang="en-IN" sz="1800" b="0" i="0" u="none" strike="noStrike" dirty="0">
                <a:solidFill>
                  <a:srgbClr val="3A3A3A"/>
                </a:solidFill>
                <a:effectLst/>
                <a:latin typeface="Times New Roman" panose="02020603050405020304" pitchFamily="18" charset="0"/>
              </a:rPr>
              <a:t> Width="*" /&gt;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Grid.ColumnDefinitions</a:t>
            </a:r>
            <a:r>
              <a:rPr lang="en-IN" sz="1800" b="0" i="0" u="none" strike="noStrike" dirty="0">
                <a:solidFill>
                  <a:srgbClr val="3A3A3A"/>
                </a:solidFill>
                <a:effectLst/>
                <a:latin typeface="Times New Roman" panose="02020603050405020304" pitchFamily="18" charset="0"/>
              </a:rPr>
              <a:t>&gt;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Grid.RowDefinitions</a:t>
            </a:r>
            <a:r>
              <a:rPr lang="en-IN" sz="1800" b="0" i="0" u="none" strike="noStrike" dirty="0">
                <a:solidFill>
                  <a:srgbClr val="3A3A3A"/>
                </a:solidFill>
                <a:effectLst/>
                <a:latin typeface="Times New Roman" panose="02020603050405020304" pitchFamily="18" charset="0"/>
              </a:rPr>
              <a:t>&gt;</a:t>
            </a:r>
            <a:endParaRPr lang="en-IN" b="0" dirty="0">
              <a:effectLst/>
            </a:endParaRPr>
          </a:p>
          <a:p>
            <a:pPr marL="0" indent="0" rtl="0">
              <a:spcBef>
                <a:spcPts val="0"/>
              </a:spcBef>
              <a:spcAft>
                <a:spcPts val="0"/>
              </a:spcAft>
              <a:buNone/>
            </a:pPr>
            <a:br>
              <a:rPr lang="en-IN" b="0" dirty="0">
                <a:effectLst/>
              </a:rPr>
            </a:b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RowDefinition</a:t>
            </a:r>
            <a:r>
              <a:rPr lang="en-IN" sz="1800" b="0" i="0" u="none" strike="noStrike" dirty="0">
                <a:solidFill>
                  <a:srgbClr val="3A3A3A"/>
                </a:solidFill>
                <a:effectLst/>
                <a:latin typeface="Times New Roman" panose="02020603050405020304" pitchFamily="18" charset="0"/>
              </a:rPr>
              <a:t> Height="*" /&gt;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RowDefinition</a:t>
            </a:r>
            <a:r>
              <a:rPr lang="en-IN" sz="1800" b="0" i="0" u="none" strike="noStrike" dirty="0">
                <a:solidFill>
                  <a:srgbClr val="3A3A3A"/>
                </a:solidFill>
                <a:effectLst/>
                <a:latin typeface="Times New Roman" panose="02020603050405020304" pitchFamily="18" charset="0"/>
              </a:rPr>
              <a:t> Height="*" /&gt;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Grid.RowDefinitions</a:t>
            </a:r>
            <a:r>
              <a:rPr lang="en-IN" sz="1800" b="0" i="0" u="none" strike="noStrike" dirty="0">
                <a:solidFill>
                  <a:srgbClr val="3A3A3A"/>
                </a:solidFill>
                <a:effectLst/>
                <a:latin typeface="Times New Roman" panose="02020603050405020304" pitchFamily="18" charset="0"/>
              </a:rPr>
              <a:t>&gt;</a:t>
            </a:r>
            <a:endParaRPr lang="en-IN" b="0" dirty="0">
              <a:effectLst/>
            </a:endParaRPr>
          </a:p>
          <a:p>
            <a:pPr marL="0" indent="0" rtl="0">
              <a:spcBef>
                <a:spcPts val="0"/>
              </a:spcBef>
              <a:spcAft>
                <a:spcPts val="0"/>
              </a:spcAft>
              <a:buNone/>
            </a:pPr>
            <a:br>
              <a:rPr lang="en-IN" b="0" dirty="0">
                <a:effectLst/>
              </a:rPr>
            </a:b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&lt;Button</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a:t>
            </a:r>
            <a:r>
              <a:rPr lang="en-IN" sz="1800" b="0" i="0" u="none" strike="noStrike" dirty="0" err="1">
                <a:solidFill>
                  <a:srgbClr val="3A3A3A"/>
                </a:solidFill>
                <a:effectLst/>
                <a:latin typeface="Times New Roman" panose="02020603050405020304" pitchFamily="18" charset="0"/>
              </a:rPr>
              <a:t>Grid.Column</a:t>
            </a:r>
            <a:r>
              <a:rPr lang="en-IN" sz="1800" b="0" i="0" u="none" strike="noStrike" dirty="0">
                <a:solidFill>
                  <a:srgbClr val="3A3A3A"/>
                </a:solidFill>
                <a:effectLst/>
                <a:latin typeface="Times New Roman" panose="02020603050405020304" pitchFamily="18" charset="0"/>
              </a:rPr>
              <a:t>="0"</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a:t>
            </a:r>
            <a:r>
              <a:rPr lang="en-IN" sz="1800" b="0" i="0" u="none" strike="noStrike" dirty="0" err="1">
                <a:solidFill>
                  <a:srgbClr val="3A3A3A"/>
                </a:solidFill>
                <a:effectLst/>
                <a:latin typeface="Times New Roman" panose="02020603050405020304" pitchFamily="18" charset="0"/>
              </a:rPr>
              <a:t>Grid.Row</a:t>
            </a:r>
            <a:r>
              <a:rPr lang="en-IN" sz="1800" b="0" i="0" u="none" strike="noStrike" dirty="0">
                <a:solidFill>
                  <a:srgbClr val="3A3A3A"/>
                </a:solidFill>
                <a:effectLst/>
                <a:latin typeface="Times New Roman" panose="02020603050405020304" pitchFamily="18" charset="0"/>
              </a:rPr>
              <a:t>="0"</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Content="Tap Me!"</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a:t>
            </a:r>
            <a:r>
              <a:rPr lang="en-IN" sz="1800" b="0" i="0" u="none" strike="noStrike" dirty="0" err="1">
                <a:solidFill>
                  <a:srgbClr val="3A3A3A"/>
                </a:solidFill>
                <a:effectLst/>
                <a:latin typeface="Times New Roman" panose="02020603050405020304" pitchFamily="18" charset="0"/>
              </a:rPr>
              <a:t>HorizontalAlignment</a:t>
            </a:r>
            <a:r>
              <a:rPr lang="en-IN" sz="1800" b="0" i="0" u="none" strike="noStrike" dirty="0">
                <a:solidFill>
                  <a:srgbClr val="3A3A3A"/>
                </a:solidFill>
                <a:effectLst/>
                <a:latin typeface="Times New Roman" panose="02020603050405020304" pitchFamily="18" charset="0"/>
              </a:rPr>
              <a:t>="Stretch"</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a:t>
            </a:r>
            <a:r>
              <a:rPr lang="en-IN" sz="1800" b="0" i="0" u="none" strike="noStrike" dirty="0" err="1">
                <a:solidFill>
                  <a:srgbClr val="3A3A3A"/>
                </a:solidFill>
                <a:effectLst/>
                <a:latin typeface="Times New Roman" panose="02020603050405020304" pitchFamily="18" charset="0"/>
              </a:rPr>
              <a:t>VerticalAlignment</a:t>
            </a:r>
            <a:r>
              <a:rPr lang="en-IN" sz="1800" b="0" i="0" u="none" strike="noStrike" dirty="0">
                <a:solidFill>
                  <a:srgbClr val="3A3A3A"/>
                </a:solidFill>
                <a:effectLst/>
                <a:latin typeface="Times New Roman" panose="02020603050405020304" pitchFamily="18" charset="0"/>
              </a:rPr>
              <a:t>="Stretch"</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&lt;/Grid&gt;</a:t>
            </a:r>
            <a:endParaRPr lang="en-IN" b="0" dirty="0">
              <a:effectLst/>
            </a:endParaRPr>
          </a:p>
        </p:txBody>
      </p:sp>
    </p:spTree>
    <p:extLst>
      <p:ext uri="{BB962C8B-B14F-4D97-AF65-F5344CB8AC3E}">
        <p14:creationId xmlns:p14="http://schemas.microsoft.com/office/powerpoint/2010/main" val="1657261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77751D-82E9-4489-2FCC-2DFB79EC4BDA}"/>
              </a:ext>
            </a:extLst>
          </p:cNvPr>
          <p:cNvSpPr>
            <a:spLocks noGrp="1"/>
          </p:cNvSpPr>
          <p:nvPr>
            <p:ph idx="1"/>
          </p:nvPr>
        </p:nvSpPr>
        <p:spPr/>
        <p:txBody>
          <a:bodyPr/>
          <a:lstStyle/>
          <a:p>
            <a:r>
              <a:rPr lang="en-US" dirty="0"/>
              <a:t>At this point, you can fire up your application and see that your UI is in place. Just like earlier, press CTRL+F5 to compile and launch your application in the Windows Phone emulator. If you’ve done everything correctly, you’ll see a button in your emulator nested firmly in the top left corner.</a:t>
            </a:r>
          </a:p>
          <a:p>
            <a:r>
              <a:rPr lang="en-US" dirty="0"/>
              <a:t>You can tap the button by clicking it with your mouse, but nothing will happen. We’ll remedy that next by adding some event handling code.</a:t>
            </a:r>
            <a:endParaRPr lang="en-IN" dirty="0"/>
          </a:p>
        </p:txBody>
      </p:sp>
    </p:spTree>
    <p:extLst>
      <p:ext uri="{BB962C8B-B14F-4D97-AF65-F5344CB8AC3E}">
        <p14:creationId xmlns:p14="http://schemas.microsoft.com/office/powerpoint/2010/main" val="2077160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30E8-F27E-023C-9D09-CA13FBD47E21}"/>
              </a:ext>
            </a:extLst>
          </p:cNvPr>
          <p:cNvSpPr>
            <a:spLocks noGrp="1"/>
          </p:cNvSpPr>
          <p:nvPr>
            <p:ph type="title"/>
          </p:nvPr>
        </p:nvSpPr>
        <p:spPr/>
        <p:txBody>
          <a:bodyPr/>
          <a:lstStyle/>
          <a:p>
            <a:r>
              <a:rPr lang="en-US" dirty="0"/>
              <a:t>Build your first Windows Phone 7 app</a:t>
            </a:r>
            <a:endParaRPr lang="en-IN" dirty="0"/>
          </a:p>
        </p:txBody>
      </p:sp>
      <p:sp>
        <p:nvSpPr>
          <p:cNvPr id="3" name="Content Placeholder 2">
            <a:extLst>
              <a:ext uri="{FF2B5EF4-FFF2-40B4-BE49-F238E27FC236}">
                <a16:creationId xmlns:a16="http://schemas.microsoft.com/office/drawing/2014/main" id="{CD99BA3D-D66A-44C2-8315-1A5217E30EC8}"/>
              </a:ext>
            </a:extLst>
          </p:cNvPr>
          <p:cNvSpPr>
            <a:spLocks noGrp="1"/>
          </p:cNvSpPr>
          <p:nvPr>
            <p:ph idx="1"/>
          </p:nvPr>
        </p:nvSpPr>
        <p:spPr/>
        <p:txBody>
          <a:bodyPr>
            <a:normAutofit/>
          </a:bodyPr>
          <a:lstStyle/>
          <a:p>
            <a:r>
              <a:rPr lang="en-US" dirty="0"/>
              <a:t>Windows Phone 7 application development, download the tools and begin building a simple app from start to finish. From discovering the rich toolset, to writing XAML and C#, Microsoft MVP Michael Crump has you covered.</a:t>
            </a:r>
          </a:p>
          <a:p>
            <a:r>
              <a:rPr lang="en-US" dirty="0"/>
              <a:t>Knowledge needed: General C# and basic XAML </a:t>
            </a:r>
          </a:p>
          <a:p>
            <a:r>
              <a:rPr lang="en-US" dirty="0"/>
              <a:t>Requires: Visual Studio 2010 Express, Windows 7 Operating System, Windows Phone 7 SDK </a:t>
            </a:r>
          </a:p>
          <a:p>
            <a:r>
              <a:rPr lang="en-US" dirty="0"/>
              <a:t>Project Time: Two to four hours depending upon the speed of your internet connection and computer</a:t>
            </a:r>
          </a:p>
          <a:p>
            <a:pPr lvl="1"/>
            <a:r>
              <a:rPr lang="en-US" dirty="0"/>
              <a:t>Whether any of us like to admit it or not, mobile is here. It has been and will continue to be a core skillset that every developer will need to embrace. But how does someone new to mobile applications get started in mobile software development? Better yet, what if you have already built mobile applications on one platform and want to see the process of building an application on another one? This is what this article aims to accomplish. Get everyone up to speed with developing their first Windows Phone 7 application from start to finish. </a:t>
            </a:r>
          </a:p>
        </p:txBody>
      </p:sp>
    </p:spTree>
    <p:extLst>
      <p:ext uri="{BB962C8B-B14F-4D97-AF65-F5344CB8AC3E}">
        <p14:creationId xmlns:p14="http://schemas.microsoft.com/office/powerpoint/2010/main" val="3819556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61418F-8DC4-9DD4-8E9C-92EFCDD3DA7C}"/>
              </a:ext>
            </a:extLst>
          </p:cNvPr>
          <p:cNvSpPr>
            <a:spLocks noGrp="1"/>
          </p:cNvSpPr>
          <p:nvPr>
            <p:ph idx="1"/>
          </p:nvPr>
        </p:nvSpPr>
        <p:spPr/>
        <p:txBody>
          <a:bodyPr/>
          <a:lstStyle/>
          <a:p>
            <a:pPr lvl="1"/>
            <a:r>
              <a:rPr lang="en-US" dirty="0"/>
              <a:t>Today we are going to get started developing applications for the Windows Phone 7 platform. Whether this is your first journey into mobile application development or you are just curious to see what developing an application on the Windows Phone 7 platform is like, then this article is for you. We are going to begin with downloading the tools required to build Windows Phone 7 applications, then dive straight into code and develop a simple, yet functional application. Let’s go ahead and get started.</a:t>
            </a:r>
            <a:endParaRPr lang="en-IN" dirty="0"/>
          </a:p>
          <a:p>
            <a:endParaRPr lang="en-IN" dirty="0"/>
          </a:p>
        </p:txBody>
      </p:sp>
    </p:spTree>
    <p:extLst>
      <p:ext uri="{BB962C8B-B14F-4D97-AF65-F5344CB8AC3E}">
        <p14:creationId xmlns:p14="http://schemas.microsoft.com/office/powerpoint/2010/main" val="3701906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6982-5B43-3DB4-0481-C2C73D67CF0A}"/>
              </a:ext>
            </a:extLst>
          </p:cNvPr>
          <p:cNvSpPr>
            <a:spLocks noGrp="1"/>
          </p:cNvSpPr>
          <p:nvPr>
            <p:ph type="title"/>
          </p:nvPr>
        </p:nvSpPr>
        <p:spPr/>
        <p:txBody>
          <a:bodyPr/>
          <a:lstStyle/>
          <a:p>
            <a:r>
              <a:rPr lang="en-IN" dirty="0"/>
              <a:t>01. Downloading the tools</a:t>
            </a:r>
          </a:p>
        </p:txBody>
      </p:sp>
      <p:sp>
        <p:nvSpPr>
          <p:cNvPr id="3" name="Content Placeholder 2">
            <a:extLst>
              <a:ext uri="{FF2B5EF4-FFF2-40B4-BE49-F238E27FC236}">
                <a16:creationId xmlns:a16="http://schemas.microsoft.com/office/drawing/2014/main" id="{2641D486-8A64-B6B0-E17A-103B00E9012B}"/>
              </a:ext>
            </a:extLst>
          </p:cNvPr>
          <p:cNvSpPr>
            <a:spLocks noGrp="1"/>
          </p:cNvSpPr>
          <p:nvPr>
            <p:ph idx="1"/>
          </p:nvPr>
        </p:nvSpPr>
        <p:spPr/>
        <p:txBody>
          <a:bodyPr>
            <a:normAutofit/>
          </a:bodyPr>
          <a:lstStyle/>
          <a:p>
            <a:r>
              <a:rPr lang="en-US" dirty="0"/>
              <a:t>Before we can get started developing for the platform, we will need to download and install several tools. I have listed the required tools below as well as a few extras to help speed up your development process. </a:t>
            </a:r>
          </a:p>
          <a:p>
            <a:r>
              <a:rPr lang="en-US" dirty="0"/>
              <a:t>Windows Phone Software Development Kit (SDK) 7.1(opens in new tab): This is the only required download and provides you with all of the tools that you need to develop applications and games for Windows Phone 7 devices. With the download, you can install Visual Studio 2010 Express (the IDE) which includes application templates for phone projects as well as productivity enhancements such as an app profiler and an improved emulator. </a:t>
            </a:r>
          </a:p>
        </p:txBody>
      </p:sp>
    </p:spTree>
    <p:extLst>
      <p:ext uri="{BB962C8B-B14F-4D97-AF65-F5344CB8AC3E}">
        <p14:creationId xmlns:p14="http://schemas.microsoft.com/office/powerpoint/2010/main" val="282358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91F3E87-112B-41EC-A241-BDE8001ECB09}"/>
              </a:ext>
            </a:extLst>
          </p:cNvPr>
          <p:cNvSpPr>
            <a:spLocks noGrp="1" noChangeArrowheads="1"/>
          </p:cNvSpPr>
          <p:nvPr>
            <p:ph type="ctrTitle"/>
          </p:nvPr>
        </p:nvSpPr>
        <p:spPr>
          <a:xfrm>
            <a:off x="914162" y="2130427"/>
            <a:ext cx="10360501" cy="2289173"/>
          </a:xfrm>
        </p:spPr>
        <p:txBody>
          <a:bodyPr/>
          <a:lstStyle/>
          <a:p>
            <a:r>
              <a:rPr lang="en-US" dirty="0"/>
              <a:t>Building an App in Windows Phone 7, Mobile App Distributions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1A9ED6-BB86-E368-AC5E-45BFC1F145BB}"/>
              </a:ext>
            </a:extLst>
          </p:cNvPr>
          <p:cNvSpPr>
            <a:spLocks noGrp="1"/>
          </p:cNvSpPr>
          <p:nvPr>
            <p:ph idx="1"/>
          </p:nvPr>
        </p:nvSpPr>
        <p:spPr/>
        <p:txBody>
          <a:bodyPr/>
          <a:lstStyle/>
          <a:p>
            <a:r>
              <a:rPr lang="en-US" dirty="0"/>
              <a:t>Windows Phone SDK Documentation: (opens in new tab)When building Windows Phone apps, you will be referencing pages from this site frequently. It contains documentation for the entire API as well as plenty of sample code. </a:t>
            </a:r>
          </a:p>
          <a:p>
            <a:r>
              <a:rPr lang="en-US" dirty="0"/>
              <a:t>Code Samples for Windows Phone:(opens in new tab) Now that you have the tools and documentation, you should download some sample applications. This page lists all of the sample applications that Microsoft has provided. It is broken down by features, so you can find the page you are looking for quickly and easily.</a:t>
            </a:r>
            <a:endParaRPr lang="en-IN" dirty="0"/>
          </a:p>
          <a:p>
            <a:pPr marL="0" indent="0">
              <a:buNone/>
            </a:pPr>
            <a:endParaRPr lang="en-IN" dirty="0"/>
          </a:p>
        </p:txBody>
      </p:sp>
    </p:spTree>
    <p:extLst>
      <p:ext uri="{BB962C8B-B14F-4D97-AF65-F5344CB8AC3E}">
        <p14:creationId xmlns:p14="http://schemas.microsoft.com/office/powerpoint/2010/main" val="4148293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1398-E69D-ADBC-5447-C11346689AE3}"/>
              </a:ext>
            </a:extLst>
          </p:cNvPr>
          <p:cNvSpPr>
            <a:spLocks noGrp="1"/>
          </p:cNvSpPr>
          <p:nvPr>
            <p:ph type="title"/>
          </p:nvPr>
        </p:nvSpPr>
        <p:spPr/>
        <p:txBody>
          <a:bodyPr/>
          <a:lstStyle/>
          <a:p>
            <a:r>
              <a:rPr lang="en-US" dirty="0"/>
              <a:t>02. Our first Windows Phone application</a:t>
            </a:r>
            <a:endParaRPr lang="en-IN" dirty="0"/>
          </a:p>
        </p:txBody>
      </p:sp>
      <p:sp>
        <p:nvSpPr>
          <p:cNvPr id="3" name="Content Placeholder 2">
            <a:extLst>
              <a:ext uri="{FF2B5EF4-FFF2-40B4-BE49-F238E27FC236}">
                <a16:creationId xmlns:a16="http://schemas.microsoft.com/office/drawing/2014/main" id="{145A36B7-0198-A0A8-5C48-1798E9FBD6A4}"/>
              </a:ext>
            </a:extLst>
          </p:cNvPr>
          <p:cNvSpPr>
            <a:spLocks noGrp="1"/>
          </p:cNvSpPr>
          <p:nvPr>
            <p:ph idx="1"/>
          </p:nvPr>
        </p:nvSpPr>
        <p:spPr/>
        <p:txBody>
          <a:bodyPr/>
          <a:lstStyle/>
          <a:p>
            <a:r>
              <a:rPr lang="en-US" dirty="0"/>
              <a:t>Twitter is everywhere. It has become the new “Hello World” project for anyone learning a new platform and with good reason. It requires some sort of input control, event and error handling, web request and responses to formatting the data properly in your application. So, in this app we will build a Twitter application that allows the user to input a Twitter username and retrieve the tweets in a simple and easy to read format.</a:t>
            </a:r>
            <a:endParaRPr lang="en-IN" dirty="0"/>
          </a:p>
        </p:txBody>
      </p:sp>
    </p:spTree>
    <p:extLst>
      <p:ext uri="{BB962C8B-B14F-4D97-AF65-F5344CB8AC3E}">
        <p14:creationId xmlns:p14="http://schemas.microsoft.com/office/powerpoint/2010/main" val="4256099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8FB9-A143-B0AF-0C3C-A1424B857DDF}"/>
              </a:ext>
            </a:extLst>
          </p:cNvPr>
          <p:cNvSpPr>
            <a:spLocks noGrp="1"/>
          </p:cNvSpPr>
          <p:nvPr>
            <p:ph type="title"/>
          </p:nvPr>
        </p:nvSpPr>
        <p:spPr/>
        <p:txBody>
          <a:bodyPr/>
          <a:lstStyle/>
          <a:p>
            <a:r>
              <a:rPr lang="en-IN" dirty="0"/>
              <a:t>03. Construction begins</a:t>
            </a:r>
          </a:p>
        </p:txBody>
      </p:sp>
      <p:sp>
        <p:nvSpPr>
          <p:cNvPr id="3" name="Content Placeholder 2">
            <a:extLst>
              <a:ext uri="{FF2B5EF4-FFF2-40B4-BE49-F238E27FC236}">
                <a16:creationId xmlns:a16="http://schemas.microsoft.com/office/drawing/2014/main" id="{9C831A04-4667-6175-A583-87DB292F0FDE}"/>
              </a:ext>
            </a:extLst>
          </p:cNvPr>
          <p:cNvSpPr>
            <a:spLocks noGrp="1"/>
          </p:cNvSpPr>
          <p:nvPr>
            <p:ph idx="1"/>
          </p:nvPr>
        </p:nvSpPr>
        <p:spPr/>
        <p:txBody>
          <a:bodyPr/>
          <a:lstStyle/>
          <a:p>
            <a:r>
              <a:rPr lang="en-US" dirty="0"/>
              <a:t>Author’s note: The screenshots listed below were recorded using Visual Studio 2010 Ultimate. If you are using Visual Studio 2010 Express for Windows Phone, then you may see some minor variations in menu commands or windows. However, the base functionality remains the same. </a:t>
            </a:r>
          </a:p>
          <a:p>
            <a:r>
              <a:rPr lang="en-US" dirty="0"/>
              <a:t>Now that we have downloaded and installed the tools, it is time to begin our first project. Open Visual Studio and select File -&gt; New Project. Expand the Visual C# templates and select Silverlight for Windows Phone. Finally, select Windows Phone Application and give it a name as shown below.</a:t>
            </a:r>
          </a:p>
          <a:p>
            <a:r>
              <a:rPr lang="en-US" dirty="0"/>
              <a:t>Now, click OK and you will see this dialog box:</a:t>
            </a:r>
            <a:endParaRPr lang="en-IN" dirty="0"/>
          </a:p>
        </p:txBody>
      </p:sp>
    </p:spTree>
    <p:extLst>
      <p:ext uri="{BB962C8B-B14F-4D97-AF65-F5344CB8AC3E}">
        <p14:creationId xmlns:p14="http://schemas.microsoft.com/office/powerpoint/2010/main" val="1381411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C05D-50C2-CF21-05CA-EA907516B450}"/>
              </a:ext>
            </a:extLst>
          </p:cNvPr>
          <p:cNvSpPr>
            <a:spLocks noGrp="1"/>
          </p:cNvSpPr>
          <p:nvPr>
            <p:ph type="title"/>
          </p:nvPr>
        </p:nvSpPr>
        <p:spPr/>
        <p:txBody>
          <a:bodyPr/>
          <a:lstStyle/>
          <a:p>
            <a:endParaRPr lang="en-IN"/>
          </a:p>
        </p:txBody>
      </p:sp>
      <p:pic>
        <p:nvPicPr>
          <p:cNvPr id="6146" name="Picture 2">
            <a:extLst>
              <a:ext uri="{FF2B5EF4-FFF2-40B4-BE49-F238E27FC236}">
                <a16:creationId xmlns:a16="http://schemas.microsoft.com/office/drawing/2014/main" id="{14B478A0-5A0D-79A0-B545-6EA1A54E15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4812" y="457200"/>
            <a:ext cx="9448799"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100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AF41D-526A-DCC6-6B8D-6678E1125330}"/>
              </a:ext>
            </a:extLst>
          </p:cNvPr>
          <p:cNvSpPr>
            <a:spLocks noGrp="1"/>
          </p:cNvSpPr>
          <p:nvPr>
            <p:ph type="title"/>
          </p:nvPr>
        </p:nvSpPr>
        <p:spPr/>
        <p:txBody>
          <a:bodyPr/>
          <a:lstStyle/>
          <a:p>
            <a:endParaRPr lang="en-IN"/>
          </a:p>
        </p:txBody>
      </p:sp>
      <p:pic>
        <p:nvPicPr>
          <p:cNvPr id="7170" name="Picture 2">
            <a:extLst>
              <a:ext uri="{FF2B5EF4-FFF2-40B4-BE49-F238E27FC236}">
                <a16:creationId xmlns:a16="http://schemas.microsoft.com/office/drawing/2014/main" id="{C32DFB3D-9235-4C2A-2C67-F8897B0EFB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9754" y="304800"/>
            <a:ext cx="1016496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100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C052A1-AA37-B970-1178-08EBA408E84E}"/>
              </a:ext>
            </a:extLst>
          </p:cNvPr>
          <p:cNvSpPr>
            <a:spLocks noGrp="1"/>
          </p:cNvSpPr>
          <p:nvPr>
            <p:ph idx="1"/>
          </p:nvPr>
        </p:nvSpPr>
        <p:spPr/>
        <p:txBody>
          <a:bodyPr/>
          <a:lstStyle/>
          <a:p>
            <a:r>
              <a:rPr lang="en-US" dirty="0"/>
              <a:t>Dialog box asking the user which phone platform to target We have two options here:</a:t>
            </a:r>
          </a:p>
          <a:p>
            <a:pPr lvl="1"/>
            <a:r>
              <a:rPr lang="en-US" dirty="0"/>
              <a:t>Windows Phone OS 7.1: This is for Mango applications and includes an additional set of APIs for working with the Windows Phone. This is the default setting and should be used for new applications going forward. </a:t>
            </a:r>
          </a:p>
          <a:p>
            <a:pPr lvl="1"/>
            <a:r>
              <a:rPr lang="en-US" dirty="0"/>
              <a:t>Windows Phone OS 7.0: This is for the original version of the Windows Phone OS and should only be used in rare circumstances. Let’s go ahead and select Windows Phone OS 7.1 and select OK.</a:t>
            </a:r>
            <a:endParaRPr lang="en-IN" dirty="0"/>
          </a:p>
        </p:txBody>
      </p:sp>
    </p:spTree>
    <p:extLst>
      <p:ext uri="{BB962C8B-B14F-4D97-AF65-F5344CB8AC3E}">
        <p14:creationId xmlns:p14="http://schemas.microsoft.com/office/powerpoint/2010/main" val="3950718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6D1E-52F0-764D-3F99-7D89F0A8078C}"/>
              </a:ext>
            </a:extLst>
          </p:cNvPr>
          <p:cNvSpPr>
            <a:spLocks noGrp="1"/>
          </p:cNvSpPr>
          <p:nvPr>
            <p:ph type="title"/>
          </p:nvPr>
        </p:nvSpPr>
        <p:spPr/>
        <p:txBody>
          <a:bodyPr/>
          <a:lstStyle/>
          <a:p>
            <a:endParaRPr lang="en-IN"/>
          </a:p>
        </p:txBody>
      </p:sp>
      <p:pic>
        <p:nvPicPr>
          <p:cNvPr id="8194" name="Picture 2">
            <a:extLst>
              <a:ext uri="{FF2B5EF4-FFF2-40B4-BE49-F238E27FC236}">
                <a16:creationId xmlns:a16="http://schemas.microsoft.com/office/drawing/2014/main" id="{6F50A7C8-0647-D907-70AB-423A92A660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2023" y="304800"/>
            <a:ext cx="10300493"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568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AE652-AE99-FAEB-B1C6-516103B11CBC}"/>
              </a:ext>
            </a:extLst>
          </p:cNvPr>
          <p:cNvSpPr>
            <a:spLocks noGrp="1"/>
          </p:cNvSpPr>
          <p:nvPr>
            <p:ph idx="1"/>
          </p:nvPr>
        </p:nvSpPr>
        <p:spPr>
          <a:xfrm>
            <a:off x="1218882" y="381000"/>
            <a:ext cx="10665222" cy="5867400"/>
          </a:xfrm>
        </p:spPr>
        <p:txBody>
          <a:bodyPr>
            <a:normAutofit lnSpcReduction="10000"/>
          </a:bodyPr>
          <a:lstStyle/>
          <a:p>
            <a:pPr rtl="0">
              <a:spcBef>
                <a:spcPts val="0"/>
              </a:spcBef>
              <a:spcAft>
                <a:spcPts val="1200"/>
              </a:spcAft>
            </a:pPr>
            <a:r>
              <a:rPr lang="en-US" sz="1800" b="0" i="0" u="none" strike="noStrike" dirty="0">
                <a:solidFill>
                  <a:srgbClr val="333333"/>
                </a:solidFill>
                <a:effectLst/>
                <a:latin typeface="Times New Roman" panose="02020603050405020304" pitchFamily="18" charset="0"/>
              </a:rPr>
              <a:t>Once Visual Studio 2010 loads up, you will see the above screen.</a:t>
            </a:r>
            <a:endParaRPr lang="en-US" b="0" dirty="0">
              <a:effectLst/>
            </a:endParaRPr>
          </a:p>
          <a:p>
            <a:pPr rtl="0" fontAlgn="base">
              <a:spcBef>
                <a:spcPts val="0"/>
              </a:spcBef>
              <a:spcAft>
                <a:spcPts val="0"/>
              </a:spcAft>
              <a:buFont typeface="+mj-lt"/>
              <a:buAutoNum type="arabicPeriod"/>
            </a:pPr>
            <a:r>
              <a:rPr lang="en-US" sz="1800" b="0" i="0" u="none" strike="noStrike" dirty="0">
                <a:solidFill>
                  <a:srgbClr val="333333"/>
                </a:solidFill>
                <a:effectLst/>
                <a:latin typeface="Times New Roman" panose="02020603050405020304" pitchFamily="18" charset="0"/>
              </a:rPr>
              <a:t>The </a:t>
            </a:r>
            <a:r>
              <a:rPr lang="en-US" sz="1800" b="1" i="0" u="none" strike="noStrike" dirty="0">
                <a:solidFill>
                  <a:srgbClr val="333333"/>
                </a:solidFill>
                <a:effectLst/>
                <a:latin typeface="Times New Roman" panose="02020603050405020304" pitchFamily="18" charset="0"/>
              </a:rPr>
              <a:t>Toolbox</a:t>
            </a:r>
            <a:r>
              <a:rPr lang="en-US" sz="1800" b="0" i="0" u="none" strike="noStrike" dirty="0">
                <a:solidFill>
                  <a:srgbClr val="333333"/>
                </a:solidFill>
                <a:effectLst/>
                <a:latin typeface="Times New Roman" panose="02020603050405020304" pitchFamily="18" charset="0"/>
              </a:rPr>
              <a:t> contains Windows Phone Controls that you can add to your application. Samples includes: </a:t>
            </a:r>
            <a:r>
              <a:rPr lang="en-US" sz="1800" b="0" i="0" u="none" strike="noStrike" dirty="0" err="1">
                <a:solidFill>
                  <a:srgbClr val="333333"/>
                </a:solidFill>
                <a:effectLst/>
                <a:latin typeface="Times New Roman" panose="02020603050405020304" pitchFamily="18" charset="0"/>
              </a:rPr>
              <a:t>TextBox</a:t>
            </a:r>
            <a:r>
              <a:rPr lang="en-US" sz="1800" b="0" i="0" u="none" strike="noStrike" dirty="0">
                <a:solidFill>
                  <a:srgbClr val="333333"/>
                </a:solidFill>
                <a:effectLst/>
                <a:latin typeface="Times New Roman" panose="02020603050405020304" pitchFamily="18" charset="0"/>
              </a:rPr>
              <a:t>, Buttons, Images and more.</a:t>
            </a:r>
          </a:p>
          <a:p>
            <a:pPr rtl="0" fontAlgn="base">
              <a:spcBef>
                <a:spcPts val="0"/>
              </a:spcBef>
              <a:spcAft>
                <a:spcPts val="0"/>
              </a:spcAft>
              <a:buFont typeface="+mj-lt"/>
              <a:buAutoNum type="arabicPeriod"/>
            </a:pPr>
            <a:r>
              <a:rPr lang="en-US" sz="1800" b="0" i="0" u="none" strike="noStrike" dirty="0">
                <a:solidFill>
                  <a:srgbClr val="333333"/>
                </a:solidFill>
                <a:effectLst/>
                <a:latin typeface="Times New Roman" panose="02020603050405020304" pitchFamily="18" charset="0"/>
              </a:rPr>
              <a:t>The </a:t>
            </a:r>
            <a:r>
              <a:rPr lang="en-US" sz="1800" b="1" i="0" u="none" strike="noStrike" dirty="0">
                <a:solidFill>
                  <a:srgbClr val="333333"/>
                </a:solidFill>
                <a:effectLst/>
                <a:latin typeface="Times New Roman" panose="02020603050405020304" pitchFamily="18" charset="0"/>
              </a:rPr>
              <a:t>Design View</a:t>
            </a:r>
            <a:r>
              <a:rPr lang="en-US" sz="1800" b="0" i="0" u="none" strike="noStrike" dirty="0">
                <a:solidFill>
                  <a:srgbClr val="333333"/>
                </a:solidFill>
                <a:effectLst/>
                <a:latin typeface="Times New Roman" panose="02020603050405020304" pitchFamily="18" charset="0"/>
              </a:rPr>
              <a:t> displays what your Windows Phone 7 application looks like real-time as you build the application.</a:t>
            </a:r>
          </a:p>
          <a:p>
            <a:pPr rtl="0" fontAlgn="base">
              <a:spcBef>
                <a:spcPts val="0"/>
              </a:spcBef>
              <a:spcAft>
                <a:spcPts val="0"/>
              </a:spcAft>
              <a:buFont typeface="+mj-lt"/>
              <a:buAutoNum type="arabicPeriod"/>
            </a:pPr>
            <a:r>
              <a:rPr lang="en-US" sz="1800" b="0" i="0" u="none" strike="noStrike" dirty="0">
                <a:solidFill>
                  <a:srgbClr val="333333"/>
                </a:solidFill>
                <a:effectLst/>
                <a:latin typeface="Times New Roman" panose="02020603050405020304" pitchFamily="18" charset="0"/>
              </a:rPr>
              <a:t>The </a:t>
            </a:r>
            <a:r>
              <a:rPr lang="en-US" sz="1800" b="1" i="0" u="none" strike="noStrike" dirty="0">
                <a:solidFill>
                  <a:srgbClr val="333333"/>
                </a:solidFill>
                <a:effectLst/>
                <a:latin typeface="Times New Roman" panose="02020603050405020304" pitchFamily="18" charset="0"/>
              </a:rPr>
              <a:t>XAML View</a:t>
            </a:r>
            <a:r>
              <a:rPr lang="en-US" sz="1800" b="0" i="0" u="none" strike="noStrike" dirty="0">
                <a:solidFill>
                  <a:srgbClr val="333333"/>
                </a:solidFill>
                <a:effectLst/>
                <a:latin typeface="Times New Roman" panose="02020603050405020304" pitchFamily="18" charset="0"/>
              </a:rPr>
              <a:t> displays the current XAML that makes up the screen shown in #2.</a:t>
            </a:r>
          </a:p>
          <a:p>
            <a:pPr rtl="0" fontAlgn="base">
              <a:spcBef>
                <a:spcPts val="0"/>
              </a:spcBef>
              <a:spcAft>
                <a:spcPts val="0"/>
              </a:spcAft>
              <a:buFont typeface="+mj-lt"/>
              <a:buAutoNum type="arabicPeriod"/>
            </a:pPr>
            <a:r>
              <a:rPr lang="en-US" sz="1800" b="0" i="0" u="none" strike="noStrike" dirty="0">
                <a:solidFill>
                  <a:srgbClr val="333333"/>
                </a:solidFill>
                <a:effectLst/>
                <a:latin typeface="Times New Roman" panose="02020603050405020304" pitchFamily="18" charset="0"/>
              </a:rPr>
              <a:t>The </a:t>
            </a:r>
            <a:r>
              <a:rPr lang="en-US" sz="1800" b="1" i="0" u="none" strike="noStrike" dirty="0">
                <a:solidFill>
                  <a:srgbClr val="333333"/>
                </a:solidFill>
                <a:effectLst/>
                <a:latin typeface="Times New Roman" panose="02020603050405020304" pitchFamily="18" charset="0"/>
              </a:rPr>
              <a:t>Solution Explorer Window</a:t>
            </a:r>
            <a:r>
              <a:rPr lang="en-US" sz="1800" b="0" i="0" u="none" strike="noStrike" dirty="0">
                <a:solidFill>
                  <a:srgbClr val="333333"/>
                </a:solidFill>
                <a:effectLst/>
                <a:latin typeface="Times New Roman" panose="02020603050405020304" pitchFamily="18" charset="0"/>
              </a:rPr>
              <a:t> displays all of the files that make up your application. This typically includes images and project files.</a:t>
            </a:r>
          </a:p>
          <a:p>
            <a:pPr rtl="0" fontAlgn="base">
              <a:spcBef>
                <a:spcPts val="0"/>
              </a:spcBef>
              <a:spcAft>
                <a:spcPts val="0"/>
              </a:spcAft>
              <a:buFont typeface="+mj-lt"/>
              <a:buAutoNum type="arabicPeriod"/>
            </a:pPr>
            <a:r>
              <a:rPr lang="en-US" sz="1800" b="0" i="0" u="none" strike="noStrike" dirty="0">
                <a:solidFill>
                  <a:srgbClr val="333333"/>
                </a:solidFill>
                <a:effectLst/>
                <a:latin typeface="Times New Roman" panose="02020603050405020304" pitchFamily="18" charset="0"/>
              </a:rPr>
              <a:t>The </a:t>
            </a:r>
            <a:r>
              <a:rPr lang="en-US" sz="1800" b="1" i="0" u="none" strike="noStrike" dirty="0">
                <a:solidFill>
                  <a:srgbClr val="333333"/>
                </a:solidFill>
                <a:effectLst/>
                <a:latin typeface="Times New Roman" panose="02020603050405020304" pitchFamily="18" charset="0"/>
              </a:rPr>
              <a:t>Properties Window</a:t>
            </a:r>
            <a:r>
              <a:rPr lang="en-US" sz="1800" b="0" i="0" u="none" strike="noStrike" dirty="0">
                <a:solidFill>
                  <a:srgbClr val="333333"/>
                </a:solidFill>
                <a:effectLst/>
                <a:latin typeface="Times New Roman" panose="02020603050405020304" pitchFamily="18" charset="0"/>
              </a:rPr>
              <a:t> allows you to change certain characteristics of the controls added to the phone application.</a:t>
            </a:r>
          </a:p>
          <a:p>
            <a:pPr rtl="0">
              <a:spcBef>
                <a:spcPts val="0"/>
              </a:spcBef>
              <a:spcAft>
                <a:spcPts val="0"/>
              </a:spcAft>
            </a:pPr>
            <a:r>
              <a:rPr lang="en-US" sz="1800" b="1" i="0" u="none" strike="noStrike" dirty="0">
                <a:solidFill>
                  <a:srgbClr val="333333"/>
                </a:solidFill>
                <a:effectLst/>
                <a:latin typeface="Times New Roman" panose="02020603050405020304" pitchFamily="18" charset="0"/>
              </a:rPr>
              <a:t>04. Modify the existing app name and page title</a:t>
            </a:r>
            <a:endParaRPr lang="en-US" b="1" dirty="0">
              <a:effectLst/>
            </a:endParaRPr>
          </a:p>
          <a:p>
            <a:pPr rtl="0">
              <a:spcBef>
                <a:spcPts val="0"/>
              </a:spcBef>
              <a:spcAft>
                <a:spcPts val="0"/>
              </a:spcAft>
            </a:pPr>
            <a:r>
              <a:rPr lang="en-US" sz="1800" b="0" i="0" u="none" strike="noStrike" dirty="0">
                <a:solidFill>
                  <a:srgbClr val="333333"/>
                </a:solidFill>
                <a:effectLst/>
                <a:latin typeface="Times New Roman" panose="02020603050405020304" pitchFamily="18" charset="0"/>
              </a:rPr>
              <a:t>The first thing we need to change is the default </a:t>
            </a:r>
            <a:r>
              <a:rPr lang="en-US" sz="1800" b="1" i="0" u="none" strike="noStrike" dirty="0">
                <a:solidFill>
                  <a:srgbClr val="333333"/>
                </a:solidFill>
                <a:effectLst/>
                <a:latin typeface="Times New Roman" panose="02020603050405020304" pitchFamily="18" charset="0"/>
              </a:rPr>
              <a:t>Application Name</a:t>
            </a:r>
            <a:r>
              <a:rPr lang="en-US" sz="1800" b="0" i="0" u="none" strike="noStrike" dirty="0">
                <a:solidFill>
                  <a:srgbClr val="333333"/>
                </a:solidFill>
                <a:effectLst/>
                <a:latin typeface="Times New Roman" panose="02020603050405020304" pitchFamily="18" charset="0"/>
              </a:rPr>
              <a:t> and </a:t>
            </a:r>
            <a:r>
              <a:rPr lang="en-US" sz="1800" b="1" i="0" u="none" strike="noStrike" dirty="0">
                <a:solidFill>
                  <a:srgbClr val="333333"/>
                </a:solidFill>
                <a:effectLst/>
                <a:latin typeface="Times New Roman" panose="02020603050405020304" pitchFamily="18" charset="0"/>
              </a:rPr>
              <a:t>Page Title</a:t>
            </a:r>
            <a:r>
              <a:rPr lang="en-US" sz="1800" b="0" i="0" u="none" strike="noStrike" dirty="0">
                <a:solidFill>
                  <a:srgbClr val="333333"/>
                </a:solidFill>
                <a:effectLst/>
                <a:latin typeface="Times New Roman" panose="02020603050405020304" pitchFamily="18" charset="0"/>
              </a:rPr>
              <a:t> to our own. Navigate inside of your </a:t>
            </a:r>
            <a:r>
              <a:rPr lang="en-US" sz="1800" b="1" i="0" u="none" strike="noStrike" dirty="0" err="1">
                <a:solidFill>
                  <a:srgbClr val="333333"/>
                </a:solidFill>
                <a:effectLst/>
                <a:latin typeface="Times New Roman" panose="02020603050405020304" pitchFamily="18" charset="0"/>
              </a:rPr>
              <a:t>MainPage.xaml</a:t>
            </a:r>
            <a:r>
              <a:rPr lang="en-US" sz="1800" b="0" i="0" u="none" strike="noStrike" dirty="0">
                <a:solidFill>
                  <a:srgbClr val="333333"/>
                </a:solidFill>
                <a:effectLst/>
                <a:latin typeface="Times New Roman" panose="02020603050405020304" pitchFamily="18" charset="0"/>
              </a:rPr>
              <a:t> (Shown in Figure #3, item #3) and modify the </a:t>
            </a:r>
            <a:r>
              <a:rPr lang="en-US" sz="1800" b="1" i="0" u="none" strike="noStrike" dirty="0">
                <a:solidFill>
                  <a:srgbClr val="333333"/>
                </a:solidFill>
                <a:effectLst/>
                <a:latin typeface="Times New Roman" panose="02020603050405020304" pitchFamily="18" charset="0"/>
              </a:rPr>
              <a:t>Text</a:t>
            </a:r>
            <a:r>
              <a:rPr lang="en-US" sz="1800" b="0" i="0" u="none" strike="noStrike" dirty="0">
                <a:solidFill>
                  <a:srgbClr val="333333"/>
                </a:solidFill>
                <a:effectLst/>
                <a:latin typeface="Times New Roman" panose="02020603050405020304" pitchFamily="18" charset="0"/>
              </a:rPr>
              <a:t> properties of each </a:t>
            </a:r>
            <a:r>
              <a:rPr lang="en-US" sz="1800" b="1" i="0" u="none" strike="noStrike" dirty="0" err="1">
                <a:solidFill>
                  <a:srgbClr val="333333"/>
                </a:solidFill>
                <a:effectLst/>
                <a:latin typeface="Times New Roman" panose="02020603050405020304" pitchFamily="18" charset="0"/>
              </a:rPr>
              <a:t>TextBlock</a:t>
            </a:r>
            <a:r>
              <a:rPr lang="en-US" sz="1800" b="0" i="0" u="none" strike="noStrike" dirty="0">
                <a:solidFill>
                  <a:srgbClr val="333333"/>
                </a:solidFill>
                <a:effectLst/>
                <a:latin typeface="Times New Roman" panose="02020603050405020304" pitchFamily="18" charset="0"/>
              </a:rPr>
              <a:t> as shown below:</a:t>
            </a:r>
            <a:endParaRPr lang="en-US" b="0" dirty="0">
              <a:effectLst/>
            </a:endParaRPr>
          </a:p>
          <a:p>
            <a:pPr rtl="0">
              <a:spcBef>
                <a:spcPts val="0"/>
              </a:spcBef>
              <a:spcAft>
                <a:spcPts val="0"/>
              </a:spcAft>
            </a:pPr>
            <a:r>
              <a:rPr lang="en-US" sz="1800" b="1" i="0" u="none" strike="noStrike" dirty="0">
                <a:solidFill>
                  <a:srgbClr val="333333"/>
                </a:solidFill>
                <a:effectLst/>
                <a:latin typeface="Times New Roman" panose="02020603050405020304" pitchFamily="18" charset="0"/>
              </a:rPr>
              <a:t>&lt;!--</a:t>
            </a:r>
            <a:r>
              <a:rPr lang="en-US" sz="1800" b="1" i="0" u="none" strike="noStrike" dirty="0" err="1">
                <a:solidFill>
                  <a:srgbClr val="333333"/>
                </a:solidFill>
                <a:effectLst/>
                <a:latin typeface="Times New Roman" panose="02020603050405020304" pitchFamily="18" charset="0"/>
              </a:rPr>
              <a:t>TitlePanel</a:t>
            </a:r>
            <a:r>
              <a:rPr lang="en-US" sz="1800" b="1" i="0" u="none" strike="noStrike" dirty="0">
                <a:solidFill>
                  <a:srgbClr val="333333"/>
                </a:solidFill>
                <a:effectLst/>
                <a:latin typeface="Times New Roman" panose="02020603050405020304" pitchFamily="18" charset="0"/>
              </a:rPr>
              <a:t> contains the name of the application and page title--&gt;</a:t>
            </a:r>
            <a:br>
              <a:rPr lang="en-US" sz="1800" b="1" i="0" u="none" strike="noStrike" dirty="0">
                <a:solidFill>
                  <a:srgbClr val="333333"/>
                </a:solidFill>
                <a:effectLst/>
                <a:latin typeface="Times New Roman" panose="02020603050405020304" pitchFamily="18" charset="0"/>
              </a:rPr>
            </a:br>
            <a:r>
              <a:rPr lang="en-US" sz="1800" b="1" i="0" u="none" strike="noStrike" dirty="0">
                <a:solidFill>
                  <a:srgbClr val="333333"/>
                </a:solidFill>
                <a:effectLst/>
                <a:latin typeface="Times New Roman" panose="02020603050405020304" pitchFamily="18" charset="0"/>
              </a:rPr>
              <a:t>&lt;</a:t>
            </a:r>
            <a:r>
              <a:rPr lang="en-US" sz="1800" b="1" i="0" u="none" strike="noStrike" dirty="0" err="1">
                <a:solidFill>
                  <a:srgbClr val="333333"/>
                </a:solidFill>
                <a:effectLst/>
                <a:latin typeface="Times New Roman" panose="02020603050405020304" pitchFamily="18" charset="0"/>
              </a:rPr>
              <a:t>StackPanel</a:t>
            </a:r>
            <a:r>
              <a:rPr lang="en-US" sz="1800" b="1" i="0" u="none" strike="noStrike" dirty="0">
                <a:solidFill>
                  <a:srgbClr val="333333"/>
                </a:solidFill>
                <a:effectLst/>
                <a:latin typeface="Times New Roman" panose="02020603050405020304" pitchFamily="18" charset="0"/>
              </a:rPr>
              <a:t> x:Name="TitlePanel" </a:t>
            </a:r>
            <a:r>
              <a:rPr lang="en-US" sz="1800" b="1" i="0" u="none" strike="noStrike" dirty="0" err="1">
                <a:solidFill>
                  <a:srgbClr val="333333"/>
                </a:solidFill>
                <a:effectLst/>
                <a:latin typeface="Times New Roman" panose="02020603050405020304" pitchFamily="18" charset="0"/>
              </a:rPr>
              <a:t>Grid.Row</a:t>
            </a:r>
            <a:r>
              <a:rPr lang="en-US" sz="1800" b="1" i="0" u="none" strike="noStrike" dirty="0">
                <a:solidFill>
                  <a:srgbClr val="333333"/>
                </a:solidFill>
                <a:effectLst/>
                <a:latin typeface="Times New Roman" panose="02020603050405020304" pitchFamily="18" charset="0"/>
              </a:rPr>
              <a:t>="0" Margin="12,17,0,28"&gt;</a:t>
            </a:r>
            <a:br>
              <a:rPr lang="en-US" sz="1800" b="1" i="0" u="none" strike="noStrike" dirty="0">
                <a:solidFill>
                  <a:srgbClr val="333333"/>
                </a:solidFill>
                <a:effectLst/>
                <a:latin typeface="Times New Roman" panose="02020603050405020304" pitchFamily="18" charset="0"/>
              </a:rPr>
            </a:br>
            <a:r>
              <a:rPr lang="en-US" sz="1800" b="1" i="0" u="none" strike="noStrike" dirty="0">
                <a:solidFill>
                  <a:srgbClr val="333333"/>
                </a:solidFill>
                <a:effectLst/>
                <a:latin typeface="Times New Roman" panose="02020603050405020304" pitchFamily="18" charset="0"/>
              </a:rPr>
              <a:t>&lt;</a:t>
            </a:r>
            <a:r>
              <a:rPr lang="en-US" sz="1800" b="1" i="0" u="none" strike="noStrike" dirty="0" err="1">
                <a:solidFill>
                  <a:srgbClr val="333333"/>
                </a:solidFill>
                <a:effectLst/>
                <a:latin typeface="Times New Roman" panose="02020603050405020304" pitchFamily="18" charset="0"/>
              </a:rPr>
              <a:t>TextBlock</a:t>
            </a:r>
            <a:r>
              <a:rPr lang="en-US" sz="1800" b="1" i="0" u="none" strike="noStrike" dirty="0">
                <a:solidFill>
                  <a:srgbClr val="333333"/>
                </a:solidFill>
                <a:effectLst/>
                <a:latin typeface="Times New Roman" panose="02020603050405020304" pitchFamily="18" charset="0"/>
              </a:rPr>
              <a:t> x:Name="ApplicationTitle" Text="MY TWITTER LOOKUP" Style="{</a:t>
            </a:r>
            <a:r>
              <a:rPr lang="en-US" sz="1800" b="1" i="0" u="none" strike="noStrike" dirty="0" err="1">
                <a:solidFill>
                  <a:srgbClr val="333333"/>
                </a:solidFill>
                <a:effectLst/>
                <a:latin typeface="Times New Roman" panose="02020603050405020304" pitchFamily="18" charset="0"/>
              </a:rPr>
              <a:t>StaticResource</a:t>
            </a:r>
            <a:r>
              <a:rPr lang="en-US" sz="1800" b="1" i="0" u="none" strike="noStrike" dirty="0">
                <a:solidFill>
                  <a:srgbClr val="333333"/>
                </a:solidFill>
                <a:effectLst/>
                <a:latin typeface="Times New Roman" panose="02020603050405020304" pitchFamily="18" charset="0"/>
              </a:rPr>
              <a:t> </a:t>
            </a:r>
            <a:r>
              <a:rPr lang="en-US" sz="1800" b="1" i="0" u="none" strike="noStrike" dirty="0" err="1">
                <a:solidFill>
                  <a:srgbClr val="333333"/>
                </a:solidFill>
                <a:effectLst/>
                <a:latin typeface="Times New Roman" panose="02020603050405020304" pitchFamily="18" charset="0"/>
              </a:rPr>
              <a:t>PhoneTextNormalStyle</a:t>
            </a:r>
            <a:r>
              <a:rPr lang="en-US" sz="1800" b="1" i="0" u="none" strike="noStrike" dirty="0">
                <a:solidFill>
                  <a:srgbClr val="333333"/>
                </a:solidFill>
                <a:effectLst/>
                <a:latin typeface="Times New Roman" panose="02020603050405020304" pitchFamily="18" charset="0"/>
              </a:rPr>
              <a:t>}"/&gt;</a:t>
            </a:r>
            <a:br>
              <a:rPr lang="en-US" sz="1800" b="1" i="0" u="none" strike="noStrike" dirty="0">
                <a:solidFill>
                  <a:srgbClr val="333333"/>
                </a:solidFill>
                <a:effectLst/>
                <a:latin typeface="Times New Roman" panose="02020603050405020304" pitchFamily="18" charset="0"/>
              </a:rPr>
            </a:br>
            <a:r>
              <a:rPr lang="en-US" sz="1800" b="1" i="0" u="none" strike="noStrike" dirty="0">
                <a:solidFill>
                  <a:srgbClr val="333333"/>
                </a:solidFill>
                <a:effectLst/>
                <a:latin typeface="Times New Roman" panose="02020603050405020304" pitchFamily="18" charset="0"/>
              </a:rPr>
              <a:t>&lt;</a:t>
            </a:r>
            <a:r>
              <a:rPr lang="en-US" sz="1800" b="1" i="0" u="none" strike="noStrike" dirty="0" err="1">
                <a:solidFill>
                  <a:srgbClr val="333333"/>
                </a:solidFill>
                <a:effectLst/>
                <a:latin typeface="Times New Roman" panose="02020603050405020304" pitchFamily="18" charset="0"/>
              </a:rPr>
              <a:t>TextBlock</a:t>
            </a:r>
            <a:r>
              <a:rPr lang="en-US" sz="1800" b="1" i="0" u="none" strike="noStrike" dirty="0">
                <a:solidFill>
                  <a:srgbClr val="333333"/>
                </a:solidFill>
                <a:effectLst/>
                <a:latin typeface="Times New Roman" panose="02020603050405020304" pitchFamily="18" charset="0"/>
              </a:rPr>
              <a:t> x:Name="PageTitle" Text="enter user" Margin="9,-7,0,0" Style="{</a:t>
            </a:r>
            <a:r>
              <a:rPr lang="en-US" sz="1800" b="1" i="0" u="none" strike="noStrike" dirty="0" err="1">
                <a:solidFill>
                  <a:srgbClr val="333333"/>
                </a:solidFill>
                <a:effectLst/>
                <a:latin typeface="Times New Roman" panose="02020603050405020304" pitchFamily="18" charset="0"/>
              </a:rPr>
              <a:t>StaticResource</a:t>
            </a:r>
            <a:r>
              <a:rPr lang="en-US" sz="1800" b="1" i="0" u="none" strike="noStrike" dirty="0">
                <a:solidFill>
                  <a:srgbClr val="333333"/>
                </a:solidFill>
                <a:effectLst/>
                <a:latin typeface="Times New Roman" panose="02020603050405020304" pitchFamily="18" charset="0"/>
              </a:rPr>
              <a:t> PhoneTextTitle1Style}"/&gt;</a:t>
            </a:r>
            <a:br>
              <a:rPr lang="en-US" sz="1800" b="1" i="0" u="none" strike="noStrike" dirty="0">
                <a:solidFill>
                  <a:srgbClr val="333333"/>
                </a:solidFill>
                <a:effectLst/>
                <a:latin typeface="Times New Roman" panose="02020603050405020304" pitchFamily="18" charset="0"/>
              </a:rPr>
            </a:br>
            <a:r>
              <a:rPr lang="en-US" sz="1800" b="1" i="0" u="none" strike="noStrike" dirty="0">
                <a:solidFill>
                  <a:srgbClr val="333333"/>
                </a:solidFill>
                <a:effectLst/>
                <a:latin typeface="Times New Roman" panose="02020603050405020304" pitchFamily="18" charset="0"/>
              </a:rPr>
              <a:t>&lt;/</a:t>
            </a:r>
            <a:r>
              <a:rPr lang="en-US" sz="1800" b="1" i="0" u="none" strike="noStrike" dirty="0" err="1">
                <a:solidFill>
                  <a:srgbClr val="333333"/>
                </a:solidFill>
                <a:effectLst/>
                <a:latin typeface="Times New Roman" panose="02020603050405020304" pitchFamily="18" charset="0"/>
              </a:rPr>
              <a:t>StackPanel</a:t>
            </a:r>
            <a:r>
              <a:rPr lang="en-US" sz="1800" b="1" i="0" u="none" strike="noStrike" dirty="0">
                <a:solidFill>
                  <a:srgbClr val="333333"/>
                </a:solidFill>
                <a:effectLst/>
                <a:latin typeface="Times New Roman" panose="02020603050405020304" pitchFamily="18" charset="0"/>
              </a:rPr>
              <a:t>&gt;</a:t>
            </a:r>
            <a:endParaRPr lang="en-US" b="0" dirty="0">
              <a:effectLst/>
            </a:endParaRPr>
          </a:p>
          <a:p>
            <a:pPr rtl="0">
              <a:spcBef>
                <a:spcPts val="0"/>
              </a:spcBef>
              <a:spcAft>
                <a:spcPts val="1200"/>
              </a:spcAft>
            </a:pPr>
            <a:r>
              <a:rPr lang="en-US" sz="1800" b="0" i="0" u="none" strike="noStrike" dirty="0">
                <a:solidFill>
                  <a:srgbClr val="333333"/>
                </a:solidFill>
                <a:effectLst/>
                <a:latin typeface="Times New Roman" panose="02020603050405020304" pitchFamily="18" charset="0"/>
              </a:rPr>
              <a:t>If you look at the designer window now, then you will see the following figure:</a:t>
            </a:r>
            <a:endParaRPr lang="en-IN" sz="1800" b="0" i="0" u="none" strike="noStrike" dirty="0">
              <a:solidFill>
                <a:srgbClr val="333333"/>
              </a:solidFill>
              <a:effectLst/>
              <a:latin typeface="Times New Roman" panose="02020603050405020304" pitchFamily="18" charset="0"/>
            </a:endParaRPr>
          </a:p>
          <a:p>
            <a:pPr rtl="0">
              <a:spcBef>
                <a:spcPts val="0"/>
              </a:spcBef>
              <a:spcAft>
                <a:spcPts val="1200"/>
              </a:spcAft>
            </a:pPr>
            <a:endParaRPr lang="en-US" b="0" dirty="0">
              <a:effectLst/>
            </a:endParaRPr>
          </a:p>
        </p:txBody>
      </p:sp>
    </p:spTree>
    <p:extLst>
      <p:ext uri="{BB962C8B-B14F-4D97-AF65-F5344CB8AC3E}">
        <p14:creationId xmlns:p14="http://schemas.microsoft.com/office/powerpoint/2010/main" val="1868084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15296-E060-EA96-3714-AD2DF05F1460}"/>
              </a:ext>
            </a:extLst>
          </p:cNvPr>
          <p:cNvSpPr>
            <a:spLocks noGrp="1"/>
          </p:cNvSpPr>
          <p:nvPr>
            <p:ph type="title"/>
          </p:nvPr>
        </p:nvSpPr>
        <p:spPr/>
        <p:txBody>
          <a:bodyPr/>
          <a:lstStyle/>
          <a:p>
            <a:endParaRPr lang="en-IN"/>
          </a:p>
        </p:txBody>
      </p:sp>
      <p:pic>
        <p:nvPicPr>
          <p:cNvPr id="9218" name="Picture 2">
            <a:extLst>
              <a:ext uri="{FF2B5EF4-FFF2-40B4-BE49-F238E27FC236}">
                <a16:creationId xmlns:a16="http://schemas.microsoft.com/office/drawing/2014/main" id="{528057E7-2E28-2465-5709-405FF14590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8079" y="381000"/>
            <a:ext cx="10436025"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202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C105-F453-6577-1F2D-7CDC5B3677A3}"/>
              </a:ext>
            </a:extLst>
          </p:cNvPr>
          <p:cNvSpPr>
            <a:spLocks noGrp="1"/>
          </p:cNvSpPr>
          <p:nvPr>
            <p:ph type="title"/>
          </p:nvPr>
        </p:nvSpPr>
        <p:spPr/>
        <p:txBody>
          <a:bodyPr/>
          <a:lstStyle/>
          <a:p>
            <a:r>
              <a:rPr lang="en-US" dirty="0"/>
              <a:t>05. Adjusting layout and adding controls</a:t>
            </a:r>
            <a:endParaRPr lang="en-IN" dirty="0"/>
          </a:p>
        </p:txBody>
      </p:sp>
      <p:sp>
        <p:nvSpPr>
          <p:cNvPr id="3" name="Content Placeholder 2">
            <a:extLst>
              <a:ext uri="{FF2B5EF4-FFF2-40B4-BE49-F238E27FC236}">
                <a16:creationId xmlns:a16="http://schemas.microsoft.com/office/drawing/2014/main" id="{F90675D5-800C-EE23-0CAC-62F34E6C4F46}"/>
              </a:ext>
            </a:extLst>
          </p:cNvPr>
          <p:cNvSpPr>
            <a:spLocks noGrp="1"/>
          </p:cNvSpPr>
          <p:nvPr>
            <p:ph idx="1"/>
          </p:nvPr>
        </p:nvSpPr>
        <p:spPr/>
        <p:txBody>
          <a:bodyPr/>
          <a:lstStyle/>
          <a:p>
            <a:r>
              <a:rPr lang="en-US" dirty="0"/>
              <a:t>The next thing that we will want to do is adjust the layout to allow our controls to fill the screen. </a:t>
            </a:r>
          </a:p>
          <a:p>
            <a:r>
              <a:rPr lang="en-US" dirty="0"/>
              <a:t>Move your mouse onto the designer and left click on the point shown in the grab below. This will allow us to fill this space with a </a:t>
            </a:r>
            <a:r>
              <a:rPr lang="en-US" dirty="0" err="1"/>
              <a:t>TextBox</a:t>
            </a:r>
            <a:r>
              <a:rPr lang="en-US" dirty="0"/>
              <a:t> and Button.</a:t>
            </a:r>
          </a:p>
          <a:p>
            <a:r>
              <a:rPr lang="en-US" dirty="0"/>
              <a:t>Adjusting the grid layout in a Windows Phone 7 application </a:t>
            </a:r>
          </a:p>
          <a:p>
            <a:r>
              <a:rPr lang="en-US" dirty="0"/>
              <a:t>Once that is in place, we will want to drag and drop a </a:t>
            </a:r>
            <a:r>
              <a:rPr lang="en-US" dirty="0" err="1"/>
              <a:t>TextBox</a:t>
            </a:r>
            <a:r>
              <a:rPr lang="en-US" dirty="0"/>
              <a:t>, Button and </a:t>
            </a:r>
            <a:r>
              <a:rPr lang="en-US" dirty="0" err="1"/>
              <a:t>ListBox</a:t>
            </a:r>
            <a:r>
              <a:rPr lang="en-US" dirty="0"/>
              <a:t> from the </a:t>
            </a:r>
            <a:r>
              <a:rPr lang="en-US" dirty="0" err="1"/>
              <a:t>ToolBox</a:t>
            </a:r>
            <a:r>
              <a:rPr lang="en-US" dirty="0"/>
              <a:t> onto the designer window as shown here:</a:t>
            </a:r>
            <a:endParaRPr lang="en-IN" dirty="0"/>
          </a:p>
        </p:txBody>
      </p:sp>
    </p:spTree>
    <p:extLst>
      <p:ext uri="{BB962C8B-B14F-4D97-AF65-F5344CB8AC3E}">
        <p14:creationId xmlns:p14="http://schemas.microsoft.com/office/powerpoint/2010/main" val="2357321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2EEF31-EA0C-CC78-BA1C-0ED6EE1353A5}"/>
              </a:ext>
            </a:extLst>
          </p:cNvPr>
          <p:cNvSpPr>
            <a:spLocks noGrp="1"/>
          </p:cNvSpPr>
          <p:nvPr>
            <p:ph type="title"/>
          </p:nvPr>
        </p:nvSpPr>
        <p:spPr/>
        <p:txBody>
          <a:bodyPr/>
          <a:lstStyle/>
          <a:p>
            <a:r>
              <a:rPr lang="en-US" dirty="0"/>
              <a:t>Introduction to Windows Mobile 7 Development</a:t>
            </a:r>
            <a:endParaRPr lang="en-IN" dirty="0"/>
          </a:p>
        </p:txBody>
      </p:sp>
      <p:sp>
        <p:nvSpPr>
          <p:cNvPr id="5" name="Content Placeholder 4">
            <a:extLst>
              <a:ext uri="{FF2B5EF4-FFF2-40B4-BE49-F238E27FC236}">
                <a16:creationId xmlns:a16="http://schemas.microsoft.com/office/drawing/2014/main" id="{CDB10C48-88BC-C32D-5AD9-1F2A6DD4013B}"/>
              </a:ext>
            </a:extLst>
          </p:cNvPr>
          <p:cNvSpPr>
            <a:spLocks noGrp="1"/>
          </p:cNvSpPr>
          <p:nvPr>
            <p:ph idx="1"/>
          </p:nvPr>
        </p:nvSpPr>
        <p:spPr/>
        <p:txBody>
          <a:bodyPr/>
          <a:lstStyle/>
          <a:p>
            <a:r>
              <a:rPr lang="en-US" dirty="0" err="1"/>
              <a:t>Mobiletuts</a:t>
            </a:r>
            <a:r>
              <a:rPr lang="en-US" dirty="0"/>
              <a:t>+ will be covering all major mobile platforms – iPhone, Windows, Android and Blackberry. Today we’ll be taking a look at Windows Phone 7 development. Windows Phone 7 is the latest mobile operating system from Microsoft. It is a clean break from previous Windows Mobile operating systems, such as </a:t>
            </a:r>
            <a:r>
              <a:rPr lang="en-US" dirty="0" err="1"/>
              <a:t>WinMo</a:t>
            </a:r>
            <a:r>
              <a:rPr lang="en-US" dirty="0"/>
              <a:t> 6.5, and offers .NET developers a chance to get in on the mobile application explosion that has happened in recent years. This tutorial will introduce you to the Windows Phone 7 platform, walk you through installing the SDK, and demonstrate the fundamental code necessary to build a simple application.</a:t>
            </a:r>
            <a:endParaRPr lang="en-IN" dirty="0"/>
          </a:p>
        </p:txBody>
      </p:sp>
    </p:spTree>
    <p:extLst>
      <p:ext uri="{BB962C8B-B14F-4D97-AF65-F5344CB8AC3E}">
        <p14:creationId xmlns:p14="http://schemas.microsoft.com/office/powerpoint/2010/main" val="3918058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053B5-8520-A8A2-D59D-6B6912D25FBE}"/>
              </a:ext>
            </a:extLst>
          </p:cNvPr>
          <p:cNvSpPr>
            <a:spLocks noGrp="1"/>
          </p:cNvSpPr>
          <p:nvPr>
            <p:ph idx="1"/>
          </p:nvPr>
        </p:nvSpPr>
        <p:spPr/>
        <p:txBody>
          <a:bodyPr>
            <a:normAutofit/>
          </a:bodyPr>
          <a:lstStyle/>
          <a:p>
            <a:r>
              <a:rPr lang="en-US" dirty="0"/>
              <a:t>So, what do these buttons do? </a:t>
            </a:r>
          </a:p>
          <a:p>
            <a:r>
              <a:rPr lang="en-US" dirty="0"/>
              <a:t>The </a:t>
            </a:r>
            <a:r>
              <a:rPr lang="en-US" dirty="0" err="1"/>
              <a:t>TextBox</a:t>
            </a:r>
            <a:r>
              <a:rPr lang="en-US" dirty="0"/>
              <a:t> is a user input control that will allow our user to type a Twitter username. </a:t>
            </a:r>
          </a:p>
          <a:p>
            <a:r>
              <a:rPr lang="en-US" dirty="0"/>
              <a:t>The Button will be pressed when the user is ready to lookup tweets from the user entered into the </a:t>
            </a:r>
            <a:r>
              <a:rPr lang="en-US" dirty="0" err="1"/>
              <a:t>TextBox</a:t>
            </a:r>
            <a:r>
              <a:rPr lang="en-US" dirty="0"/>
              <a:t>. </a:t>
            </a:r>
          </a:p>
          <a:p>
            <a:r>
              <a:rPr lang="en-US" dirty="0"/>
              <a:t>The </a:t>
            </a:r>
            <a:r>
              <a:rPr lang="en-US" dirty="0" err="1"/>
              <a:t>ListBox</a:t>
            </a:r>
            <a:r>
              <a:rPr lang="en-US" dirty="0"/>
              <a:t> will contain the users image as well as the tweet from the user. </a:t>
            </a:r>
          </a:p>
          <a:p>
            <a:pPr lvl="1"/>
            <a:r>
              <a:rPr lang="en-US" dirty="0"/>
              <a:t>Let’s go ahead and make the following modifications to the </a:t>
            </a:r>
            <a:r>
              <a:rPr lang="en-US" dirty="0" err="1"/>
              <a:t>MainPage.xaml</a:t>
            </a:r>
            <a:r>
              <a:rPr lang="en-US" dirty="0"/>
              <a:t> file. </a:t>
            </a:r>
          </a:p>
          <a:p>
            <a:pPr lvl="1"/>
            <a:r>
              <a:rPr lang="en-US" dirty="0"/>
              <a:t>Look for the </a:t>
            </a:r>
          </a:p>
          <a:p>
            <a:pPr marL="457200" lvl="1" indent="0">
              <a:buNone/>
            </a:pPr>
            <a:endParaRPr lang="en-US" dirty="0"/>
          </a:p>
        </p:txBody>
      </p:sp>
    </p:spTree>
    <p:extLst>
      <p:ext uri="{BB962C8B-B14F-4D97-AF65-F5344CB8AC3E}">
        <p14:creationId xmlns:p14="http://schemas.microsoft.com/office/powerpoint/2010/main" val="3643549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D1FF0F-0912-3D8A-09FC-A49E4656943E}"/>
              </a:ext>
            </a:extLst>
          </p:cNvPr>
          <p:cNvSpPr>
            <a:spLocks noGrp="1"/>
          </p:cNvSpPr>
          <p:nvPr>
            <p:ph idx="1"/>
          </p:nvPr>
        </p:nvSpPr>
        <p:spPr>
          <a:xfrm>
            <a:off x="1218882" y="685800"/>
            <a:ext cx="10665222" cy="5562600"/>
          </a:xfrm>
        </p:spPr>
        <p:txBody>
          <a:bodyPr>
            <a:normAutofit fontScale="92500" lnSpcReduction="20000"/>
          </a:bodyPr>
          <a:lstStyle/>
          <a:p>
            <a:pPr rtl="0">
              <a:spcBef>
                <a:spcPts val="0"/>
              </a:spcBef>
              <a:spcAft>
                <a:spcPts val="0"/>
              </a:spcAft>
            </a:pP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ContentPanel</a:t>
            </a:r>
            <a:r>
              <a:rPr lang="en-IN" sz="1800" b="1" i="0" u="none" strike="noStrike" dirty="0">
                <a:solidFill>
                  <a:srgbClr val="333333"/>
                </a:solidFill>
                <a:effectLst/>
                <a:latin typeface="Times New Roman" panose="02020603050405020304" pitchFamily="18" charset="0"/>
              </a:rPr>
              <a:t> - place additional content here--&gt;</a:t>
            </a:r>
            <a:r>
              <a:rPr lang="en-IN" sz="1800" b="0" i="0" u="none" strike="noStrike" dirty="0">
                <a:solidFill>
                  <a:srgbClr val="333333"/>
                </a:solidFill>
                <a:effectLst/>
                <a:latin typeface="Times New Roman" panose="02020603050405020304" pitchFamily="18" charset="0"/>
              </a:rPr>
              <a:t> tag and replace the code with the following:</a:t>
            </a:r>
            <a:endParaRPr lang="en-IN" b="0" dirty="0">
              <a:effectLst/>
            </a:endParaRPr>
          </a:p>
          <a:p>
            <a:r>
              <a:rPr lang="en-IN" sz="1800" b="1" i="0" u="none" strike="noStrike" dirty="0">
                <a:solidFill>
                  <a:srgbClr val="333333"/>
                </a:solidFill>
                <a:effectLst/>
                <a:latin typeface="Times New Roman" panose="02020603050405020304" pitchFamily="18" charset="0"/>
              </a:rPr>
              <a:t>&lt;Grid x:Name="ContentPanel" </a:t>
            </a:r>
            <a:r>
              <a:rPr lang="en-IN" sz="1800" b="1" i="0" u="none" strike="noStrike" dirty="0" err="1">
                <a:solidFill>
                  <a:srgbClr val="333333"/>
                </a:solidFill>
                <a:effectLst/>
                <a:latin typeface="Times New Roman" panose="02020603050405020304" pitchFamily="18" charset="0"/>
              </a:rPr>
              <a:t>Grid.Row</a:t>
            </a:r>
            <a:r>
              <a:rPr lang="en-IN" sz="1800" b="1" i="0" u="none" strike="noStrike" dirty="0">
                <a:solidFill>
                  <a:srgbClr val="333333"/>
                </a:solidFill>
                <a:effectLst/>
                <a:latin typeface="Times New Roman" panose="02020603050405020304" pitchFamily="18" charset="0"/>
              </a:rPr>
              <a:t>="1" Margin="12,0,12,0"&gt;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Grid.RowDefinitions</a:t>
            </a:r>
            <a:r>
              <a:rPr lang="en-IN" sz="1800" b="1" i="0" u="none" strike="noStrike" dirty="0">
                <a:solidFill>
                  <a:srgbClr val="333333"/>
                </a:solidFill>
                <a:effectLst/>
                <a:latin typeface="Times New Roman" panose="02020603050405020304" pitchFamily="18" charset="0"/>
              </a:rPr>
              <a:t>&gt;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RowDefinition</a:t>
            </a:r>
            <a:r>
              <a:rPr lang="en-IN" sz="1800" b="1" i="0" u="none" strike="noStrike" dirty="0">
                <a:solidFill>
                  <a:srgbClr val="333333"/>
                </a:solidFill>
                <a:effectLst/>
                <a:latin typeface="Times New Roman" panose="02020603050405020304" pitchFamily="18" charset="0"/>
              </a:rPr>
              <a:t> Height="74*" /&gt;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RowDefinition</a:t>
            </a:r>
            <a:r>
              <a:rPr lang="en-IN" sz="1800" b="1" i="0" u="none" strike="noStrike" dirty="0">
                <a:solidFill>
                  <a:srgbClr val="333333"/>
                </a:solidFill>
                <a:effectLst/>
                <a:latin typeface="Times New Roman" panose="02020603050405020304" pitchFamily="18" charset="0"/>
              </a:rPr>
              <a:t> Height="533*" /&gt;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Grid.RowDefinitions</a:t>
            </a:r>
            <a:r>
              <a:rPr lang="en-IN" sz="1800" b="1" i="0" u="none" strike="noStrike" dirty="0">
                <a:solidFill>
                  <a:srgbClr val="333333"/>
                </a:solidFill>
                <a:effectLst/>
                <a:latin typeface="Times New Roman" panose="02020603050405020304" pitchFamily="18" charset="0"/>
              </a:rPr>
              <a:t>&gt;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TextBox</a:t>
            </a:r>
            <a:r>
              <a:rPr lang="en-IN" sz="1800" b="1" i="0" u="none" strike="noStrike" dirty="0">
                <a:solidFill>
                  <a:srgbClr val="333333"/>
                </a:solidFill>
                <a:effectLst/>
                <a:latin typeface="Times New Roman" panose="02020603050405020304" pitchFamily="18" charset="0"/>
              </a:rPr>
              <a:t> </a:t>
            </a:r>
            <a:r>
              <a:rPr lang="en-IN" sz="1800" b="1" i="0" u="none" strike="noStrike" dirty="0" err="1">
                <a:solidFill>
                  <a:srgbClr val="333333"/>
                </a:solidFill>
                <a:effectLst/>
                <a:latin typeface="Times New Roman" panose="02020603050405020304" pitchFamily="18" charset="0"/>
              </a:rPr>
              <a:t>Grid.RowSpan</a:t>
            </a:r>
            <a:r>
              <a:rPr lang="en-IN" sz="1800" b="1" i="0" u="none" strike="noStrike" dirty="0">
                <a:solidFill>
                  <a:srgbClr val="333333"/>
                </a:solidFill>
                <a:effectLst/>
                <a:latin typeface="Times New Roman" panose="02020603050405020304" pitchFamily="18" charset="0"/>
              </a:rPr>
              <a:t>="2" Height="72" </a:t>
            </a:r>
            <a:r>
              <a:rPr lang="en-IN" sz="1800" b="1" i="0" u="none" strike="noStrike" dirty="0" err="1">
                <a:solidFill>
                  <a:srgbClr val="333333"/>
                </a:solidFill>
                <a:effectLst/>
                <a:latin typeface="Times New Roman" panose="02020603050405020304" pitchFamily="18" charset="0"/>
              </a:rPr>
              <a:t>HorizontalAlignment</a:t>
            </a:r>
            <a:r>
              <a:rPr lang="en-IN" sz="1800" b="1" i="0" u="none" strike="noStrike" dirty="0">
                <a:solidFill>
                  <a:srgbClr val="333333"/>
                </a:solidFill>
                <a:effectLst/>
                <a:latin typeface="Times New Roman" panose="02020603050405020304" pitchFamily="18" charset="0"/>
              </a:rPr>
              <a:t>="Left" Margin="9,8,0,0" Name="</a:t>
            </a:r>
            <a:r>
              <a:rPr lang="en-IN" sz="1800" b="1" i="0" u="none" strike="noStrike" dirty="0" err="1">
                <a:solidFill>
                  <a:srgbClr val="333333"/>
                </a:solidFill>
                <a:effectLst/>
                <a:latin typeface="Times New Roman" panose="02020603050405020304" pitchFamily="18" charset="0"/>
              </a:rPr>
              <a:t>txtUserName</a:t>
            </a:r>
            <a:r>
              <a:rPr lang="en-IN" sz="1800" b="1" i="0" u="none" strike="noStrike" dirty="0">
                <a:solidFill>
                  <a:srgbClr val="333333"/>
                </a:solidFill>
                <a:effectLst/>
                <a:latin typeface="Times New Roman" panose="02020603050405020304" pitchFamily="18" charset="0"/>
              </a:rPr>
              <a:t>" </a:t>
            </a:r>
            <a:r>
              <a:rPr lang="en-IN" sz="1800" b="1" i="0" u="none" strike="noStrike" dirty="0" err="1">
                <a:solidFill>
                  <a:srgbClr val="333333"/>
                </a:solidFill>
                <a:effectLst/>
                <a:latin typeface="Times New Roman" panose="02020603050405020304" pitchFamily="18" charset="0"/>
              </a:rPr>
              <a:t>VerticalAlignment</a:t>
            </a:r>
            <a:r>
              <a:rPr lang="en-IN" sz="1800" b="1" i="0" u="none" strike="noStrike" dirty="0">
                <a:solidFill>
                  <a:srgbClr val="333333"/>
                </a:solidFill>
                <a:effectLst/>
                <a:latin typeface="Times New Roman" panose="02020603050405020304" pitchFamily="18" charset="0"/>
              </a:rPr>
              <a:t>="Top" Width="294" /&gt;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&lt;Button Content="Lookup" </a:t>
            </a:r>
            <a:r>
              <a:rPr lang="en-IN" sz="1800" b="1" i="0" u="none" strike="noStrike" dirty="0" err="1">
                <a:solidFill>
                  <a:srgbClr val="333333"/>
                </a:solidFill>
                <a:effectLst/>
                <a:latin typeface="Times New Roman" panose="02020603050405020304" pitchFamily="18" charset="0"/>
              </a:rPr>
              <a:t>Grid.RowSpan</a:t>
            </a:r>
            <a:r>
              <a:rPr lang="en-IN" sz="1800" b="1" i="0" u="none" strike="noStrike" dirty="0">
                <a:solidFill>
                  <a:srgbClr val="333333"/>
                </a:solidFill>
                <a:effectLst/>
                <a:latin typeface="Times New Roman" panose="02020603050405020304" pitchFamily="18" charset="0"/>
              </a:rPr>
              <a:t>="2" Height="72" </a:t>
            </a:r>
            <a:r>
              <a:rPr lang="en-IN" sz="1800" b="1" i="0" u="none" strike="noStrike" dirty="0" err="1">
                <a:solidFill>
                  <a:srgbClr val="333333"/>
                </a:solidFill>
                <a:effectLst/>
                <a:latin typeface="Times New Roman" panose="02020603050405020304" pitchFamily="18" charset="0"/>
              </a:rPr>
              <a:t>HorizontalAlignment</a:t>
            </a:r>
            <a:r>
              <a:rPr lang="en-IN" sz="1800" b="1" i="0" u="none" strike="noStrike" dirty="0">
                <a:solidFill>
                  <a:srgbClr val="333333"/>
                </a:solidFill>
                <a:effectLst/>
                <a:latin typeface="Times New Roman" panose="02020603050405020304" pitchFamily="18" charset="0"/>
              </a:rPr>
              <a:t>="Left" Margin="296,8,0,0" Name="</a:t>
            </a:r>
            <a:r>
              <a:rPr lang="en-IN" sz="1800" b="1" i="0" u="none" strike="noStrike" dirty="0" err="1">
                <a:solidFill>
                  <a:srgbClr val="333333"/>
                </a:solidFill>
                <a:effectLst/>
                <a:latin typeface="Times New Roman" panose="02020603050405020304" pitchFamily="18" charset="0"/>
              </a:rPr>
              <a:t>btnLookupUser</a:t>
            </a:r>
            <a:r>
              <a:rPr lang="en-IN" sz="1800" b="1" i="0" u="none" strike="noStrike" dirty="0">
                <a:solidFill>
                  <a:srgbClr val="333333"/>
                </a:solidFill>
                <a:effectLst/>
                <a:latin typeface="Times New Roman" panose="02020603050405020304" pitchFamily="18" charset="0"/>
              </a:rPr>
              <a:t>" </a:t>
            </a:r>
            <a:r>
              <a:rPr lang="en-IN" sz="1800" b="1" i="0" u="none" strike="noStrike" dirty="0" err="1">
                <a:solidFill>
                  <a:srgbClr val="333333"/>
                </a:solidFill>
                <a:effectLst/>
                <a:latin typeface="Times New Roman" panose="02020603050405020304" pitchFamily="18" charset="0"/>
              </a:rPr>
              <a:t>VerticalAlignment</a:t>
            </a:r>
            <a:r>
              <a:rPr lang="en-IN" sz="1800" b="1" i="0" u="none" strike="noStrike" dirty="0">
                <a:solidFill>
                  <a:srgbClr val="333333"/>
                </a:solidFill>
                <a:effectLst/>
                <a:latin typeface="Times New Roman" panose="02020603050405020304" pitchFamily="18" charset="0"/>
              </a:rPr>
              <a:t>="Top" Width="160" Click="</a:t>
            </a:r>
            <a:r>
              <a:rPr lang="en-IN" sz="1800" b="1" i="0" u="none" strike="noStrike" dirty="0" err="1">
                <a:solidFill>
                  <a:srgbClr val="333333"/>
                </a:solidFill>
                <a:effectLst/>
                <a:latin typeface="Times New Roman" panose="02020603050405020304" pitchFamily="18" charset="0"/>
              </a:rPr>
              <a:t>btnLookupUser_Click</a:t>
            </a:r>
            <a:r>
              <a:rPr lang="en-IN" sz="1800" b="1" i="0" u="none" strike="noStrike" dirty="0">
                <a:solidFill>
                  <a:srgbClr val="333333"/>
                </a:solidFill>
                <a:effectLst/>
                <a:latin typeface="Times New Roman" panose="02020603050405020304" pitchFamily="18" charset="0"/>
              </a:rPr>
              <a:t>" /&gt;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ListBox</a:t>
            </a:r>
            <a:r>
              <a:rPr lang="en-IN" sz="1800" b="1" i="0" u="none" strike="noStrike" dirty="0">
                <a:solidFill>
                  <a:srgbClr val="333333"/>
                </a:solidFill>
                <a:effectLst/>
                <a:latin typeface="Times New Roman" panose="02020603050405020304" pitchFamily="18" charset="0"/>
              </a:rPr>
              <a:t> Name="</a:t>
            </a:r>
            <a:r>
              <a:rPr lang="en-IN" sz="1800" b="1" i="0" u="none" strike="noStrike" dirty="0" err="1">
                <a:solidFill>
                  <a:srgbClr val="333333"/>
                </a:solidFill>
                <a:effectLst/>
                <a:latin typeface="Times New Roman" panose="02020603050405020304" pitchFamily="18" charset="0"/>
              </a:rPr>
              <a:t>lstTwitter</a:t>
            </a:r>
            <a:r>
              <a:rPr lang="en-IN" sz="1800" b="1" i="0" u="none" strike="noStrike" dirty="0">
                <a:solidFill>
                  <a:srgbClr val="333333"/>
                </a:solidFill>
                <a:effectLst/>
                <a:latin typeface="Times New Roman" panose="02020603050405020304" pitchFamily="18" charset="0"/>
              </a:rPr>
              <a:t>" </a:t>
            </a:r>
            <a:r>
              <a:rPr lang="en-IN" sz="1800" b="1" i="0" u="none" strike="noStrike" dirty="0" err="1">
                <a:solidFill>
                  <a:srgbClr val="333333"/>
                </a:solidFill>
                <a:effectLst/>
                <a:latin typeface="Times New Roman" panose="02020603050405020304" pitchFamily="18" charset="0"/>
              </a:rPr>
              <a:t>Grid.Row</a:t>
            </a:r>
            <a:r>
              <a:rPr lang="en-IN" sz="1800" b="1" i="0" u="none" strike="noStrike" dirty="0">
                <a:solidFill>
                  <a:srgbClr val="333333"/>
                </a:solidFill>
                <a:effectLst/>
                <a:latin typeface="Times New Roman" panose="02020603050405020304" pitchFamily="18" charset="0"/>
              </a:rPr>
              <a:t>="1" Margin="10, 10, 10, 10"&gt;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ListBox.ItemTemplate</a:t>
            </a:r>
            <a:r>
              <a:rPr lang="en-IN" sz="1800" b="1" i="0" u="none" strike="noStrike" dirty="0">
                <a:solidFill>
                  <a:srgbClr val="333333"/>
                </a:solidFill>
                <a:effectLst/>
                <a:latin typeface="Times New Roman" panose="02020603050405020304" pitchFamily="18" charset="0"/>
              </a:rPr>
              <a:t>&gt;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DataTemplate</a:t>
            </a:r>
            <a:r>
              <a:rPr lang="en-IN" sz="1800" b="1" i="0" u="none" strike="noStrike" dirty="0">
                <a:solidFill>
                  <a:srgbClr val="333333"/>
                </a:solidFill>
                <a:effectLst/>
                <a:latin typeface="Times New Roman" panose="02020603050405020304" pitchFamily="18" charset="0"/>
              </a:rPr>
              <a:t>&gt;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StackPanel</a:t>
            </a:r>
            <a:r>
              <a:rPr lang="en-IN" sz="1800" b="1" i="0" u="none" strike="noStrike" dirty="0">
                <a:solidFill>
                  <a:srgbClr val="333333"/>
                </a:solidFill>
                <a:effectLst/>
                <a:latin typeface="Times New Roman" panose="02020603050405020304" pitchFamily="18" charset="0"/>
              </a:rPr>
              <a:t> Orientation="Horizontal" Height="110" Margin="-10,-10,-10,-10"&gt;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&lt;Image Source="{Binding </a:t>
            </a:r>
            <a:r>
              <a:rPr lang="en-IN" sz="1800" b="1" i="0" u="none" strike="noStrike" dirty="0" err="1">
                <a:solidFill>
                  <a:srgbClr val="333333"/>
                </a:solidFill>
                <a:effectLst/>
                <a:latin typeface="Times New Roman" panose="02020603050405020304" pitchFamily="18" charset="0"/>
              </a:rPr>
              <a:t>ImageSource</a:t>
            </a:r>
            <a:r>
              <a:rPr lang="en-IN" sz="1800" b="1" i="0" u="none" strike="noStrike" dirty="0">
                <a:solidFill>
                  <a:srgbClr val="333333"/>
                </a:solidFill>
                <a:effectLst/>
                <a:latin typeface="Times New Roman" panose="02020603050405020304" pitchFamily="18" charset="0"/>
              </a:rPr>
              <a:t>}" Height="73" Width="73" </a:t>
            </a:r>
            <a:r>
              <a:rPr lang="en-IN" sz="1800" b="1" i="0" u="none" strike="noStrike" dirty="0" err="1">
                <a:solidFill>
                  <a:srgbClr val="333333"/>
                </a:solidFill>
                <a:effectLst/>
                <a:latin typeface="Times New Roman" panose="02020603050405020304" pitchFamily="18" charset="0"/>
              </a:rPr>
              <a:t>VerticalAlignment</a:t>
            </a:r>
            <a:r>
              <a:rPr lang="en-IN" sz="1800" b="1" i="0" u="none" strike="noStrike" dirty="0">
                <a:solidFill>
                  <a:srgbClr val="333333"/>
                </a:solidFill>
                <a:effectLst/>
                <a:latin typeface="Times New Roman" panose="02020603050405020304" pitchFamily="18" charset="0"/>
              </a:rPr>
              <a:t>="Top" Margin="10,10,8,10"/&gt;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TextBlock</a:t>
            </a:r>
            <a:r>
              <a:rPr lang="en-IN" sz="1800" b="1" i="0" u="none" strike="noStrike" dirty="0">
                <a:solidFill>
                  <a:srgbClr val="333333"/>
                </a:solidFill>
                <a:effectLst/>
                <a:latin typeface="Times New Roman" panose="02020603050405020304" pitchFamily="18" charset="0"/>
              </a:rPr>
              <a:t> Text="{Binding Message}" Margin="10" </a:t>
            </a:r>
            <a:r>
              <a:rPr lang="en-IN" sz="1800" b="1" i="0" u="none" strike="noStrike" dirty="0" err="1">
                <a:solidFill>
                  <a:srgbClr val="333333"/>
                </a:solidFill>
                <a:effectLst/>
                <a:latin typeface="Times New Roman" panose="02020603050405020304" pitchFamily="18" charset="0"/>
              </a:rPr>
              <a:t>TextWrapping</a:t>
            </a:r>
            <a:r>
              <a:rPr lang="en-IN" sz="1800" b="1" i="0" u="none" strike="noStrike" dirty="0">
                <a:solidFill>
                  <a:srgbClr val="333333"/>
                </a:solidFill>
                <a:effectLst/>
                <a:latin typeface="Times New Roman" panose="02020603050405020304" pitchFamily="18" charset="0"/>
              </a:rPr>
              <a:t>="Wrap" </a:t>
            </a:r>
            <a:r>
              <a:rPr lang="en-IN" sz="1800" b="1" i="0" u="none" strike="noStrike" dirty="0" err="1">
                <a:solidFill>
                  <a:srgbClr val="333333"/>
                </a:solidFill>
                <a:effectLst/>
                <a:latin typeface="Times New Roman" panose="02020603050405020304" pitchFamily="18" charset="0"/>
              </a:rPr>
              <a:t>FontSize</a:t>
            </a:r>
            <a:r>
              <a:rPr lang="en-IN" sz="1800" b="1" i="0" u="none" strike="noStrike" dirty="0">
                <a:solidFill>
                  <a:srgbClr val="333333"/>
                </a:solidFill>
                <a:effectLst/>
                <a:latin typeface="Times New Roman" panose="02020603050405020304" pitchFamily="18" charset="0"/>
              </a:rPr>
              <a:t>="18" Width="350" /&gt;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StackPanel</a:t>
            </a:r>
            <a:r>
              <a:rPr lang="en-IN" sz="1800" b="1" i="0" u="none" strike="noStrike" dirty="0">
                <a:solidFill>
                  <a:srgbClr val="333333"/>
                </a:solidFill>
                <a:effectLst/>
                <a:latin typeface="Times New Roman" panose="02020603050405020304" pitchFamily="18" charset="0"/>
              </a:rPr>
              <a:t>&gt;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DataTemplate</a:t>
            </a:r>
            <a:r>
              <a:rPr lang="en-IN" sz="1800" b="1" i="0" u="none" strike="noStrike" dirty="0">
                <a:solidFill>
                  <a:srgbClr val="333333"/>
                </a:solidFill>
                <a:effectLst/>
                <a:latin typeface="Times New Roman" panose="02020603050405020304" pitchFamily="18" charset="0"/>
              </a:rPr>
              <a:t>&gt;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ListBox.ItemTemplate</a:t>
            </a:r>
            <a:r>
              <a:rPr lang="en-IN" sz="1800" b="1" i="0" u="none" strike="noStrike" dirty="0">
                <a:solidFill>
                  <a:srgbClr val="333333"/>
                </a:solidFill>
                <a:effectLst/>
                <a:latin typeface="Times New Roman" panose="02020603050405020304" pitchFamily="18" charset="0"/>
              </a:rPr>
              <a:t>&gt;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ListBox</a:t>
            </a:r>
            <a:r>
              <a:rPr lang="en-IN" sz="1800" b="1" i="0" u="none" strike="noStrike" dirty="0">
                <a:solidFill>
                  <a:srgbClr val="333333"/>
                </a:solidFill>
                <a:effectLst/>
                <a:latin typeface="Times New Roman" panose="02020603050405020304" pitchFamily="18" charset="0"/>
              </a:rPr>
              <a:t>&gt;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&lt;/Grid&gt;</a:t>
            </a:r>
            <a:endParaRPr lang="en-IN" dirty="0"/>
          </a:p>
        </p:txBody>
      </p:sp>
    </p:spTree>
    <p:extLst>
      <p:ext uri="{BB962C8B-B14F-4D97-AF65-F5344CB8AC3E}">
        <p14:creationId xmlns:p14="http://schemas.microsoft.com/office/powerpoint/2010/main" val="2864104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B7FEC-78F5-2F6F-9FA1-BD9A1967FF93}"/>
              </a:ext>
            </a:extLst>
          </p:cNvPr>
          <p:cNvSpPr>
            <a:spLocks noGrp="1"/>
          </p:cNvSpPr>
          <p:nvPr>
            <p:ph idx="1"/>
          </p:nvPr>
        </p:nvSpPr>
        <p:spPr/>
        <p:txBody>
          <a:bodyPr/>
          <a:lstStyle/>
          <a:p>
            <a:pPr lvl="1"/>
            <a:r>
              <a:rPr lang="en-US" dirty="0"/>
              <a:t>Button: We also gave it a name and changed the Content property to Lookup. We finally added a Click event handler to fire when the user presses the button</a:t>
            </a:r>
          </a:p>
          <a:p>
            <a:pPr lvl="1"/>
            <a:r>
              <a:rPr lang="en-US" dirty="0" err="1"/>
              <a:t>TextBox</a:t>
            </a:r>
            <a:r>
              <a:rPr lang="en-US" dirty="0"/>
              <a:t>: We gave it a name and deleted the Text property. This will allow us to refer to the </a:t>
            </a:r>
            <a:r>
              <a:rPr lang="en-US" dirty="0" err="1"/>
              <a:t>TextBox</a:t>
            </a:r>
            <a:r>
              <a:rPr lang="en-US" dirty="0"/>
              <a:t> when the user presses the button. </a:t>
            </a:r>
          </a:p>
          <a:p>
            <a:pPr lvl="1"/>
            <a:r>
              <a:rPr lang="en-US" dirty="0" err="1"/>
              <a:t>ListBox</a:t>
            </a:r>
            <a:r>
              <a:rPr lang="en-US" dirty="0"/>
              <a:t>: This control had the most drastic of changes, we added a name and then a </a:t>
            </a:r>
            <a:r>
              <a:rPr lang="en-US" dirty="0" err="1"/>
              <a:t>ListBox.ItemTemplate</a:t>
            </a:r>
            <a:r>
              <a:rPr lang="en-US" dirty="0"/>
              <a:t>. The </a:t>
            </a:r>
            <a:r>
              <a:rPr lang="en-US" dirty="0" err="1"/>
              <a:t>ItemTemplate</a:t>
            </a:r>
            <a:r>
              <a:rPr lang="en-US" dirty="0"/>
              <a:t> determines the layout of each item in the list. You then associate </a:t>
            </a:r>
            <a:r>
              <a:rPr lang="en-US" dirty="0" err="1"/>
              <a:t>DataTemplates</a:t>
            </a:r>
            <a:r>
              <a:rPr lang="en-US" dirty="0"/>
              <a:t> with those data elements to define what UI elements are used to render them. </a:t>
            </a:r>
          </a:p>
          <a:p>
            <a:pPr marL="457200" lvl="1" indent="0">
              <a:buNone/>
            </a:pPr>
            <a:r>
              <a:rPr lang="en-US" dirty="0"/>
              <a:t>In this case, we are using a </a:t>
            </a:r>
            <a:r>
              <a:rPr lang="en-US" dirty="0" err="1"/>
              <a:t>StackPanel</a:t>
            </a:r>
            <a:r>
              <a:rPr lang="en-US" dirty="0"/>
              <a:t> which stacks elements in a direction. We horizontally stack an image and a </a:t>
            </a:r>
            <a:r>
              <a:rPr lang="en-US" dirty="0" err="1"/>
              <a:t>TextBlock</a:t>
            </a:r>
            <a:r>
              <a:rPr lang="en-US" dirty="0"/>
              <a:t> to display the image of the user and his/her tweet.</a:t>
            </a:r>
            <a:endParaRPr lang="en-IN" dirty="0"/>
          </a:p>
          <a:p>
            <a:pPr marL="0" indent="0">
              <a:buNone/>
            </a:pPr>
            <a:endParaRPr lang="en-IN" dirty="0"/>
          </a:p>
        </p:txBody>
      </p:sp>
    </p:spTree>
    <p:extLst>
      <p:ext uri="{BB962C8B-B14F-4D97-AF65-F5344CB8AC3E}">
        <p14:creationId xmlns:p14="http://schemas.microsoft.com/office/powerpoint/2010/main" val="3061455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5965-CEE2-CBCF-31C0-90317AE0B2BE}"/>
              </a:ext>
            </a:extLst>
          </p:cNvPr>
          <p:cNvSpPr>
            <a:spLocks noGrp="1"/>
          </p:cNvSpPr>
          <p:nvPr>
            <p:ph type="title"/>
          </p:nvPr>
        </p:nvSpPr>
        <p:spPr/>
        <p:txBody>
          <a:bodyPr/>
          <a:lstStyle/>
          <a:p>
            <a:r>
              <a:rPr lang="en-IN" dirty="0"/>
              <a:t>06. Time to code</a:t>
            </a:r>
          </a:p>
        </p:txBody>
      </p:sp>
      <p:sp>
        <p:nvSpPr>
          <p:cNvPr id="3" name="Content Placeholder 2">
            <a:extLst>
              <a:ext uri="{FF2B5EF4-FFF2-40B4-BE49-F238E27FC236}">
                <a16:creationId xmlns:a16="http://schemas.microsoft.com/office/drawing/2014/main" id="{7E46D23C-34E1-81DC-497D-D71CA8A55D6F}"/>
              </a:ext>
            </a:extLst>
          </p:cNvPr>
          <p:cNvSpPr>
            <a:spLocks noGrp="1"/>
          </p:cNvSpPr>
          <p:nvPr>
            <p:ph idx="1"/>
          </p:nvPr>
        </p:nvSpPr>
        <p:spPr/>
        <p:txBody>
          <a:bodyPr/>
          <a:lstStyle/>
          <a:p>
            <a:pPr rtl="0">
              <a:spcBef>
                <a:spcPts val="0"/>
              </a:spcBef>
              <a:spcAft>
                <a:spcPts val="0"/>
              </a:spcAft>
            </a:pPr>
            <a:r>
              <a:rPr lang="en-US" sz="1800" b="0" i="0" u="none" strike="noStrike" dirty="0">
                <a:solidFill>
                  <a:srgbClr val="333333"/>
                </a:solidFill>
                <a:effectLst/>
                <a:latin typeface="Times New Roman" panose="02020603050405020304" pitchFamily="18" charset="0"/>
              </a:rPr>
              <a:t>Now that we have added XAML to our project, it is time to add some code behind to our page to make the application function.</a:t>
            </a:r>
            <a:endParaRPr lang="en-US" b="0" dirty="0">
              <a:effectLst/>
            </a:endParaRPr>
          </a:p>
          <a:p>
            <a:pPr rtl="0">
              <a:spcBef>
                <a:spcPts val="0"/>
              </a:spcBef>
              <a:spcAft>
                <a:spcPts val="0"/>
              </a:spcAft>
            </a:pPr>
            <a:r>
              <a:rPr lang="en-US" sz="1800" b="0" i="0" u="none" strike="noStrike" dirty="0">
                <a:solidFill>
                  <a:srgbClr val="333333"/>
                </a:solidFill>
                <a:effectLst/>
                <a:latin typeface="Times New Roman" panose="02020603050405020304" pitchFamily="18" charset="0"/>
              </a:rPr>
              <a:t>Let’s begin by adding a reference to an existing file built by Microsoft to help us parse the XML returned by the Twitter API we will be using.</a:t>
            </a:r>
            <a:endParaRPr lang="en-US" b="0" dirty="0">
              <a:effectLst/>
            </a:endParaRPr>
          </a:p>
          <a:p>
            <a:r>
              <a:rPr lang="en-US" sz="1800" b="0" i="0" u="none" strike="noStrike" dirty="0">
                <a:solidFill>
                  <a:srgbClr val="333333"/>
                </a:solidFill>
                <a:effectLst/>
                <a:latin typeface="Times New Roman" panose="02020603050405020304" pitchFamily="18" charset="0"/>
              </a:rPr>
              <a:t>Right click on </a:t>
            </a:r>
            <a:r>
              <a:rPr lang="en-US" sz="1800" b="1" i="0" u="none" strike="noStrike" dirty="0">
                <a:solidFill>
                  <a:srgbClr val="333333"/>
                </a:solidFill>
                <a:effectLst/>
                <a:latin typeface="Times New Roman" panose="02020603050405020304" pitchFamily="18" charset="0"/>
              </a:rPr>
              <a:t>References</a:t>
            </a:r>
            <a:r>
              <a:rPr lang="en-US" sz="1800" b="0" i="0" u="none" strike="noStrike" dirty="0">
                <a:solidFill>
                  <a:srgbClr val="333333"/>
                </a:solidFill>
                <a:effectLst/>
                <a:latin typeface="Times New Roman" panose="02020603050405020304" pitchFamily="18" charset="0"/>
              </a:rPr>
              <a:t>, and select </a:t>
            </a:r>
            <a:r>
              <a:rPr lang="en-US" sz="1800" b="1" i="0" u="none" strike="noStrike" dirty="0">
                <a:solidFill>
                  <a:srgbClr val="333333"/>
                </a:solidFill>
                <a:effectLst/>
                <a:latin typeface="Times New Roman" panose="02020603050405020304" pitchFamily="18" charset="0"/>
              </a:rPr>
              <a:t>Add Reference</a:t>
            </a:r>
            <a:r>
              <a:rPr lang="en-US" sz="1800" b="0" i="0" u="none" strike="noStrike" dirty="0">
                <a:solidFill>
                  <a:srgbClr val="333333"/>
                </a:solidFill>
                <a:effectLst/>
                <a:latin typeface="Times New Roman" panose="02020603050405020304" pitchFamily="18" charset="0"/>
              </a:rPr>
              <a:t>. Scroll down through the list until you get to </a:t>
            </a:r>
            <a:r>
              <a:rPr lang="en-US" sz="1800" b="0" i="0" u="none" strike="noStrike" dirty="0" err="1">
                <a:solidFill>
                  <a:srgbClr val="333333"/>
                </a:solidFill>
                <a:effectLst/>
                <a:latin typeface="Times New Roman" panose="02020603050405020304" pitchFamily="18" charset="0"/>
              </a:rPr>
              <a:t>System.Xml.Linq</a:t>
            </a:r>
            <a:r>
              <a:rPr lang="en-US" sz="1800" b="0" i="0" u="none" strike="noStrike" dirty="0">
                <a:solidFill>
                  <a:srgbClr val="333333"/>
                </a:solidFill>
                <a:effectLst/>
                <a:latin typeface="Times New Roman" panose="02020603050405020304" pitchFamily="18" charset="0"/>
              </a:rPr>
              <a:t> and select OK as shown here:</a:t>
            </a:r>
          </a:p>
          <a:p>
            <a:r>
              <a:rPr lang="en-US" dirty="0"/>
              <a:t>Add references dialog to Windows Phone 7 project </a:t>
            </a:r>
          </a:p>
          <a:p>
            <a:r>
              <a:rPr lang="en-US" dirty="0"/>
              <a:t>Now that we have the proper library in place, we will add a new class which contains the Twitter items. </a:t>
            </a:r>
          </a:p>
          <a:p>
            <a:r>
              <a:rPr lang="en-US" dirty="0"/>
              <a:t>Right-click on your project and select Add, then Class. Let’s give it the name of </a:t>
            </a:r>
            <a:r>
              <a:rPr lang="en-US" dirty="0" err="1"/>
              <a:t>TwitterItem</a:t>
            </a:r>
            <a:r>
              <a:rPr lang="en-US" dirty="0"/>
              <a:t> and press return. Inside of that class, we will add two properties as shown below which will contain our </a:t>
            </a:r>
            <a:r>
              <a:rPr lang="en-US" dirty="0" err="1"/>
              <a:t>ImageSource</a:t>
            </a:r>
            <a:r>
              <a:rPr lang="en-US" dirty="0"/>
              <a:t> and Message.</a:t>
            </a:r>
            <a:endParaRPr lang="en-IN" dirty="0"/>
          </a:p>
        </p:txBody>
      </p:sp>
    </p:spTree>
    <p:extLst>
      <p:ext uri="{BB962C8B-B14F-4D97-AF65-F5344CB8AC3E}">
        <p14:creationId xmlns:p14="http://schemas.microsoft.com/office/powerpoint/2010/main" val="2332318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8B4E-C2E1-0F9E-EAD2-DB6B25017C2C}"/>
              </a:ext>
            </a:extLst>
          </p:cNvPr>
          <p:cNvSpPr>
            <a:spLocks noGrp="1"/>
          </p:cNvSpPr>
          <p:nvPr>
            <p:ph type="title"/>
          </p:nvPr>
        </p:nvSpPr>
        <p:spPr/>
        <p:txBody>
          <a:bodyPr/>
          <a:lstStyle/>
          <a:p>
            <a:endParaRPr lang="en-IN"/>
          </a:p>
        </p:txBody>
      </p:sp>
      <p:pic>
        <p:nvPicPr>
          <p:cNvPr id="10242" name="Picture 2">
            <a:extLst>
              <a:ext uri="{FF2B5EF4-FFF2-40B4-BE49-F238E27FC236}">
                <a16:creationId xmlns:a16="http://schemas.microsoft.com/office/drawing/2014/main" id="{6D201BC8-589B-13AC-3B17-7A78A6C80B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2033" y="304800"/>
            <a:ext cx="10300493"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873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2C6C11-E7A9-8AF4-24D8-2B02C2D43D2E}"/>
              </a:ext>
            </a:extLst>
          </p:cNvPr>
          <p:cNvSpPr>
            <a:spLocks noGrp="1"/>
          </p:cNvSpPr>
          <p:nvPr>
            <p:ph idx="1"/>
          </p:nvPr>
        </p:nvSpPr>
        <p:spPr/>
        <p:txBody>
          <a:bodyPr/>
          <a:lstStyle/>
          <a:p>
            <a:r>
              <a:rPr lang="en-US" dirty="0"/>
              <a:t>Add references dialog to Windows Phone 7 project </a:t>
            </a:r>
          </a:p>
          <a:p>
            <a:r>
              <a:rPr lang="en-US" dirty="0"/>
              <a:t>Now that we have the proper library in place, we will add a new class which contains the Twitter items. </a:t>
            </a:r>
          </a:p>
          <a:p>
            <a:r>
              <a:rPr lang="en-US" dirty="0"/>
              <a:t>Right-click on your project and select Add, then Class. Let’s give it the name of </a:t>
            </a:r>
            <a:r>
              <a:rPr lang="en-US" dirty="0" err="1"/>
              <a:t>TwitterItem</a:t>
            </a:r>
            <a:r>
              <a:rPr lang="en-US" dirty="0"/>
              <a:t> and press return. Inside of that class, we will add two properties as shown below which will contain our </a:t>
            </a:r>
            <a:r>
              <a:rPr lang="en-US" dirty="0" err="1"/>
              <a:t>ImageSource</a:t>
            </a:r>
            <a:r>
              <a:rPr lang="en-US" dirty="0"/>
              <a:t> and Message.</a:t>
            </a:r>
            <a:endParaRPr lang="en-IN" dirty="0"/>
          </a:p>
        </p:txBody>
      </p:sp>
    </p:spTree>
    <p:extLst>
      <p:ext uri="{BB962C8B-B14F-4D97-AF65-F5344CB8AC3E}">
        <p14:creationId xmlns:p14="http://schemas.microsoft.com/office/powerpoint/2010/main" val="1420656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2E99-0068-7407-675C-7264F2D273AF}"/>
              </a:ext>
            </a:extLst>
          </p:cNvPr>
          <p:cNvSpPr>
            <a:spLocks noGrp="1"/>
          </p:cNvSpPr>
          <p:nvPr>
            <p:ph type="title"/>
          </p:nvPr>
        </p:nvSpPr>
        <p:spPr/>
        <p:txBody>
          <a:bodyPr/>
          <a:lstStyle/>
          <a:p>
            <a:r>
              <a:rPr lang="en-IN" dirty="0"/>
              <a:t>07. Ready for launch</a:t>
            </a:r>
          </a:p>
        </p:txBody>
      </p:sp>
      <p:sp>
        <p:nvSpPr>
          <p:cNvPr id="3" name="Content Placeholder 2">
            <a:extLst>
              <a:ext uri="{FF2B5EF4-FFF2-40B4-BE49-F238E27FC236}">
                <a16:creationId xmlns:a16="http://schemas.microsoft.com/office/drawing/2014/main" id="{3B6DAEBB-E660-40E5-F58D-D5B3A843559F}"/>
              </a:ext>
            </a:extLst>
          </p:cNvPr>
          <p:cNvSpPr>
            <a:spLocks noGrp="1"/>
          </p:cNvSpPr>
          <p:nvPr>
            <p:ph idx="1"/>
          </p:nvPr>
        </p:nvSpPr>
        <p:spPr/>
        <p:txBody>
          <a:bodyPr/>
          <a:lstStyle/>
          <a:p>
            <a:r>
              <a:rPr lang="en-US" dirty="0"/>
              <a:t>Now that we have our application built, it's time to launch it and see it in action. The first thing we are going to need to do is make sure the target is set to Windows Phone Emulator as shown here:</a:t>
            </a:r>
          </a:p>
          <a:p>
            <a:r>
              <a:rPr lang="en-US" dirty="0"/>
              <a:t>Setting the target type to Windows Phone Emulator </a:t>
            </a:r>
          </a:p>
          <a:p>
            <a:r>
              <a:rPr lang="en-US" dirty="0"/>
              <a:t>Note: If you had a Windows Phone device and an App Hub membership, then you could change the drop-down to Windows Phone Device. </a:t>
            </a:r>
          </a:p>
          <a:p>
            <a:r>
              <a:rPr lang="en-US" dirty="0"/>
              <a:t>Once the application loads, then you will see the following screen:</a:t>
            </a:r>
            <a:endParaRPr lang="en-IN" dirty="0"/>
          </a:p>
        </p:txBody>
      </p:sp>
    </p:spTree>
    <p:extLst>
      <p:ext uri="{BB962C8B-B14F-4D97-AF65-F5344CB8AC3E}">
        <p14:creationId xmlns:p14="http://schemas.microsoft.com/office/powerpoint/2010/main" val="1381731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7D40-DF8D-C47C-B12D-B6B88A8471AE}"/>
              </a:ext>
            </a:extLst>
          </p:cNvPr>
          <p:cNvSpPr>
            <a:spLocks noGrp="1"/>
          </p:cNvSpPr>
          <p:nvPr>
            <p:ph type="title"/>
          </p:nvPr>
        </p:nvSpPr>
        <p:spPr/>
        <p:txBody>
          <a:bodyPr/>
          <a:lstStyle/>
          <a:p>
            <a:endParaRPr lang="en-IN"/>
          </a:p>
        </p:txBody>
      </p:sp>
      <p:pic>
        <p:nvPicPr>
          <p:cNvPr id="11266" name="Picture 2">
            <a:extLst>
              <a:ext uri="{FF2B5EF4-FFF2-40B4-BE49-F238E27FC236}">
                <a16:creationId xmlns:a16="http://schemas.microsoft.com/office/drawing/2014/main" id="{E83184E1-3493-16FD-42A7-1C1B76214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311" y="457200"/>
            <a:ext cx="10064161" cy="5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11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70396-CBCC-A83B-15A7-C709E37DF28C}"/>
              </a:ext>
            </a:extLst>
          </p:cNvPr>
          <p:cNvSpPr>
            <a:spLocks noGrp="1"/>
          </p:cNvSpPr>
          <p:nvPr>
            <p:ph type="title"/>
          </p:nvPr>
        </p:nvSpPr>
        <p:spPr/>
        <p:txBody>
          <a:bodyPr/>
          <a:lstStyle/>
          <a:p>
            <a:endParaRPr lang="en-IN"/>
          </a:p>
        </p:txBody>
      </p:sp>
      <p:pic>
        <p:nvPicPr>
          <p:cNvPr id="12290" name="Picture 2">
            <a:extLst>
              <a:ext uri="{FF2B5EF4-FFF2-40B4-BE49-F238E27FC236}">
                <a16:creationId xmlns:a16="http://schemas.microsoft.com/office/drawing/2014/main" id="{CFA97352-97E8-9122-2C5D-32BE33ACB7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9800" y="304800"/>
            <a:ext cx="1016496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470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368DB0-3EF0-B5B3-AA98-446185F90FC9}"/>
              </a:ext>
            </a:extLst>
          </p:cNvPr>
          <p:cNvSpPr>
            <a:spLocks noGrp="1"/>
          </p:cNvSpPr>
          <p:nvPr>
            <p:ph idx="1"/>
          </p:nvPr>
        </p:nvSpPr>
        <p:spPr/>
        <p:txBody>
          <a:bodyPr/>
          <a:lstStyle/>
          <a:p>
            <a:r>
              <a:rPr lang="en-US" dirty="0"/>
              <a:t>The Windows Phone application on first launch </a:t>
            </a:r>
          </a:p>
          <a:p>
            <a:r>
              <a:rPr lang="en-US" dirty="0"/>
              <a:t>Go ahead and select the </a:t>
            </a:r>
            <a:r>
              <a:rPr lang="en-US" dirty="0" err="1"/>
              <a:t>TextBox</a:t>
            </a:r>
            <a:r>
              <a:rPr lang="en-US" dirty="0"/>
              <a:t> and you will see the software keyboard. You can optionally press page up to use the keyboard on your computer to type. Give it any valid Twitter Username and select Lookup. </a:t>
            </a:r>
          </a:p>
          <a:p>
            <a:r>
              <a:rPr lang="en-US" dirty="0"/>
              <a:t>The application will return the tweets from the specified user as shown here:</a:t>
            </a:r>
            <a:endParaRPr lang="en-IN" dirty="0"/>
          </a:p>
        </p:txBody>
      </p:sp>
    </p:spTree>
    <p:extLst>
      <p:ext uri="{BB962C8B-B14F-4D97-AF65-F5344CB8AC3E}">
        <p14:creationId xmlns:p14="http://schemas.microsoft.com/office/powerpoint/2010/main" val="2199343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6070-5E0D-C052-37D6-AB317738C8B8}"/>
              </a:ext>
            </a:extLst>
          </p:cNvPr>
          <p:cNvSpPr>
            <a:spLocks noGrp="1"/>
          </p:cNvSpPr>
          <p:nvPr>
            <p:ph type="title"/>
          </p:nvPr>
        </p:nvSpPr>
        <p:spPr/>
        <p:txBody>
          <a:bodyPr/>
          <a:lstStyle/>
          <a:p>
            <a:r>
              <a:rPr lang="en-IN" dirty="0"/>
              <a:t>About the Platform</a:t>
            </a:r>
          </a:p>
        </p:txBody>
      </p:sp>
      <p:sp>
        <p:nvSpPr>
          <p:cNvPr id="3" name="Content Placeholder 2">
            <a:extLst>
              <a:ext uri="{FF2B5EF4-FFF2-40B4-BE49-F238E27FC236}">
                <a16:creationId xmlns:a16="http://schemas.microsoft.com/office/drawing/2014/main" id="{9CA52747-20D4-DE42-D506-87742B987EA3}"/>
              </a:ext>
            </a:extLst>
          </p:cNvPr>
          <p:cNvSpPr>
            <a:spLocks noGrp="1"/>
          </p:cNvSpPr>
          <p:nvPr>
            <p:ph idx="1"/>
          </p:nvPr>
        </p:nvSpPr>
        <p:spPr/>
        <p:txBody>
          <a:bodyPr>
            <a:normAutofit/>
          </a:bodyPr>
          <a:lstStyle/>
          <a:p>
            <a:r>
              <a:rPr lang="en-US" dirty="0"/>
              <a:t>Windows Mobile 7 development is done using the .NET framework. The .NET framework is a software framework created by Microsoft for use in creating Windows applications. Programmers write applications using one of the several languages supported by the .NET framework, like C#, and the applications then execute inside of a runtime environment called the Common Language Runtime. </a:t>
            </a:r>
          </a:p>
          <a:p>
            <a:r>
              <a:rPr lang="en-US" dirty="0"/>
              <a:t>For Windows Phone 7, there are two distinct development approaches you can take when creating your application. </a:t>
            </a:r>
          </a:p>
          <a:p>
            <a:r>
              <a:rPr lang="en-US" dirty="0"/>
              <a:t>The first approach is to use Silverlight for Windows Phone. Silverlight was originally envisioned as a way for developers to create rich internet applications. It has seen a sharp increase in market adoption in recent years, driven mostly by the fact that Netflix uses Silverlight to stream videos and NBC used Silverlight for its online broadcast of the Olympic games. A Silverlight application combines declarative markup (called XAML) to construct the user interface and code written in a .NET framework language to control an application’s behavior. If you’re developing a data driven application for Windows Phone 7, you should probably use Silverlight. </a:t>
            </a:r>
          </a:p>
        </p:txBody>
      </p:sp>
    </p:spTree>
    <p:extLst>
      <p:ext uri="{BB962C8B-B14F-4D97-AF65-F5344CB8AC3E}">
        <p14:creationId xmlns:p14="http://schemas.microsoft.com/office/powerpoint/2010/main" val="2089788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ECA4-4BF5-2CBD-5E7C-7D9B627805F4}"/>
              </a:ext>
            </a:extLst>
          </p:cNvPr>
          <p:cNvSpPr>
            <a:spLocks noGrp="1"/>
          </p:cNvSpPr>
          <p:nvPr>
            <p:ph type="title"/>
          </p:nvPr>
        </p:nvSpPr>
        <p:spPr/>
        <p:txBody>
          <a:bodyPr/>
          <a:lstStyle/>
          <a:p>
            <a:endParaRPr lang="en-IN"/>
          </a:p>
        </p:txBody>
      </p:sp>
      <p:pic>
        <p:nvPicPr>
          <p:cNvPr id="13316" name="Picture 4">
            <a:extLst>
              <a:ext uri="{FF2B5EF4-FFF2-40B4-BE49-F238E27FC236}">
                <a16:creationId xmlns:a16="http://schemas.microsoft.com/office/drawing/2014/main" id="{03BB5B5E-FECB-8E5A-8C8C-557A70BA4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2" y="457200"/>
            <a:ext cx="9956003" cy="5600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903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B231E-64D3-D305-C4A3-A88FFDC36C94}"/>
              </a:ext>
            </a:extLst>
          </p:cNvPr>
          <p:cNvSpPr>
            <a:spLocks noGrp="1"/>
          </p:cNvSpPr>
          <p:nvPr>
            <p:ph idx="1"/>
          </p:nvPr>
        </p:nvSpPr>
        <p:spPr/>
        <p:txBody>
          <a:bodyPr/>
          <a:lstStyle/>
          <a:p>
            <a:r>
              <a:rPr lang="en-US" dirty="0"/>
              <a:t>The final application returning tweets from a username provided by a user Your users could also switch to the Light theme built into the setting menu of Windows Phone 7 and the application’s </a:t>
            </a:r>
            <a:r>
              <a:rPr lang="en-US" dirty="0" err="1"/>
              <a:t>colours</a:t>
            </a:r>
            <a:r>
              <a:rPr lang="en-US" dirty="0"/>
              <a:t> would adjust automatically as shown below.</a:t>
            </a:r>
          </a:p>
          <a:p>
            <a:r>
              <a:rPr lang="en-US" dirty="0"/>
              <a:t>The Light Theme displaying our application that we built </a:t>
            </a:r>
          </a:p>
          <a:p>
            <a:r>
              <a:rPr lang="en-US" dirty="0"/>
              <a:t>It's important to note that this sample application should contain additional error handling. I excluded them from the demo for the sake of learning purposes</a:t>
            </a:r>
            <a:endParaRPr lang="en-IN" dirty="0"/>
          </a:p>
        </p:txBody>
      </p:sp>
    </p:spTree>
    <p:extLst>
      <p:ext uri="{BB962C8B-B14F-4D97-AF65-F5344CB8AC3E}">
        <p14:creationId xmlns:p14="http://schemas.microsoft.com/office/powerpoint/2010/main" val="39780789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A3037-3B0A-DF09-40EA-16B2B1A80051}"/>
              </a:ext>
            </a:extLst>
          </p:cNvPr>
          <p:cNvSpPr>
            <a:spLocks noGrp="1"/>
          </p:cNvSpPr>
          <p:nvPr>
            <p:ph type="title"/>
          </p:nvPr>
        </p:nvSpPr>
        <p:spPr/>
        <p:txBody>
          <a:bodyPr/>
          <a:lstStyle/>
          <a:p>
            <a:endParaRPr lang="en-IN"/>
          </a:p>
        </p:txBody>
      </p:sp>
      <p:pic>
        <p:nvPicPr>
          <p:cNvPr id="14338" name="Picture 2">
            <a:extLst>
              <a:ext uri="{FF2B5EF4-FFF2-40B4-BE49-F238E27FC236}">
                <a16:creationId xmlns:a16="http://schemas.microsoft.com/office/drawing/2014/main" id="{1BDD2DBF-3BF6-EA13-3FD9-338F6D1A76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0456" y="304800"/>
            <a:ext cx="10571558"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139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DEDD-A31E-1CCC-6237-1DA9CA841FCE}"/>
              </a:ext>
            </a:extLst>
          </p:cNvPr>
          <p:cNvSpPr>
            <a:spLocks noGrp="1"/>
          </p:cNvSpPr>
          <p:nvPr>
            <p:ph type="title"/>
          </p:nvPr>
        </p:nvSpPr>
        <p:spPr/>
        <p:txBody>
          <a:bodyPr/>
          <a:lstStyle/>
          <a:p>
            <a:r>
              <a:rPr lang="en-US" dirty="0"/>
              <a:t>7 Most Popular Mobile App Distribution Platforms And Related Stats2</a:t>
            </a:r>
            <a:endParaRPr lang="en-IN" dirty="0"/>
          </a:p>
        </p:txBody>
      </p:sp>
      <p:sp>
        <p:nvSpPr>
          <p:cNvPr id="3" name="Content Placeholder 2">
            <a:extLst>
              <a:ext uri="{FF2B5EF4-FFF2-40B4-BE49-F238E27FC236}">
                <a16:creationId xmlns:a16="http://schemas.microsoft.com/office/drawing/2014/main" id="{7D9F8C69-166B-4DC3-15D8-7E411BC627FC}"/>
              </a:ext>
            </a:extLst>
          </p:cNvPr>
          <p:cNvSpPr>
            <a:spLocks noGrp="1"/>
          </p:cNvSpPr>
          <p:nvPr>
            <p:ph idx="1"/>
          </p:nvPr>
        </p:nvSpPr>
        <p:spPr/>
        <p:txBody>
          <a:bodyPr/>
          <a:lstStyle/>
          <a:p>
            <a:r>
              <a:rPr lang="en-IN" dirty="0"/>
              <a:t>1. Amazon Appstore</a:t>
            </a:r>
          </a:p>
          <a:p>
            <a:r>
              <a:rPr lang="en-IN" dirty="0"/>
              <a:t>2. Samsung Galaxy Apps</a:t>
            </a:r>
          </a:p>
          <a:p>
            <a:r>
              <a:rPr lang="en-IN" dirty="0"/>
              <a:t>3. Google Play Store</a:t>
            </a:r>
          </a:p>
          <a:p>
            <a:r>
              <a:rPr lang="en-IN" dirty="0"/>
              <a:t>4. Blackberry World</a:t>
            </a:r>
          </a:p>
          <a:p>
            <a:r>
              <a:rPr lang="en-IN" dirty="0"/>
              <a:t>5. Apple App Store</a:t>
            </a:r>
          </a:p>
          <a:p>
            <a:r>
              <a:rPr lang="en-IN" dirty="0"/>
              <a:t>6. Firefox Marketplace</a:t>
            </a:r>
          </a:p>
          <a:p>
            <a:r>
              <a:rPr lang="en-IN" dirty="0"/>
              <a:t>7. Microsoft Windows Store</a:t>
            </a:r>
          </a:p>
        </p:txBody>
      </p:sp>
    </p:spTree>
    <p:extLst>
      <p:ext uri="{BB962C8B-B14F-4D97-AF65-F5344CB8AC3E}">
        <p14:creationId xmlns:p14="http://schemas.microsoft.com/office/powerpoint/2010/main" val="4122770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DF85-DE27-585A-1CE7-06B28B7C2741}"/>
              </a:ext>
            </a:extLst>
          </p:cNvPr>
          <p:cNvSpPr>
            <a:spLocks noGrp="1"/>
          </p:cNvSpPr>
          <p:nvPr>
            <p:ph type="title"/>
          </p:nvPr>
        </p:nvSpPr>
        <p:spPr/>
        <p:txBody>
          <a:bodyPr/>
          <a:lstStyle/>
          <a:p>
            <a:r>
              <a:rPr lang="en-US" dirty="0"/>
              <a:t>Building an App Distribution Strategy</a:t>
            </a:r>
            <a:endParaRPr lang="en-IN" dirty="0"/>
          </a:p>
        </p:txBody>
      </p:sp>
      <p:sp>
        <p:nvSpPr>
          <p:cNvPr id="3" name="Content Placeholder 2">
            <a:extLst>
              <a:ext uri="{FF2B5EF4-FFF2-40B4-BE49-F238E27FC236}">
                <a16:creationId xmlns:a16="http://schemas.microsoft.com/office/drawing/2014/main" id="{A0D926A9-99E4-F3EB-93AF-CCA06596E489}"/>
              </a:ext>
            </a:extLst>
          </p:cNvPr>
          <p:cNvSpPr>
            <a:spLocks noGrp="1"/>
          </p:cNvSpPr>
          <p:nvPr>
            <p:ph idx="1"/>
          </p:nvPr>
        </p:nvSpPr>
        <p:spPr/>
        <p:txBody>
          <a:bodyPr/>
          <a:lstStyle/>
          <a:p>
            <a:r>
              <a:rPr lang="en-US" dirty="0"/>
              <a:t>1. Targeting multiple channels &amp; platforms</a:t>
            </a:r>
          </a:p>
          <a:p>
            <a:r>
              <a:rPr lang="en-IN" dirty="0"/>
              <a:t>2. Avoid non-performing platforms</a:t>
            </a:r>
            <a:endParaRPr lang="en-US" dirty="0"/>
          </a:p>
          <a:p>
            <a:r>
              <a:rPr lang="en-IN" dirty="0"/>
              <a:t>3. Consistent channel optimization</a:t>
            </a:r>
            <a:endParaRPr lang="en-US" dirty="0"/>
          </a:p>
          <a:p>
            <a:r>
              <a:rPr lang="en-IN" dirty="0"/>
              <a:t>4. Determine niche app distribution channels</a:t>
            </a:r>
          </a:p>
        </p:txBody>
      </p:sp>
    </p:spTree>
    <p:extLst>
      <p:ext uri="{BB962C8B-B14F-4D97-AF65-F5344CB8AC3E}">
        <p14:creationId xmlns:p14="http://schemas.microsoft.com/office/powerpoint/2010/main" val="16219714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75B8-E16B-8030-9B69-BE1743BA217B}"/>
              </a:ext>
            </a:extLst>
          </p:cNvPr>
          <p:cNvSpPr>
            <a:spLocks noGrp="1"/>
          </p:cNvSpPr>
          <p:nvPr>
            <p:ph type="title"/>
          </p:nvPr>
        </p:nvSpPr>
        <p:spPr/>
        <p:txBody>
          <a:bodyPr/>
          <a:lstStyle/>
          <a:p>
            <a:r>
              <a:rPr lang="en-US" dirty="0"/>
              <a:t>Top Mobile App Distribution Channels for Businesses</a:t>
            </a:r>
            <a:endParaRPr lang="en-IN" dirty="0"/>
          </a:p>
        </p:txBody>
      </p:sp>
      <p:sp>
        <p:nvSpPr>
          <p:cNvPr id="3" name="Content Placeholder 2">
            <a:extLst>
              <a:ext uri="{FF2B5EF4-FFF2-40B4-BE49-F238E27FC236}">
                <a16:creationId xmlns:a16="http://schemas.microsoft.com/office/drawing/2014/main" id="{4928C66C-B778-99C7-EDCB-61F02ABA88DB}"/>
              </a:ext>
            </a:extLst>
          </p:cNvPr>
          <p:cNvSpPr>
            <a:spLocks noGrp="1"/>
          </p:cNvSpPr>
          <p:nvPr>
            <p:ph idx="1"/>
          </p:nvPr>
        </p:nvSpPr>
        <p:spPr/>
        <p:txBody>
          <a:bodyPr/>
          <a:lstStyle/>
          <a:p>
            <a:r>
              <a:rPr lang="fr-FR" dirty="0"/>
              <a:t>1. App Stores/</a:t>
            </a:r>
            <a:r>
              <a:rPr lang="fr-FR" dirty="0" err="1"/>
              <a:t>Recommendation</a:t>
            </a:r>
            <a:r>
              <a:rPr lang="fr-FR" dirty="0"/>
              <a:t> Sites</a:t>
            </a:r>
          </a:p>
          <a:p>
            <a:r>
              <a:rPr lang="en-US" dirty="0"/>
              <a:t>2. Pre-Loads </a:t>
            </a:r>
          </a:p>
          <a:p>
            <a:r>
              <a:rPr lang="en-US" dirty="0"/>
              <a:t>3. Ad Networks </a:t>
            </a:r>
          </a:p>
          <a:p>
            <a:r>
              <a:rPr lang="en-US" dirty="0"/>
              <a:t>4. Pay-Per-Installs </a:t>
            </a:r>
          </a:p>
          <a:p>
            <a:r>
              <a:rPr lang="en-US" dirty="0"/>
              <a:t>5. App Giveaways </a:t>
            </a:r>
          </a:p>
          <a:p>
            <a:r>
              <a:rPr lang="en-US" dirty="0"/>
              <a:t>6. Create a Mobile Web Version of Your App</a:t>
            </a:r>
            <a:endParaRPr lang="en-IN" dirty="0"/>
          </a:p>
        </p:txBody>
      </p:sp>
    </p:spTree>
    <p:extLst>
      <p:ext uri="{BB962C8B-B14F-4D97-AF65-F5344CB8AC3E}">
        <p14:creationId xmlns:p14="http://schemas.microsoft.com/office/powerpoint/2010/main" val="173897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4294967295"/>
          </p:nvPr>
        </p:nvSpPr>
        <p:spPr>
          <a:xfrm>
            <a:off x="9344766" y="6492877"/>
            <a:ext cx="2844059" cy="365125"/>
          </a:xfrm>
          <a:prstGeom prst="rect">
            <a:avLst/>
          </a:prstGeom>
        </p:spPr>
        <p:txBody>
          <a:bodyPr/>
          <a:lstStyle/>
          <a:p>
            <a:fld id="{FC9A48AB-23F1-45F1-98E5-D2CDC7A5261D}" type="slidenum">
              <a:rPr lang="en-US" smtClean="0">
                <a:solidFill>
                  <a:prstClr val="black">
                    <a:tint val="75000"/>
                  </a:prstClr>
                </a:solidFill>
              </a:rPr>
              <a:pPr/>
              <a:t>46</a:t>
            </a:fld>
            <a:endParaRPr lang="en-US">
              <a:solidFill>
                <a:prstClr val="black">
                  <a:tint val="75000"/>
                </a:prstClr>
              </a:solidFill>
            </a:endParaRPr>
          </a:p>
        </p:txBody>
      </p:sp>
    </p:spTree>
    <p:extLst>
      <p:ext uri="{BB962C8B-B14F-4D97-AF65-F5344CB8AC3E}">
        <p14:creationId xmlns:p14="http://schemas.microsoft.com/office/powerpoint/2010/main" val="3744101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F5420-4A02-DCB8-902A-2572BE69A085}"/>
              </a:ext>
            </a:extLst>
          </p:cNvPr>
          <p:cNvSpPr>
            <a:spLocks noGrp="1"/>
          </p:cNvSpPr>
          <p:nvPr>
            <p:ph idx="1"/>
          </p:nvPr>
        </p:nvSpPr>
        <p:spPr/>
        <p:txBody>
          <a:bodyPr/>
          <a:lstStyle/>
          <a:p>
            <a:r>
              <a:rPr lang="en-US" dirty="0"/>
              <a:t>Alternatively, you can use the XNA framework to develop your Windows Phone 7 app. XNA is Microsoft’s game development framework and has been used in recent years to create both Windows and Xbox 360 applications. If you’re creating a game for Windows Phone 7, you’ll likely use the XNA framework. The XNA framework is quite powerful, but that power comes with a considerable learning curve and longer development cycles.</a:t>
            </a:r>
            <a:endParaRPr lang="en-IN" dirty="0"/>
          </a:p>
          <a:p>
            <a:pPr marL="0" indent="0">
              <a:buNone/>
            </a:pPr>
            <a:endParaRPr lang="en-IN" dirty="0"/>
          </a:p>
        </p:txBody>
      </p:sp>
    </p:spTree>
    <p:extLst>
      <p:ext uri="{BB962C8B-B14F-4D97-AF65-F5344CB8AC3E}">
        <p14:creationId xmlns:p14="http://schemas.microsoft.com/office/powerpoint/2010/main" val="351259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144D-9E56-B595-5F10-AB3FD8C71711}"/>
              </a:ext>
            </a:extLst>
          </p:cNvPr>
          <p:cNvSpPr>
            <a:spLocks noGrp="1"/>
          </p:cNvSpPr>
          <p:nvPr>
            <p:ph type="title"/>
          </p:nvPr>
        </p:nvSpPr>
        <p:spPr/>
        <p:txBody>
          <a:bodyPr/>
          <a:lstStyle/>
          <a:p>
            <a:r>
              <a:rPr lang="en-IN" dirty="0"/>
              <a:t>Getting Set Up</a:t>
            </a:r>
          </a:p>
        </p:txBody>
      </p:sp>
      <p:sp>
        <p:nvSpPr>
          <p:cNvPr id="3" name="Content Placeholder 2">
            <a:extLst>
              <a:ext uri="{FF2B5EF4-FFF2-40B4-BE49-F238E27FC236}">
                <a16:creationId xmlns:a16="http://schemas.microsoft.com/office/drawing/2014/main" id="{03C6D7BD-F635-26E4-C9D8-3FFFF4005729}"/>
              </a:ext>
            </a:extLst>
          </p:cNvPr>
          <p:cNvSpPr>
            <a:spLocks noGrp="1"/>
          </p:cNvSpPr>
          <p:nvPr>
            <p:ph idx="1"/>
          </p:nvPr>
        </p:nvSpPr>
        <p:spPr/>
        <p:txBody>
          <a:bodyPr>
            <a:normAutofit lnSpcReduction="10000"/>
          </a:bodyPr>
          <a:lstStyle/>
          <a:p>
            <a:r>
              <a:rPr lang="en-US" dirty="0"/>
              <a:t>Let’s get started by making sure your development environment is set up correctly. You’ll need to be running Windows Vista or Windows 7 and you need to have a DirectX 10 capable graphics card installed in your computer. After verifying that you meet these requirements, visit http://bit.ly/9FXxQC to download the development tools. </a:t>
            </a:r>
          </a:p>
          <a:p>
            <a:r>
              <a:rPr lang="en-US" dirty="0"/>
              <a:t>Scroll to the bottom of the page and download the file named VM_BOOT\vm_web.exe. Once the file has downloaded, double click on it to install the complete Windows Phone Developer Tools package. </a:t>
            </a:r>
          </a:p>
          <a:p>
            <a:r>
              <a:rPr lang="en-US" dirty="0"/>
              <a:t>The package includes: </a:t>
            </a:r>
          </a:p>
          <a:p>
            <a:pPr lvl="1"/>
            <a:r>
              <a:rPr lang="en-US" dirty="0"/>
              <a:t>Visual Studio 2010 Express for Windows Phone </a:t>
            </a:r>
          </a:p>
          <a:p>
            <a:pPr lvl="1"/>
            <a:r>
              <a:rPr lang="en-US" dirty="0"/>
              <a:t>Windows Phone Emulator </a:t>
            </a:r>
          </a:p>
          <a:p>
            <a:pPr lvl="1"/>
            <a:r>
              <a:rPr lang="en-US" dirty="0"/>
              <a:t>Silverlight for Windows Phone </a:t>
            </a:r>
          </a:p>
          <a:p>
            <a:pPr lvl="1"/>
            <a:r>
              <a:rPr lang="en-US" dirty="0"/>
              <a:t>XNA 4.0 Game Studio </a:t>
            </a:r>
          </a:p>
          <a:p>
            <a:r>
              <a:rPr lang="en-US" dirty="0"/>
              <a:t>Your computer will likely restart at least once while the tools are being installed. After you’ve installed the developer tools on your system, you are ready to get started.</a:t>
            </a:r>
            <a:endParaRPr lang="en-IN" dirty="0"/>
          </a:p>
        </p:txBody>
      </p:sp>
    </p:spTree>
    <p:extLst>
      <p:ext uri="{BB962C8B-B14F-4D97-AF65-F5344CB8AC3E}">
        <p14:creationId xmlns:p14="http://schemas.microsoft.com/office/powerpoint/2010/main" val="1058452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5E38-332B-4EB6-0BA3-10FA459C62A5}"/>
              </a:ext>
            </a:extLst>
          </p:cNvPr>
          <p:cNvSpPr>
            <a:spLocks noGrp="1"/>
          </p:cNvSpPr>
          <p:nvPr>
            <p:ph type="title"/>
          </p:nvPr>
        </p:nvSpPr>
        <p:spPr/>
        <p:txBody>
          <a:bodyPr/>
          <a:lstStyle/>
          <a:p>
            <a:r>
              <a:rPr lang="en-IN" dirty="0"/>
              <a:t>Opening Visual Studio</a:t>
            </a:r>
          </a:p>
        </p:txBody>
      </p:sp>
      <p:sp>
        <p:nvSpPr>
          <p:cNvPr id="3" name="Content Placeholder 2">
            <a:extLst>
              <a:ext uri="{FF2B5EF4-FFF2-40B4-BE49-F238E27FC236}">
                <a16:creationId xmlns:a16="http://schemas.microsoft.com/office/drawing/2014/main" id="{983579BA-4C52-181C-F206-ECB48CA3BB41}"/>
              </a:ext>
            </a:extLst>
          </p:cNvPr>
          <p:cNvSpPr>
            <a:spLocks noGrp="1"/>
          </p:cNvSpPr>
          <p:nvPr>
            <p:ph idx="1"/>
          </p:nvPr>
        </p:nvSpPr>
        <p:spPr/>
        <p:txBody>
          <a:bodyPr/>
          <a:lstStyle/>
          <a:p>
            <a:r>
              <a:rPr lang="en-US" dirty="0"/>
              <a:t>The application you’ll create in this tutorial is a simple one. It displays a simple button that you can tap. When you tap it, the button rotates around the phone’s interface. We’ll develop this application using Silverlight for Windows Phone. It should take less than 10 minutes to create.</a:t>
            </a:r>
          </a:p>
          <a:p>
            <a:r>
              <a:rPr lang="en-US" dirty="0"/>
              <a:t>To begin, open Microsoft Visual Studio 2010 Express for Windows Phone. The easiest way to find it is to open the Start menu and begin typing “Visual Studio.” The application should show up in your search result list, similar to the following:</a:t>
            </a:r>
          </a:p>
          <a:p>
            <a:r>
              <a:rPr lang="en-US" sz="1800" b="0" i="0" u="none" strike="noStrike" dirty="0">
                <a:solidFill>
                  <a:srgbClr val="3A3A3A"/>
                </a:solidFill>
                <a:effectLst/>
                <a:latin typeface="Times New Roman" panose="02020603050405020304" pitchFamily="18" charset="0"/>
              </a:rPr>
              <a:t>Click on the Visual Studio 2010 item to open up the development environment. If this is your first time opening the application, it may take a few minutes to start as Visual Studio will initialize some settings for you.</a:t>
            </a:r>
            <a:endParaRPr lang="en-IN" dirty="0"/>
          </a:p>
        </p:txBody>
      </p:sp>
    </p:spTree>
    <p:extLst>
      <p:ext uri="{BB962C8B-B14F-4D97-AF65-F5344CB8AC3E}">
        <p14:creationId xmlns:p14="http://schemas.microsoft.com/office/powerpoint/2010/main" val="1242014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D4A50-6D46-F46A-8250-1D5B9D91107B}"/>
              </a:ext>
            </a:extLst>
          </p:cNvPr>
          <p:cNvSpPr>
            <a:spLocks noGrp="1"/>
          </p:cNvSpPr>
          <p:nvPr>
            <p:ph type="title"/>
          </p:nvPr>
        </p:nvSpPr>
        <p:spPr/>
        <p:txBody>
          <a:bodyPr/>
          <a:lstStyle/>
          <a:p>
            <a:r>
              <a:rPr lang="en-IN" dirty="0"/>
              <a:t>Creating Your Project</a:t>
            </a:r>
          </a:p>
        </p:txBody>
      </p:sp>
      <p:sp>
        <p:nvSpPr>
          <p:cNvPr id="3" name="Content Placeholder 2">
            <a:extLst>
              <a:ext uri="{FF2B5EF4-FFF2-40B4-BE49-F238E27FC236}">
                <a16:creationId xmlns:a16="http://schemas.microsoft.com/office/drawing/2014/main" id="{0F43117A-36A9-5C20-E94A-F1B0006AB0BC}"/>
              </a:ext>
            </a:extLst>
          </p:cNvPr>
          <p:cNvSpPr>
            <a:spLocks noGrp="1"/>
          </p:cNvSpPr>
          <p:nvPr>
            <p:ph idx="1"/>
          </p:nvPr>
        </p:nvSpPr>
        <p:spPr/>
        <p:txBody>
          <a:bodyPr/>
          <a:lstStyle/>
          <a:p>
            <a:r>
              <a:rPr lang="en-US" dirty="0"/>
              <a:t>When you open Visual Studio, you’ll be greeted with the application’s start page. There is a lot of content on this page, including development tips, recent news, and project related actions. It is sometimes helpful to browse the content here to learn more about the platform, but for now just click on the “New Project…” link in the left sidebar.</a:t>
            </a:r>
          </a:p>
          <a:p>
            <a:r>
              <a:rPr lang="en-US" dirty="0"/>
              <a:t>A dialog box will pop up that guides you through creating your new project. Make sure the “Windows Phone Application” item is selected as your project template. Then, give your project a name. For this tutorial, I recommend calling your project “</a:t>
            </a:r>
            <a:r>
              <a:rPr lang="en-US" dirty="0" err="1"/>
              <a:t>Rotating_Button</a:t>
            </a:r>
            <a:r>
              <a:rPr lang="en-US" dirty="0"/>
              <a:t>.” Finally, confirm that the “Create directory for solution” checkbox is selected. This helps to organize your development efforts. Your settings should match mine:</a:t>
            </a:r>
          </a:p>
          <a:p>
            <a:r>
              <a:rPr lang="en-US" sz="1800" b="0" i="0" u="none" strike="noStrike" dirty="0">
                <a:solidFill>
                  <a:srgbClr val="3A3A3A"/>
                </a:solidFill>
                <a:effectLst/>
                <a:latin typeface="Times New Roman" panose="02020603050405020304" pitchFamily="18" charset="0"/>
              </a:rPr>
              <a:t>Click “OK” to create your new project.</a:t>
            </a:r>
            <a:endParaRPr lang="en-IN" dirty="0"/>
          </a:p>
        </p:txBody>
      </p:sp>
    </p:spTree>
    <p:extLst>
      <p:ext uri="{BB962C8B-B14F-4D97-AF65-F5344CB8AC3E}">
        <p14:creationId xmlns:p14="http://schemas.microsoft.com/office/powerpoint/2010/main" val="318640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reating a New Windows Phone 7 Project">
            <a:extLst>
              <a:ext uri="{FF2B5EF4-FFF2-40B4-BE49-F238E27FC236}">
                <a16:creationId xmlns:a16="http://schemas.microsoft.com/office/drawing/2014/main" id="{E22E0CAD-90F7-8C0C-0690-91E62EB033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4412" y="278448"/>
            <a:ext cx="8610600" cy="5955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959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3965</Words>
  <Application>Microsoft Office PowerPoint</Application>
  <PresentationFormat>Custom</PresentationFormat>
  <Paragraphs>185</Paragraphs>
  <Slides>46</Slides>
  <Notes>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46</vt:i4>
      </vt:variant>
    </vt:vector>
  </HeadingPairs>
  <TitlesOfParts>
    <vt:vector size="59" baseType="lpstr">
      <vt:lpstr>Arial</vt:lpstr>
      <vt:lpstr>Arial Black</vt:lpstr>
      <vt:lpstr>Calibri</vt:lpstr>
      <vt:lpstr>Calibri Light</vt:lpstr>
      <vt:lpstr>Cambria</vt:lpstr>
      <vt:lpstr>Casper</vt:lpstr>
      <vt:lpstr>King</vt:lpstr>
      <vt:lpstr>Raleway ExtraBold</vt:lpstr>
      <vt:lpstr>Times New Roman</vt:lpstr>
      <vt:lpstr>Wingdings</vt:lpstr>
      <vt:lpstr>Office Theme</vt:lpstr>
      <vt:lpstr>FORMAT_PPT</vt:lpstr>
      <vt:lpstr>CorelDRAW</vt:lpstr>
      <vt:lpstr>PowerPoint Presentation</vt:lpstr>
      <vt:lpstr>Building an App in Windows Phone 7, Mobile App Distributions</vt:lpstr>
      <vt:lpstr>Introduction to Windows Mobile 7 Development</vt:lpstr>
      <vt:lpstr>About the Platform</vt:lpstr>
      <vt:lpstr>PowerPoint Presentation</vt:lpstr>
      <vt:lpstr>Getting Set Up</vt:lpstr>
      <vt:lpstr>Opening Visual Studio</vt:lpstr>
      <vt:lpstr>Creating Your Project</vt:lpstr>
      <vt:lpstr>PowerPoint Presentation</vt:lpstr>
      <vt:lpstr>Navigating the UI Editor</vt:lpstr>
      <vt:lpstr>PowerPoint Presentation</vt:lpstr>
      <vt:lpstr>PowerPoint Presentation</vt:lpstr>
      <vt:lpstr>Creating Your Application’s Layout</vt:lpstr>
      <vt:lpstr>Adding the Button</vt:lpstr>
      <vt:lpstr>PowerPoint Presentation</vt:lpstr>
      <vt:lpstr>PowerPoint Presentation</vt:lpstr>
      <vt:lpstr>Build your first Windows Phone 7 app</vt:lpstr>
      <vt:lpstr>PowerPoint Presentation</vt:lpstr>
      <vt:lpstr>01. Downloading the tools</vt:lpstr>
      <vt:lpstr>PowerPoint Presentation</vt:lpstr>
      <vt:lpstr>02. Our first Windows Phone application</vt:lpstr>
      <vt:lpstr>03. Construction begins</vt:lpstr>
      <vt:lpstr>PowerPoint Presentation</vt:lpstr>
      <vt:lpstr>PowerPoint Presentation</vt:lpstr>
      <vt:lpstr>PowerPoint Presentation</vt:lpstr>
      <vt:lpstr>PowerPoint Presentation</vt:lpstr>
      <vt:lpstr>PowerPoint Presentation</vt:lpstr>
      <vt:lpstr>PowerPoint Presentation</vt:lpstr>
      <vt:lpstr>05. Adjusting layout and adding controls</vt:lpstr>
      <vt:lpstr>PowerPoint Presentation</vt:lpstr>
      <vt:lpstr>PowerPoint Presentation</vt:lpstr>
      <vt:lpstr>PowerPoint Presentation</vt:lpstr>
      <vt:lpstr>06. Time to code</vt:lpstr>
      <vt:lpstr>PowerPoint Presentation</vt:lpstr>
      <vt:lpstr>PowerPoint Presentation</vt:lpstr>
      <vt:lpstr>07. Ready for launch</vt:lpstr>
      <vt:lpstr>PowerPoint Presentation</vt:lpstr>
      <vt:lpstr>PowerPoint Presentation</vt:lpstr>
      <vt:lpstr>PowerPoint Presentation</vt:lpstr>
      <vt:lpstr>PowerPoint Presentation</vt:lpstr>
      <vt:lpstr>PowerPoint Presentation</vt:lpstr>
      <vt:lpstr>PowerPoint Presentation</vt:lpstr>
      <vt:lpstr>7 Most Popular Mobile App Distribution Platforms And Related Stats2</vt:lpstr>
      <vt:lpstr>Building an App Distribution Strategy</vt:lpstr>
      <vt:lpstr>Top Mobile App Distribution Channels for Businesses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c.s</cp:lastModifiedBy>
  <cp:revision>58</cp:revision>
  <dcterms:created xsi:type="dcterms:W3CDTF">2021-01-02T06:26:00Z</dcterms:created>
  <dcterms:modified xsi:type="dcterms:W3CDTF">2023-02-02T21:12:33Z</dcterms:modified>
</cp:coreProperties>
</file>