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handoutMasterIdLst>
    <p:handoutMasterId r:id="rId26"/>
  </p:handoutMasterIdLst>
  <p:sldIdLst>
    <p:sldId id="371" r:id="rId2"/>
    <p:sldId id="428" r:id="rId3"/>
    <p:sldId id="430" r:id="rId4"/>
    <p:sldId id="436" r:id="rId5"/>
    <p:sldId id="431" r:id="rId6"/>
    <p:sldId id="432" r:id="rId7"/>
    <p:sldId id="427" r:id="rId8"/>
    <p:sldId id="433" r:id="rId9"/>
    <p:sldId id="434" r:id="rId10"/>
    <p:sldId id="435" r:id="rId11"/>
    <p:sldId id="437" r:id="rId12"/>
    <p:sldId id="438" r:id="rId13"/>
    <p:sldId id="439" r:id="rId14"/>
    <p:sldId id="440" r:id="rId15"/>
    <p:sldId id="442" r:id="rId16"/>
    <p:sldId id="443" r:id="rId17"/>
    <p:sldId id="444" r:id="rId18"/>
    <p:sldId id="445" r:id="rId19"/>
    <p:sldId id="446" r:id="rId20"/>
    <p:sldId id="447" r:id="rId21"/>
    <p:sldId id="441" r:id="rId22"/>
    <p:sldId id="421" r:id="rId23"/>
    <p:sldId id="400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364" autoAdjust="0"/>
  </p:normalViewPr>
  <p:slideViewPr>
    <p:cSldViewPr>
      <p:cViewPr varScale="1">
        <p:scale>
          <a:sx n="73" d="100"/>
          <a:sy n="73" d="100"/>
        </p:scale>
        <p:origin x="12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6E51BD-7C3B-4CF3-B1E6-6F8E4706A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8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AC25BC-F339-4BC6-95D9-3533AADA1F8A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FCC302-7811-4A65-A0E9-F6E368C5D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1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CC302-7811-4A65-A0E9-F6E368C5D2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CC302-7811-4A65-A0E9-F6E368C5D2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CC302-7811-4A65-A0E9-F6E368C5D2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CC302-7811-4A65-A0E9-F6E368C5D2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CC302-7811-4A65-A0E9-F6E368C5D2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8144-3CD7-45A5-9C90-04A23D1D2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B808-5C34-4EF9-B6E7-1E7D96A50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D13-50FF-4A8A-B5A0-894FE82E1D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56F7-E532-4C94-B2C3-D9A25A55C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7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59717-93E6-4FE9-BD39-866608D5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D2446-9713-4124-AF3B-6795FB8E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F239-D254-4CD4-9451-2FFFB35C6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F810-B25B-4D7F-9BCF-032AE62E6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189F1-D48D-4A35-BB43-5B97E9185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BD02B9-94E6-412E-9248-090ADCCC7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</a:rPr>
              <a:t>UIE</a:t>
            </a:r>
            <a:r>
              <a:rPr lang="en-US" sz="2000" b="1" dirty="0">
                <a:latin typeface="Calibri" pitchFamily="34" charset="0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21" r:id="rId11"/>
    <p:sldLayoutId id="214748382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uru99.com/images/1/053018_0554_SoftwareTes1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uru99.com/images/1/053018_0554_SoftwareTes2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8200"/>
            <a:ext cx="6858000" cy="2133600"/>
          </a:xfrm>
        </p:spPr>
        <p:txBody>
          <a:bodyPr/>
          <a:lstStyle/>
          <a:p>
            <a:r>
              <a:rPr lang="en-US" sz="4400" b="1" dirty="0"/>
              <a:t>Software Testing and Quality </a:t>
            </a:r>
            <a:r>
              <a:rPr lang="en-US" sz="4400" b="1" dirty="0" smtClean="0"/>
              <a:t>Assurance </a:t>
            </a:r>
            <a:br>
              <a:rPr lang="en-US" sz="4400" b="1" dirty="0" smtClean="0"/>
            </a:br>
            <a:r>
              <a:rPr lang="en-US" sz="4400" b="1" dirty="0" smtClean="0"/>
              <a:t>(CST-311)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71800"/>
            <a:ext cx="6858000" cy="3200400"/>
          </a:xfrm>
        </p:spPr>
        <p:txBody>
          <a:bodyPr>
            <a:noAutofit/>
          </a:bodyPr>
          <a:lstStyle/>
          <a:p>
            <a:r>
              <a:rPr lang="en-US" sz="2700" dirty="0"/>
              <a:t>Department:- Computer Science &amp; Engineering</a:t>
            </a:r>
          </a:p>
          <a:p>
            <a:r>
              <a:rPr lang="en-US" sz="2700" dirty="0" smtClean="0"/>
              <a:t>Unit -2</a:t>
            </a:r>
          </a:p>
          <a:p>
            <a:r>
              <a:rPr lang="en-US" sz="2700" dirty="0" smtClean="0"/>
              <a:t>Chapter </a:t>
            </a:r>
            <a:r>
              <a:rPr lang="en-US" sz="2700" dirty="0"/>
              <a:t>1</a:t>
            </a:r>
            <a:r>
              <a:rPr lang="en-US" sz="2700" dirty="0" smtClean="0"/>
              <a:t> </a:t>
            </a:r>
            <a:endParaRPr lang="en-US" sz="2700" dirty="0" smtClean="0"/>
          </a:p>
          <a:p>
            <a:r>
              <a:rPr lang="en-US" sz="2700" dirty="0" smtClean="0"/>
              <a:t>Lecture </a:t>
            </a:r>
            <a:r>
              <a:rPr lang="en-US" sz="2700" dirty="0" smtClean="0"/>
              <a:t>1.2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7576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A submit button in a contact form is enabled only </a:t>
            </a:r>
            <a:r>
              <a:rPr lang="en-US" dirty="0" smtClean="0"/>
              <a:t>when </a:t>
            </a:r>
            <a:r>
              <a:rPr lang="en-US" dirty="0"/>
              <a:t>all the inputs are entered by the end user.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ttps://www.guru99.com/images/1/053018_0554_SoftwareTes1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82296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0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State Transition technique changes in input conditions change the state of the Application Under Test (AUT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testing technique allows the tester to test the behavior of an AUT.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tester can perform this action by entering various input conditions in a sequence.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State transition technique, the testing team provides positive as well as negative input test values for evaluating the system behavior. </a:t>
            </a:r>
          </a:p>
        </p:txBody>
      </p:sp>
    </p:spTree>
    <p:extLst>
      <p:ext uri="{BB962C8B-B14F-4D97-AF65-F5344CB8AC3E}">
        <p14:creationId xmlns:p14="http://schemas.microsoft.com/office/powerpoint/2010/main" val="152329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In the following example, if the user enters a valid password in any of the first three attempts the user will be able to log in successfully.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user enters the invalid password in the first or second try, the user will be prompted to re-enter the password.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user enters password incorrectly 3</a:t>
            </a:r>
            <a:r>
              <a:rPr lang="en-US" baseline="30000" dirty="0"/>
              <a:t>rd</a:t>
            </a:r>
            <a:r>
              <a:rPr lang="en-US" dirty="0"/>
              <a:t> time, the action has taken, and the account will be blocked.</a:t>
            </a:r>
          </a:p>
        </p:txBody>
      </p:sp>
    </p:spTree>
    <p:extLst>
      <p:ext uri="{BB962C8B-B14F-4D97-AF65-F5344CB8AC3E}">
        <p14:creationId xmlns:p14="http://schemas.microsoft.com/office/powerpoint/2010/main" val="9287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Transition Diagram</a:t>
            </a:r>
            <a:endParaRPr lang="en-US" dirty="0"/>
          </a:p>
        </p:txBody>
      </p:sp>
      <p:pic>
        <p:nvPicPr>
          <p:cNvPr id="4" name="Content Placeholder 3" descr="https://www.guru99.com/images/1/053018_0554_SoftwareTes2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247619" cy="350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5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use case is a description of a particular use of the software by a user.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technique, the test cases are designed to execute different business scenarios and end-user functionalities.  </a:t>
            </a:r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/>
              <a:t>case testing helps to identify test cases that cover the entire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1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143000"/>
            <a:ext cx="7924800" cy="609600"/>
          </a:xfrm>
        </p:spPr>
        <p:txBody>
          <a:bodyPr/>
          <a:lstStyle/>
          <a:p>
            <a:r>
              <a:rPr lang="en-US" dirty="0" smtClean="0"/>
              <a:t>What are Structure-Based </a:t>
            </a:r>
            <a:r>
              <a:rPr lang="en-US" dirty="0"/>
              <a:t>or White-Box </a:t>
            </a:r>
            <a:r>
              <a:rPr lang="en-US" dirty="0" smtClean="0"/>
              <a:t>Techniques?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structure-based or white-box technique design test cases based on the internal structure of the software. 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technique exhaustively tests the developed </a:t>
            </a:r>
            <a:r>
              <a:rPr lang="en-US" dirty="0" smtClean="0"/>
              <a:t>code.</a:t>
            </a:r>
          </a:p>
          <a:p>
            <a:pPr algn="just"/>
            <a:r>
              <a:rPr lang="en-US" dirty="0" smtClean="0"/>
              <a:t>Developers </a:t>
            </a:r>
            <a:r>
              <a:rPr lang="en-US" dirty="0"/>
              <a:t>who have complete information of the software code, its internal structure, and design help to design the test cases.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58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/>
              <a:t>Structure-Based or White-Box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technique is further divided into five categories</a:t>
            </a:r>
            <a:r>
              <a:rPr lang="en-US" dirty="0" smtClean="0"/>
              <a:t>.:-</a:t>
            </a:r>
          </a:p>
          <a:p>
            <a:pPr marL="0" indent="0" algn="just">
              <a:buNone/>
            </a:pPr>
            <a:r>
              <a:rPr lang="en-US" dirty="0" smtClean="0"/>
              <a:t>1. </a:t>
            </a:r>
            <a:r>
              <a:rPr lang="en-US" dirty="0"/>
              <a:t>Statement Testing &amp; Coverage</a:t>
            </a:r>
          </a:p>
          <a:p>
            <a:pPr marL="0" indent="0" algn="just">
              <a:buNone/>
            </a:pPr>
            <a:r>
              <a:rPr lang="en-US" dirty="0" smtClean="0"/>
              <a:t>2. </a:t>
            </a:r>
            <a:r>
              <a:rPr lang="en-US" dirty="0"/>
              <a:t>Decision Testing Coverage</a:t>
            </a:r>
          </a:p>
          <a:p>
            <a:pPr marL="0" indent="0" algn="just">
              <a:buNone/>
            </a:pPr>
            <a:r>
              <a:rPr lang="en-US" dirty="0" smtClean="0"/>
              <a:t>3. </a:t>
            </a:r>
            <a:r>
              <a:rPr lang="en-US" dirty="0"/>
              <a:t>Condition Testing</a:t>
            </a:r>
          </a:p>
          <a:p>
            <a:pPr marL="0" indent="0" algn="just">
              <a:buNone/>
            </a:pPr>
            <a:r>
              <a:rPr lang="en-US" dirty="0" smtClean="0"/>
              <a:t>4. </a:t>
            </a:r>
            <a:r>
              <a:rPr lang="en-US" dirty="0"/>
              <a:t>Multiple Condition Testing</a:t>
            </a:r>
          </a:p>
          <a:p>
            <a:pPr marL="0" indent="0" algn="just">
              <a:buNone/>
            </a:pPr>
            <a:r>
              <a:rPr lang="en-US" dirty="0" smtClean="0"/>
              <a:t>5. </a:t>
            </a:r>
            <a:r>
              <a:rPr lang="en-US" dirty="0"/>
              <a:t>All Path Testing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9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Structure-Based or White-Box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1. Statement </a:t>
            </a:r>
            <a:r>
              <a:rPr lang="en-US" b="1" dirty="0"/>
              <a:t>Testing &amp; Coverage</a:t>
            </a:r>
          </a:p>
          <a:p>
            <a:pPr algn="just"/>
            <a:r>
              <a:rPr lang="en-US" dirty="0"/>
              <a:t>This technique involves execution of all the executable statements in the source code at least once. 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percentage of the executable statements is calculated as per the given requirement.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the least preferred metric for checking test coverage.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2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Structure-Based or White-Box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2. Decision Testing Coverage</a:t>
            </a:r>
          </a:p>
          <a:p>
            <a:pPr algn="just"/>
            <a:r>
              <a:rPr lang="en-US" dirty="0"/>
              <a:t>This technique is also known as branch coverage is a testing method in which each one of the possible branches from each decision point is executed at least once to ensure all reachable code is executed. </a:t>
            </a:r>
          </a:p>
          <a:p>
            <a:pPr algn="just"/>
            <a:r>
              <a:rPr lang="en-US" dirty="0"/>
              <a:t> This helps to validate all the branches in the code. </a:t>
            </a:r>
          </a:p>
          <a:p>
            <a:pPr algn="just"/>
            <a:r>
              <a:rPr lang="en-US" dirty="0"/>
              <a:t>This helps to ensure that no branch leads to unexpected behavior of the application.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849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Structure-Based or White-Box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3. Condition </a:t>
            </a:r>
            <a:r>
              <a:rPr lang="en-US" b="1" dirty="0"/>
              <a:t>Testing</a:t>
            </a:r>
          </a:p>
          <a:p>
            <a:pPr algn="just"/>
            <a:r>
              <a:rPr lang="en-US" dirty="0"/>
              <a:t>Condition testing also is known as Predicate coverage testing, each Boolean expression is predicted as TRUE or FALSE. 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the testing outcomes are at least tested once. 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type of testing involves 100% coverage of the code.  The test cases are designed as such that the condition outcomes are easily executed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Specification-Based </a:t>
            </a:r>
            <a:r>
              <a:rPr lang="en-US" dirty="0"/>
              <a:t>or Black-Box </a:t>
            </a:r>
            <a:r>
              <a:rPr lang="en-US" dirty="0" smtClean="0"/>
              <a:t>techniques?</a:t>
            </a:r>
          </a:p>
          <a:p>
            <a:r>
              <a:rPr lang="en-US" dirty="0" smtClean="0"/>
              <a:t>Types </a:t>
            </a:r>
            <a:r>
              <a:rPr lang="en-US" dirty="0"/>
              <a:t>of Specification-Based or Black-Box </a:t>
            </a:r>
            <a:r>
              <a:rPr lang="en-US" dirty="0" smtClean="0"/>
              <a:t>techniques.</a:t>
            </a:r>
          </a:p>
          <a:p>
            <a:r>
              <a:rPr lang="en-US" dirty="0"/>
              <a:t>What are Structure-Based or White-Box Techniques?</a:t>
            </a:r>
          </a:p>
          <a:p>
            <a:r>
              <a:rPr lang="en-US" dirty="0"/>
              <a:t>Types of Structure-Based or White-Box Techniques.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28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Structure-Based or White-Box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4. Multiple Condition Testing</a:t>
            </a:r>
          </a:p>
          <a:p>
            <a:pPr algn="just"/>
            <a:r>
              <a:rPr lang="en-US" dirty="0"/>
              <a:t>The purpose of Multiple condition testing is to test the different combination of conditions to get 100% coverage.  </a:t>
            </a:r>
          </a:p>
          <a:p>
            <a:pPr algn="just"/>
            <a:r>
              <a:rPr lang="en-US" dirty="0"/>
              <a:t>To ensure complete coverage, two or more test scripts are required which requires more efforts.</a:t>
            </a:r>
          </a:p>
          <a:p>
            <a:pPr marL="0" indent="0" algn="just">
              <a:buNone/>
            </a:pPr>
            <a:r>
              <a:rPr lang="en-US" b="1" dirty="0"/>
              <a:t>5. All Path Testing</a:t>
            </a:r>
          </a:p>
          <a:p>
            <a:pPr algn="just"/>
            <a:r>
              <a:rPr lang="en-US" dirty="0"/>
              <a:t>In this technique, the source code of a program is leveraged to find every executable path. </a:t>
            </a:r>
          </a:p>
          <a:p>
            <a:pPr algn="just"/>
            <a:r>
              <a:rPr lang="en-US" dirty="0"/>
              <a:t>This helps to determine all the faults within a particular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5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Boundary </a:t>
            </a:r>
            <a:r>
              <a:rPr lang="en-US" dirty="0"/>
              <a:t>value analysis is based on testing at the boundaries between partitions. </a:t>
            </a:r>
            <a:endParaRPr lang="en-US" dirty="0" smtClean="0"/>
          </a:p>
          <a:p>
            <a:pPr algn="just"/>
            <a:r>
              <a:rPr lang="en-US" dirty="0" smtClean="0"/>
              <a:t>Equivalence class partitioning method </a:t>
            </a:r>
            <a:r>
              <a:rPr lang="en-US" dirty="0"/>
              <a:t>divides the input domain of a program into classes of data from which test cases should be designed. </a:t>
            </a:r>
            <a:endParaRPr lang="en-US" dirty="0" smtClean="0"/>
          </a:p>
          <a:p>
            <a:pPr algn="just"/>
            <a:r>
              <a:rPr lang="en-US" dirty="0" smtClean="0"/>
              <a:t>Decision table technique </a:t>
            </a:r>
            <a:r>
              <a:rPr lang="en-US" dirty="0"/>
              <a:t>is used for functions which respond to a combination of inputs or events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use case is a description of a particular use of the software by a user.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9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762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4724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dirty="0"/>
              <a:t>Text Books:</a:t>
            </a:r>
            <a:endParaRPr lang="en-US" sz="2600" dirty="0"/>
          </a:p>
          <a:p>
            <a:pPr lvl="0" algn="just"/>
            <a:r>
              <a:rPr lang="en-US" sz="2600" dirty="0" err="1"/>
              <a:t>CemKaner</a:t>
            </a:r>
            <a:r>
              <a:rPr lang="en-US" sz="2600" dirty="0"/>
              <a:t>, Jack Falk, </a:t>
            </a:r>
            <a:r>
              <a:rPr lang="en-US" sz="2600" dirty="0" err="1"/>
              <a:t>HungQuoc</a:t>
            </a:r>
            <a:r>
              <a:rPr lang="en-US" sz="2600" dirty="0"/>
              <a:t> Nguyen, Testing Computer Software, Wiley, (Second Edition).</a:t>
            </a:r>
          </a:p>
          <a:p>
            <a:pPr lvl="0" algn="just"/>
            <a:r>
              <a:rPr lang="en-US" sz="2600" dirty="0"/>
              <a:t>William E. Perry,“ Effective Methods for Software Testing”, John Wiley &amp; Sons.</a:t>
            </a:r>
          </a:p>
          <a:p>
            <a:pPr lvl="0" algn="just"/>
            <a:r>
              <a:rPr lang="en-US" sz="2600" dirty="0"/>
              <a:t>Boris </a:t>
            </a:r>
            <a:r>
              <a:rPr lang="en-US" sz="2600" dirty="0" err="1"/>
              <a:t>Beizer</a:t>
            </a:r>
            <a:r>
              <a:rPr lang="en-US" sz="2600" dirty="0"/>
              <a:t>, ”Software Testing Techniques”, Second Edition, </a:t>
            </a:r>
            <a:r>
              <a:rPr lang="en-US" sz="2600" dirty="0" err="1"/>
              <a:t>Dreamtech</a:t>
            </a:r>
            <a:r>
              <a:rPr lang="en-US" sz="2600" dirty="0"/>
              <a:t>. </a:t>
            </a:r>
          </a:p>
          <a:p>
            <a:pPr marL="0" indent="0" algn="just">
              <a:buNone/>
            </a:pPr>
            <a:r>
              <a:rPr lang="en-US" sz="2600" b="1" dirty="0"/>
              <a:t>Reference Books:</a:t>
            </a:r>
            <a:endParaRPr lang="en-US" sz="2600" dirty="0"/>
          </a:p>
          <a:p>
            <a:pPr lvl="0" algn="just"/>
            <a:r>
              <a:rPr lang="en-US" sz="2600" dirty="0"/>
              <a:t>Rex Black, “Managing the Testing Process: Practical Tools and Techniques for Managing Hardware and Software Testing”.</a:t>
            </a:r>
          </a:p>
          <a:p>
            <a:pPr lvl="0" algn="just"/>
            <a:r>
              <a:rPr lang="en-US" sz="2600" dirty="0"/>
              <a:t>Daniel </a:t>
            </a:r>
            <a:r>
              <a:rPr lang="en-US" sz="2600" dirty="0" err="1"/>
              <a:t>Galin</a:t>
            </a:r>
            <a:r>
              <a:rPr lang="en-US" sz="2600" dirty="0"/>
              <a:t>, “Software Quality Assurance from Theory to Implementation”, Pearson Education.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14288" y="1444445"/>
            <a:ext cx="9144000" cy="351518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857250"/>
            <a:ext cx="497979" cy="4979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5578198"/>
            <a:ext cx="418759" cy="4187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4704517"/>
            <a:ext cx="1296233" cy="12962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544060"/>
            <a:ext cx="8043861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767959"/>
            <a:ext cx="182284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767959"/>
            <a:ext cx="182284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86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838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Specification-Based </a:t>
            </a:r>
            <a:r>
              <a:rPr lang="en-US" dirty="0"/>
              <a:t>T</a:t>
            </a:r>
            <a:r>
              <a:rPr lang="en-US" dirty="0" smtClean="0"/>
              <a:t>echniques </a:t>
            </a:r>
            <a:r>
              <a:rPr lang="en-US" dirty="0"/>
              <a:t>or Black-Box </a:t>
            </a:r>
            <a:r>
              <a:rPr lang="en-US" dirty="0" smtClean="0"/>
              <a:t>Techniques?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technique leverages the external description of the software such as technical specifications, design, and client’s requirements to design test cases.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technique enables testers to develop test cases that provide full test coverage.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Specification-based or black box test case design techniques are divided further into 5 categories. These categories are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Specification </a:t>
            </a:r>
            <a:r>
              <a:rPr lang="en-US" dirty="0"/>
              <a:t>B</a:t>
            </a:r>
            <a:r>
              <a:rPr lang="en-US" dirty="0" smtClean="0"/>
              <a:t>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Boundary </a:t>
            </a:r>
            <a:r>
              <a:rPr lang="en-US" dirty="0"/>
              <a:t>Value Analysis (BVA)</a:t>
            </a:r>
          </a:p>
          <a:p>
            <a:pPr marL="0" indent="0">
              <a:buNone/>
            </a:pPr>
            <a:r>
              <a:rPr lang="en-US" dirty="0" smtClean="0"/>
              <a:t>2. Equivalence </a:t>
            </a:r>
            <a:r>
              <a:rPr lang="en-US" dirty="0"/>
              <a:t>Partitioning (EP)</a:t>
            </a:r>
          </a:p>
          <a:p>
            <a:pPr marL="0" indent="0">
              <a:buNone/>
            </a:pPr>
            <a:r>
              <a:rPr lang="en-US" dirty="0" smtClean="0"/>
              <a:t>3. Decision </a:t>
            </a:r>
            <a:r>
              <a:rPr lang="en-US" dirty="0"/>
              <a:t>Table Testing</a:t>
            </a:r>
          </a:p>
          <a:p>
            <a:pPr marL="0" indent="0">
              <a:buNone/>
            </a:pPr>
            <a:r>
              <a:rPr lang="en-US" dirty="0" smtClean="0"/>
              <a:t>4. State </a:t>
            </a:r>
            <a:r>
              <a:rPr lang="en-US" dirty="0"/>
              <a:t>Transition Diagrams</a:t>
            </a:r>
          </a:p>
          <a:p>
            <a:pPr marL="0" indent="0">
              <a:buNone/>
            </a:pPr>
            <a:r>
              <a:rPr lang="en-US" dirty="0" smtClean="0"/>
              <a:t>5. Use </a:t>
            </a:r>
            <a:r>
              <a:rPr lang="en-US" dirty="0"/>
              <a:t>Case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883920"/>
            <a:ext cx="7924800" cy="838200"/>
          </a:xfrm>
        </p:spPr>
        <p:txBody>
          <a:bodyPr/>
          <a:lstStyle/>
          <a:p>
            <a:r>
              <a:rPr lang="en-US" dirty="0"/>
              <a:t>Boundary Value Analysis (BVA)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Boundary </a:t>
            </a:r>
            <a:r>
              <a:rPr lang="en-US" dirty="0"/>
              <a:t>value analysis is based on testing at the boundaries between partitions.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includes maximum, minimum, inside or outside boundaries, typical values and error values. </a:t>
            </a:r>
          </a:p>
          <a:p>
            <a:pPr algn="just"/>
            <a:r>
              <a:rPr lang="en-US" dirty="0"/>
              <a:t>It is generally seen that a large number of errors occur at the boundaries of the defined input values rather than the center. </a:t>
            </a:r>
          </a:p>
        </p:txBody>
      </p:sp>
    </p:spTree>
    <p:extLst>
      <p:ext uri="{BB962C8B-B14F-4D97-AF65-F5344CB8AC3E}">
        <p14:creationId xmlns:p14="http://schemas.microsoft.com/office/powerpoint/2010/main" val="206906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838200"/>
          </a:xfrm>
        </p:spPr>
        <p:txBody>
          <a:bodyPr/>
          <a:lstStyle/>
          <a:p>
            <a:r>
              <a:rPr lang="en-US" dirty="0"/>
              <a:t>Boundary Value Analysis (BVA)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Example: </a:t>
            </a:r>
            <a:endParaRPr lang="en-US" dirty="0"/>
          </a:p>
          <a:p>
            <a:r>
              <a:rPr lang="en-US" dirty="0"/>
              <a:t>Input condition is valid between 1 to </a:t>
            </a:r>
            <a:r>
              <a:rPr lang="en-US" dirty="0" smtClean="0"/>
              <a:t>10</a:t>
            </a:r>
            <a:r>
              <a:rPr lang="en-US" dirty="0"/>
              <a:t> </a:t>
            </a:r>
          </a:p>
          <a:p>
            <a:r>
              <a:rPr lang="en-US" dirty="0"/>
              <a:t>Boundary values 0,1,2 and 9,10,11</a:t>
            </a:r>
          </a:p>
        </p:txBody>
      </p:sp>
    </p:spTree>
    <p:extLst>
      <p:ext uri="{BB962C8B-B14F-4D97-AF65-F5344CB8AC3E}">
        <p14:creationId xmlns:p14="http://schemas.microsoft.com/office/powerpoint/2010/main" val="393586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Equivalent </a:t>
            </a:r>
            <a:r>
              <a:rPr lang="en-US" dirty="0"/>
              <a:t>Class Partitioning allows you to divide set of test condition into a partition which should be considered the same.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software testing method divides the input domain of a program into classes of data from which test cases should be designed. </a:t>
            </a:r>
          </a:p>
          <a:p>
            <a:pPr algn="just"/>
            <a:r>
              <a:rPr lang="en-US" dirty="0" smtClean="0"/>
              <a:t>It allows you to Identify valid as well as invalid equivalence classes.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 Partitioning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219200" y="1692179"/>
            <a:ext cx="70104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u="sng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Example:-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u="sng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Input conditions are valid between :-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1 to 10 and 20 to 30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Hence there are five equivalence classes 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-- to 0 (invalid)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 to 10 (valid)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11 to 19 (invalid)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20 to 30 (valid)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31 to --- (invalid)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select values from each class, i.e.,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-2, 3, 15, 25, 45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27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decision table is also known as to Cause-Effect table.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software testing technique is used for functions which respond to a combination of inputs or events. </a:t>
            </a:r>
            <a:r>
              <a:rPr lang="en-US" dirty="0" smtClean="0"/>
              <a:t>The </a:t>
            </a:r>
            <a:r>
              <a:rPr lang="en-US" dirty="0"/>
              <a:t>first task is to identify functionalities where the output depends on a combination of </a:t>
            </a:r>
            <a:r>
              <a:rPr lang="en-US" dirty="0" smtClean="0"/>
              <a:t>inputs. </a:t>
            </a:r>
            <a:endParaRPr lang="en-US" dirty="0"/>
          </a:p>
          <a:p>
            <a:pPr algn="just"/>
            <a:r>
              <a:rPr lang="en-US" dirty="0"/>
              <a:t>For every function, you need to create a table and list down all types of combinations of inputs and its respective outputs. </a:t>
            </a:r>
          </a:p>
        </p:txBody>
      </p:sp>
    </p:spTree>
    <p:extLst>
      <p:ext uri="{BB962C8B-B14F-4D97-AF65-F5344CB8AC3E}">
        <p14:creationId xmlns:p14="http://schemas.microsoft.com/office/powerpoint/2010/main" val="2389015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CB47B48-5F9E-479F-BFD0-B3DC265196E2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-*1\uFFFD{951282E1-833F-4FF1-B42B-24E573B85C22}&quot;,&quot;C:\\Users\\AMREEN DHALIWAL\\Desktop\\BB Course Conten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ppt 1.1"/>
  <p:tag name="ISPRING_FIRST_PUBLISH" val="1"/>
</p:tagLst>
</file>

<file path=ppt/theme/theme1.xml><?xml version="1.0" encoding="utf-8"?>
<a:theme xmlns:a="http://schemas.openxmlformats.org/drawingml/2006/main" name="C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fuzzy</Template>
  <TotalTime>2193</TotalTime>
  <Words>975</Words>
  <Application>Microsoft Office PowerPoint</Application>
  <PresentationFormat>On-screen Show (4:3)</PresentationFormat>
  <Paragraphs>123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Cambria</vt:lpstr>
      <vt:lpstr>Casper</vt:lpstr>
      <vt:lpstr>Courier New</vt:lpstr>
      <vt:lpstr>Segoe UI</vt:lpstr>
      <vt:lpstr>Tahoma</vt:lpstr>
      <vt:lpstr>Times New Roman</vt:lpstr>
      <vt:lpstr>Wingdings</vt:lpstr>
      <vt:lpstr>CU</vt:lpstr>
      <vt:lpstr>Software Testing and Quality Assurance  (CST-311)</vt:lpstr>
      <vt:lpstr>Contents</vt:lpstr>
      <vt:lpstr> What are Specification-Based Techniques or Black-Box Techniques? </vt:lpstr>
      <vt:lpstr>Types of Specification Based Techniques</vt:lpstr>
      <vt:lpstr>Boundary Value Analysis (BVA) </vt:lpstr>
      <vt:lpstr>Boundary Value Analysis (BVA) </vt:lpstr>
      <vt:lpstr>Equivalence Class Partitioning</vt:lpstr>
      <vt:lpstr>Equivalence Class Partitioning</vt:lpstr>
      <vt:lpstr>Decision Table</vt:lpstr>
      <vt:lpstr>Decision Table</vt:lpstr>
      <vt:lpstr>State Transition</vt:lpstr>
      <vt:lpstr>State Transition</vt:lpstr>
      <vt:lpstr>State Transition Diagram</vt:lpstr>
      <vt:lpstr>Use Case Testing</vt:lpstr>
      <vt:lpstr>What are Structure-Based or White-Box Techniques?</vt:lpstr>
      <vt:lpstr>Types of Structure-Based or White-Box Techniques</vt:lpstr>
      <vt:lpstr>Types of Structure-Based or White-Box Techniques</vt:lpstr>
      <vt:lpstr>Types of Structure-Based or White-Box Techniques</vt:lpstr>
      <vt:lpstr>Types of Structure-Based or White-Box Techniques</vt:lpstr>
      <vt:lpstr>Types of Structure-Based or White-Box Techniques</vt:lpstr>
      <vt:lpstr>Summary</vt:lpstr>
      <vt:lpstr>References</vt:lpstr>
      <vt:lpstr>PowerPoint Presentation</vt:lpstr>
    </vt:vector>
  </TitlesOfParts>
  <Company>Carleton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ppt 1.1</dc:title>
  <dc:creator>Carleton College</dc:creator>
  <cp:lastModifiedBy>Windows User</cp:lastModifiedBy>
  <cp:revision>154</cp:revision>
  <cp:lastPrinted>1601-01-01T00:00:00Z</cp:lastPrinted>
  <dcterms:created xsi:type="dcterms:W3CDTF">2000-12-31T14:09:31Z</dcterms:created>
  <dcterms:modified xsi:type="dcterms:W3CDTF">2020-08-27T05:47:54Z</dcterms:modified>
</cp:coreProperties>
</file>