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
  </p:notesMasterIdLst>
  <p:handoutMasterIdLst>
    <p:handoutMasterId r:id="rId20"/>
  </p:handoutMasterIdLst>
  <p:sldIdLst>
    <p:sldId id="371" r:id="rId2"/>
    <p:sldId id="425" r:id="rId3"/>
    <p:sldId id="431" r:id="rId4"/>
    <p:sldId id="432" r:id="rId5"/>
    <p:sldId id="434" r:id="rId6"/>
    <p:sldId id="435" r:id="rId7"/>
    <p:sldId id="436" r:id="rId8"/>
    <p:sldId id="437" r:id="rId9"/>
    <p:sldId id="438" r:id="rId10"/>
    <p:sldId id="439" r:id="rId11"/>
    <p:sldId id="440" r:id="rId12"/>
    <p:sldId id="441" r:id="rId13"/>
    <p:sldId id="442" r:id="rId14"/>
    <p:sldId id="443" r:id="rId15"/>
    <p:sldId id="427" r:id="rId16"/>
    <p:sldId id="421" r:id="rId17"/>
    <p:sldId id="400" r:id="rId18"/>
  </p:sldIdLst>
  <p:sldSz cx="9144000" cy="6858000" type="screen4x3"/>
  <p:notesSz cx="6858000" cy="9144000"/>
  <p:custDataLst>
    <p:tags r:id="rId21"/>
  </p:custDataLst>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364" autoAdjust="0"/>
  </p:normalViewPr>
  <p:slideViewPr>
    <p:cSldViewPr>
      <p:cViewPr varScale="1">
        <p:scale>
          <a:sx n="73" d="100"/>
          <a:sy n="73" d="100"/>
        </p:scale>
        <p:origin x="12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825538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8/27/2020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extLst>
      <p:ext uri="{BB962C8B-B14F-4D97-AF65-F5344CB8AC3E}">
        <p14:creationId xmlns:p14="http://schemas.microsoft.com/office/powerpoint/2010/main" val="662911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1</a:t>
            </a:fld>
            <a:endParaRPr lang="en-US"/>
          </a:p>
        </p:txBody>
      </p:sp>
    </p:spTree>
    <p:extLst>
      <p:ext uri="{BB962C8B-B14F-4D97-AF65-F5344CB8AC3E}">
        <p14:creationId xmlns:p14="http://schemas.microsoft.com/office/powerpoint/2010/main" val="130578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2</a:t>
            </a:fld>
            <a:endParaRPr lang="en-US"/>
          </a:p>
        </p:txBody>
      </p:sp>
    </p:spTree>
    <p:extLst>
      <p:ext uri="{BB962C8B-B14F-4D97-AF65-F5344CB8AC3E}">
        <p14:creationId xmlns:p14="http://schemas.microsoft.com/office/powerpoint/2010/main" val="240697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15</a:t>
            </a:fld>
            <a:endParaRPr lang="en-US"/>
          </a:p>
        </p:txBody>
      </p:sp>
    </p:spTree>
    <p:extLst>
      <p:ext uri="{BB962C8B-B14F-4D97-AF65-F5344CB8AC3E}">
        <p14:creationId xmlns:p14="http://schemas.microsoft.com/office/powerpoint/2010/main" val="3275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16</a:t>
            </a:fld>
            <a:endParaRPr lang="en-US"/>
          </a:p>
        </p:txBody>
      </p:sp>
    </p:spTree>
    <p:extLst>
      <p:ext uri="{BB962C8B-B14F-4D97-AF65-F5344CB8AC3E}">
        <p14:creationId xmlns:p14="http://schemas.microsoft.com/office/powerpoint/2010/main" val="96099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17</a:t>
            </a:fld>
            <a:endParaRPr lang="en-US"/>
          </a:p>
        </p:txBody>
      </p:sp>
    </p:spTree>
    <p:extLst>
      <p:ext uri="{BB962C8B-B14F-4D97-AF65-F5344CB8AC3E}">
        <p14:creationId xmlns:p14="http://schemas.microsoft.com/office/powerpoint/2010/main" val="86400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26B808-5C34-4EF9-B6E7-1E7D96A50F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82ED13-50FF-4A8A-B5A0-894FE82E1D65}"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956F7-E532-4C94-B2C3-D9A25A55C434}" type="slidenum">
              <a:rPr lang="en-US" smtClean="0"/>
              <a:t>‹#›</a:t>
            </a:fld>
            <a:endParaRPr lang="en-US"/>
          </a:p>
        </p:txBody>
      </p:sp>
    </p:spTree>
    <p:extLst>
      <p:ext uri="{BB962C8B-B14F-4D97-AF65-F5344CB8AC3E}">
        <p14:creationId xmlns:p14="http://schemas.microsoft.com/office/powerpoint/2010/main" val="32706786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1748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94159717-93E6-4FE9-BD39-866608D5C5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396D2446-9713-4124-AF3B-6795FB8E95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512F239-D254-4CD4-9451-2FFFB35C61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490F810-B25B-4D7F-9BCF-032AE62E6A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B189F1-D48D-4A35-BB43-5B97E9185D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a:pPr>
                <a:defRPr/>
              </a:pPr>
              <a:t>‹#›</a:t>
            </a:fld>
            <a:endParaRPr lang="en-US"/>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a:defRPr/>
            </a:pPr>
            <a:r>
              <a:rPr lang="en-US" sz="2000" b="1" dirty="0">
                <a:latin typeface="Calibri" pitchFamily="34" charset="0"/>
              </a:rPr>
              <a:t>University Institute of Engineering (</a:t>
            </a:r>
            <a:r>
              <a:rPr lang="en-US" sz="2000" b="1" dirty="0" err="1">
                <a:latin typeface="Calibri" pitchFamily="34" charset="0"/>
              </a:rPr>
              <a:t>UIE</a:t>
            </a:r>
            <a:r>
              <a:rPr lang="en-US" sz="2000" b="1" dirty="0">
                <a:latin typeface="Calibri" pitchFamily="34" charset="0"/>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2053"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21" r:id="rId11"/>
    <p:sldLayoutId id="2147483822" r:id="rId12"/>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fontAlgn="base">
        <a:spcBef>
          <a:spcPct val="0"/>
        </a:spcBef>
        <a:spcAft>
          <a:spcPct val="0"/>
        </a:spcAft>
        <a:defRPr sz="4400" b="1">
          <a:solidFill>
            <a:schemeClr val="tx1"/>
          </a:solidFill>
          <a:latin typeface="Cambria" pitchFamily="18" charset="0"/>
        </a:defRPr>
      </a:lvl6pPr>
      <a:lvl7pPr marL="914400" algn="ctr" rtl="0" fontAlgn="base">
        <a:spcBef>
          <a:spcPct val="0"/>
        </a:spcBef>
        <a:spcAft>
          <a:spcPct val="0"/>
        </a:spcAft>
        <a:defRPr sz="4400" b="1">
          <a:solidFill>
            <a:schemeClr val="tx1"/>
          </a:solidFill>
          <a:latin typeface="Cambria" pitchFamily="18" charset="0"/>
        </a:defRPr>
      </a:lvl7pPr>
      <a:lvl8pPr marL="1371600" algn="ctr" rtl="0" fontAlgn="base">
        <a:spcBef>
          <a:spcPct val="0"/>
        </a:spcBef>
        <a:spcAft>
          <a:spcPct val="0"/>
        </a:spcAft>
        <a:defRPr sz="4400" b="1">
          <a:solidFill>
            <a:schemeClr val="tx1"/>
          </a:solidFill>
          <a:latin typeface="Cambria" pitchFamily="18" charset="0"/>
        </a:defRPr>
      </a:lvl8pPr>
      <a:lvl9pPr marL="1828800" algn="ctr" rtl="0" fontAlgn="base">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dn.softwaretestinghelp.com/wp-content/qa/uploads/2018/06/word-image-3.jpe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38200"/>
            <a:ext cx="6858000" cy="2133600"/>
          </a:xfrm>
        </p:spPr>
        <p:txBody>
          <a:bodyPr/>
          <a:lstStyle/>
          <a:p>
            <a:r>
              <a:rPr lang="en-US" sz="4400" b="1" dirty="0"/>
              <a:t>Software Testing and Quality </a:t>
            </a:r>
            <a:r>
              <a:rPr lang="en-US" sz="4400" b="1" dirty="0" smtClean="0"/>
              <a:t>Assurance </a:t>
            </a:r>
            <a:br>
              <a:rPr lang="en-US" sz="4400" b="1" dirty="0" smtClean="0"/>
            </a:br>
            <a:r>
              <a:rPr lang="en-US" sz="4400" b="1" dirty="0" smtClean="0"/>
              <a:t>(CST-311)</a:t>
            </a:r>
            <a:endParaRPr lang="en-US" sz="4400" b="1" dirty="0"/>
          </a:p>
        </p:txBody>
      </p:sp>
      <p:sp>
        <p:nvSpPr>
          <p:cNvPr id="3" name="Subtitle 2"/>
          <p:cNvSpPr>
            <a:spLocks noGrp="1"/>
          </p:cNvSpPr>
          <p:nvPr>
            <p:ph type="subTitle" idx="1"/>
          </p:nvPr>
        </p:nvSpPr>
        <p:spPr>
          <a:xfrm>
            <a:off x="1143000" y="2971800"/>
            <a:ext cx="6858000" cy="3200400"/>
          </a:xfrm>
        </p:spPr>
        <p:txBody>
          <a:bodyPr>
            <a:noAutofit/>
          </a:bodyPr>
          <a:lstStyle/>
          <a:p>
            <a:r>
              <a:rPr lang="en-US" sz="2700" dirty="0"/>
              <a:t>Department:- Computer Science &amp; Engineering</a:t>
            </a:r>
          </a:p>
          <a:p>
            <a:r>
              <a:rPr lang="en-US" sz="2700" dirty="0" smtClean="0"/>
              <a:t>Unit -2</a:t>
            </a:r>
          </a:p>
          <a:p>
            <a:r>
              <a:rPr lang="en-US" sz="2700" dirty="0" smtClean="0"/>
              <a:t>Chapter </a:t>
            </a:r>
            <a:r>
              <a:rPr lang="en-US" sz="2700" dirty="0"/>
              <a:t>1</a:t>
            </a:r>
            <a:r>
              <a:rPr lang="en-US" sz="2700" dirty="0" smtClean="0"/>
              <a:t> </a:t>
            </a:r>
            <a:endParaRPr lang="en-US" sz="2700" dirty="0" smtClean="0"/>
          </a:p>
          <a:p>
            <a:r>
              <a:rPr lang="en-US" sz="2700" dirty="0" smtClean="0"/>
              <a:t>Lecture </a:t>
            </a:r>
            <a:r>
              <a:rPr lang="en-US" sz="2700" dirty="0" smtClean="0"/>
              <a:t>1.4</a:t>
            </a:r>
            <a:endParaRPr lang="en-US" sz="2700" dirty="0"/>
          </a:p>
        </p:txBody>
      </p:sp>
    </p:spTree>
    <p:extLst>
      <p:ext uri="{BB962C8B-B14F-4D97-AF65-F5344CB8AC3E}">
        <p14:creationId xmlns:p14="http://schemas.microsoft.com/office/powerpoint/2010/main" val="75766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0823"/>
            <a:ext cx="7924800" cy="609600"/>
          </a:xfrm>
        </p:spPr>
        <p:txBody>
          <a:bodyPr/>
          <a:lstStyle/>
          <a:p>
            <a:r>
              <a:rPr lang="en-US" dirty="0" smtClean="0"/>
              <a:t>Advantages of Regression Testing</a:t>
            </a:r>
            <a:endParaRPr lang="en-US" dirty="0"/>
          </a:p>
        </p:txBody>
      </p:sp>
      <p:sp>
        <p:nvSpPr>
          <p:cNvPr id="3" name="Content Placeholder 2"/>
          <p:cNvSpPr>
            <a:spLocks noGrp="1"/>
          </p:cNvSpPr>
          <p:nvPr>
            <p:ph idx="1"/>
          </p:nvPr>
        </p:nvSpPr>
        <p:spPr/>
        <p:txBody>
          <a:bodyPr/>
          <a:lstStyle/>
          <a:p>
            <a:pPr lvl="0" algn="just"/>
            <a:r>
              <a:rPr lang="en-US" dirty="0"/>
              <a:t>It improves the quality of the Product.</a:t>
            </a:r>
          </a:p>
          <a:p>
            <a:pPr lvl="0" algn="just"/>
            <a:r>
              <a:rPr lang="en-US" dirty="0"/>
              <a:t>It ensures that any bug fix or enhancement that is done does not impact the existing functionality of the Product.</a:t>
            </a:r>
          </a:p>
          <a:p>
            <a:pPr lvl="0" algn="just"/>
            <a:r>
              <a:rPr lang="en-US" dirty="0"/>
              <a:t>Automation tools can be used for this testing.</a:t>
            </a:r>
          </a:p>
          <a:p>
            <a:pPr lvl="0" algn="just"/>
            <a:r>
              <a:rPr lang="en-US" dirty="0"/>
              <a:t>It makes sure that issues that are already fixed do not occur again.</a:t>
            </a:r>
          </a:p>
          <a:p>
            <a:endParaRPr lang="en-US" dirty="0"/>
          </a:p>
        </p:txBody>
      </p:sp>
    </p:spTree>
    <p:extLst>
      <p:ext uri="{BB962C8B-B14F-4D97-AF65-F5344CB8AC3E}">
        <p14:creationId xmlns:p14="http://schemas.microsoft.com/office/powerpoint/2010/main" val="384872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Regression Testing</a:t>
            </a:r>
          </a:p>
        </p:txBody>
      </p:sp>
      <p:sp>
        <p:nvSpPr>
          <p:cNvPr id="3" name="Content Placeholder 2"/>
          <p:cNvSpPr>
            <a:spLocks noGrp="1"/>
          </p:cNvSpPr>
          <p:nvPr>
            <p:ph idx="1"/>
          </p:nvPr>
        </p:nvSpPr>
        <p:spPr/>
        <p:txBody>
          <a:bodyPr/>
          <a:lstStyle/>
          <a:p>
            <a:pPr lvl="0" algn="just"/>
            <a:r>
              <a:rPr lang="en-US" dirty="0"/>
              <a:t>It has to be done for a small change in the code as well because even a small change in the code can create issues in the existing functionality.</a:t>
            </a:r>
          </a:p>
          <a:p>
            <a:pPr lvl="0" algn="just"/>
            <a:r>
              <a:rPr lang="en-US" dirty="0"/>
              <a:t>If in case automation is not used in the Project for this testing, it will be a time consuming and tedious task to execute the test cases again and again.</a:t>
            </a:r>
          </a:p>
          <a:p>
            <a:pPr marL="0" indent="0" algn="just">
              <a:buNone/>
            </a:pPr>
            <a:endParaRPr lang="en-US" dirty="0"/>
          </a:p>
        </p:txBody>
      </p:sp>
    </p:spTree>
    <p:extLst>
      <p:ext uri="{BB962C8B-B14F-4D97-AF65-F5344CB8AC3E}">
        <p14:creationId xmlns:p14="http://schemas.microsoft.com/office/powerpoint/2010/main" val="365228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Configuration testing?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Configuration testing is a method of testing a system under development on multiple machines that have different combinations or configurations of hardware and software. </a:t>
            </a:r>
            <a:endParaRPr lang="en-US" dirty="0" smtClean="0"/>
          </a:p>
          <a:p>
            <a:pPr algn="just"/>
            <a:r>
              <a:rPr lang="en-US" dirty="0" smtClean="0"/>
              <a:t>The </a:t>
            </a:r>
            <a:r>
              <a:rPr lang="en-US" dirty="0"/>
              <a:t>performance of the system or an application is tested against each of the supported hardware &amp; software configurations.</a:t>
            </a:r>
          </a:p>
          <a:p>
            <a:pPr algn="just"/>
            <a:r>
              <a:rPr lang="en-US" dirty="0"/>
              <a:t>When we say different configurations of hardware &amp; software, it is attributed to multiple operating system versions, browsers, supported drivers, memory sizes, hard drive types, CPU's, etc</a:t>
            </a:r>
            <a:r>
              <a:rPr lang="en-US" dirty="0" smtClean="0"/>
              <a:t>.</a:t>
            </a:r>
          </a:p>
          <a:p>
            <a:pPr algn="just"/>
            <a:r>
              <a:rPr lang="en-US" dirty="0" smtClean="0"/>
              <a:t>There are two types of Configuration Testing as described below:-</a:t>
            </a:r>
          </a:p>
          <a:p>
            <a:pPr marL="457200" indent="-457200">
              <a:buAutoNum type="arabicPeriod"/>
            </a:pPr>
            <a:r>
              <a:rPr lang="en-US" dirty="0"/>
              <a:t>Software Configuration Testing</a:t>
            </a:r>
          </a:p>
          <a:p>
            <a:pPr marL="457200" indent="-457200">
              <a:buFont typeface="Arial" charset="0"/>
              <a:buAutoNum type="arabicPeriod"/>
            </a:pPr>
            <a:r>
              <a:rPr lang="en-US" dirty="0"/>
              <a:t>Hardware Configuration Testing</a:t>
            </a:r>
          </a:p>
          <a:p>
            <a:pPr algn="just"/>
            <a:endParaRPr lang="en-US" dirty="0"/>
          </a:p>
        </p:txBody>
      </p:sp>
    </p:spTree>
    <p:extLst>
      <p:ext uri="{BB962C8B-B14F-4D97-AF65-F5344CB8AC3E}">
        <p14:creationId xmlns:p14="http://schemas.microsoft.com/office/powerpoint/2010/main" val="106597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Software </a:t>
            </a:r>
            <a:r>
              <a:rPr lang="en-US" dirty="0"/>
              <a:t>Configuration Testing</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a:t>
            </a:r>
            <a:r>
              <a:rPr lang="en-US" dirty="0"/>
              <a:t>testing is done over the AUT (application under test) with multiple OS versions, software updates, etc. This is a long-winded testing as it consumes a huge time to install and uninstall the various software which are to be used for testing.</a:t>
            </a:r>
          </a:p>
          <a:p>
            <a:pPr algn="just"/>
            <a:r>
              <a:rPr lang="en-US" dirty="0"/>
              <a:t>One approach to save the time is to employ virtual machines for testing the software configuration. A VM simulates the real-time configurations and gives the same feel as of a physical machine.</a:t>
            </a:r>
          </a:p>
          <a:p>
            <a:pPr algn="just"/>
            <a:r>
              <a:rPr lang="en-US" dirty="0" smtClean="0"/>
              <a:t>Software </a:t>
            </a:r>
            <a:r>
              <a:rPr lang="en-US" dirty="0"/>
              <a:t>configuration testing begins once the build is released after passing through the unit test and integration test.</a:t>
            </a:r>
          </a:p>
        </p:txBody>
      </p:sp>
    </p:spTree>
    <p:extLst>
      <p:ext uri="{BB962C8B-B14F-4D97-AF65-F5344CB8AC3E}">
        <p14:creationId xmlns:p14="http://schemas.microsoft.com/office/powerpoint/2010/main" val="162666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r>
              <a:rPr lang="en-US" dirty="0"/>
              <a:t>Configuration Testing</a:t>
            </a:r>
          </a:p>
        </p:txBody>
      </p:sp>
      <p:sp>
        <p:nvSpPr>
          <p:cNvPr id="3" name="Content Placeholder 2"/>
          <p:cNvSpPr>
            <a:spLocks noGrp="1"/>
          </p:cNvSpPr>
          <p:nvPr>
            <p:ph idx="1"/>
          </p:nvPr>
        </p:nvSpPr>
        <p:spPr/>
        <p:txBody>
          <a:bodyPr>
            <a:normAutofit fontScale="85000" lnSpcReduction="10000"/>
          </a:bodyPr>
          <a:lstStyle/>
          <a:p>
            <a:pPr algn="just"/>
            <a:r>
              <a:rPr lang="en-US" dirty="0" smtClean="0"/>
              <a:t>Hardware </a:t>
            </a:r>
            <a:r>
              <a:rPr lang="en-US" dirty="0"/>
              <a:t>configuration testing is usually carried out in labs, where we have physical machines with various hardware connected to them.</a:t>
            </a:r>
          </a:p>
          <a:p>
            <a:pPr algn="just"/>
            <a:r>
              <a:rPr lang="en-US" dirty="0"/>
              <a:t>Every time a build is released, the software is required to be installed in all the physical machines to which the hardware is attached, and the test suite is required to be executed on each and every machine to confirm that the application is working fine.</a:t>
            </a:r>
          </a:p>
          <a:p>
            <a:pPr algn="just"/>
            <a:r>
              <a:rPr lang="en-US" dirty="0" smtClean="0"/>
              <a:t>A significant </a:t>
            </a:r>
            <a:r>
              <a:rPr lang="en-US" dirty="0"/>
              <a:t>amount of effort is required to set up the software on each machine, connect the hardware to it and then manually execute the test </a:t>
            </a:r>
            <a:r>
              <a:rPr lang="en-US" dirty="0" smtClean="0"/>
              <a:t>suites. If </a:t>
            </a:r>
            <a:r>
              <a:rPr lang="en-US" dirty="0"/>
              <a:t>we automate this task and run the test suite, even then a significant effort would be required.</a:t>
            </a:r>
          </a:p>
          <a:p>
            <a:pPr algn="just"/>
            <a:r>
              <a:rPr lang="en-US" dirty="0" smtClean="0"/>
              <a:t>So</a:t>
            </a:r>
            <a:r>
              <a:rPr lang="en-US" dirty="0"/>
              <a:t>, a tester analyzes that which hardware is mainly used by the customer and then conducts the testing based on the prioritization</a:t>
            </a:r>
          </a:p>
        </p:txBody>
      </p:sp>
    </p:spTree>
    <p:extLst>
      <p:ext uri="{BB962C8B-B14F-4D97-AF65-F5344CB8AC3E}">
        <p14:creationId xmlns:p14="http://schemas.microsoft.com/office/powerpoint/2010/main" val="340438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lgn="just"/>
            <a:r>
              <a:rPr lang="en-US" dirty="0" smtClean="0"/>
              <a:t>Regression testing is performed when </a:t>
            </a:r>
            <a:r>
              <a:rPr lang="en-US" dirty="0"/>
              <a:t>a new functionality is added to the system and the code has been modified to absorb and integrate that functionality with the existing code</a:t>
            </a:r>
            <a:r>
              <a:rPr lang="en-US" dirty="0" smtClean="0"/>
              <a:t>.</a:t>
            </a:r>
          </a:p>
          <a:p>
            <a:pPr lvl="0" algn="just"/>
            <a:r>
              <a:rPr lang="en-US" dirty="0" smtClean="0"/>
              <a:t>Regression testing improves </a:t>
            </a:r>
            <a:r>
              <a:rPr lang="en-US" dirty="0"/>
              <a:t>the quality of the </a:t>
            </a:r>
            <a:r>
              <a:rPr lang="en-US" dirty="0" smtClean="0"/>
              <a:t>product but it can be time consuming if automation is not used.</a:t>
            </a:r>
          </a:p>
          <a:p>
            <a:pPr lvl="0" algn="just"/>
            <a:r>
              <a:rPr lang="en-US" dirty="0"/>
              <a:t>Configuration </a:t>
            </a:r>
            <a:r>
              <a:rPr lang="en-US" dirty="0" smtClean="0"/>
              <a:t>testing involves testing </a:t>
            </a:r>
            <a:r>
              <a:rPr lang="en-US" dirty="0"/>
              <a:t>a system under development on multiple machines that have different combinations or configurations of hardware and software</a:t>
            </a:r>
            <a:endParaRPr lang="en-US" dirty="0" smtClean="0"/>
          </a:p>
          <a:p>
            <a:pPr lvl="0" algn="just"/>
            <a:endParaRPr lang="en-US" dirty="0" smtClean="0"/>
          </a:p>
          <a:p>
            <a:pPr lvl="0" algn="just"/>
            <a:endParaRPr lang="en-US" dirty="0"/>
          </a:p>
        </p:txBody>
      </p:sp>
    </p:spTree>
    <p:extLst>
      <p:ext uri="{BB962C8B-B14F-4D97-AF65-F5344CB8AC3E}">
        <p14:creationId xmlns:p14="http://schemas.microsoft.com/office/powerpoint/2010/main" val="716102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References</a:t>
            </a:r>
            <a:endParaRPr lang="en-US" dirty="0"/>
          </a:p>
        </p:txBody>
      </p:sp>
      <p:sp>
        <p:nvSpPr>
          <p:cNvPr id="3" name="Content Placeholder 2"/>
          <p:cNvSpPr>
            <a:spLocks noGrp="1"/>
          </p:cNvSpPr>
          <p:nvPr>
            <p:ph idx="1"/>
          </p:nvPr>
        </p:nvSpPr>
        <p:spPr>
          <a:xfrm>
            <a:off x="914400" y="1524000"/>
            <a:ext cx="8001000" cy="4724400"/>
          </a:xfrm>
        </p:spPr>
        <p:txBody>
          <a:bodyPr>
            <a:normAutofit fontScale="92500" lnSpcReduction="20000"/>
          </a:bodyPr>
          <a:lstStyle/>
          <a:p>
            <a:pPr marL="0" indent="0" algn="just">
              <a:buNone/>
            </a:pPr>
            <a:r>
              <a:rPr lang="en-US" sz="2600" b="1" dirty="0"/>
              <a:t>Text Books:</a:t>
            </a:r>
            <a:endParaRPr lang="en-US" sz="2600" dirty="0"/>
          </a:p>
          <a:p>
            <a:pPr lvl="0" algn="just"/>
            <a:r>
              <a:rPr lang="en-US" sz="2600" dirty="0" err="1"/>
              <a:t>CemKaner</a:t>
            </a:r>
            <a:r>
              <a:rPr lang="en-US" sz="2600" dirty="0"/>
              <a:t>, Jack Falk, </a:t>
            </a:r>
            <a:r>
              <a:rPr lang="en-US" sz="2600" dirty="0" err="1"/>
              <a:t>HungQuoc</a:t>
            </a:r>
            <a:r>
              <a:rPr lang="en-US" sz="2600" dirty="0"/>
              <a:t> Nguyen, Testing Computer Software, Wiley, (Second Edition).</a:t>
            </a:r>
          </a:p>
          <a:p>
            <a:pPr lvl="0" algn="just"/>
            <a:r>
              <a:rPr lang="en-US" sz="2600" dirty="0"/>
              <a:t>William E. Perry,“ Effective Methods for Software Testing”, John Wiley &amp; Sons.</a:t>
            </a:r>
          </a:p>
          <a:p>
            <a:pPr lvl="0" algn="just"/>
            <a:r>
              <a:rPr lang="en-US" sz="2600" dirty="0"/>
              <a:t>Boris </a:t>
            </a:r>
            <a:r>
              <a:rPr lang="en-US" sz="2600" dirty="0" err="1"/>
              <a:t>Beizer</a:t>
            </a:r>
            <a:r>
              <a:rPr lang="en-US" sz="2600" dirty="0"/>
              <a:t>, ”Software Testing Techniques”, Second Edition, </a:t>
            </a:r>
            <a:r>
              <a:rPr lang="en-US" sz="2600" dirty="0" err="1"/>
              <a:t>Dreamtech</a:t>
            </a:r>
            <a:r>
              <a:rPr lang="en-US" sz="2600" dirty="0"/>
              <a:t>. </a:t>
            </a:r>
          </a:p>
          <a:p>
            <a:pPr marL="0" indent="0" algn="just">
              <a:buNone/>
            </a:pPr>
            <a:r>
              <a:rPr lang="en-US" sz="2600" b="1" dirty="0"/>
              <a:t>Reference Books:</a:t>
            </a:r>
            <a:endParaRPr lang="en-US" sz="2600" dirty="0"/>
          </a:p>
          <a:p>
            <a:pPr lvl="0" algn="just"/>
            <a:r>
              <a:rPr lang="en-US" sz="2600" dirty="0"/>
              <a:t>Rex Black, “Managing the Testing Process: Practical Tools and Techniques for Managing Hardware and Software Testing”.</a:t>
            </a:r>
          </a:p>
          <a:p>
            <a:pPr lvl="0" algn="just"/>
            <a:r>
              <a:rPr lang="en-US" sz="2600" dirty="0"/>
              <a:t>Daniel </a:t>
            </a:r>
            <a:r>
              <a:rPr lang="en-US" sz="2600" dirty="0" err="1"/>
              <a:t>Galin</a:t>
            </a:r>
            <a:r>
              <a:rPr lang="en-US" sz="2600" dirty="0"/>
              <a:t>, “Software Quality Assurance from Theory to Implementation”, Pearson Education.</a:t>
            </a:r>
          </a:p>
          <a:p>
            <a:endParaRPr lang="en-US" dirty="0"/>
          </a:p>
        </p:txBody>
      </p:sp>
    </p:spTree>
    <p:extLst>
      <p:ext uri="{BB962C8B-B14F-4D97-AF65-F5344CB8AC3E}">
        <p14:creationId xmlns:p14="http://schemas.microsoft.com/office/powerpoint/2010/main" val="4057607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14288" y="1444445"/>
            <a:ext cx="9144000" cy="351518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algn="ctr" defTabSz="685800" fontAlgn="auto">
              <a:spcBef>
                <a:spcPts val="0"/>
              </a:spcBef>
              <a:spcAft>
                <a:spcPts val="0"/>
              </a:spcAft>
              <a:defRPr/>
            </a:pPr>
            <a:r>
              <a:rPr lang="en-US" sz="1350" dirty="0">
                <a:solidFill>
                  <a:prstClr val="white"/>
                </a:solidFill>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7010400" y="857250"/>
            <a:ext cx="1371600" cy="137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7626846" y="857250"/>
            <a:ext cx="497979" cy="4979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550070" y="5578198"/>
            <a:ext cx="418759" cy="41875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292895" y="4704517"/>
            <a:ext cx="1296233" cy="129623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544060"/>
            <a:ext cx="8043861" cy="9233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fontAlgn="auto">
              <a:lnSpc>
                <a:spcPct val="100000"/>
              </a:lnSpc>
              <a:spcAft>
                <a:spcPts val="0"/>
              </a:spcAft>
              <a:defRPr/>
            </a:pPr>
            <a:r>
              <a:rPr lang="en-US" sz="6000" dirty="0">
                <a:solidFill>
                  <a:prstClr val="white"/>
                </a:solidFill>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1981200" y="1767959"/>
            <a:ext cx="182284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algn="ctr" defTabSz="685800" fontAlgn="auto">
              <a:spcBef>
                <a:spcPts val="0"/>
              </a:spcBef>
              <a:spcAft>
                <a:spcPts val="0"/>
              </a:spcAft>
              <a:defRPr/>
            </a:pPr>
            <a:endParaRPr lang="en-US" sz="1350">
              <a:solidFill>
                <a:prstClr val="white"/>
              </a:solidFill>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174081" y="1767959"/>
            <a:ext cx="182284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algn="ctr" defTabSz="685800" fontAlgn="auto">
              <a:spcBef>
                <a:spcPts val="0"/>
              </a:spcBef>
              <a:spcAft>
                <a:spcPts val="0"/>
              </a:spcAft>
              <a:defRPr/>
            </a:pPr>
            <a:endParaRPr lang="en-US" sz="1350">
              <a:solidFill>
                <a:prstClr val="white"/>
              </a:solidFill>
              <a:latin typeface="Calibri Light"/>
            </a:endParaRPr>
          </a:p>
        </p:txBody>
      </p:sp>
    </p:spTree>
    <p:extLst>
      <p:ext uri="{BB962C8B-B14F-4D97-AF65-F5344CB8AC3E}">
        <p14:creationId xmlns:p14="http://schemas.microsoft.com/office/powerpoint/2010/main" val="2078600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What is Regression Testing</a:t>
            </a:r>
            <a:r>
              <a:rPr lang="en-US" dirty="0" smtClean="0"/>
              <a:t>?</a:t>
            </a:r>
          </a:p>
          <a:p>
            <a:r>
              <a:rPr lang="en-US" dirty="0" smtClean="0"/>
              <a:t>When to do </a:t>
            </a:r>
            <a:r>
              <a:rPr lang="en-US" dirty="0"/>
              <a:t>Regression Testing</a:t>
            </a:r>
            <a:r>
              <a:rPr lang="en-US" dirty="0" smtClean="0"/>
              <a:t>?</a:t>
            </a:r>
            <a:endParaRPr lang="en-US" dirty="0"/>
          </a:p>
          <a:p>
            <a:r>
              <a:rPr lang="en-US" dirty="0"/>
              <a:t>Types of Regression </a:t>
            </a:r>
            <a:r>
              <a:rPr lang="en-US" dirty="0" smtClean="0"/>
              <a:t>Testing</a:t>
            </a:r>
          </a:p>
          <a:p>
            <a:r>
              <a:rPr lang="en-US" dirty="0" smtClean="0"/>
              <a:t>Regression Testing Techniques</a:t>
            </a:r>
          </a:p>
          <a:p>
            <a:r>
              <a:rPr lang="en-US" dirty="0" smtClean="0"/>
              <a:t>Advantages of Regression Testing</a:t>
            </a:r>
          </a:p>
          <a:p>
            <a:r>
              <a:rPr lang="en-US" dirty="0" smtClean="0"/>
              <a:t>Disadvantages </a:t>
            </a:r>
            <a:r>
              <a:rPr lang="en-US" dirty="0"/>
              <a:t>of Regression </a:t>
            </a:r>
            <a:r>
              <a:rPr lang="en-US" dirty="0" smtClean="0"/>
              <a:t>Testing</a:t>
            </a:r>
          </a:p>
          <a:p>
            <a:r>
              <a:rPr lang="en-US" dirty="0" smtClean="0"/>
              <a:t>What is Configuration Testing?</a:t>
            </a:r>
          </a:p>
          <a:p>
            <a:r>
              <a:rPr lang="en-US" dirty="0" smtClean="0"/>
              <a:t>Hardware Configuration Testing</a:t>
            </a:r>
          </a:p>
          <a:p>
            <a:r>
              <a:rPr lang="en-US" dirty="0"/>
              <a:t>Software Configuration Testing</a:t>
            </a:r>
            <a:endParaRPr lang="en-US" dirty="0" smtClean="0"/>
          </a:p>
        </p:txBody>
      </p:sp>
    </p:spTree>
    <p:extLst>
      <p:ext uri="{BB962C8B-B14F-4D97-AF65-F5344CB8AC3E}">
        <p14:creationId xmlns:p14="http://schemas.microsoft.com/office/powerpoint/2010/main" val="23097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Regression Testing?</a:t>
            </a:r>
            <a:endParaRPr lang="en-US" dirty="0"/>
          </a:p>
        </p:txBody>
      </p:sp>
      <p:sp>
        <p:nvSpPr>
          <p:cNvPr id="3" name="Content Placeholder 2"/>
          <p:cNvSpPr>
            <a:spLocks noGrp="1"/>
          </p:cNvSpPr>
          <p:nvPr>
            <p:ph idx="1"/>
          </p:nvPr>
        </p:nvSpPr>
        <p:spPr/>
        <p:txBody>
          <a:bodyPr/>
          <a:lstStyle/>
          <a:p>
            <a:pPr algn="just"/>
            <a:r>
              <a:rPr lang="en-US" b="1" dirty="0"/>
              <a:t>It </a:t>
            </a:r>
            <a:r>
              <a:rPr lang="en-US" dirty="0"/>
              <a:t>is the process of testing the modified parts of the code and the parts that might get affected due to the modifications to ensure that no new errors have been introduced in the software after the modifications have been made. </a:t>
            </a:r>
            <a:endParaRPr lang="en-US" dirty="0" smtClean="0"/>
          </a:p>
          <a:p>
            <a:pPr algn="just"/>
            <a:r>
              <a:rPr lang="en-US" dirty="0" smtClean="0"/>
              <a:t>Regression </a:t>
            </a:r>
            <a:r>
              <a:rPr lang="en-US" dirty="0"/>
              <a:t>means return of something and in the software field, it refers to the return of a bug.</a:t>
            </a:r>
          </a:p>
        </p:txBody>
      </p:sp>
    </p:spTree>
    <p:extLst>
      <p:ext uri="{BB962C8B-B14F-4D97-AF65-F5344CB8AC3E}">
        <p14:creationId xmlns:p14="http://schemas.microsoft.com/office/powerpoint/2010/main" val="186943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do Regression Testing?</a:t>
            </a:r>
            <a:endParaRPr lang="en-US" dirty="0"/>
          </a:p>
        </p:txBody>
      </p:sp>
      <p:sp>
        <p:nvSpPr>
          <p:cNvPr id="3" name="Content Placeholder 2"/>
          <p:cNvSpPr>
            <a:spLocks noGrp="1"/>
          </p:cNvSpPr>
          <p:nvPr>
            <p:ph idx="1"/>
          </p:nvPr>
        </p:nvSpPr>
        <p:spPr/>
        <p:txBody>
          <a:bodyPr/>
          <a:lstStyle/>
          <a:p>
            <a:pPr lvl="0" algn="just"/>
            <a:r>
              <a:rPr lang="en-US" dirty="0"/>
              <a:t>When a new functionality is added to the system and the code has been modified to absorb and integrate that functionality with the existing code.</a:t>
            </a:r>
          </a:p>
          <a:p>
            <a:pPr lvl="0" algn="just"/>
            <a:r>
              <a:rPr lang="en-US" dirty="0"/>
              <a:t>When some defect has been identified in the software and the code is debugged to fix it.</a:t>
            </a:r>
          </a:p>
          <a:p>
            <a:pPr lvl="0" algn="just"/>
            <a:r>
              <a:rPr lang="en-US" dirty="0"/>
              <a:t>When the code is modified to optimize its working.</a:t>
            </a:r>
          </a:p>
        </p:txBody>
      </p:sp>
    </p:spTree>
    <p:extLst>
      <p:ext uri="{BB962C8B-B14F-4D97-AF65-F5344CB8AC3E}">
        <p14:creationId xmlns:p14="http://schemas.microsoft.com/office/powerpoint/2010/main" val="148688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Regression Testing</a:t>
            </a:r>
          </a:p>
        </p:txBody>
      </p:sp>
      <p:sp>
        <p:nvSpPr>
          <p:cNvPr id="3" name="Content Placeholder 2"/>
          <p:cNvSpPr>
            <a:spLocks noGrp="1"/>
          </p:cNvSpPr>
          <p:nvPr>
            <p:ph idx="1"/>
          </p:nvPr>
        </p:nvSpPr>
        <p:spPr/>
        <p:txBody>
          <a:bodyPr/>
          <a:lstStyle/>
          <a:p>
            <a:pPr marL="0" indent="0" algn="just">
              <a:buNone/>
            </a:pPr>
            <a:r>
              <a:rPr lang="en-US" b="1" i="1" dirty="0"/>
              <a:t>1) Unit Regression</a:t>
            </a:r>
          </a:p>
          <a:p>
            <a:pPr algn="just"/>
            <a:r>
              <a:rPr lang="en-US" dirty="0"/>
              <a:t>Unit Regression is done during the Unit Testing phase and code is tested in isolation i.e. any dependencies on the unit to be tested are blocked so that the unit can be tested individually without any discrepancy.</a:t>
            </a:r>
          </a:p>
          <a:p>
            <a:pPr marL="0" indent="0" algn="just">
              <a:buNone/>
            </a:pPr>
            <a:r>
              <a:rPr lang="en-US" b="1" i="1" dirty="0"/>
              <a:t>2) Partial Regression</a:t>
            </a:r>
          </a:p>
          <a:p>
            <a:pPr algn="just"/>
            <a:r>
              <a:rPr lang="en-US" dirty="0"/>
              <a:t>Partial Regression is done to verify that the code works fine even when the changes have been done in the code and that unit is integrated with the unchanged or already existing code.</a:t>
            </a:r>
          </a:p>
          <a:p>
            <a:pPr marL="0" indent="0">
              <a:buNone/>
            </a:pPr>
            <a:endParaRPr lang="en-US" dirty="0"/>
          </a:p>
        </p:txBody>
      </p:sp>
    </p:spTree>
    <p:extLst>
      <p:ext uri="{BB962C8B-B14F-4D97-AF65-F5344CB8AC3E}">
        <p14:creationId xmlns:p14="http://schemas.microsoft.com/office/powerpoint/2010/main" val="177487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Regression Testing</a:t>
            </a:r>
          </a:p>
        </p:txBody>
      </p:sp>
      <p:sp>
        <p:nvSpPr>
          <p:cNvPr id="3" name="Content Placeholder 2"/>
          <p:cNvSpPr>
            <a:spLocks noGrp="1"/>
          </p:cNvSpPr>
          <p:nvPr>
            <p:ph idx="1"/>
          </p:nvPr>
        </p:nvSpPr>
        <p:spPr/>
        <p:txBody>
          <a:bodyPr>
            <a:normAutofit/>
          </a:bodyPr>
          <a:lstStyle/>
          <a:p>
            <a:pPr marL="0" indent="0" algn="just">
              <a:buNone/>
            </a:pPr>
            <a:r>
              <a:rPr lang="en-US" b="1" i="1" dirty="0" smtClean="0"/>
              <a:t>3</a:t>
            </a:r>
            <a:r>
              <a:rPr lang="en-US" b="1" i="1" dirty="0"/>
              <a:t>)  Complete Regression</a:t>
            </a:r>
          </a:p>
          <a:p>
            <a:pPr algn="just"/>
            <a:r>
              <a:rPr lang="en-US" dirty="0"/>
              <a:t>Complete Regression is done when a change in the code is done on a number of modules and also if the change impact of a change in any other module is uncertain. The product as a whole is regressed to check any changes because of the changed code.</a:t>
            </a:r>
          </a:p>
          <a:p>
            <a:endParaRPr lang="en-US" dirty="0"/>
          </a:p>
        </p:txBody>
      </p:sp>
    </p:spTree>
    <p:extLst>
      <p:ext uri="{BB962C8B-B14F-4D97-AF65-F5344CB8AC3E}">
        <p14:creationId xmlns:p14="http://schemas.microsoft.com/office/powerpoint/2010/main" val="120667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 Techniques</a:t>
            </a:r>
          </a:p>
        </p:txBody>
      </p:sp>
      <p:pic>
        <p:nvPicPr>
          <p:cNvPr id="4" name="Content Placeholder 3" descr="Regression testing techniques">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7848600" cy="3962400"/>
          </a:xfrm>
          <a:prstGeom prst="rect">
            <a:avLst/>
          </a:prstGeom>
          <a:noFill/>
          <a:ln>
            <a:noFill/>
          </a:ln>
        </p:spPr>
      </p:pic>
    </p:spTree>
    <p:extLst>
      <p:ext uri="{BB962C8B-B14F-4D97-AF65-F5344CB8AC3E}">
        <p14:creationId xmlns:p14="http://schemas.microsoft.com/office/powerpoint/2010/main" val="424945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 Techniques</a:t>
            </a:r>
          </a:p>
        </p:txBody>
      </p:sp>
      <p:sp>
        <p:nvSpPr>
          <p:cNvPr id="3" name="Content Placeholder 2"/>
          <p:cNvSpPr>
            <a:spLocks noGrp="1"/>
          </p:cNvSpPr>
          <p:nvPr>
            <p:ph idx="1"/>
          </p:nvPr>
        </p:nvSpPr>
        <p:spPr/>
        <p:txBody>
          <a:bodyPr>
            <a:normAutofit/>
          </a:bodyPr>
          <a:lstStyle/>
          <a:p>
            <a:pPr marL="0" indent="0">
              <a:buNone/>
            </a:pPr>
            <a:r>
              <a:rPr lang="en-US" b="1" i="1" dirty="0" smtClean="0"/>
              <a:t>1</a:t>
            </a:r>
            <a:r>
              <a:rPr lang="en-US" b="1" i="1" dirty="0"/>
              <a:t>) Retest All</a:t>
            </a:r>
          </a:p>
          <a:p>
            <a:pPr algn="just"/>
            <a:r>
              <a:rPr lang="en-US" dirty="0"/>
              <a:t>As the name itself suggests, the entire test cases in the test suite are re-executed to ensure that there are no bugs that have occurred because of a change in the code. </a:t>
            </a:r>
            <a:endParaRPr lang="en-US" dirty="0" smtClean="0"/>
          </a:p>
          <a:p>
            <a:pPr algn="just"/>
            <a:r>
              <a:rPr lang="en-US" dirty="0" smtClean="0"/>
              <a:t>This </a:t>
            </a:r>
            <a:r>
              <a:rPr lang="en-US" dirty="0"/>
              <a:t>is an expensive method as it requires more time and resources when compared to the other techniques.</a:t>
            </a:r>
          </a:p>
          <a:p>
            <a:pPr marL="0" indent="0" algn="just">
              <a:buNone/>
            </a:pPr>
            <a:r>
              <a:rPr lang="en-US" b="1" i="1" dirty="0" smtClean="0"/>
              <a:t>2</a:t>
            </a:r>
            <a:r>
              <a:rPr lang="en-US" b="1" i="1" dirty="0"/>
              <a:t>) Regression Test Selection</a:t>
            </a:r>
          </a:p>
          <a:p>
            <a:pPr algn="just"/>
            <a:r>
              <a:rPr lang="en-US" dirty="0"/>
              <a:t>In this method, test cases are selected from the test suite to be re-executed. Not the entire suite is re-executed. The selection of test cases is done on the basis of code change in the module</a:t>
            </a:r>
            <a:r>
              <a:rPr lang="en-US" dirty="0" smtClean="0"/>
              <a:t>.</a:t>
            </a:r>
            <a:endParaRPr lang="en-US" dirty="0"/>
          </a:p>
        </p:txBody>
      </p:sp>
    </p:spTree>
    <p:extLst>
      <p:ext uri="{BB962C8B-B14F-4D97-AF65-F5344CB8AC3E}">
        <p14:creationId xmlns:p14="http://schemas.microsoft.com/office/powerpoint/2010/main" val="116168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 Techniques</a:t>
            </a:r>
          </a:p>
        </p:txBody>
      </p:sp>
      <p:sp>
        <p:nvSpPr>
          <p:cNvPr id="3" name="Content Placeholder 2"/>
          <p:cNvSpPr>
            <a:spLocks noGrp="1"/>
          </p:cNvSpPr>
          <p:nvPr>
            <p:ph idx="1"/>
          </p:nvPr>
        </p:nvSpPr>
        <p:spPr/>
        <p:txBody>
          <a:bodyPr>
            <a:normAutofit lnSpcReduction="10000"/>
          </a:bodyPr>
          <a:lstStyle/>
          <a:p>
            <a:pPr marL="0" indent="0">
              <a:buNone/>
            </a:pPr>
            <a:r>
              <a:rPr lang="en-US" b="1" i="1" dirty="0" smtClean="0"/>
              <a:t>3</a:t>
            </a:r>
            <a:r>
              <a:rPr lang="en-US" b="1" i="1" dirty="0"/>
              <a:t>) Test Case Prioritization</a:t>
            </a:r>
          </a:p>
          <a:p>
            <a:pPr algn="just"/>
            <a:r>
              <a:rPr lang="en-US" dirty="0"/>
              <a:t>Test cases with high Priority are executed first than the ones with medium and low priority. </a:t>
            </a:r>
            <a:endParaRPr lang="en-US" dirty="0" smtClean="0"/>
          </a:p>
          <a:p>
            <a:pPr algn="just"/>
            <a:r>
              <a:rPr lang="en-US" dirty="0" smtClean="0"/>
              <a:t>The </a:t>
            </a:r>
            <a:r>
              <a:rPr lang="en-US" dirty="0"/>
              <a:t>priority of test case depends on its criticality and its impact on the product and also on the functionality of the product which is used more often.</a:t>
            </a:r>
          </a:p>
          <a:p>
            <a:pPr marL="0" indent="0" algn="just">
              <a:buNone/>
            </a:pPr>
            <a:r>
              <a:rPr lang="en-US" b="1" i="1" dirty="0" smtClean="0"/>
              <a:t>4</a:t>
            </a:r>
            <a:r>
              <a:rPr lang="en-US" b="1" i="1" dirty="0"/>
              <a:t>) Hybrid</a:t>
            </a:r>
          </a:p>
          <a:p>
            <a:pPr algn="just"/>
            <a:r>
              <a:rPr lang="en-US" dirty="0"/>
              <a:t>The hybrid technique is a combination of Regression test selection and Test case Prioritization. </a:t>
            </a:r>
            <a:endParaRPr lang="en-US" dirty="0" smtClean="0"/>
          </a:p>
          <a:p>
            <a:pPr algn="just"/>
            <a:r>
              <a:rPr lang="en-US" dirty="0" smtClean="0"/>
              <a:t>Rather </a:t>
            </a:r>
            <a:r>
              <a:rPr lang="en-US" dirty="0"/>
              <a:t>than selecting the entire test suite, select only the test cases which are re-executed depending on their priority.</a:t>
            </a:r>
          </a:p>
        </p:txBody>
      </p:sp>
    </p:spTree>
    <p:extLst>
      <p:ext uri="{BB962C8B-B14F-4D97-AF65-F5344CB8AC3E}">
        <p14:creationId xmlns:p14="http://schemas.microsoft.com/office/powerpoint/2010/main" val="6010580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CB47B48-5F9E-479F-BFD0-B3DC265196E2"/>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1\uFFFD{951282E1-833F-4FF1-B42B-24E573B85C22}&quot;,&quot;C:\\Users\\AMREEN DHALIWAL\\Desktop\\BB Course Conten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ppt 1.1"/>
  <p:tag name="ISPRING_FIRST_PUBLISH" val="1"/>
</p:tagLst>
</file>

<file path=ppt/theme/theme1.xml><?xml version="1.0" encoding="utf-8"?>
<a:theme xmlns:a="http://schemas.openxmlformats.org/drawingml/2006/main" name="C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fuzzy</Template>
  <TotalTime>2306</TotalTime>
  <Words>1005</Words>
  <Application>Microsoft Office PowerPoint</Application>
  <PresentationFormat>On-screen Show (4:3)</PresentationFormat>
  <Paragraphs>87</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Casper</vt:lpstr>
      <vt:lpstr>Segoe UI</vt:lpstr>
      <vt:lpstr>Tahoma</vt:lpstr>
      <vt:lpstr>Wingdings</vt:lpstr>
      <vt:lpstr>CU</vt:lpstr>
      <vt:lpstr>Software Testing and Quality Assurance  (CST-311)</vt:lpstr>
      <vt:lpstr>Contents</vt:lpstr>
      <vt:lpstr>What is Regression Testing?</vt:lpstr>
      <vt:lpstr>When to do Regression Testing?</vt:lpstr>
      <vt:lpstr>Types of Regression Testing</vt:lpstr>
      <vt:lpstr>Types of Regression Testing</vt:lpstr>
      <vt:lpstr>Regression Testing Techniques</vt:lpstr>
      <vt:lpstr>Regression Testing Techniques</vt:lpstr>
      <vt:lpstr>Regression Testing Techniques</vt:lpstr>
      <vt:lpstr>Advantages of Regression Testing</vt:lpstr>
      <vt:lpstr>Disadvantages of Regression Testing</vt:lpstr>
      <vt:lpstr>What is Configuration testing?</vt:lpstr>
      <vt:lpstr> Software Configuration Testing </vt:lpstr>
      <vt:lpstr>Hardware Configuration Testing</vt:lpstr>
      <vt:lpstr>Summary</vt:lpstr>
      <vt:lpstr>References</vt:lpstr>
      <vt:lpstr>PowerPoint Presentation</vt:lpstr>
    </vt:vector>
  </TitlesOfParts>
  <Company>Carleton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ppt 1.1</dc:title>
  <dc:creator>Carleton College</dc:creator>
  <cp:lastModifiedBy>Windows User</cp:lastModifiedBy>
  <cp:revision>150</cp:revision>
  <cp:lastPrinted>1601-01-01T00:00:00Z</cp:lastPrinted>
  <dcterms:created xsi:type="dcterms:W3CDTF">2000-12-31T14:09:31Z</dcterms:created>
  <dcterms:modified xsi:type="dcterms:W3CDTF">2020-08-27T05:48:26Z</dcterms:modified>
</cp:coreProperties>
</file>