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39"/>
  </p:notesMasterIdLst>
  <p:handoutMasterIdLst>
    <p:handoutMasterId r:id="rId40"/>
  </p:handoutMasterIdLst>
  <p:sldIdLst>
    <p:sldId id="371" r:id="rId2"/>
    <p:sldId id="460" r:id="rId3"/>
    <p:sldId id="428" r:id="rId4"/>
    <p:sldId id="429" r:id="rId5"/>
    <p:sldId id="430" r:id="rId6"/>
    <p:sldId id="431" r:id="rId7"/>
    <p:sldId id="432" r:id="rId8"/>
    <p:sldId id="433" r:id="rId9"/>
    <p:sldId id="434" r:id="rId10"/>
    <p:sldId id="435" r:id="rId11"/>
    <p:sldId id="436" r:id="rId12"/>
    <p:sldId id="437" r:id="rId13"/>
    <p:sldId id="438" r:id="rId14"/>
    <p:sldId id="439" r:id="rId15"/>
    <p:sldId id="440" r:id="rId16"/>
    <p:sldId id="441" r:id="rId17"/>
    <p:sldId id="442" r:id="rId18"/>
    <p:sldId id="443" r:id="rId19"/>
    <p:sldId id="444" r:id="rId20"/>
    <p:sldId id="445" r:id="rId21"/>
    <p:sldId id="446" r:id="rId22"/>
    <p:sldId id="447" r:id="rId23"/>
    <p:sldId id="448" r:id="rId24"/>
    <p:sldId id="449" r:id="rId25"/>
    <p:sldId id="450" r:id="rId26"/>
    <p:sldId id="451" r:id="rId27"/>
    <p:sldId id="452" r:id="rId28"/>
    <p:sldId id="453" r:id="rId29"/>
    <p:sldId id="454" r:id="rId30"/>
    <p:sldId id="455" r:id="rId31"/>
    <p:sldId id="456" r:id="rId32"/>
    <p:sldId id="457" r:id="rId33"/>
    <p:sldId id="458" r:id="rId34"/>
    <p:sldId id="459" r:id="rId35"/>
    <p:sldId id="427" r:id="rId36"/>
    <p:sldId id="421" r:id="rId37"/>
    <p:sldId id="400" r:id="rId38"/>
  </p:sldIdLst>
  <p:sldSz cx="9144000" cy="6858000" type="screen4x3"/>
  <p:notesSz cx="6858000" cy="9144000"/>
  <p:custDataLst>
    <p:tags r:id="rId41"/>
  </p:custDataLst>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364" autoAdjust="0"/>
  </p:normalViewPr>
  <p:slideViewPr>
    <p:cSldViewPr>
      <p:cViewPr varScale="1">
        <p:scale>
          <a:sx n="73" d="100"/>
          <a:sy n="73" d="100"/>
        </p:scale>
        <p:origin x="126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76E51BD-7C3B-4CF3-B1E6-6F8E4706AFBA}" type="slidenum">
              <a:rPr lang="en-US"/>
              <a:pPr>
                <a:defRPr/>
              </a:pPr>
              <a:t>‹#›</a:t>
            </a:fld>
            <a:endParaRPr lang="en-US"/>
          </a:p>
        </p:txBody>
      </p:sp>
    </p:spTree>
    <p:extLst>
      <p:ext uri="{BB962C8B-B14F-4D97-AF65-F5344CB8AC3E}">
        <p14:creationId xmlns:p14="http://schemas.microsoft.com/office/powerpoint/2010/main" val="825538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DAC25BC-F339-4BC6-95D9-3533AADA1F8A}" type="datetimeFigureOut">
              <a:rPr lang="en-US"/>
              <a:pPr>
                <a:defRPr/>
              </a:pPr>
              <a:t>8/30/2020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0FCC302-7811-4A65-A0E9-F6E368C5D294}" type="slidenum">
              <a:rPr lang="en-US"/>
              <a:pPr>
                <a:defRPr/>
              </a:pPr>
              <a:t>‹#›</a:t>
            </a:fld>
            <a:endParaRPr lang="en-US"/>
          </a:p>
        </p:txBody>
      </p:sp>
    </p:spTree>
    <p:extLst>
      <p:ext uri="{BB962C8B-B14F-4D97-AF65-F5344CB8AC3E}">
        <p14:creationId xmlns:p14="http://schemas.microsoft.com/office/powerpoint/2010/main" val="6629114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0FCC302-7811-4A65-A0E9-F6E368C5D294}" type="slidenum">
              <a:rPr lang="en-US" smtClean="0"/>
              <a:pPr>
                <a:defRPr/>
              </a:pPr>
              <a:t>1</a:t>
            </a:fld>
            <a:endParaRPr lang="en-US"/>
          </a:p>
        </p:txBody>
      </p:sp>
    </p:spTree>
    <p:extLst>
      <p:ext uri="{BB962C8B-B14F-4D97-AF65-F5344CB8AC3E}">
        <p14:creationId xmlns:p14="http://schemas.microsoft.com/office/powerpoint/2010/main" val="1305783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0FCC302-7811-4A65-A0E9-F6E368C5D294}" type="slidenum">
              <a:rPr lang="en-US" smtClean="0"/>
              <a:pPr>
                <a:defRPr/>
              </a:pPr>
              <a:t>35</a:t>
            </a:fld>
            <a:endParaRPr lang="en-US"/>
          </a:p>
        </p:txBody>
      </p:sp>
    </p:spTree>
    <p:extLst>
      <p:ext uri="{BB962C8B-B14F-4D97-AF65-F5344CB8AC3E}">
        <p14:creationId xmlns:p14="http://schemas.microsoft.com/office/powerpoint/2010/main" val="327510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0FCC302-7811-4A65-A0E9-F6E368C5D294}" type="slidenum">
              <a:rPr lang="en-US" smtClean="0"/>
              <a:pPr>
                <a:defRPr/>
              </a:pPr>
              <a:t>36</a:t>
            </a:fld>
            <a:endParaRPr lang="en-US"/>
          </a:p>
        </p:txBody>
      </p:sp>
    </p:spTree>
    <p:extLst>
      <p:ext uri="{BB962C8B-B14F-4D97-AF65-F5344CB8AC3E}">
        <p14:creationId xmlns:p14="http://schemas.microsoft.com/office/powerpoint/2010/main" val="960991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0FCC302-7811-4A65-A0E9-F6E368C5D294}" type="slidenum">
              <a:rPr lang="en-US" smtClean="0"/>
              <a:pPr>
                <a:defRPr/>
              </a:pPr>
              <a:t>37</a:t>
            </a:fld>
            <a:endParaRPr lang="en-US"/>
          </a:p>
        </p:txBody>
      </p:sp>
    </p:spTree>
    <p:extLst>
      <p:ext uri="{BB962C8B-B14F-4D97-AF65-F5344CB8AC3E}">
        <p14:creationId xmlns:p14="http://schemas.microsoft.com/office/powerpoint/2010/main" val="864008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628144-3CD7-45A5-9C90-04A23D1D269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226B808-5C34-4EF9-B6E7-1E7D96A50F6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82ED13-50FF-4A8A-B5A0-894FE82E1D65}"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6956F7-E532-4C94-B2C3-D9A25A55C434}" type="slidenum">
              <a:rPr lang="en-US" smtClean="0"/>
              <a:t>‹#›</a:t>
            </a:fld>
            <a:endParaRPr lang="en-US"/>
          </a:p>
        </p:txBody>
      </p:sp>
    </p:spTree>
    <p:extLst>
      <p:ext uri="{BB962C8B-B14F-4D97-AF65-F5344CB8AC3E}">
        <p14:creationId xmlns:p14="http://schemas.microsoft.com/office/powerpoint/2010/main" val="327067865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8/30/2020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41748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pPr lvl="0"/>
            <a:r>
              <a:rPr lang="en-US" noProof="0" smtClean="0"/>
              <a:t>Click icon to add picture</a:t>
            </a:r>
            <a:endParaRPr lang="en-US" noProof="0"/>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p:txBody>
      </p:sp>
      <p:sp>
        <p:nvSpPr>
          <p:cNvPr id="5" name="Date Placeholder 6"/>
          <p:cNvSpPr>
            <a:spLocks noGrp="1"/>
          </p:cNvSpPr>
          <p:nvPr>
            <p:ph type="dt" sz="half" idx="15"/>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7"/>
          <p:cNvSpPr>
            <a:spLocks noGrp="1"/>
          </p:cNvSpPr>
          <p:nvPr>
            <p:ph type="ftr" sz="quarter" idx="16"/>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94159717-93E6-4FE9-BD39-866608D5C5F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3"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4"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396D2446-9713-4124-AF3B-6795FB8E950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8512F239-D254-4CD4-9451-2FFFB35C614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3490F810-B25B-4D7F-9BCF-032AE62E6AB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2" name="Title 1"/>
          <p:cNvSpPr>
            <a:spLocks noGrp="1"/>
          </p:cNvSpPr>
          <p:nvPr>
            <p:ph type="title"/>
          </p:nvPr>
        </p:nvSpPr>
        <p:spPr>
          <a:xfrm>
            <a:off x="304800" y="1371600"/>
            <a:ext cx="8229600" cy="6858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BB189F1-D48D-4A35-BB43-5B97E9185D2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5BD02B9-94E6-412E-9248-090ADCCC7839}" type="slidenum">
              <a:rPr lang="en-US"/>
              <a:pPr>
                <a:defRPr/>
              </a:pPr>
              <a:t>‹#›</a:t>
            </a:fld>
            <a:endParaRPr lang="en-US"/>
          </a:p>
        </p:txBody>
      </p:sp>
      <p:sp>
        <p:nvSpPr>
          <p:cNvPr id="13" name="TextBox 9"/>
          <p:cNvSpPr txBox="1">
            <a:spLocks noChangeArrowheads="1"/>
          </p:cNvSpPr>
          <p:nvPr/>
        </p:nvSpPr>
        <p:spPr bwMode="auto">
          <a:xfrm>
            <a:off x="0" y="6457950"/>
            <a:ext cx="9144000" cy="400050"/>
          </a:xfrm>
          <a:prstGeom prst="rect">
            <a:avLst/>
          </a:prstGeom>
          <a:noFill/>
          <a:ln w="9525">
            <a:noFill/>
            <a:miter lim="800000"/>
            <a:headEnd/>
            <a:tailEnd/>
          </a:ln>
        </p:spPr>
        <p:txBody>
          <a:bodyPr>
            <a:spAutoFit/>
          </a:bodyPr>
          <a:lstStyle/>
          <a:p>
            <a:pPr algn="ctr">
              <a:defRPr/>
            </a:pPr>
            <a:r>
              <a:rPr lang="en-US" sz="2000" b="1" dirty="0">
                <a:latin typeface="Calibri" pitchFamily="34" charset="0"/>
              </a:rPr>
              <a:t>University Institute of Engineering (</a:t>
            </a:r>
            <a:r>
              <a:rPr lang="en-US" sz="2000" b="1" dirty="0" err="1">
                <a:latin typeface="Calibri" pitchFamily="34" charset="0"/>
              </a:rPr>
              <a:t>UIE</a:t>
            </a:r>
            <a:r>
              <a:rPr lang="en-US" sz="2000" b="1" dirty="0">
                <a:latin typeface="Calibri" pitchFamily="34" charset="0"/>
              </a:rPr>
              <a:t>)</a:t>
            </a: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2053" name="Picture 4" descr="https://encrypted-tbn3.gstatic.com/images?q=tbn:ANd9GcTyg3Gq4WoxkxO75aZWNEjYFvavmMfWdiMvs57jpDF8YRR3yCybqQ">
            <a:hlinkClick r:id="rId14"/>
          </p:cNvPr>
          <p:cNvPicPr>
            <a:picLocks noChangeAspect="1" noChangeArrowheads="1"/>
          </p:cNvPicPr>
          <p:nvPr/>
        </p:nvPicPr>
        <p:blipFill>
          <a:blip r:embed="rId15"/>
          <a:srcRect/>
          <a:stretch>
            <a:fillRect/>
          </a:stretch>
        </p:blipFill>
        <p:spPr bwMode="auto">
          <a:xfrm>
            <a:off x="152400" y="152400"/>
            <a:ext cx="768350" cy="1219200"/>
          </a:xfrm>
          <a:prstGeom prst="rect">
            <a:avLst/>
          </a:prstGeom>
          <a:noFill/>
          <a:ln w="9525">
            <a:noFill/>
            <a:miter lim="800000"/>
            <a:headEnd/>
            <a:tailEnd/>
          </a:ln>
        </p:spPr>
      </p:pic>
      <p:sp>
        <p:nvSpPr>
          <p:cNvPr id="7"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21" r:id="rId11"/>
    <p:sldLayoutId id="2147483822" r:id="rId12"/>
  </p:sldLayoutIdLst>
  <p:timing>
    <p:tnLst>
      <p:par>
        <p:cTn id="1" dur="indefinite" restart="never" nodeType="tmRoot"/>
      </p:par>
    </p:tnLst>
  </p:timing>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fontAlgn="base">
        <a:spcBef>
          <a:spcPct val="0"/>
        </a:spcBef>
        <a:spcAft>
          <a:spcPct val="0"/>
        </a:spcAft>
        <a:defRPr sz="4400" b="1">
          <a:solidFill>
            <a:schemeClr val="tx1"/>
          </a:solidFill>
          <a:latin typeface="Cambria" pitchFamily="18" charset="0"/>
        </a:defRPr>
      </a:lvl6pPr>
      <a:lvl7pPr marL="914400" algn="ctr" rtl="0" fontAlgn="base">
        <a:spcBef>
          <a:spcPct val="0"/>
        </a:spcBef>
        <a:spcAft>
          <a:spcPct val="0"/>
        </a:spcAft>
        <a:defRPr sz="4400" b="1">
          <a:solidFill>
            <a:schemeClr val="tx1"/>
          </a:solidFill>
          <a:latin typeface="Cambria" pitchFamily="18" charset="0"/>
        </a:defRPr>
      </a:lvl7pPr>
      <a:lvl8pPr marL="1371600" algn="ctr" rtl="0" fontAlgn="base">
        <a:spcBef>
          <a:spcPct val="0"/>
        </a:spcBef>
        <a:spcAft>
          <a:spcPct val="0"/>
        </a:spcAft>
        <a:defRPr sz="4400" b="1">
          <a:solidFill>
            <a:schemeClr val="tx1"/>
          </a:solidFill>
          <a:latin typeface="Cambria" pitchFamily="18" charset="0"/>
        </a:defRPr>
      </a:lvl8pPr>
      <a:lvl9pPr marL="1828800" algn="ctr" rtl="0" fontAlgn="base">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38200"/>
            <a:ext cx="6858000" cy="2133600"/>
          </a:xfrm>
        </p:spPr>
        <p:txBody>
          <a:bodyPr/>
          <a:lstStyle/>
          <a:p>
            <a:r>
              <a:rPr lang="en-US" sz="4400" b="1" dirty="0"/>
              <a:t>Software Testing and Quality </a:t>
            </a:r>
            <a:r>
              <a:rPr lang="en-US" sz="4400" b="1" dirty="0" smtClean="0"/>
              <a:t>Assurance </a:t>
            </a:r>
            <a:br>
              <a:rPr lang="en-US" sz="4400" b="1" dirty="0" smtClean="0"/>
            </a:br>
            <a:r>
              <a:rPr lang="en-US" sz="4400" b="1" dirty="0" smtClean="0"/>
              <a:t>(CST-311)</a:t>
            </a:r>
            <a:endParaRPr lang="en-US" sz="4400" b="1" dirty="0"/>
          </a:p>
        </p:txBody>
      </p:sp>
      <p:sp>
        <p:nvSpPr>
          <p:cNvPr id="3" name="Subtitle 2"/>
          <p:cNvSpPr>
            <a:spLocks noGrp="1"/>
          </p:cNvSpPr>
          <p:nvPr>
            <p:ph type="subTitle" idx="1"/>
          </p:nvPr>
        </p:nvSpPr>
        <p:spPr>
          <a:xfrm>
            <a:off x="1143000" y="2971800"/>
            <a:ext cx="6858000" cy="3200400"/>
          </a:xfrm>
        </p:spPr>
        <p:txBody>
          <a:bodyPr>
            <a:noAutofit/>
          </a:bodyPr>
          <a:lstStyle/>
          <a:p>
            <a:r>
              <a:rPr lang="en-US" sz="2700" dirty="0"/>
              <a:t>Department:- Computer Science &amp; Engineering</a:t>
            </a:r>
          </a:p>
          <a:p>
            <a:r>
              <a:rPr lang="en-US" sz="2700" dirty="0" smtClean="0"/>
              <a:t>Unit </a:t>
            </a:r>
            <a:r>
              <a:rPr lang="en-US" sz="2700" dirty="0" smtClean="0"/>
              <a:t>-2</a:t>
            </a:r>
          </a:p>
          <a:p>
            <a:r>
              <a:rPr lang="en-US" sz="2700" dirty="0" smtClean="0"/>
              <a:t>Chapter </a:t>
            </a:r>
            <a:r>
              <a:rPr lang="en-US" sz="2700" dirty="0"/>
              <a:t>2</a:t>
            </a:r>
            <a:r>
              <a:rPr lang="en-US" sz="2700" dirty="0" smtClean="0"/>
              <a:t> </a:t>
            </a:r>
          </a:p>
          <a:p>
            <a:r>
              <a:rPr lang="en-US" sz="2700" dirty="0" smtClean="0"/>
              <a:t>Lecture 2.2</a:t>
            </a:r>
            <a:endParaRPr lang="en-US" sz="2700" dirty="0"/>
          </a:p>
        </p:txBody>
      </p:sp>
    </p:spTree>
    <p:extLst>
      <p:ext uri="{BB962C8B-B14F-4D97-AF65-F5344CB8AC3E}">
        <p14:creationId xmlns:p14="http://schemas.microsoft.com/office/powerpoint/2010/main" val="757663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smtClean="0"/>
              <a:t>Black Box Testing Techniques</a:t>
            </a:r>
            <a:endParaRPr lang="en-US" dirty="0"/>
          </a:p>
        </p:txBody>
      </p:sp>
      <p:pic>
        <p:nvPicPr>
          <p:cNvPr id="4" name="Content Placeholder 3" descr="Boundary-Value-Analysis.jpg"/>
          <p:cNvPicPr>
            <a:picLocks noGrp="1" noChangeAspect="1"/>
          </p:cNvPicPr>
          <p:nvPr>
            <p:ph idx="1"/>
          </p:nvPr>
        </p:nvPicPr>
        <p:blipFill>
          <a:blip r:embed="rId2"/>
          <a:stretch>
            <a:fillRect/>
          </a:stretch>
        </p:blipFill>
        <p:spPr>
          <a:xfrm>
            <a:off x="2362200" y="1756955"/>
            <a:ext cx="4124325" cy="2209800"/>
          </a:xfrm>
        </p:spPr>
      </p:pic>
      <p:sp>
        <p:nvSpPr>
          <p:cNvPr id="5" name="Rectangle 4"/>
          <p:cNvSpPr/>
          <p:nvPr/>
        </p:nvSpPr>
        <p:spPr>
          <a:xfrm>
            <a:off x="990600" y="3971109"/>
            <a:ext cx="7620000" cy="1938992"/>
          </a:xfrm>
          <a:prstGeom prst="rect">
            <a:avLst/>
          </a:prstGeom>
        </p:spPr>
        <p:txBody>
          <a:bodyPr wrap="square">
            <a:spAutoFit/>
          </a:bodyPr>
          <a:lstStyle/>
          <a:p>
            <a:pPr algn="just"/>
            <a:r>
              <a:rPr lang="en-US" dirty="0" smtClean="0">
                <a:latin typeface="Cambria" pitchFamily="18" charset="0"/>
              </a:rPr>
              <a:t>If we want to test a field where values from 1 to 100 should be accepted then we choose the boundary values: 1-1, 1, 1+1, 100-1, 100, and 100+1. Instead of using all the values from 1 to 100, we just use 0, 1, 2, 99, 100, and 101.</a:t>
            </a:r>
            <a:endParaRPr lang="en-US" dirty="0">
              <a:latin typeface="Cambria" pitchFamily="18" charset="0"/>
            </a:endParaRPr>
          </a:p>
        </p:txBody>
      </p:sp>
    </p:spTree>
    <p:extLst>
      <p:ext uri="{BB962C8B-B14F-4D97-AF65-F5344CB8AC3E}">
        <p14:creationId xmlns:p14="http://schemas.microsoft.com/office/powerpoint/2010/main" val="4143379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smtClean="0"/>
              <a:t>Black Box Testing Techniques</a:t>
            </a:r>
            <a:endParaRPr lang="en-US" dirty="0"/>
          </a:p>
        </p:txBody>
      </p:sp>
      <p:sp>
        <p:nvSpPr>
          <p:cNvPr id="6" name="Content Placeholder 5"/>
          <p:cNvSpPr>
            <a:spLocks noGrp="1"/>
          </p:cNvSpPr>
          <p:nvPr>
            <p:ph idx="1"/>
          </p:nvPr>
        </p:nvSpPr>
        <p:spPr>
          <a:xfrm>
            <a:off x="914400" y="1752600"/>
            <a:ext cx="8001000" cy="4343400"/>
          </a:xfrm>
        </p:spPr>
        <p:txBody>
          <a:bodyPr>
            <a:normAutofit fontScale="70000" lnSpcReduction="20000"/>
          </a:bodyPr>
          <a:lstStyle/>
          <a:p>
            <a:pPr>
              <a:buNone/>
            </a:pPr>
            <a:r>
              <a:rPr lang="en-US" b="1" dirty="0" smtClean="0"/>
              <a:t>3</a:t>
            </a:r>
            <a:r>
              <a:rPr lang="en-US" sz="2900" b="1" dirty="0" smtClean="0"/>
              <a:t>.    Decision Table Testing</a:t>
            </a:r>
          </a:p>
          <a:p>
            <a:pPr algn="just"/>
            <a:r>
              <a:rPr lang="en-US" sz="2900" dirty="0" smtClean="0"/>
              <a:t>As the name itself suggests that, wherever there are logical relationships like:</a:t>
            </a:r>
          </a:p>
          <a:p>
            <a:r>
              <a:rPr lang="en-US" sz="2900" i="1" dirty="0" smtClean="0"/>
              <a:t>If</a:t>
            </a:r>
            <a:r>
              <a:rPr lang="en-US" sz="2900" dirty="0" smtClean="0"/>
              <a:t/>
            </a:r>
            <a:br>
              <a:rPr lang="en-US" sz="2900" dirty="0" smtClean="0"/>
            </a:br>
            <a:r>
              <a:rPr lang="en-US" sz="2900" i="1" dirty="0" smtClean="0"/>
              <a:t>{</a:t>
            </a:r>
            <a:r>
              <a:rPr lang="en-US" sz="2900" dirty="0" smtClean="0"/>
              <a:t/>
            </a:r>
            <a:br>
              <a:rPr lang="en-US" sz="2900" dirty="0" smtClean="0"/>
            </a:br>
            <a:r>
              <a:rPr lang="en-US" sz="2900" i="1" dirty="0" smtClean="0"/>
              <a:t>(Condition = True)</a:t>
            </a:r>
            <a:r>
              <a:rPr lang="en-US" sz="2900" dirty="0" smtClean="0"/>
              <a:t/>
            </a:r>
            <a:br>
              <a:rPr lang="en-US" sz="2900" dirty="0" smtClean="0"/>
            </a:br>
            <a:r>
              <a:rPr lang="en-US" sz="2900" i="1" dirty="0" smtClean="0"/>
              <a:t>then action1 ;</a:t>
            </a:r>
            <a:r>
              <a:rPr lang="en-US" sz="2900" dirty="0" smtClean="0"/>
              <a:t/>
            </a:r>
            <a:br>
              <a:rPr lang="en-US" sz="2900" dirty="0" smtClean="0"/>
            </a:br>
            <a:r>
              <a:rPr lang="en-US" sz="2900" i="1" dirty="0" smtClean="0"/>
              <a:t>}</a:t>
            </a:r>
            <a:r>
              <a:rPr lang="en-US" sz="2900" dirty="0" smtClean="0"/>
              <a:t/>
            </a:r>
            <a:br>
              <a:rPr lang="en-US" sz="2900" dirty="0" smtClean="0"/>
            </a:br>
            <a:r>
              <a:rPr lang="en-US" sz="2900" i="1" dirty="0" smtClean="0"/>
              <a:t>else action2; /*(condition = False)*/</a:t>
            </a:r>
            <a:endParaRPr lang="en-US" sz="2900" dirty="0" smtClean="0"/>
          </a:p>
          <a:p>
            <a:pPr algn="just"/>
            <a:r>
              <a:rPr lang="en-US" sz="2900" dirty="0" smtClean="0"/>
              <a:t>Then a tester will identify two outputs (action1 and action2) for two conditions (True and False). So based on the probable scenarios a Decision table is carved to prepare a set of test cases.</a:t>
            </a:r>
          </a:p>
          <a:p>
            <a:pPr algn="just">
              <a:buNone/>
            </a:pPr>
            <a:r>
              <a:rPr lang="en-US" sz="2900" b="1" u="sng" dirty="0" smtClean="0"/>
              <a:t>For Example:</a:t>
            </a:r>
            <a:endParaRPr lang="en-US" sz="2900" dirty="0" smtClean="0"/>
          </a:p>
          <a:p>
            <a:pPr algn="just"/>
            <a:r>
              <a:rPr lang="en-US" sz="2900" dirty="0" smtClean="0"/>
              <a:t>Take an example of XYZ bank that provides interest rate for the Male senior citizen as 10% and for the rest of the people 9%.</a:t>
            </a:r>
            <a:br>
              <a:rPr lang="en-US" sz="2900" dirty="0" smtClean="0"/>
            </a:br>
            <a:endParaRPr lang="en-US" sz="2900" dirty="0"/>
          </a:p>
        </p:txBody>
      </p:sp>
    </p:spTree>
    <p:extLst>
      <p:ext uri="{BB962C8B-B14F-4D97-AF65-F5344CB8AC3E}">
        <p14:creationId xmlns:p14="http://schemas.microsoft.com/office/powerpoint/2010/main" val="3929162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smtClean="0"/>
              <a:t>Black Box Testing Techniques</a:t>
            </a:r>
            <a:endParaRPr lang="en-US" dirty="0"/>
          </a:p>
        </p:txBody>
      </p:sp>
      <p:sp>
        <p:nvSpPr>
          <p:cNvPr id="6" name="Content Placeholder 5"/>
          <p:cNvSpPr>
            <a:spLocks noGrp="1"/>
          </p:cNvSpPr>
          <p:nvPr>
            <p:ph idx="1"/>
          </p:nvPr>
        </p:nvSpPr>
        <p:spPr>
          <a:xfrm>
            <a:off x="685800" y="4343400"/>
            <a:ext cx="8001000" cy="1524000"/>
          </a:xfrm>
        </p:spPr>
        <p:txBody>
          <a:bodyPr>
            <a:normAutofit/>
          </a:bodyPr>
          <a:lstStyle/>
          <a:p>
            <a:pPr algn="just">
              <a:buNone/>
            </a:pPr>
            <a:r>
              <a:rPr lang="en-US" sz="2000" dirty="0" smtClean="0"/>
              <a:t>      In this example condition, C1 has two values as true and false, condition C2 also has two values as true and false. The number of total possible combinations would then be four. This way we can derive test cases using a decision table.</a:t>
            </a:r>
            <a:endParaRPr lang="en-US" sz="2000" dirty="0"/>
          </a:p>
        </p:txBody>
      </p:sp>
      <p:pic>
        <p:nvPicPr>
          <p:cNvPr id="4" name="Picture 3" descr="Decision-Table.jpg"/>
          <p:cNvPicPr>
            <a:picLocks noChangeAspect="1"/>
          </p:cNvPicPr>
          <p:nvPr/>
        </p:nvPicPr>
        <p:blipFill>
          <a:blip r:embed="rId2"/>
          <a:stretch>
            <a:fillRect/>
          </a:stretch>
        </p:blipFill>
        <p:spPr>
          <a:xfrm>
            <a:off x="2286000" y="1524000"/>
            <a:ext cx="4667250" cy="2057400"/>
          </a:xfrm>
          <a:prstGeom prst="rect">
            <a:avLst/>
          </a:prstGeom>
        </p:spPr>
      </p:pic>
    </p:spTree>
    <p:extLst>
      <p:ext uri="{BB962C8B-B14F-4D97-AF65-F5344CB8AC3E}">
        <p14:creationId xmlns:p14="http://schemas.microsoft.com/office/powerpoint/2010/main" val="4173475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smtClean="0"/>
              <a:t>Black Box Testing Techniques</a:t>
            </a:r>
            <a:endParaRPr lang="en-US" dirty="0"/>
          </a:p>
        </p:txBody>
      </p:sp>
      <p:sp>
        <p:nvSpPr>
          <p:cNvPr id="6" name="Content Placeholder 5"/>
          <p:cNvSpPr>
            <a:spLocks noGrp="1"/>
          </p:cNvSpPr>
          <p:nvPr>
            <p:ph idx="1"/>
          </p:nvPr>
        </p:nvSpPr>
        <p:spPr>
          <a:xfrm>
            <a:off x="914400" y="1752600"/>
            <a:ext cx="8001000" cy="4343400"/>
          </a:xfrm>
        </p:spPr>
        <p:txBody>
          <a:bodyPr>
            <a:normAutofit/>
          </a:bodyPr>
          <a:lstStyle/>
          <a:p>
            <a:pPr>
              <a:buNone/>
            </a:pPr>
            <a:r>
              <a:rPr lang="en-US" sz="2000" b="1" dirty="0" smtClean="0"/>
              <a:t>4.  State Transition Testing</a:t>
            </a:r>
          </a:p>
          <a:p>
            <a:pPr algn="just"/>
            <a:r>
              <a:rPr lang="en-US" sz="2000" dirty="0" smtClean="0"/>
              <a:t>State Transition Testing is a technique that is used to test the different states of the system under test. </a:t>
            </a:r>
          </a:p>
          <a:p>
            <a:pPr algn="just"/>
            <a:r>
              <a:rPr lang="en-US" sz="2000" dirty="0" smtClean="0"/>
              <a:t>The state of the system changes depending upon the conditions or events. </a:t>
            </a:r>
          </a:p>
          <a:p>
            <a:pPr algn="just"/>
            <a:r>
              <a:rPr lang="en-US" sz="2000" dirty="0" smtClean="0"/>
              <a:t>The events trigger states which become scenarios and a tester needs to test them.</a:t>
            </a:r>
          </a:p>
          <a:p>
            <a:pPr algn="just"/>
            <a:r>
              <a:rPr lang="en-US" sz="2000" dirty="0" smtClean="0"/>
              <a:t>A systematic state transition diagram gives a clear view of the state changes but it is effective for simpler applications. </a:t>
            </a:r>
          </a:p>
          <a:p>
            <a:pPr algn="just"/>
            <a:r>
              <a:rPr lang="en-US" sz="2000" dirty="0" smtClean="0"/>
              <a:t>More complex projects may lead to more complex transition diagrams thus making it less effective.</a:t>
            </a:r>
          </a:p>
          <a:p>
            <a:pPr algn="just">
              <a:buNone/>
            </a:pPr>
            <a:endParaRPr lang="en-US" sz="2900" dirty="0"/>
          </a:p>
        </p:txBody>
      </p:sp>
    </p:spTree>
    <p:extLst>
      <p:ext uri="{BB962C8B-B14F-4D97-AF65-F5344CB8AC3E}">
        <p14:creationId xmlns:p14="http://schemas.microsoft.com/office/powerpoint/2010/main" val="4278561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smtClean="0"/>
              <a:t>Black Box Testing Techniques</a:t>
            </a:r>
            <a:endParaRPr lang="en-US" dirty="0"/>
          </a:p>
        </p:txBody>
      </p:sp>
      <p:pic>
        <p:nvPicPr>
          <p:cNvPr id="4" name="Content Placeholder 3" descr="State-Transition-Testing.jpg"/>
          <p:cNvPicPr>
            <a:picLocks noGrp="1" noChangeAspect="1"/>
          </p:cNvPicPr>
          <p:nvPr>
            <p:ph idx="1"/>
          </p:nvPr>
        </p:nvPicPr>
        <p:blipFill>
          <a:blip r:embed="rId2"/>
          <a:stretch>
            <a:fillRect/>
          </a:stretch>
        </p:blipFill>
        <p:spPr>
          <a:xfrm>
            <a:off x="1752600" y="1676400"/>
            <a:ext cx="6324600" cy="3957637"/>
          </a:xfrm>
        </p:spPr>
      </p:pic>
    </p:spTree>
    <p:extLst>
      <p:ext uri="{BB962C8B-B14F-4D97-AF65-F5344CB8AC3E}">
        <p14:creationId xmlns:p14="http://schemas.microsoft.com/office/powerpoint/2010/main" val="24435712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smtClean="0"/>
              <a:t>Black Box Testing Techniques</a:t>
            </a:r>
            <a:endParaRPr lang="en-US" dirty="0"/>
          </a:p>
        </p:txBody>
      </p:sp>
      <p:sp>
        <p:nvSpPr>
          <p:cNvPr id="6" name="Content Placeholder 5"/>
          <p:cNvSpPr>
            <a:spLocks noGrp="1"/>
          </p:cNvSpPr>
          <p:nvPr>
            <p:ph idx="1"/>
          </p:nvPr>
        </p:nvSpPr>
        <p:spPr>
          <a:xfrm>
            <a:off x="914400" y="1752600"/>
            <a:ext cx="8001000" cy="4343400"/>
          </a:xfrm>
        </p:spPr>
        <p:txBody>
          <a:bodyPr>
            <a:normAutofit/>
          </a:bodyPr>
          <a:lstStyle/>
          <a:p>
            <a:pPr marL="457200" indent="-457200">
              <a:buAutoNum type="arabicPeriod" startAt="5"/>
            </a:pPr>
            <a:r>
              <a:rPr lang="en-US" sz="2000" b="1" dirty="0" smtClean="0"/>
              <a:t>Error Guessing</a:t>
            </a:r>
          </a:p>
          <a:p>
            <a:pPr marL="457200" indent="-457200" algn="just"/>
            <a:r>
              <a:rPr lang="en-US" sz="2000" dirty="0" smtClean="0"/>
              <a:t>In this technique, the tester can use his/her experience about the application behavior and functionalities to guess the error-prone areas. Many defects can be found using error guessing where most of the developers usually make mistakes.</a:t>
            </a:r>
          </a:p>
          <a:p>
            <a:pPr algn="just"/>
            <a:r>
              <a:rPr lang="en-US" sz="2000" b="1" dirty="0" smtClean="0"/>
              <a:t>Few common mistakes that  developers usually forget to handle:</a:t>
            </a:r>
          </a:p>
          <a:p>
            <a:pPr algn="just"/>
            <a:r>
              <a:rPr lang="en-US" sz="2000" dirty="0" smtClean="0"/>
              <a:t>Divide by zero.</a:t>
            </a:r>
          </a:p>
          <a:p>
            <a:pPr algn="just"/>
            <a:r>
              <a:rPr lang="en-US" sz="2000" dirty="0" smtClean="0"/>
              <a:t>Handling null values in text fields.</a:t>
            </a:r>
          </a:p>
          <a:p>
            <a:pPr algn="just"/>
            <a:r>
              <a:rPr lang="en-US" sz="2000" dirty="0" smtClean="0"/>
              <a:t>Accepting the Submit button without any value.</a:t>
            </a:r>
          </a:p>
          <a:p>
            <a:pPr algn="just"/>
            <a:r>
              <a:rPr lang="en-US" sz="2000" dirty="0" smtClean="0"/>
              <a:t>File upload without attachment.</a:t>
            </a:r>
          </a:p>
          <a:p>
            <a:pPr algn="just"/>
            <a:r>
              <a:rPr lang="en-US" sz="2000" dirty="0" smtClean="0"/>
              <a:t>File upload with less than or more than the limit size.</a:t>
            </a:r>
          </a:p>
          <a:p>
            <a:pPr algn="just">
              <a:buNone/>
            </a:pPr>
            <a:endParaRPr lang="en-US" sz="2900" dirty="0"/>
          </a:p>
        </p:txBody>
      </p:sp>
    </p:spTree>
    <p:extLst>
      <p:ext uri="{BB962C8B-B14F-4D97-AF65-F5344CB8AC3E}">
        <p14:creationId xmlns:p14="http://schemas.microsoft.com/office/powerpoint/2010/main" val="4753142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smtClean="0"/>
              <a:t>Black Box Testing Techniques</a:t>
            </a:r>
            <a:endParaRPr lang="en-US" dirty="0"/>
          </a:p>
        </p:txBody>
      </p:sp>
      <p:sp>
        <p:nvSpPr>
          <p:cNvPr id="6" name="Content Placeholder 5"/>
          <p:cNvSpPr>
            <a:spLocks noGrp="1"/>
          </p:cNvSpPr>
          <p:nvPr>
            <p:ph idx="1"/>
          </p:nvPr>
        </p:nvSpPr>
        <p:spPr>
          <a:xfrm>
            <a:off x="914400" y="1752600"/>
            <a:ext cx="8001000" cy="4343400"/>
          </a:xfrm>
        </p:spPr>
        <p:txBody>
          <a:bodyPr>
            <a:normAutofit/>
          </a:bodyPr>
          <a:lstStyle/>
          <a:p>
            <a:pPr>
              <a:buNone/>
            </a:pPr>
            <a:r>
              <a:rPr lang="en-US" sz="2000" b="1" dirty="0" smtClean="0"/>
              <a:t>6.   Graph-Based Testing Methods</a:t>
            </a:r>
          </a:p>
          <a:p>
            <a:pPr algn="just">
              <a:buNone/>
            </a:pPr>
            <a:r>
              <a:rPr lang="en-US" sz="2000" dirty="0" smtClean="0"/>
              <a:t>      Each and every application is a build-up of some objects. All such objects are identified and the graph is prepared. From this object graph, each object relationship is identified and test cases are written accordingly to discover the errors.</a:t>
            </a:r>
          </a:p>
          <a:p>
            <a:pPr algn="just">
              <a:buNone/>
            </a:pPr>
            <a:r>
              <a:rPr lang="en-US" sz="2000" b="1" dirty="0" smtClean="0"/>
              <a:t>7.   Comparison Testing</a:t>
            </a:r>
          </a:p>
          <a:p>
            <a:pPr algn="just">
              <a:buNone/>
            </a:pPr>
            <a:r>
              <a:rPr lang="en-US" sz="2000" dirty="0" smtClean="0"/>
              <a:t>      Different independent versions of the same software are used to compare to each other for testing in this method.</a:t>
            </a:r>
          </a:p>
          <a:p>
            <a:pPr algn="just">
              <a:buNone/>
            </a:pPr>
            <a:endParaRPr lang="en-US" sz="2900" dirty="0"/>
          </a:p>
        </p:txBody>
      </p:sp>
    </p:spTree>
    <p:extLst>
      <p:ext uri="{BB962C8B-B14F-4D97-AF65-F5344CB8AC3E}">
        <p14:creationId xmlns:p14="http://schemas.microsoft.com/office/powerpoint/2010/main" val="36549095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smtClean="0"/>
              <a:t>How to do Black Box Testing Step-wise?</a:t>
            </a:r>
            <a:endParaRPr lang="en-US" dirty="0"/>
          </a:p>
        </p:txBody>
      </p:sp>
      <p:sp>
        <p:nvSpPr>
          <p:cNvPr id="6" name="Content Placeholder 5"/>
          <p:cNvSpPr>
            <a:spLocks noGrp="1"/>
          </p:cNvSpPr>
          <p:nvPr>
            <p:ph idx="1"/>
          </p:nvPr>
        </p:nvSpPr>
        <p:spPr>
          <a:xfrm>
            <a:off x="914400" y="1524000"/>
            <a:ext cx="8001000" cy="4495800"/>
          </a:xfrm>
        </p:spPr>
        <p:txBody>
          <a:bodyPr>
            <a:normAutofit fontScale="92500"/>
          </a:bodyPr>
          <a:lstStyle/>
          <a:p>
            <a:pPr marL="0" indent="0" algn="just">
              <a:buNone/>
            </a:pPr>
            <a:r>
              <a:rPr lang="en-US" sz="2000" dirty="0"/>
              <a:t>The general steps followed to carry out any type of Black Box Testing are:-</a:t>
            </a:r>
          </a:p>
          <a:p>
            <a:pPr algn="just"/>
            <a:r>
              <a:rPr lang="en-US" sz="2000" dirty="0"/>
              <a:t>The black box test is based on the specification of requirements, so it is examined in the beginning.</a:t>
            </a:r>
          </a:p>
          <a:p>
            <a:pPr algn="just"/>
            <a:r>
              <a:rPr lang="en-US" sz="2000" dirty="0"/>
              <a:t>In the second step, the tester creates a positive test scenario and an adverse test scenario by selecting valid and invalid input values to check that the software is processing them correctly or incorrectly.</a:t>
            </a:r>
          </a:p>
          <a:p>
            <a:pPr algn="just"/>
            <a:r>
              <a:rPr lang="en-US" sz="2000" dirty="0"/>
              <a:t>In the third step, the tester develops various test cases such as decision table, all pairs test, equivalent division, error estimation, cause-effect graph, etc.</a:t>
            </a:r>
          </a:p>
          <a:p>
            <a:pPr algn="just"/>
            <a:r>
              <a:rPr lang="en-US" sz="2000" dirty="0"/>
              <a:t>The fourth phase includes the execution of all test cases.</a:t>
            </a:r>
          </a:p>
          <a:p>
            <a:pPr algn="just"/>
            <a:r>
              <a:rPr lang="en-US" sz="2000" dirty="0"/>
              <a:t>In the fifth step, the tester compares the expected output against the actual output.</a:t>
            </a:r>
          </a:p>
          <a:p>
            <a:pPr algn="just"/>
            <a:r>
              <a:rPr lang="en-US" sz="2000" dirty="0"/>
              <a:t>In the sixth and final step, if there is any flaw in the software, then it is cured and tested again.</a:t>
            </a:r>
          </a:p>
          <a:p>
            <a:pPr algn="just">
              <a:buNone/>
            </a:pPr>
            <a:endParaRPr lang="en-US" sz="2000" dirty="0" smtClean="0"/>
          </a:p>
        </p:txBody>
      </p:sp>
    </p:spTree>
    <p:extLst>
      <p:ext uri="{BB962C8B-B14F-4D97-AF65-F5344CB8AC3E}">
        <p14:creationId xmlns:p14="http://schemas.microsoft.com/office/powerpoint/2010/main" val="40534043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US" dirty="0" smtClean="0"/>
              <a:t>Functional Testing</a:t>
            </a:r>
          </a:p>
        </p:txBody>
      </p:sp>
      <p:sp>
        <p:nvSpPr>
          <p:cNvPr id="3" name="Content Placeholder 2"/>
          <p:cNvSpPr>
            <a:spLocks noGrp="1"/>
          </p:cNvSpPr>
          <p:nvPr>
            <p:ph idx="1"/>
          </p:nvPr>
        </p:nvSpPr>
        <p:spPr>
          <a:xfrm>
            <a:off x="914400" y="1447800"/>
            <a:ext cx="8001000" cy="4800600"/>
          </a:xfrm>
        </p:spPr>
        <p:txBody>
          <a:bodyPr>
            <a:noAutofit/>
          </a:bodyPr>
          <a:lstStyle/>
          <a:p>
            <a:pPr algn="just"/>
            <a:r>
              <a:rPr lang="en-US" sz="2000" dirty="0" smtClean="0"/>
              <a:t>This type deals with the functional requirements or specifications of an application. Here, different actions or functions of the system are being tested by providing the input and comparing the actual output with the expected output.</a:t>
            </a:r>
          </a:p>
          <a:p>
            <a:pPr algn="just">
              <a:buNone/>
            </a:pPr>
            <a:r>
              <a:rPr lang="en-US" sz="2000" b="1" u="sng" dirty="0" smtClean="0"/>
              <a:t>For Example</a:t>
            </a:r>
            <a:r>
              <a:rPr lang="en-US" sz="2000" u="sng" dirty="0" smtClean="0"/>
              <a:t>,</a:t>
            </a:r>
            <a:r>
              <a:rPr lang="en-US" sz="2000" dirty="0" smtClean="0"/>
              <a:t> when we test a Dropdown list, we click on it and verify that it expands and all the expected values are showing in the list.</a:t>
            </a:r>
          </a:p>
          <a:p>
            <a:pPr algn="just">
              <a:buNone/>
            </a:pPr>
            <a:r>
              <a:rPr lang="en-US" sz="2000" b="1" dirty="0" smtClean="0"/>
              <a:t>Few major types of Functional Testing are:</a:t>
            </a:r>
            <a:endParaRPr lang="en-US" sz="2000" dirty="0" smtClean="0"/>
          </a:p>
          <a:p>
            <a:pPr marL="0" indent="0" algn="just">
              <a:buNone/>
            </a:pPr>
            <a:r>
              <a:rPr lang="en-US" sz="2000" b="1" u="sng" dirty="0" smtClean="0"/>
              <a:t>1. Unit Testing:</a:t>
            </a:r>
            <a:endParaRPr lang="en-US" sz="2000" u="sng" dirty="0" smtClean="0"/>
          </a:p>
          <a:p>
            <a:pPr algn="just"/>
            <a:r>
              <a:rPr lang="en-US" sz="2000" dirty="0" smtClean="0"/>
              <a:t>Unit testing is usually performed by a developer who writes different code units that could be related or unrelated to achieve a particular functionality.</a:t>
            </a:r>
          </a:p>
          <a:p>
            <a:pPr algn="just"/>
            <a:r>
              <a:rPr lang="en-US" sz="2000" dirty="0" smtClean="0"/>
              <a:t> </a:t>
            </a:r>
            <a:r>
              <a:rPr lang="en-US" sz="2000" dirty="0"/>
              <a:t>T</a:t>
            </a:r>
            <a:r>
              <a:rPr lang="en-US" sz="2000" dirty="0" smtClean="0"/>
              <a:t>his usually entails writing unit tests which would call the methods in each unit and validate those when the required parameters are passed, and its return value is as expected.</a:t>
            </a:r>
          </a:p>
        </p:txBody>
      </p:sp>
    </p:spTree>
    <p:extLst>
      <p:ext uri="{BB962C8B-B14F-4D97-AF65-F5344CB8AC3E}">
        <p14:creationId xmlns:p14="http://schemas.microsoft.com/office/powerpoint/2010/main" val="15087262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924800" cy="609600"/>
          </a:xfrm>
        </p:spPr>
        <p:txBody>
          <a:bodyPr/>
          <a:lstStyle/>
          <a:p>
            <a:r>
              <a:rPr lang="en-US" dirty="0"/>
              <a:t>Functional Testing</a:t>
            </a:r>
          </a:p>
        </p:txBody>
      </p:sp>
      <p:sp>
        <p:nvSpPr>
          <p:cNvPr id="3" name="Content Placeholder 2"/>
          <p:cNvSpPr>
            <a:spLocks noGrp="1"/>
          </p:cNvSpPr>
          <p:nvPr>
            <p:ph idx="1"/>
          </p:nvPr>
        </p:nvSpPr>
        <p:spPr>
          <a:xfrm>
            <a:off x="914400" y="1447800"/>
            <a:ext cx="8001000" cy="4724400"/>
          </a:xfrm>
        </p:spPr>
        <p:txBody>
          <a:bodyPr>
            <a:normAutofit fontScale="25000" lnSpcReduction="20000"/>
          </a:bodyPr>
          <a:lstStyle/>
          <a:p>
            <a:pPr algn="just"/>
            <a:r>
              <a:rPr lang="en-US" sz="8000" dirty="0" smtClean="0"/>
              <a:t>Code coverage is an important part of unit testing where the test cases need to exist to cover the below three:</a:t>
            </a:r>
          </a:p>
          <a:p>
            <a:pPr marL="514350" indent="-514350" algn="just">
              <a:buAutoNum type="romanLcParenR"/>
            </a:pPr>
            <a:r>
              <a:rPr lang="en-US" sz="8000" dirty="0" smtClean="0"/>
              <a:t>Line coverage</a:t>
            </a:r>
          </a:p>
          <a:p>
            <a:pPr marL="514350" indent="-514350" algn="just">
              <a:buAutoNum type="romanLcParenR"/>
            </a:pPr>
            <a:r>
              <a:rPr lang="en-US" sz="8000" dirty="0" smtClean="0"/>
              <a:t>Code path coverage</a:t>
            </a:r>
          </a:p>
          <a:p>
            <a:pPr marL="514350" indent="-514350" algn="just">
              <a:buAutoNum type="romanLcParenR"/>
            </a:pPr>
            <a:r>
              <a:rPr lang="en-US" sz="8000" dirty="0" smtClean="0"/>
              <a:t>Method coverage</a:t>
            </a:r>
            <a:endParaRPr lang="en-US" sz="8000" b="1" dirty="0" smtClean="0">
              <a:hlinkClick r:id=""/>
            </a:endParaRPr>
          </a:p>
          <a:p>
            <a:pPr marL="0" indent="0" algn="just">
              <a:buNone/>
            </a:pPr>
            <a:r>
              <a:rPr lang="en-US" sz="8000" b="1" u="sng" dirty="0" smtClean="0"/>
              <a:t>2. Sanity Testing:- </a:t>
            </a:r>
            <a:r>
              <a:rPr lang="en-US" sz="8000" dirty="0" smtClean="0"/>
              <a:t>Testing that is done to ensure that all the major and vital functionalities of the application/system are working correctly. This is generally done after a smoke test.</a:t>
            </a:r>
          </a:p>
          <a:p>
            <a:pPr marL="0" indent="0" algn="just">
              <a:buNone/>
            </a:pPr>
            <a:r>
              <a:rPr lang="en-US" sz="8000" b="1" u="sng" dirty="0" smtClean="0"/>
              <a:t>3. Smoke Testing:-</a:t>
            </a:r>
            <a:r>
              <a:rPr lang="en-US" sz="8000" b="1" dirty="0" smtClean="0"/>
              <a:t> </a:t>
            </a:r>
            <a:r>
              <a:rPr lang="en-US" sz="8000" dirty="0" smtClean="0"/>
              <a:t>Testing that is done after each build is released to test to ensure build stability. It is also called as build verification testing.</a:t>
            </a:r>
          </a:p>
          <a:p>
            <a:pPr marL="0" indent="0" algn="just">
              <a:buNone/>
            </a:pPr>
            <a:r>
              <a:rPr lang="en-US" sz="8000" b="1" u="sng" dirty="0" smtClean="0"/>
              <a:t>4. Regression Tests:</a:t>
            </a:r>
            <a:r>
              <a:rPr lang="en-US" sz="8000" b="1" dirty="0"/>
              <a:t>-</a:t>
            </a:r>
            <a:r>
              <a:rPr lang="en-US" sz="8000" dirty="0" smtClean="0"/>
              <a:t>Testing performed to ensure that adding new code, enhancements, fixing of bugs is not breaking the existing functionality or causing any instability and still works according to the specifications.</a:t>
            </a:r>
          </a:p>
          <a:p>
            <a:pPr marL="0" indent="0" algn="just">
              <a:buNone/>
            </a:pPr>
            <a:r>
              <a:rPr lang="en-US" sz="8000" dirty="0" smtClean="0"/>
              <a:t>Regression tests need not be as extensive as the actual functional tests but should ensure just the amount of coverage to certify that the functionality is stable.</a:t>
            </a:r>
          </a:p>
          <a:p>
            <a:pPr>
              <a:buNone/>
            </a:pPr>
            <a:endParaRPr lang="en-US" sz="6600" dirty="0" smtClean="0">
              <a:ea typeface="Cambria" panose="02040503050406030204" pitchFamily="18" charset="0"/>
              <a:cs typeface="Times New Roman" panose="02020603050405020304" pitchFamily="18" charset="0"/>
            </a:endParaRPr>
          </a:p>
          <a:p>
            <a:pPr>
              <a:buNone/>
            </a:pPr>
            <a:r>
              <a:rPr lang="en-US" sz="8000" dirty="0">
                <a:ea typeface="Cambria" panose="02040503050406030204" pitchFamily="18" charset="0"/>
                <a:cs typeface="Times New Roman" panose="02020603050405020304" pitchFamily="18" charset="0"/>
              </a:rPr>
              <a:t/>
            </a:r>
            <a:br>
              <a:rPr lang="en-US" sz="8000" dirty="0">
                <a:ea typeface="Cambria" panose="02040503050406030204" pitchFamily="18" charset="0"/>
                <a:cs typeface="Times New Roman" panose="02020603050405020304" pitchFamily="18" charset="0"/>
              </a:rPr>
            </a:br>
            <a:endParaRPr lang="en-US" sz="8000" dirty="0">
              <a:ea typeface="Cambria" panose="02040503050406030204" pitchFamily="18" charset="0"/>
              <a:cs typeface="Times New Roman" panose="02020603050405020304" pitchFamily="18" charset="0"/>
            </a:endParaRPr>
          </a:p>
          <a:p>
            <a:pPr marL="0" indent="0" algn="just">
              <a:buNone/>
            </a:pPr>
            <a:endParaRPr lang="en-US" sz="8000" dirty="0">
              <a:cs typeface="Times New Roman" panose="02020603050405020304" pitchFamily="18" charset="0"/>
            </a:endParaRPr>
          </a:p>
          <a:p>
            <a:pPr marL="0" indent="0">
              <a:buNone/>
            </a:pPr>
            <a:r>
              <a:rPr lang="en-US" sz="7000" dirty="0">
                <a:latin typeface="Times New Roman" panose="02020603050405020304" pitchFamily="18" charset="0"/>
                <a:cs typeface="Times New Roman" panose="02020603050405020304" pitchFamily="18" charset="0"/>
              </a:rPr>
              <a:t/>
            </a:r>
            <a:br>
              <a:rPr lang="en-US" sz="7000" dirty="0">
                <a:latin typeface="Times New Roman" panose="02020603050405020304" pitchFamily="18" charset="0"/>
                <a:cs typeface="Times New Roman" panose="02020603050405020304" pitchFamily="18" charset="0"/>
              </a:rPr>
            </a:br>
            <a:r>
              <a:rPr lang="en-US" sz="7000" dirty="0">
                <a:latin typeface="Times New Roman" panose="02020603050405020304" pitchFamily="18" charset="0"/>
                <a:cs typeface="Times New Roman" panose="02020603050405020304" pitchFamily="18" charset="0"/>
              </a:rPr>
              <a:t/>
            </a:r>
            <a:br>
              <a:rPr lang="en-US" sz="7000" dirty="0">
                <a:latin typeface="Times New Roman" panose="02020603050405020304" pitchFamily="18" charset="0"/>
                <a:cs typeface="Times New Roman" panose="02020603050405020304" pitchFamily="18" charset="0"/>
              </a:rPr>
            </a:br>
            <a:endParaRPr lang="en-US" sz="7000" dirty="0">
              <a:latin typeface="Times New Roman" panose="02020603050405020304" pitchFamily="18" charset="0"/>
              <a:cs typeface="Times New Roman" panose="02020603050405020304" pitchFamily="18" charset="0"/>
            </a:endParaRPr>
          </a:p>
          <a:p>
            <a:pPr marL="0" indent="0" algn="just">
              <a:buNone/>
            </a:pPr>
            <a:endParaRPr lang="en-US" dirty="0"/>
          </a:p>
          <a:p>
            <a:endParaRPr lang="en-US" dirty="0"/>
          </a:p>
        </p:txBody>
      </p:sp>
    </p:spTree>
    <p:extLst>
      <p:ext uri="{BB962C8B-B14F-4D97-AF65-F5344CB8AC3E}">
        <p14:creationId xmlns:p14="http://schemas.microsoft.com/office/powerpoint/2010/main" val="671052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a:t>What is Black Box Testing</a:t>
            </a:r>
            <a:r>
              <a:rPr lang="en-US" dirty="0" smtClean="0"/>
              <a:t>?</a:t>
            </a:r>
          </a:p>
          <a:p>
            <a:r>
              <a:rPr lang="en-US" dirty="0" smtClean="0"/>
              <a:t>Types of Black </a:t>
            </a:r>
            <a:r>
              <a:rPr lang="en-US" dirty="0"/>
              <a:t>Box </a:t>
            </a:r>
            <a:r>
              <a:rPr lang="en-US" dirty="0" smtClean="0"/>
              <a:t>Testing</a:t>
            </a:r>
          </a:p>
          <a:p>
            <a:r>
              <a:rPr lang="en-US" dirty="0"/>
              <a:t>Tools used for Black Box </a:t>
            </a:r>
            <a:r>
              <a:rPr lang="en-US" dirty="0" smtClean="0"/>
              <a:t>Testing</a:t>
            </a:r>
          </a:p>
          <a:p>
            <a:r>
              <a:rPr lang="en-US" dirty="0"/>
              <a:t>Black Box Testing </a:t>
            </a:r>
            <a:r>
              <a:rPr lang="en-US" dirty="0" smtClean="0"/>
              <a:t>Techniques</a:t>
            </a:r>
          </a:p>
          <a:p>
            <a:r>
              <a:rPr lang="en-US" dirty="0"/>
              <a:t>How to do Black Box Testing Step-wise</a:t>
            </a:r>
            <a:r>
              <a:rPr lang="en-US" dirty="0" smtClean="0"/>
              <a:t>?</a:t>
            </a:r>
          </a:p>
          <a:p>
            <a:r>
              <a:rPr lang="en-US" dirty="0"/>
              <a:t>Functional </a:t>
            </a:r>
            <a:r>
              <a:rPr lang="en-US" dirty="0" smtClean="0"/>
              <a:t>Testing</a:t>
            </a:r>
          </a:p>
          <a:p>
            <a:r>
              <a:rPr lang="en-US" dirty="0" smtClean="0"/>
              <a:t>Advantages of Functional Testing</a:t>
            </a:r>
          </a:p>
          <a:p>
            <a:r>
              <a:rPr lang="en-US" dirty="0" smtClean="0"/>
              <a:t>Disadvantages </a:t>
            </a:r>
            <a:r>
              <a:rPr lang="en-US" dirty="0"/>
              <a:t>of Functional </a:t>
            </a:r>
            <a:r>
              <a:rPr lang="en-US" dirty="0" smtClean="0"/>
              <a:t>Testing</a:t>
            </a:r>
          </a:p>
          <a:p>
            <a:r>
              <a:rPr lang="en-US" dirty="0" smtClean="0"/>
              <a:t>Non-Functional Testing</a:t>
            </a:r>
          </a:p>
          <a:p>
            <a:r>
              <a:rPr lang="en-US" dirty="0"/>
              <a:t>How to capture </a:t>
            </a:r>
            <a:r>
              <a:rPr lang="en-US" dirty="0" smtClean="0"/>
              <a:t>Non-Functional </a:t>
            </a:r>
            <a:r>
              <a:rPr lang="en-US" dirty="0"/>
              <a:t>Requirement</a:t>
            </a:r>
            <a:endParaRPr lang="en-US" dirty="0" smtClean="0"/>
          </a:p>
          <a:p>
            <a:endParaRPr lang="en-US" dirty="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439335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Testing</a:t>
            </a:r>
          </a:p>
        </p:txBody>
      </p:sp>
      <p:sp>
        <p:nvSpPr>
          <p:cNvPr id="3" name="Content Placeholder 2"/>
          <p:cNvSpPr>
            <a:spLocks noGrp="1"/>
          </p:cNvSpPr>
          <p:nvPr>
            <p:ph idx="1"/>
          </p:nvPr>
        </p:nvSpPr>
        <p:spPr/>
        <p:txBody>
          <a:bodyPr>
            <a:normAutofit/>
          </a:bodyPr>
          <a:lstStyle/>
          <a:p>
            <a:pPr marL="0" indent="0" algn="just">
              <a:buNone/>
            </a:pPr>
            <a:r>
              <a:rPr lang="en-US" sz="2000" b="1" dirty="0" smtClean="0"/>
              <a:t>5. Integration Tests:- </a:t>
            </a:r>
            <a:r>
              <a:rPr lang="en-US" sz="2000" dirty="0" smtClean="0"/>
              <a:t>When the system relies on multiple functional modules that might individually work perfectly, but have to work coherently when clubbed together to achieve an end to end scenario, validation of such scenarios is called Integration testing.</a:t>
            </a:r>
          </a:p>
          <a:p>
            <a:pPr marL="0" indent="0" algn="just">
              <a:buNone/>
            </a:pPr>
            <a:r>
              <a:rPr lang="en-US" sz="2000" b="1" dirty="0" smtClean="0"/>
              <a:t>6. Beta/Usability Testing:- </a:t>
            </a:r>
            <a:r>
              <a:rPr lang="en-US" sz="2000" dirty="0" smtClean="0"/>
              <a:t>Product is exposed to the actual customer in a production like an environment and they test the product. The user’s comfort is derived from this and the feedback is taken. This is similar to that of User Acceptance testing.</a:t>
            </a:r>
          </a:p>
          <a:p>
            <a:pPr algn="just">
              <a:buNone/>
            </a:pPr>
            <a:endParaRPr lang="en-US" dirty="0"/>
          </a:p>
        </p:txBody>
      </p:sp>
    </p:spTree>
    <p:extLst>
      <p:ext uri="{BB962C8B-B14F-4D97-AF65-F5344CB8AC3E}">
        <p14:creationId xmlns:p14="http://schemas.microsoft.com/office/powerpoint/2010/main" val="33101121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105989"/>
            <a:ext cx="7924800" cy="609600"/>
          </a:xfrm>
        </p:spPr>
        <p:txBody>
          <a:bodyPr/>
          <a:lstStyle/>
          <a:p>
            <a:r>
              <a:rPr lang="en-US" dirty="0" smtClean="0"/>
              <a:t>Functional Testing Use Case Example</a:t>
            </a:r>
          </a:p>
        </p:txBody>
      </p:sp>
      <p:sp>
        <p:nvSpPr>
          <p:cNvPr id="4" name="Content Placeholder 3"/>
          <p:cNvSpPr>
            <a:spLocks noGrp="1"/>
          </p:cNvSpPr>
          <p:nvPr>
            <p:ph idx="1"/>
          </p:nvPr>
        </p:nvSpPr>
        <p:spPr/>
        <p:txBody>
          <a:bodyPr>
            <a:normAutofit fontScale="92500" lnSpcReduction="20000"/>
          </a:bodyPr>
          <a:lstStyle/>
          <a:p>
            <a:pPr algn="just"/>
            <a:r>
              <a:rPr lang="en-US" dirty="0" smtClean="0"/>
              <a:t>Take an online HRMS portal where the employee logs in with his user account and password. On the login page, there are two text fields for the username &amp; password, and two buttons: Login and Cancel. Successful login takes the user to the HRMS home page and cancel will cancel the login.</a:t>
            </a:r>
          </a:p>
          <a:p>
            <a:pPr algn="just">
              <a:buNone/>
            </a:pPr>
            <a:r>
              <a:rPr lang="en-US" b="1" dirty="0" smtClean="0"/>
              <a:t>Specifications are as shown below:</a:t>
            </a:r>
            <a:endParaRPr lang="en-US" dirty="0" smtClean="0"/>
          </a:p>
          <a:p>
            <a:pPr algn="just"/>
            <a:r>
              <a:rPr lang="en-US" b="1" dirty="0" smtClean="0"/>
              <a:t>#1 )</a:t>
            </a:r>
            <a:r>
              <a:rPr lang="en-US" dirty="0" smtClean="0"/>
              <a:t> The user id field takes a minimum of 6 characters, a maximum of 10 characters, numbers(0-9), letters(a-z, A-z), special characters (only underscore, period, hyphen allowed) and it cannot be left blank. User id must begin with a character or a number and not special characters.</a:t>
            </a:r>
          </a:p>
          <a:p>
            <a:pPr algn="just"/>
            <a:r>
              <a:rPr lang="en-US" b="1" dirty="0" smtClean="0"/>
              <a:t>#2)</a:t>
            </a:r>
            <a:r>
              <a:rPr lang="en-US" dirty="0" smtClean="0"/>
              <a:t> Password field takes a minimum of 6 characters, a maximum of 8 characters, numbers (0-9), letters (a-z, A-Z), special characters (all), and cannot be blank.</a:t>
            </a:r>
          </a:p>
          <a:p>
            <a:pPr>
              <a:buNone/>
            </a:pPr>
            <a:endParaRPr lang="en-US" dirty="0"/>
          </a:p>
        </p:txBody>
      </p:sp>
    </p:spTree>
    <p:extLst>
      <p:ext uri="{BB962C8B-B14F-4D97-AF65-F5344CB8AC3E}">
        <p14:creationId xmlns:p14="http://schemas.microsoft.com/office/powerpoint/2010/main" val="4605033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Testing Use Case Example</a:t>
            </a:r>
            <a:endParaRPr lang="en-US" b="1" dirty="0"/>
          </a:p>
        </p:txBody>
      </p:sp>
      <p:pic>
        <p:nvPicPr>
          <p:cNvPr id="4" name="Content Placeholder 3" descr="Example-Use-Case.jpg"/>
          <p:cNvPicPr>
            <a:picLocks noGrp="1" noChangeAspect="1"/>
          </p:cNvPicPr>
          <p:nvPr>
            <p:ph idx="1"/>
          </p:nvPr>
        </p:nvPicPr>
        <p:blipFill>
          <a:blip r:embed="rId2"/>
          <a:stretch>
            <a:fillRect/>
          </a:stretch>
        </p:blipFill>
        <p:spPr>
          <a:xfrm>
            <a:off x="2514600" y="1828800"/>
            <a:ext cx="4619625" cy="3238500"/>
          </a:xfrm>
        </p:spPr>
      </p:pic>
    </p:spTree>
    <p:extLst>
      <p:ext uri="{BB962C8B-B14F-4D97-AF65-F5344CB8AC3E}">
        <p14:creationId xmlns:p14="http://schemas.microsoft.com/office/powerpoint/2010/main" val="15003239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Testing Use Case Example</a:t>
            </a:r>
          </a:p>
        </p:txBody>
      </p:sp>
      <p:sp>
        <p:nvSpPr>
          <p:cNvPr id="3" name="Content Placeholder 2"/>
          <p:cNvSpPr>
            <a:spLocks noGrp="1"/>
          </p:cNvSpPr>
          <p:nvPr>
            <p:ph idx="1"/>
          </p:nvPr>
        </p:nvSpPr>
        <p:spPr>
          <a:xfrm>
            <a:off x="838200" y="1676400"/>
            <a:ext cx="8001000" cy="4495800"/>
          </a:xfrm>
        </p:spPr>
        <p:txBody>
          <a:bodyPr>
            <a:normAutofit/>
          </a:bodyPr>
          <a:lstStyle/>
          <a:p>
            <a:pPr marL="0" indent="0" algn="just">
              <a:buNone/>
            </a:pPr>
            <a:r>
              <a:rPr lang="en-US" b="1" dirty="0" smtClean="0"/>
              <a:t>The basic approach to testing this scenario can be classified into two broad categories:</a:t>
            </a:r>
            <a:endParaRPr lang="en-US" dirty="0" smtClean="0"/>
          </a:p>
          <a:p>
            <a:pPr algn="just"/>
            <a:r>
              <a:rPr lang="en-US" dirty="0" smtClean="0"/>
              <a:t>Positive testing and</a:t>
            </a:r>
          </a:p>
          <a:p>
            <a:pPr algn="just"/>
            <a:r>
              <a:rPr lang="en-US" dirty="0" smtClean="0"/>
              <a:t>Negative testing</a:t>
            </a:r>
          </a:p>
          <a:p>
            <a:pPr algn="just"/>
            <a:r>
              <a:rPr lang="en-US" dirty="0" smtClean="0"/>
              <a:t>Of course, each of these categories has its sub-section of tests that will be carried out.</a:t>
            </a:r>
          </a:p>
          <a:p>
            <a:pPr algn="just"/>
            <a:r>
              <a:rPr lang="en-US" b="1" dirty="0" smtClean="0"/>
              <a:t>Positive tests</a:t>
            </a:r>
            <a:r>
              <a:rPr lang="en-US" dirty="0" smtClean="0"/>
              <a:t> are happy path tests that are done to ensure that the product meets – at least the basic requirements that are vital to customer usage.</a:t>
            </a:r>
          </a:p>
          <a:p>
            <a:pPr algn="just"/>
            <a:r>
              <a:rPr lang="en-US" b="1" dirty="0" smtClean="0"/>
              <a:t>Negative scenarios</a:t>
            </a:r>
            <a:r>
              <a:rPr lang="en-US" dirty="0" smtClean="0"/>
              <a:t> ensure that the product behaves properly even when it is subjected to unexpected data.</a:t>
            </a:r>
          </a:p>
          <a:p>
            <a:pPr algn="just"/>
            <a:endParaRPr lang="en-US" dirty="0" smtClean="0"/>
          </a:p>
        </p:txBody>
      </p:sp>
    </p:spTree>
    <p:extLst>
      <p:ext uri="{BB962C8B-B14F-4D97-AF65-F5344CB8AC3E}">
        <p14:creationId xmlns:p14="http://schemas.microsoft.com/office/powerpoint/2010/main" val="27419589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 Conducted on Use Case Example</a:t>
            </a:r>
            <a:br>
              <a:rPr lang="en-US" dirty="0" smtClean="0"/>
            </a:br>
            <a:endParaRPr lang="en-US" dirty="0" smtClean="0"/>
          </a:p>
        </p:txBody>
      </p:sp>
      <p:sp>
        <p:nvSpPr>
          <p:cNvPr id="3" name="Content Placeholder 2"/>
          <p:cNvSpPr>
            <a:spLocks noGrp="1"/>
          </p:cNvSpPr>
          <p:nvPr>
            <p:ph idx="1"/>
          </p:nvPr>
        </p:nvSpPr>
        <p:spPr/>
        <p:txBody>
          <a:bodyPr>
            <a:normAutofit fontScale="85000" lnSpcReduction="20000"/>
          </a:bodyPr>
          <a:lstStyle/>
          <a:p>
            <a:pPr algn="just">
              <a:buNone/>
            </a:pPr>
            <a:r>
              <a:rPr lang="en-US" b="1" dirty="0" smtClean="0"/>
              <a:t>1. </a:t>
            </a:r>
            <a:r>
              <a:rPr lang="en-US" b="1" u="sng" dirty="0" smtClean="0"/>
              <a:t>In Equivalence partitioning</a:t>
            </a:r>
            <a:r>
              <a:rPr lang="en-US" dirty="0" smtClean="0"/>
              <a:t>, the test data are segregated into various partitions called equivalence data classes. Data in each partition must behave in the same way, therefore only one condition needs to be tested. Similarly, if one condition in a partition doesn’t work, then none of the others will work.</a:t>
            </a:r>
          </a:p>
          <a:p>
            <a:pPr algn="just"/>
            <a:r>
              <a:rPr lang="en-US" b="1" dirty="0" smtClean="0"/>
              <a:t>For Example</a:t>
            </a:r>
            <a:r>
              <a:rPr lang="en-US" dirty="0" smtClean="0"/>
              <a:t>, in the above scenario the user id field can have a maximum of 10 characters, so entering data &gt; 10 should behave the same way.</a:t>
            </a:r>
          </a:p>
          <a:p>
            <a:pPr algn="just">
              <a:buNone/>
            </a:pPr>
            <a:r>
              <a:rPr lang="en-US" b="1" dirty="0" smtClean="0"/>
              <a:t>2.   </a:t>
            </a:r>
            <a:r>
              <a:rPr lang="en-US" b="1" u="sng" dirty="0" smtClean="0"/>
              <a:t>Boundary Value Tests</a:t>
            </a:r>
          </a:p>
          <a:p>
            <a:pPr algn="just"/>
            <a:r>
              <a:rPr lang="en-US" dirty="0" smtClean="0"/>
              <a:t>Boundary tests imply data limits to the application and validate how it behaves.</a:t>
            </a:r>
          </a:p>
          <a:p>
            <a:pPr algn="just"/>
            <a:r>
              <a:rPr lang="en-US" dirty="0" smtClean="0"/>
              <a:t>Therefore, if the inputs are supplied beyond the boundary values, then it is considered to be negative testing. So a minimum of 6 characters for the user sets the boundary limit. Tests written to have user id &lt; 6 characters are boundary analysis tests.</a:t>
            </a:r>
          </a:p>
          <a:p>
            <a:pPr algn="just">
              <a:buNone/>
            </a:pPr>
            <a:r>
              <a:rPr lang="en-US" dirty="0" smtClean="0"/>
              <a:t>.</a:t>
            </a:r>
          </a:p>
        </p:txBody>
      </p:sp>
    </p:spTree>
    <p:extLst>
      <p:ext uri="{BB962C8B-B14F-4D97-AF65-F5344CB8AC3E}">
        <p14:creationId xmlns:p14="http://schemas.microsoft.com/office/powerpoint/2010/main" val="20371902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Conducted on Use Case Example</a:t>
            </a:r>
          </a:p>
        </p:txBody>
      </p:sp>
      <p:sp>
        <p:nvSpPr>
          <p:cNvPr id="3" name="Content Placeholder 2"/>
          <p:cNvSpPr>
            <a:spLocks noGrp="1"/>
          </p:cNvSpPr>
          <p:nvPr>
            <p:ph idx="1"/>
          </p:nvPr>
        </p:nvSpPr>
        <p:spPr>
          <a:xfrm>
            <a:off x="914400" y="1600200"/>
            <a:ext cx="8001000" cy="4495800"/>
          </a:xfrm>
        </p:spPr>
        <p:txBody>
          <a:bodyPr>
            <a:normAutofit fontScale="85000" lnSpcReduction="20000"/>
          </a:bodyPr>
          <a:lstStyle/>
          <a:p>
            <a:pPr algn="just">
              <a:buNone/>
            </a:pPr>
            <a:r>
              <a:rPr lang="en-US" b="1" dirty="0" smtClean="0"/>
              <a:t>3.     </a:t>
            </a:r>
            <a:r>
              <a:rPr lang="en-US" b="1" u="sng" dirty="0" smtClean="0"/>
              <a:t>Decision-based Tests</a:t>
            </a:r>
          </a:p>
          <a:p>
            <a:pPr algn="just"/>
            <a:r>
              <a:rPr lang="en-US" dirty="0" smtClean="0"/>
              <a:t>Decision-based tests are centered around the ideology of the possible outcomes of the system when a particular condition is met.</a:t>
            </a:r>
          </a:p>
          <a:p>
            <a:pPr algn="just"/>
            <a:r>
              <a:rPr lang="en-US" b="1" dirty="0" smtClean="0"/>
              <a:t>In the above scenario given, the following decision-based tests can be immediately derived:</a:t>
            </a:r>
            <a:endParaRPr lang="en-US" dirty="0" smtClean="0"/>
          </a:p>
          <a:p>
            <a:pPr algn="just"/>
            <a:r>
              <a:rPr lang="en-US" dirty="0" smtClean="0"/>
              <a:t>If the wrong credentials are entered, it should indicate that to the user and reload the login page.</a:t>
            </a:r>
          </a:p>
          <a:p>
            <a:pPr algn="just"/>
            <a:r>
              <a:rPr lang="en-US" dirty="0" smtClean="0"/>
              <a:t>If the user enters the correct credentials, it should take the user to the next UI.</a:t>
            </a:r>
          </a:p>
          <a:p>
            <a:pPr algn="just"/>
            <a:r>
              <a:rPr lang="en-US" dirty="0" smtClean="0"/>
              <a:t>If the user enters the correct credentials but wishes to cancel the login, then it should not take the user to the next UI and reload the login page.</a:t>
            </a:r>
          </a:p>
          <a:p>
            <a:pPr algn="just">
              <a:buNone/>
            </a:pPr>
            <a:r>
              <a:rPr lang="en-US" b="1" dirty="0" smtClean="0"/>
              <a:t>4.   </a:t>
            </a:r>
            <a:r>
              <a:rPr lang="en-US" b="1" u="sng" dirty="0" smtClean="0"/>
              <a:t>Alternate Flow Tests</a:t>
            </a:r>
          </a:p>
          <a:p>
            <a:pPr algn="just"/>
            <a:r>
              <a:rPr lang="en-US" dirty="0" smtClean="0"/>
              <a:t>Alternate path tests are run to validate all the possible ways that exist, other than the main flow to accomplish a function.</a:t>
            </a:r>
          </a:p>
        </p:txBody>
      </p:sp>
    </p:spTree>
    <p:extLst>
      <p:ext uri="{BB962C8B-B14F-4D97-AF65-F5344CB8AC3E}">
        <p14:creationId xmlns:p14="http://schemas.microsoft.com/office/powerpoint/2010/main" val="38628306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a:t>Tests Conducted on Use Case Example</a:t>
            </a:r>
          </a:p>
        </p:txBody>
      </p:sp>
      <p:sp>
        <p:nvSpPr>
          <p:cNvPr id="3" name="Content Placeholder 2"/>
          <p:cNvSpPr>
            <a:spLocks noGrp="1"/>
          </p:cNvSpPr>
          <p:nvPr>
            <p:ph idx="1"/>
          </p:nvPr>
        </p:nvSpPr>
        <p:spPr>
          <a:xfrm>
            <a:off x="914400" y="1524000"/>
            <a:ext cx="8001000" cy="4724400"/>
          </a:xfrm>
        </p:spPr>
        <p:txBody>
          <a:bodyPr>
            <a:normAutofit/>
          </a:bodyPr>
          <a:lstStyle/>
          <a:p>
            <a:pPr algn="just">
              <a:buNone/>
            </a:pPr>
            <a:r>
              <a:rPr lang="en-US" sz="2200" b="1" dirty="0" smtClean="0"/>
              <a:t>5</a:t>
            </a:r>
            <a:r>
              <a:rPr lang="en-US" sz="2200" b="1" u="sng" dirty="0" smtClean="0"/>
              <a:t>. Ad-hoc Tests</a:t>
            </a:r>
          </a:p>
          <a:p>
            <a:pPr algn="just"/>
            <a:r>
              <a:rPr lang="en-US" sz="2200" dirty="0" smtClean="0"/>
              <a:t>When most of the bugs are uncovered through the above techniques, ad-hoc tests are a great way to uncover any discrepancies that are not observed earlier. These are performed with the mindset of breaking the system and see if it responds gracefully.</a:t>
            </a:r>
          </a:p>
          <a:p>
            <a:pPr algn="just"/>
            <a:r>
              <a:rPr lang="en-US" sz="2200" b="1" dirty="0" smtClean="0"/>
              <a:t>For Example</a:t>
            </a:r>
            <a:r>
              <a:rPr lang="en-US" sz="2200" dirty="0" smtClean="0"/>
              <a:t>, a sample test case would be:</a:t>
            </a:r>
          </a:p>
          <a:p>
            <a:pPr algn="just"/>
            <a:r>
              <a:rPr lang="en-US" sz="2200" dirty="0" smtClean="0"/>
              <a:t>A user is logged in, but the admin deletes the user account while he is performing some operations. It would be interesting to see how the application handles this gracefully.</a:t>
            </a:r>
          </a:p>
          <a:p>
            <a:pPr algn="just">
              <a:buNone/>
            </a:pPr>
            <a:endParaRPr lang="en-US" sz="2800" dirty="0" smtClean="0"/>
          </a:p>
          <a:p>
            <a:endParaRPr lang="en-US" dirty="0"/>
          </a:p>
        </p:txBody>
      </p:sp>
    </p:spTree>
    <p:extLst>
      <p:ext uri="{BB962C8B-B14F-4D97-AF65-F5344CB8AC3E}">
        <p14:creationId xmlns:p14="http://schemas.microsoft.com/office/powerpoint/2010/main" val="7213834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smtClean="0"/>
              <a:t>Advantages of Functional Testing</a:t>
            </a:r>
            <a:endParaRPr lang="en-US" dirty="0"/>
          </a:p>
        </p:txBody>
      </p:sp>
      <p:sp>
        <p:nvSpPr>
          <p:cNvPr id="3" name="Content Placeholder 2"/>
          <p:cNvSpPr>
            <a:spLocks noGrp="1"/>
          </p:cNvSpPr>
          <p:nvPr>
            <p:ph idx="1"/>
          </p:nvPr>
        </p:nvSpPr>
        <p:spPr>
          <a:xfrm>
            <a:off x="914400" y="1524000"/>
            <a:ext cx="8001000" cy="4724400"/>
          </a:xfrm>
        </p:spPr>
        <p:txBody>
          <a:bodyPr>
            <a:normAutofit/>
          </a:bodyPr>
          <a:lstStyle/>
          <a:p>
            <a:pPr algn="just"/>
            <a:r>
              <a:rPr lang="en-US" sz="2000" dirty="0" smtClean="0"/>
              <a:t>This testing reproduces or is a replica of what the actual system is i.e. it is a replica of what the product is in the live environment. Testing is focused on the specifications as per the customer usage i.e. System specifications, Operating system, browsers, etc.</a:t>
            </a:r>
          </a:p>
          <a:p>
            <a:pPr algn="just"/>
            <a:r>
              <a:rPr lang="en-US" sz="2000" dirty="0" smtClean="0"/>
              <a:t>It does not work on any if and buts or any assumptions about the structure of the system.</a:t>
            </a:r>
          </a:p>
          <a:p>
            <a:pPr algn="just"/>
            <a:r>
              <a:rPr lang="en-US" sz="2000" dirty="0" smtClean="0"/>
              <a:t>This testing ensures to deliver a high-quality product that meets the customer requirement and makes sure that the customer is satisfied with the end results.</a:t>
            </a:r>
          </a:p>
          <a:p>
            <a:pPr algn="just"/>
            <a:r>
              <a:rPr lang="en-US" sz="2000" dirty="0" smtClean="0"/>
              <a:t>It ensures to deliver a bug-free product which has all the functionalities working as per the customer requirement.</a:t>
            </a:r>
          </a:p>
          <a:p>
            <a:pPr algn="just"/>
            <a:r>
              <a:rPr lang="en-US" sz="2000" dirty="0" smtClean="0"/>
              <a:t>Risk-based testing is done to decrease the chances of any kind of risk in the product.</a:t>
            </a:r>
          </a:p>
          <a:p>
            <a:pPr>
              <a:buNone/>
            </a:pPr>
            <a:endParaRPr lang="en-US" sz="2800" dirty="0" smtClean="0"/>
          </a:p>
          <a:p>
            <a:endParaRPr lang="en-US" dirty="0"/>
          </a:p>
        </p:txBody>
      </p:sp>
    </p:spTree>
    <p:extLst>
      <p:ext uri="{BB962C8B-B14F-4D97-AF65-F5344CB8AC3E}">
        <p14:creationId xmlns:p14="http://schemas.microsoft.com/office/powerpoint/2010/main" val="1739627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smtClean="0"/>
              <a:t>Disadvantages of Functional Testing</a:t>
            </a:r>
            <a:endParaRPr lang="en-US" dirty="0"/>
          </a:p>
        </p:txBody>
      </p:sp>
      <p:sp>
        <p:nvSpPr>
          <p:cNvPr id="3" name="Content Placeholder 2"/>
          <p:cNvSpPr>
            <a:spLocks noGrp="1"/>
          </p:cNvSpPr>
          <p:nvPr>
            <p:ph idx="1"/>
          </p:nvPr>
        </p:nvSpPr>
        <p:spPr>
          <a:xfrm>
            <a:off x="914400" y="1524000"/>
            <a:ext cx="8001000" cy="4724400"/>
          </a:xfrm>
        </p:spPr>
        <p:txBody>
          <a:bodyPr>
            <a:normAutofit/>
          </a:bodyPr>
          <a:lstStyle/>
          <a:p>
            <a:pPr algn="just"/>
            <a:r>
              <a:rPr lang="en-US" sz="2000" dirty="0" smtClean="0"/>
              <a:t>There are many chances of performing redundant testing.</a:t>
            </a:r>
          </a:p>
          <a:p>
            <a:pPr algn="just"/>
            <a:r>
              <a:rPr lang="en-US" sz="2000" dirty="0" smtClean="0"/>
              <a:t>Logical errors can be missed out in the product.</a:t>
            </a:r>
          </a:p>
          <a:p>
            <a:pPr algn="just"/>
            <a:r>
              <a:rPr lang="en-US" sz="2000" dirty="0" smtClean="0"/>
              <a:t>This testing is based on the requirement, if in case the requirement is not complete or is complicated or is not clear, performing this testing in such a scenario becomes difficult and can be time-consuming too.</a:t>
            </a:r>
          </a:p>
          <a:p>
            <a:pPr>
              <a:buNone/>
            </a:pPr>
            <a:endParaRPr lang="en-US" sz="2800" dirty="0" smtClean="0"/>
          </a:p>
          <a:p>
            <a:endParaRPr lang="en-US" dirty="0"/>
          </a:p>
        </p:txBody>
      </p:sp>
    </p:spTree>
    <p:extLst>
      <p:ext uri="{BB962C8B-B14F-4D97-AF65-F5344CB8AC3E}">
        <p14:creationId xmlns:p14="http://schemas.microsoft.com/office/powerpoint/2010/main" val="12953755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smtClean="0"/>
              <a:t>Non-Functional Testing</a:t>
            </a:r>
            <a:endParaRPr lang="en-US" dirty="0"/>
          </a:p>
        </p:txBody>
      </p:sp>
      <p:sp>
        <p:nvSpPr>
          <p:cNvPr id="3" name="Content Placeholder 2"/>
          <p:cNvSpPr>
            <a:spLocks noGrp="1"/>
          </p:cNvSpPr>
          <p:nvPr>
            <p:ph idx="1"/>
          </p:nvPr>
        </p:nvSpPr>
        <p:spPr>
          <a:xfrm>
            <a:off x="914400" y="1524000"/>
            <a:ext cx="8001000" cy="4724400"/>
          </a:xfrm>
        </p:spPr>
        <p:txBody>
          <a:bodyPr>
            <a:normAutofit fontScale="92500"/>
          </a:bodyPr>
          <a:lstStyle/>
          <a:p>
            <a:pPr algn="just"/>
            <a:r>
              <a:rPr lang="en-US" sz="2000" dirty="0" smtClean="0"/>
              <a:t> Non-functional testing is done to verify the non-functional requirement of the application like Performance, Usability, etc.</a:t>
            </a:r>
          </a:p>
          <a:p>
            <a:pPr algn="just"/>
            <a:r>
              <a:rPr lang="en-US" sz="2000" dirty="0" smtClean="0"/>
              <a:t>This testing has a greater impact on applications when it comes to the performance of the application under high user traffic. This testing ensures that your application is stable and is able to handle load under extreme conditions.</a:t>
            </a:r>
          </a:p>
          <a:p>
            <a:pPr algn="just">
              <a:buNone/>
            </a:pPr>
            <a:r>
              <a:rPr lang="en-US" sz="2000" b="1" dirty="0" smtClean="0"/>
              <a:t>Example:</a:t>
            </a:r>
          </a:p>
          <a:p>
            <a:pPr algn="just"/>
            <a:r>
              <a:rPr lang="en-US" sz="2000" dirty="0" smtClean="0"/>
              <a:t>An application is developed and is completely tested for functionality, but non- functional testing is not performed on the same.</a:t>
            </a:r>
          </a:p>
          <a:p>
            <a:pPr algn="just"/>
            <a:r>
              <a:rPr lang="en-US" sz="2000" dirty="0" smtClean="0"/>
              <a:t>Meanwhile, when the application goes live, it might result in critical or major issues like when the load is increased on the application, it becomes too slow and takes a lot of time to open.</a:t>
            </a:r>
          </a:p>
          <a:p>
            <a:pPr algn="just"/>
            <a:r>
              <a:rPr lang="en-US" sz="2000" dirty="0" smtClean="0"/>
              <a:t>Response time might increase or when the load is increased to an extent, the application might crash. This shows how important it is to test an application's non-functional aspects.</a:t>
            </a:r>
          </a:p>
          <a:p>
            <a:endParaRPr lang="en-US" sz="2000" b="1" dirty="0" smtClean="0"/>
          </a:p>
          <a:p>
            <a:endParaRPr lang="en-US" sz="2000" dirty="0" smtClean="0"/>
          </a:p>
          <a:p>
            <a:pPr>
              <a:buNone/>
            </a:pPr>
            <a:endParaRPr lang="en-US" sz="2800" dirty="0" smtClean="0"/>
          </a:p>
          <a:p>
            <a:endParaRPr lang="en-US" dirty="0"/>
          </a:p>
        </p:txBody>
      </p:sp>
    </p:spTree>
    <p:extLst>
      <p:ext uri="{BB962C8B-B14F-4D97-AF65-F5344CB8AC3E}">
        <p14:creationId xmlns:p14="http://schemas.microsoft.com/office/powerpoint/2010/main" val="3063142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057" y="990600"/>
            <a:ext cx="7924800" cy="609600"/>
          </a:xfrm>
        </p:spPr>
        <p:txBody>
          <a:bodyPr/>
          <a:lstStyle/>
          <a:p>
            <a:r>
              <a:rPr lang="en-US" dirty="0" smtClean="0"/>
              <a:t>What is Black Box </a:t>
            </a:r>
            <a:r>
              <a:rPr lang="en-US" dirty="0"/>
              <a:t>T</a:t>
            </a:r>
            <a:r>
              <a:rPr lang="en-US" dirty="0" smtClean="0"/>
              <a:t>esting?</a:t>
            </a:r>
            <a:endParaRPr lang="en-US" dirty="0"/>
          </a:p>
        </p:txBody>
      </p:sp>
      <p:sp>
        <p:nvSpPr>
          <p:cNvPr id="3" name="Content Placeholder 2"/>
          <p:cNvSpPr>
            <a:spLocks noGrp="1"/>
          </p:cNvSpPr>
          <p:nvPr>
            <p:ph idx="1"/>
          </p:nvPr>
        </p:nvSpPr>
        <p:spPr/>
        <p:txBody>
          <a:bodyPr>
            <a:normAutofit/>
          </a:bodyPr>
          <a:lstStyle/>
          <a:p>
            <a:pPr algn="just"/>
            <a:r>
              <a:rPr lang="en-US" dirty="0" smtClean="0">
                <a:latin typeface="+mn-lt"/>
              </a:rPr>
              <a:t>It is defined as a testing technique in which functionality of the Application Under Test (AUT) is tested without looking at the internal code structure, implementation details and knowledge of internal paths of the software. </a:t>
            </a:r>
          </a:p>
          <a:p>
            <a:pPr algn="just"/>
            <a:r>
              <a:rPr lang="en-US" dirty="0" smtClean="0">
                <a:latin typeface="+mn-lt"/>
              </a:rPr>
              <a:t>This type of testing is based entirely on software requirements and specifications. </a:t>
            </a:r>
          </a:p>
          <a:p>
            <a:pPr algn="just"/>
            <a:r>
              <a:rPr lang="en-US" dirty="0" smtClean="0">
                <a:latin typeface="+mn-lt"/>
              </a:rPr>
              <a:t>In Black Box Testing we just focus on inputs and output of the software system without bothering about internal knowledge of the software program.</a:t>
            </a:r>
          </a:p>
          <a:p>
            <a:pPr algn="just">
              <a:buNone/>
            </a:pPr>
            <a:r>
              <a:rPr lang="en-US" dirty="0" smtClean="0">
                <a:latin typeface="+mn-lt"/>
              </a:rPr>
              <a:t/>
            </a:r>
            <a:br>
              <a:rPr lang="en-US" dirty="0" smtClean="0">
                <a:latin typeface="+mn-lt"/>
              </a:rPr>
            </a:br>
            <a:endParaRPr lang="en-US" dirty="0" smtClean="0">
              <a:latin typeface="+mn-lt"/>
            </a:endParaRPr>
          </a:p>
          <a:p>
            <a:endParaRPr lang="en-US" dirty="0"/>
          </a:p>
        </p:txBody>
      </p:sp>
    </p:spTree>
    <p:extLst>
      <p:ext uri="{BB962C8B-B14F-4D97-AF65-F5344CB8AC3E}">
        <p14:creationId xmlns:p14="http://schemas.microsoft.com/office/powerpoint/2010/main" val="2242242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smtClean="0"/>
              <a:t>Non-Functional Testing</a:t>
            </a:r>
            <a:endParaRPr lang="en-US" dirty="0"/>
          </a:p>
        </p:txBody>
      </p:sp>
      <p:sp>
        <p:nvSpPr>
          <p:cNvPr id="3" name="Content Placeholder 2"/>
          <p:cNvSpPr>
            <a:spLocks noGrp="1"/>
          </p:cNvSpPr>
          <p:nvPr>
            <p:ph idx="1"/>
          </p:nvPr>
        </p:nvSpPr>
        <p:spPr>
          <a:xfrm>
            <a:off x="914400" y="1524000"/>
            <a:ext cx="8001000" cy="4724400"/>
          </a:xfrm>
        </p:spPr>
        <p:txBody>
          <a:bodyPr>
            <a:normAutofit/>
          </a:bodyPr>
          <a:lstStyle/>
          <a:p>
            <a:pPr algn="just"/>
            <a:r>
              <a:rPr lang="en-US" sz="2000" dirty="0" smtClean="0"/>
              <a:t>Non-Functional requirements also capture the behavior when a large number of people are using the software at the same time. Most of the time it is experienced that the servers are busy or unavailable due to heavy load (i.e. more people are using it at the same time). Booking online railway tickets can be the best </a:t>
            </a:r>
            <a:r>
              <a:rPr lang="en-US" sz="2000" b="1" dirty="0" smtClean="0"/>
              <a:t>example</a:t>
            </a:r>
            <a:r>
              <a:rPr lang="en-US" sz="2000" dirty="0" smtClean="0"/>
              <a:t> of such a situation.</a:t>
            </a:r>
          </a:p>
          <a:p>
            <a:pPr algn="just"/>
            <a:r>
              <a:rPr lang="en-US" sz="2000" dirty="0" smtClean="0"/>
              <a:t>Hence documenting the Non-Functional requirement properly and performing the testing correctly will ensure high satisfaction in terms of usability by the potential customers.</a:t>
            </a:r>
          </a:p>
          <a:p>
            <a:pPr algn="just"/>
            <a:r>
              <a:rPr lang="en-US" sz="2000" dirty="0" smtClean="0"/>
              <a:t>Though this testing does not have a direct business impact on the functionality of the system, it can increase the user experience and user-friendliness to a higher extent which in turn will have a greater impact on the quality of the software.</a:t>
            </a:r>
          </a:p>
          <a:p>
            <a:endParaRPr lang="en-US" sz="2000" b="1" dirty="0" smtClean="0"/>
          </a:p>
          <a:p>
            <a:endParaRPr lang="en-US" sz="2000" dirty="0" smtClean="0"/>
          </a:p>
          <a:p>
            <a:pPr>
              <a:buNone/>
            </a:pPr>
            <a:endParaRPr lang="en-US" sz="2800" dirty="0" smtClean="0"/>
          </a:p>
          <a:p>
            <a:endParaRPr lang="en-US" dirty="0"/>
          </a:p>
        </p:txBody>
      </p:sp>
    </p:spTree>
    <p:extLst>
      <p:ext uri="{BB962C8B-B14F-4D97-AF65-F5344CB8AC3E}">
        <p14:creationId xmlns:p14="http://schemas.microsoft.com/office/powerpoint/2010/main" val="13634317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smtClean="0"/>
              <a:t>Non-Functional Testing</a:t>
            </a:r>
            <a:endParaRPr lang="en-US" dirty="0"/>
          </a:p>
        </p:txBody>
      </p:sp>
      <p:sp>
        <p:nvSpPr>
          <p:cNvPr id="3" name="Content Placeholder 2"/>
          <p:cNvSpPr>
            <a:spLocks noGrp="1"/>
          </p:cNvSpPr>
          <p:nvPr>
            <p:ph idx="1"/>
          </p:nvPr>
        </p:nvSpPr>
        <p:spPr>
          <a:xfrm>
            <a:off x="914400" y="1524000"/>
            <a:ext cx="8001000" cy="4724400"/>
          </a:xfrm>
        </p:spPr>
        <p:txBody>
          <a:bodyPr>
            <a:normAutofit/>
          </a:bodyPr>
          <a:lstStyle/>
          <a:p>
            <a:pPr marL="0" indent="0">
              <a:buNone/>
            </a:pPr>
            <a:r>
              <a:rPr lang="en-US" sz="2000" b="1" dirty="0" smtClean="0"/>
              <a:t>Example:</a:t>
            </a:r>
          </a:p>
          <a:p>
            <a:endParaRPr lang="en-US" sz="2000" b="1" dirty="0" smtClean="0"/>
          </a:p>
          <a:p>
            <a:endParaRPr lang="en-US" sz="2000" dirty="0" smtClean="0"/>
          </a:p>
          <a:p>
            <a:pPr>
              <a:buNone/>
            </a:pPr>
            <a:endParaRPr lang="en-US" sz="2800" dirty="0" smtClean="0"/>
          </a:p>
          <a:p>
            <a:endParaRPr lang="en-US" dirty="0"/>
          </a:p>
        </p:txBody>
      </p:sp>
      <p:pic>
        <p:nvPicPr>
          <p:cNvPr id="4" name="Picture 3" descr="Example-FB.png"/>
          <p:cNvPicPr>
            <a:picLocks noChangeAspect="1"/>
          </p:cNvPicPr>
          <p:nvPr/>
        </p:nvPicPr>
        <p:blipFill>
          <a:blip r:embed="rId2"/>
          <a:stretch>
            <a:fillRect/>
          </a:stretch>
        </p:blipFill>
        <p:spPr>
          <a:xfrm>
            <a:off x="1066800" y="2133600"/>
            <a:ext cx="6400800" cy="3581400"/>
          </a:xfrm>
          <a:prstGeom prst="rect">
            <a:avLst/>
          </a:prstGeom>
        </p:spPr>
      </p:pic>
    </p:spTree>
    <p:extLst>
      <p:ext uri="{BB962C8B-B14F-4D97-AF65-F5344CB8AC3E}">
        <p14:creationId xmlns:p14="http://schemas.microsoft.com/office/powerpoint/2010/main" val="35854984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smtClean="0"/>
              <a:t>Non-Functional Testing</a:t>
            </a:r>
            <a:endParaRPr lang="en-US" dirty="0"/>
          </a:p>
        </p:txBody>
      </p:sp>
      <p:sp>
        <p:nvSpPr>
          <p:cNvPr id="3" name="Content Placeholder 2"/>
          <p:cNvSpPr>
            <a:spLocks noGrp="1"/>
          </p:cNvSpPr>
          <p:nvPr>
            <p:ph idx="1"/>
          </p:nvPr>
        </p:nvSpPr>
        <p:spPr>
          <a:xfrm>
            <a:off x="914400" y="1524000"/>
            <a:ext cx="8001000" cy="4724400"/>
          </a:xfrm>
        </p:spPr>
        <p:txBody>
          <a:bodyPr>
            <a:normAutofit/>
          </a:bodyPr>
          <a:lstStyle/>
          <a:p>
            <a:pPr algn="just"/>
            <a:r>
              <a:rPr lang="en-US" sz="2000" dirty="0" smtClean="0"/>
              <a:t>Consider the same Facebook login page example. In this case, the scope of Non-Functional testing is to note the time required by the system to log in to </a:t>
            </a:r>
            <a:r>
              <a:rPr lang="en-US" sz="2000" dirty="0" err="1" smtClean="0"/>
              <a:t>Facebook</a:t>
            </a:r>
            <a:r>
              <a:rPr lang="en-US" sz="2000" dirty="0" smtClean="0"/>
              <a:t> after entering the valid credentials.</a:t>
            </a:r>
          </a:p>
          <a:p>
            <a:pPr algn="just"/>
            <a:r>
              <a:rPr lang="en-US" sz="2000" dirty="0" smtClean="0"/>
              <a:t>Also, it can be tested as when (let’s say 100) the users log in at the same time, how much time does it take to log in the user on </a:t>
            </a:r>
            <a:r>
              <a:rPr lang="en-US" sz="2000" dirty="0" err="1" smtClean="0"/>
              <a:t>Facebook</a:t>
            </a:r>
            <a:r>
              <a:rPr lang="en-US" sz="2000" dirty="0" smtClean="0"/>
              <a:t>.</a:t>
            </a:r>
          </a:p>
          <a:p>
            <a:pPr algn="just"/>
            <a:r>
              <a:rPr lang="en-US" sz="2000" dirty="0" smtClean="0"/>
              <a:t>This ensures that the system can handle load and traffic which in turn has a good user experience.</a:t>
            </a:r>
          </a:p>
          <a:p>
            <a:endParaRPr lang="en-US" sz="2000" b="1" dirty="0" smtClean="0"/>
          </a:p>
          <a:p>
            <a:endParaRPr lang="en-US" sz="2000" dirty="0" smtClean="0"/>
          </a:p>
          <a:p>
            <a:pPr>
              <a:buNone/>
            </a:pPr>
            <a:endParaRPr lang="en-US" sz="2800" dirty="0" smtClean="0"/>
          </a:p>
          <a:p>
            <a:endParaRPr lang="en-US" dirty="0"/>
          </a:p>
        </p:txBody>
      </p:sp>
    </p:spTree>
    <p:extLst>
      <p:ext uri="{BB962C8B-B14F-4D97-AF65-F5344CB8AC3E}">
        <p14:creationId xmlns:p14="http://schemas.microsoft.com/office/powerpoint/2010/main" val="42141290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smtClean="0"/>
              <a:t>How to capture non-functional Requirement</a:t>
            </a:r>
            <a:endParaRPr lang="en-US" dirty="0"/>
          </a:p>
        </p:txBody>
      </p:sp>
      <p:sp>
        <p:nvSpPr>
          <p:cNvPr id="3" name="Content Placeholder 2"/>
          <p:cNvSpPr>
            <a:spLocks noGrp="1"/>
          </p:cNvSpPr>
          <p:nvPr>
            <p:ph idx="1"/>
          </p:nvPr>
        </p:nvSpPr>
        <p:spPr>
          <a:xfrm>
            <a:off x="914400" y="1524000"/>
            <a:ext cx="8001000" cy="4724400"/>
          </a:xfrm>
        </p:spPr>
        <p:txBody>
          <a:bodyPr>
            <a:normAutofit/>
          </a:bodyPr>
          <a:lstStyle/>
          <a:p>
            <a:pPr>
              <a:buNone/>
            </a:pPr>
            <a:r>
              <a:rPr lang="en-US" sz="2000" b="1" dirty="0" smtClean="0"/>
              <a:t>A non-functional requirement should be captured as:</a:t>
            </a:r>
            <a:endParaRPr lang="en-US" sz="2000" dirty="0" smtClean="0"/>
          </a:p>
          <a:p>
            <a:r>
              <a:rPr lang="en-US" sz="2000" dirty="0" smtClean="0"/>
              <a:t>User /Technical Stories</a:t>
            </a:r>
          </a:p>
          <a:p>
            <a:r>
              <a:rPr lang="en-US" sz="2000" dirty="0" smtClean="0"/>
              <a:t>In Acceptance criteria</a:t>
            </a:r>
          </a:p>
          <a:p>
            <a:r>
              <a:rPr lang="en-US" sz="2000" dirty="0" smtClean="0"/>
              <a:t>In Artifact</a:t>
            </a:r>
          </a:p>
          <a:p>
            <a:pPr>
              <a:buNone/>
            </a:pPr>
            <a:r>
              <a:rPr lang="en-US" sz="2000" dirty="0" smtClean="0"/>
              <a:t/>
            </a:r>
            <a:br>
              <a:rPr lang="en-US" sz="2000" dirty="0" smtClean="0"/>
            </a:br>
            <a:endParaRPr lang="en-US" sz="2000" b="1" dirty="0" smtClean="0"/>
          </a:p>
          <a:p>
            <a:endParaRPr lang="en-US" sz="2000" dirty="0" smtClean="0"/>
          </a:p>
          <a:p>
            <a:pPr>
              <a:buNone/>
            </a:pPr>
            <a:endParaRPr lang="en-US" sz="2800" dirty="0" smtClean="0"/>
          </a:p>
          <a:p>
            <a:endParaRPr lang="en-US" dirty="0"/>
          </a:p>
        </p:txBody>
      </p:sp>
      <p:pic>
        <p:nvPicPr>
          <p:cNvPr id="4" name="Picture 3" descr="Non-functional-requirements.jpg"/>
          <p:cNvPicPr>
            <a:picLocks noChangeAspect="1"/>
          </p:cNvPicPr>
          <p:nvPr/>
        </p:nvPicPr>
        <p:blipFill>
          <a:blip r:embed="rId2"/>
          <a:stretch>
            <a:fillRect/>
          </a:stretch>
        </p:blipFill>
        <p:spPr>
          <a:xfrm>
            <a:off x="2133600" y="3276600"/>
            <a:ext cx="5562600" cy="2590800"/>
          </a:xfrm>
          <a:prstGeom prst="rect">
            <a:avLst/>
          </a:prstGeom>
        </p:spPr>
      </p:pic>
    </p:spTree>
    <p:extLst>
      <p:ext uri="{BB962C8B-B14F-4D97-AF65-F5344CB8AC3E}">
        <p14:creationId xmlns:p14="http://schemas.microsoft.com/office/powerpoint/2010/main" val="8351985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a:t>How to capture non-functional Requirement</a:t>
            </a:r>
          </a:p>
        </p:txBody>
      </p:sp>
      <p:sp>
        <p:nvSpPr>
          <p:cNvPr id="3" name="Content Placeholder 2"/>
          <p:cNvSpPr>
            <a:spLocks noGrp="1"/>
          </p:cNvSpPr>
          <p:nvPr>
            <p:ph idx="1"/>
          </p:nvPr>
        </p:nvSpPr>
        <p:spPr>
          <a:xfrm>
            <a:off x="914400" y="1524000"/>
            <a:ext cx="8001000" cy="4724400"/>
          </a:xfrm>
        </p:spPr>
        <p:txBody>
          <a:bodyPr>
            <a:normAutofit fontScale="92500" lnSpcReduction="20000"/>
          </a:bodyPr>
          <a:lstStyle/>
          <a:p>
            <a:pPr algn="just">
              <a:buNone/>
            </a:pPr>
            <a:r>
              <a:rPr lang="en-US" sz="2000" b="1" dirty="0" smtClean="0"/>
              <a:t>1.   User /Technical Stories</a:t>
            </a:r>
          </a:p>
          <a:p>
            <a:pPr algn="just"/>
            <a:r>
              <a:rPr lang="en-US" sz="2000" dirty="0" smtClean="0"/>
              <a:t>A non-functional requirement can be captured using user stories or technical stories. Capturing Non-functional requirements as a user story is same as that of capturing any other requirement. The only difference in the user and a technical story is that the user story requires discussion and has visibility.</a:t>
            </a:r>
          </a:p>
          <a:p>
            <a:pPr algn="just">
              <a:buNone/>
            </a:pPr>
            <a:r>
              <a:rPr lang="en-US" sz="2000" b="1" dirty="0" smtClean="0"/>
              <a:t>2.   Acceptance Criteria</a:t>
            </a:r>
          </a:p>
          <a:p>
            <a:pPr algn="just"/>
            <a:r>
              <a:rPr lang="en-US" sz="2000" dirty="0" smtClean="0"/>
              <a:t>Acceptance Criteria is the point that is defined for accepting the product by the customer i.e. to get the product accepted to the defined points should be in pass state.</a:t>
            </a:r>
          </a:p>
          <a:p>
            <a:pPr algn="just"/>
            <a:r>
              <a:rPr lang="en-US" sz="2000" dirty="0" smtClean="0"/>
              <a:t>A non-functional requirement should be included in the acceptance criteria but sometimes it’s not possible to test the non-functional requirements with every story i.e. with every iteration. Hence, the requirements should be added or tested with the relevant iteration only.</a:t>
            </a:r>
          </a:p>
          <a:p>
            <a:pPr algn="just">
              <a:buNone/>
            </a:pPr>
            <a:r>
              <a:rPr lang="en-US" sz="2000" b="1" dirty="0" smtClean="0"/>
              <a:t>3.   In Artifacts</a:t>
            </a:r>
          </a:p>
          <a:p>
            <a:pPr algn="just"/>
            <a:r>
              <a:rPr lang="en-US" sz="2000" dirty="0" smtClean="0"/>
              <a:t>A separate artifact should be prepared for the non-functional requirements, this, in turn, would help to have a better idea of what needs to be tested and how it can be done in iterations.</a:t>
            </a:r>
          </a:p>
          <a:p>
            <a:endParaRPr lang="en-US" sz="2000" b="1" dirty="0" smtClean="0"/>
          </a:p>
          <a:p>
            <a:endParaRPr lang="en-US" sz="2000" dirty="0" smtClean="0"/>
          </a:p>
          <a:p>
            <a:pPr>
              <a:buNone/>
            </a:pPr>
            <a:endParaRPr lang="en-US" sz="2800" dirty="0" smtClean="0"/>
          </a:p>
          <a:p>
            <a:endParaRPr lang="en-US" dirty="0"/>
          </a:p>
        </p:txBody>
      </p:sp>
    </p:spTree>
    <p:extLst>
      <p:ext uri="{BB962C8B-B14F-4D97-AF65-F5344CB8AC3E}">
        <p14:creationId xmlns:p14="http://schemas.microsoft.com/office/powerpoint/2010/main" val="40443793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lgn="just"/>
            <a:r>
              <a:rPr lang="en-US" dirty="0" smtClean="0"/>
              <a:t>Black Box </a:t>
            </a:r>
            <a:r>
              <a:rPr lang="en-US" dirty="0"/>
              <a:t>Testing we just focus on inputs and output of the software system without bothering about internal knowledge of the software </a:t>
            </a:r>
            <a:r>
              <a:rPr lang="en-US" dirty="0" smtClean="0"/>
              <a:t>program.</a:t>
            </a:r>
          </a:p>
          <a:p>
            <a:pPr algn="just"/>
            <a:r>
              <a:rPr lang="en-US" dirty="0" smtClean="0"/>
              <a:t>Functional testing involves testing the different functions </a:t>
            </a:r>
            <a:r>
              <a:rPr lang="en-US" dirty="0"/>
              <a:t>of the system </a:t>
            </a:r>
            <a:r>
              <a:rPr lang="en-US" dirty="0" smtClean="0"/>
              <a:t>by </a:t>
            </a:r>
            <a:r>
              <a:rPr lang="en-US" dirty="0"/>
              <a:t>providing the input and comparing the actual output with the expected output</a:t>
            </a:r>
            <a:r>
              <a:rPr lang="en-US" dirty="0" smtClean="0"/>
              <a:t>.</a:t>
            </a:r>
          </a:p>
          <a:p>
            <a:pPr algn="just"/>
            <a:r>
              <a:rPr lang="en-US" dirty="0" smtClean="0"/>
              <a:t>Non-functional </a:t>
            </a:r>
            <a:r>
              <a:rPr lang="en-US" dirty="0"/>
              <a:t>testing does not have a direct business impact on the functionality of the system, it can increase the user experience and user-friendliness to a higher extent which in turn will have a greater impact on the quality of the software.</a:t>
            </a:r>
          </a:p>
          <a:p>
            <a:endParaRPr lang="en-US" b="1" dirty="0"/>
          </a:p>
          <a:p>
            <a:pPr algn="just"/>
            <a:endParaRPr lang="en-US" dirty="0"/>
          </a:p>
        </p:txBody>
      </p:sp>
    </p:spTree>
    <p:extLst>
      <p:ext uri="{BB962C8B-B14F-4D97-AF65-F5344CB8AC3E}">
        <p14:creationId xmlns:p14="http://schemas.microsoft.com/office/powerpoint/2010/main" val="7161026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smtClean="0"/>
              <a:t>References</a:t>
            </a:r>
            <a:endParaRPr lang="en-US" dirty="0"/>
          </a:p>
        </p:txBody>
      </p:sp>
      <p:sp>
        <p:nvSpPr>
          <p:cNvPr id="3" name="Content Placeholder 2"/>
          <p:cNvSpPr>
            <a:spLocks noGrp="1"/>
          </p:cNvSpPr>
          <p:nvPr>
            <p:ph idx="1"/>
          </p:nvPr>
        </p:nvSpPr>
        <p:spPr>
          <a:xfrm>
            <a:off x="914400" y="1524000"/>
            <a:ext cx="8001000" cy="4724400"/>
          </a:xfrm>
        </p:spPr>
        <p:txBody>
          <a:bodyPr>
            <a:normAutofit fontScale="92500" lnSpcReduction="20000"/>
          </a:bodyPr>
          <a:lstStyle/>
          <a:p>
            <a:pPr marL="0" indent="0" algn="just">
              <a:buNone/>
            </a:pPr>
            <a:r>
              <a:rPr lang="en-US" sz="2600" b="1" dirty="0"/>
              <a:t>Text Books:</a:t>
            </a:r>
            <a:endParaRPr lang="en-US" sz="2600" dirty="0"/>
          </a:p>
          <a:p>
            <a:pPr lvl="0" algn="just"/>
            <a:r>
              <a:rPr lang="en-US" sz="2600" dirty="0" err="1"/>
              <a:t>CemKaner</a:t>
            </a:r>
            <a:r>
              <a:rPr lang="en-US" sz="2600" dirty="0"/>
              <a:t>, Jack Falk, </a:t>
            </a:r>
            <a:r>
              <a:rPr lang="en-US" sz="2600" dirty="0" err="1"/>
              <a:t>HungQuoc</a:t>
            </a:r>
            <a:r>
              <a:rPr lang="en-US" sz="2600" dirty="0"/>
              <a:t> Nguyen, Testing Computer Software, Wiley, (Second Edition).</a:t>
            </a:r>
          </a:p>
          <a:p>
            <a:pPr lvl="0" algn="just"/>
            <a:r>
              <a:rPr lang="en-US" sz="2600" dirty="0"/>
              <a:t>William E. Perry,“ Effective Methods for Software Testing”, John Wiley &amp; Sons.</a:t>
            </a:r>
          </a:p>
          <a:p>
            <a:pPr lvl="0" algn="just"/>
            <a:r>
              <a:rPr lang="en-US" sz="2600" dirty="0"/>
              <a:t>Boris </a:t>
            </a:r>
            <a:r>
              <a:rPr lang="en-US" sz="2600" dirty="0" err="1"/>
              <a:t>Beizer</a:t>
            </a:r>
            <a:r>
              <a:rPr lang="en-US" sz="2600" dirty="0"/>
              <a:t>, ”Software Testing Techniques”, Second Edition, </a:t>
            </a:r>
            <a:r>
              <a:rPr lang="en-US" sz="2600" dirty="0" err="1"/>
              <a:t>Dreamtech</a:t>
            </a:r>
            <a:r>
              <a:rPr lang="en-US" sz="2600" dirty="0"/>
              <a:t>. </a:t>
            </a:r>
          </a:p>
          <a:p>
            <a:pPr marL="0" indent="0" algn="just">
              <a:buNone/>
            </a:pPr>
            <a:r>
              <a:rPr lang="en-US" sz="2600" b="1" dirty="0"/>
              <a:t>Reference Books:</a:t>
            </a:r>
            <a:endParaRPr lang="en-US" sz="2600" dirty="0"/>
          </a:p>
          <a:p>
            <a:pPr lvl="0" algn="just"/>
            <a:r>
              <a:rPr lang="en-US" sz="2600" dirty="0"/>
              <a:t>Rex Black, “Managing the Testing Process: Practical Tools and Techniques for Managing Hardware and Software Testing”.</a:t>
            </a:r>
          </a:p>
          <a:p>
            <a:pPr lvl="0" algn="just"/>
            <a:r>
              <a:rPr lang="en-US" sz="2600" dirty="0"/>
              <a:t>Daniel </a:t>
            </a:r>
            <a:r>
              <a:rPr lang="en-US" sz="2600" dirty="0" err="1"/>
              <a:t>Galin</a:t>
            </a:r>
            <a:r>
              <a:rPr lang="en-US" sz="2600" dirty="0"/>
              <a:t>, “Software Quality Assurance from Theory to Implementation”, Pearson Education.</a:t>
            </a:r>
          </a:p>
          <a:p>
            <a:endParaRPr lang="en-US" dirty="0"/>
          </a:p>
        </p:txBody>
      </p:sp>
    </p:spTree>
    <p:extLst>
      <p:ext uri="{BB962C8B-B14F-4D97-AF65-F5344CB8AC3E}">
        <p14:creationId xmlns:p14="http://schemas.microsoft.com/office/powerpoint/2010/main" val="40576070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14288" y="1444445"/>
            <a:ext cx="9144000" cy="3515189"/>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algn="ctr" defTabSz="685800" fontAlgn="auto">
              <a:spcBef>
                <a:spcPts val="0"/>
              </a:spcBef>
              <a:spcAft>
                <a:spcPts val="0"/>
              </a:spcAft>
              <a:defRPr/>
            </a:pPr>
            <a:r>
              <a:rPr lang="en-US" sz="1350" dirty="0">
                <a:solidFill>
                  <a:prstClr val="white"/>
                </a:solidFill>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7010400" y="857250"/>
            <a:ext cx="1371600" cy="13716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7626846" y="857250"/>
            <a:ext cx="497979" cy="49797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550070" y="5578198"/>
            <a:ext cx="418759" cy="41875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292895" y="4704517"/>
            <a:ext cx="1296233" cy="129623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114427" y="2544060"/>
            <a:ext cx="8043861" cy="923330"/>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85800" fontAlgn="auto">
              <a:lnSpc>
                <a:spcPct val="100000"/>
              </a:lnSpc>
              <a:spcAft>
                <a:spcPts val="0"/>
              </a:spcAft>
              <a:defRPr/>
            </a:pPr>
            <a:r>
              <a:rPr lang="en-US" sz="6000" dirty="0">
                <a:solidFill>
                  <a:prstClr val="white"/>
                </a:solidFill>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1981200" y="1767959"/>
            <a:ext cx="1822847" cy="241935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algn="ctr" defTabSz="685800" fontAlgn="auto">
              <a:spcBef>
                <a:spcPts val="0"/>
              </a:spcBef>
              <a:spcAft>
                <a:spcPts val="0"/>
              </a:spcAft>
              <a:defRPr/>
            </a:pPr>
            <a:endParaRPr lang="en-US" sz="1350">
              <a:solidFill>
                <a:prstClr val="white"/>
              </a:solidFill>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174081" y="1767959"/>
            <a:ext cx="1822847" cy="241935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algn="ctr" defTabSz="685800" fontAlgn="auto">
              <a:spcBef>
                <a:spcPts val="0"/>
              </a:spcBef>
              <a:spcAft>
                <a:spcPts val="0"/>
              </a:spcAft>
              <a:defRPr/>
            </a:pPr>
            <a:endParaRPr lang="en-US" sz="1350">
              <a:solidFill>
                <a:prstClr val="white"/>
              </a:solidFill>
              <a:latin typeface="Calibri Light"/>
            </a:endParaRPr>
          </a:p>
        </p:txBody>
      </p:sp>
    </p:spTree>
    <p:extLst>
      <p:ext uri="{BB962C8B-B14F-4D97-AF65-F5344CB8AC3E}">
        <p14:creationId xmlns:p14="http://schemas.microsoft.com/office/powerpoint/2010/main" val="2078600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lackbox.png"/>
          <p:cNvPicPr>
            <a:picLocks noGrp="1" noChangeAspect="1"/>
          </p:cNvPicPr>
          <p:nvPr>
            <p:ph idx="1"/>
          </p:nvPr>
        </p:nvPicPr>
        <p:blipFill>
          <a:blip r:embed="rId2"/>
          <a:stretch>
            <a:fillRect/>
          </a:stretch>
        </p:blipFill>
        <p:spPr>
          <a:xfrm>
            <a:off x="1524000" y="1676400"/>
            <a:ext cx="5600700" cy="1647825"/>
          </a:xfrm>
        </p:spPr>
      </p:pic>
      <p:sp>
        <p:nvSpPr>
          <p:cNvPr id="5" name="Rectangle 4"/>
          <p:cNvSpPr/>
          <p:nvPr/>
        </p:nvSpPr>
        <p:spPr>
          <a:xfrm>
            <a:off x="762000" y="3429000"/>
            <a:ext cx="8001000" cy="2308324"/>
          </a:xfrm>
          <a:prstGeom prst="rect">
            <a:avLst/>
          </a:prstGeom>
        </p:spPr>
        <p:txBody>
          <a:bodyPr wrap="square">
            <a:spAutoFit/>
          </a:bodyPr>
          <a:lstStyle/>
          <a:p>
            <a:pPr algn="just"/>
            <a:r>
              <a:rPr lang="en-US" dirty="0" smtClean="0">
                <a:latin typeface="+mn-lt"/>
              </a:rPr>
              <a:t>The above Black-Box can be any software system you want to test. For Example, an operating system like Windows, a website like Google, a database like Oracle or even your own custom application. Under Black Box Testing, you can test these applications by just focusing on the inputs and outputs without knowing their internal code implementation. </a:t>
            </a:r>
            <a:endParaRPr lang="en-US" dirty="0">
              <a:latin typeface="+mn-lt"/>
            </a:endParaRPr>
          </a:p>
        </p:txBody>
      </p:sp>
      <p:sp>
        <p:nvSpPr>
          <p:cNvPr id="3" name="Title 2"/>
          <p:cNvSpPr>
            <a:spLocks noGrp="1"/>
          </p:cNvSpPr>
          <p:nvPr>
            <p:ph type="title"/>
          </p:nvPr>
        </p:nvSpPr>
        <p:spPr/>
        <p:txBody>
          <a:bodyPr/>
          <a:lstStyle/>
          <a:p>
            <a:r>
              <a:rPr lang="en-US" dirty="0"/>
              <a:t>W</a:t>
            </a:r>
            <a:r>
              <a:rPr lang="en-US" dirty="0" smtClean="0"/>
              <a:t>hat is Black </a:t>
            </a:r>
            <a:r>
              <a:rPr lang="en-US" dirty="0"/>
              <a:t>B</a:t>
            </a:r>
            <a:r>
              <a:rPr lang="en-US" dirty="0" smtClean="0"/>
              <a:t>ox </a:t>
            </a:r>
            <a:r>
              <a:rPr lang="en-US" dirty="0"/>
              <a:t>T</a:t>
            </a:r>
            <a:r>
              <a:rPr lang="en-US" dirty="0" smtClean="0"/>
              <a:t>esting?</a:t>
            </a:r>
            <a:endParaRPr lang="en-US" dirty="0"/>
          </a:p>
        </p:txBody>
      </p:sp>
    </p:spTree>
    <p:extLst>
      <p:ext uri="{BB962C8B-B14F-4D97-AF65-F5344CB8AC3E}">
        <p14:creationId xmlns:p14="http://schemas.microsoft.com/office/powerpoint/2010/main" val="3989681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
            </a:r>
            <a:br>
              <a:rPr lang="en-US" b="1" dirty="0" smtClean="0"/>
            </a:br>
            <a:r>
              <a:rPr lang="en-US" sz="2700" b="1" dirty="0" smtClean="0"/>
              <a:t>Types of Black Box Testing</a:t>
            </a:r>
            <a:r>
              <a:rPr lang="en-US" b="1" dirty="0" smtClean="0"/>
              <a:t/>
            </a:r>
            <a:br>
              <a:rPr lang="en-US" b="1" dirty="0" smtClean="0"/>
            </a:br>
            <a:r>
              <a:rPr lang="en-US" b="1" dirty="0" smtClean="0"/>
              <a:t> </a:t>
            </a:r>
            <a:endParaRPr lang="en-US" b="1" dirty="0"/>
          </a:p>
        </p:txBody>
      </p:sp>
      <p:sp>
        <p:nvSpPr>
          <p:cNvPr id="3" name="Content Placeholder 2"/>
          <p:cNvSpPr>
            <a:spLocks noGrp="1"/>
          </p:cNvSpPr>
          <p:nvPr>
            <p:ph idx="1"/>
          </p:nvPr>
        </p:nvSpPr>
        <p:spPr/>
        <p:txBody>
          <a:bodyPr>
            <a:normAutofit lnSpcReduction="10000"/>
          </a:bodyPr>
          <a:lstStyle/>
          <a:p>
            <a:pPr marL="0" indent="0" algn="just">
              <a:buNone/>
            </a:pPr>
            <a:r>
              <a:rPr lang="en-US" dirty="0" smtClean="0"/>
              <a:t>There are many types of Black Box Testing but the following are the prominent ones :-</a:t>
            </a:r>
          </a:p>
          <a:p>
            <a:pPr algn="just"/>
            <a:r>
              <a:rPr lang="en-US" b="1" dirty="0" smtClean="0"/>
              <a:t>Functional testing</a:t>
            </a:r>
            <a:r>
              <a:rPr lang="en-US" dirty="0" smtClean="0"/>
              <a:t> - This black box testing type is related to the functional requirements of a system; it is done by software testers.</a:t>
            </a:r>
          </a:p>
          <a:p>
            <a:pPr algn="just"/>
            <a:r>
              <a:rPr lang="en-US" b="1" dirty="0" smtClean="0"/>
              <a:t>Non-functional testing </a:t>
            </a:r>
            <a:r>
              <a:rPr lang="en-US" dirty="0" smtClean="0"/>
              <a:t>- This type of black box testing is not related to testing of specific functionality, but non-functional requirements such as performance, scalability, usability.</a:t>
            </a:r>
          </a:p>
          <a:p>
            <a:pPr algn="just"/>
            <a:r>
              <a:rPr lang="en-US" b="1" dirty="0" smtClean="0"/>
              <a:t>Regression testing </a:t>
            </a:r>
            <a:r>
              <a:rPr lang="en-US" dirty="0" smtClean="0"/>
              <a:t>- Regression Testing is done after code fixes, upgrades or any other system maintenance to check the new code has not affected the existing code.</a:t>
            </a:r>
          </a:p>
          <a:p>
            <a:pPr algn="just">
              <a:buNone/>
            </a:pPr>
            <a:endParaRPr lang="en-US" dirty="0" smtClean="0"/>
          </a:p>
        </p:txBody>
      </p:sp>
    </p:spTree>
    <p:extLst>
      <p:ext uri="{BB962C8B-B14F-4D97-AF65-F5344CB8AC3E}">
        <p14:creationId xmlns:p14="http://schemas.microsoft.com/office/powerpoint/2010/main" val="2691158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95400"/>
            <a:ext cx="7924800" cy="609600"/>
          </a:xfrm>
        </p:spPr>
        <p:txBody>
          <a:bodyPr>
            <a:normAutofit fontScale="90000"/>
          </a:bodyPr>
          <a:lstStyle/>
          <a:p>
            <a:r>
              <a:rPr lang="en-US" b="1" dirty="0" smtClean="0"/>
              <a:t/>
            </a:r>
            <a:br>
              <a:rPr lang="en-US" b="1" dirty="0" smtClean="0"/>
            </a:br>
            <a:r>
              <a:rPr lang="en-US" sz="2800" dirty="0" smtClean="0"/>
              <a:t>Tools used for Black Box Testing</a:t>
            </a:r>
            <a:br>
              <a:rPr lang="en-US" sz="2800" dirty="0" smtClean="0"/>
            </a:br>
            <a:r>
              <a:rPr lang="en-US" sz="2756" dirty="0"/>
              <a:t/>
            </a:r>
            <a:br>
              <a:rPr lang="en-US" sz="2756" dirty="0"/>
            </a:br>
            <a:endParaRPr lang="en-US" sz="2756" dirty="0"/>
          </a:p>
        </p:txBody>
      </p:sp>
      <p:sp>
        <p:nvSpPr>
          <p:cNvPr id="3" name="Content Placeholder 2"/>
          <p:cNvSpPr>
            <a:spLocks noGrp="1"/>
          </p:cNvSpPr>
          <p:nvPr>
            <p:ph idx="1"/>
          </p:nvPr>
        </p:nvSpPr>
        <p:spPr>
          <a:xfrm>
            <a:off x="762000" y="1752600"/>
            <a:ext cx="8001000" cy="4495800"/>
          </a:xfrm>
        </p:spPr>
        <p:txBody>
          <a:bodyPr>
            <a:normAutofit/>
          </a:bodyPr>
          <a:lstStyle/>
          <a:p>
            <a:pPr marL="0" indent="0">
              <a:buNone/>
            </a:pPr>
            <a:r>
              <a:rPr lang="en-US" dirty="0" smtClean="0"/>
              <a:t>Tools used for Black box testing largely depends on the type of black box testing you are doing.</a:t>
            </a:r>
          </a:p>
          <a:p>
            <a:pPr>
              <a:buFont typeface="Wingdings" panose="05000000000000000000" pitchFamily="2" charset="2"/>
              <a:buChar char="ü"/>
            </a:pPr>
            <a:r>
              <a:rPr lang="en-US" dirty="0" smtClean="0"/>
              <a:t>For Functional/ Regression Tests you can use - QTP, Selenium.</a:t>
            </a:r>
          </a:p>
          <a:p>
            <a:pPr>
              <a:buFont typeface="Wingdings" panose="05000000000000000000" pitchFamily="2" charset="2"/>
              <a:buChar char="ü"/>
            </a:pPr>
            <a:r>
              <a:rPr lang="en-US" dirty="0" smtClean="0"/>
              <a:t>For Non-Functional Tests, you can use –</a:t>
            </a:r>
          </a:p>
          <a:p>
            <a:pPr marL="0" indent="0">
              <a:buNone/>
            </a:pPr>
            <a:r>
              <a:rPr lang="en-US" dirty="0"/>
              <a:t> </a:t>
            </a:r>
            <a:r>
              <a:rPr lang="en-US" dirty="0" smtClean="0"/>
              <a:t>      </a:t>
            </a:r>
            <a:r>
              <a:rPr lang="en-US" dirty="0" err="1" smtClean="0"/>
              <a:t>LoadRunner</a:t>
            </a:r>
            <a:r>
              <a:rPr lang="en-US" dirty="0" smtClean="0"/>
              <a:t>, </a:t>
            </a:r>
            <a:r>
              <a:rPr lang="en-US" dirty="0" err="1" smtClean="0"/>
              <a:t>Jmeter</a:t>
            </a:r>
            <a:r>
              <a:rPr lang="en-US" dirty="0" smtClean="0"/>
              <a:t>.</a:t>
            </a:r>
            <a:endParaRPr lang="en-US" dirty="0"/>
          </a:p>
        </p:txBody>
      </p:sp>
    </p:spTree>
    <p:extLst>
      <p:ext uri="{BB962C8B-B14F-4D97-AF65-F5344CB8AC3E}">
        <p14:creationId xmlns:p14="http://schemas.microsoft.com/office/powerpoint/2010/main" val="2182445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smtClean="0"/>
              <a:t>Black Box Testing Techniques</a:t>
            </a:r>
            <a:endParaRPr lang="en-US" dirty="0"/>
          </a:p>
        </p:txBody>
      </p:sp>
      <p:sp>
        <p:nvSpPr>
          <p:cNvPr id="3" name="Content Placeholder 2"/>
          <p:cNvSpPr>
            <a:spLocks noGrp="1"/>
          </p:cNvSpPr>
          <p:nvPr>
            <p:ph idx="1"/>
          </p:nvPr>
        </p:nvSpPr>
        <p:spPr>
          <a:xfrm>
            <a:off x="914400" y="1524000"/>
            <a:ext cx="8001000" cy="4800600"/>
          </a:xfrm>
        </p:spPr>
        <p:txBody>
          <a:bodyPr>
            <a:normAutofit fontScale="32500" lnSpcReduction="20000"/>
          </a:bodyPr>
          <a:lstStyle/>
          <a:p>
            <a:pPr marL="0" indent="0" algn="just">
              <a:buNone/>
            </a:pPr>
            <a:r>
              <a:rPr lang="en-US" sz="6000" dirty="0" smtClean="0"/>
              <a:t>In order to systematically test a set of functions, it is necessary to design test cases. Testers can create test cases from the requirement specification document using the following Black Box Testing techniques.</a:t>
            </a:r>
          </a:p>
          <a:p>
            <a:r>
              <a:rPr lang="en-US" sz="6000" dirty="0" smtClean="0"/>
              <a:t>Equivalence Partitioning</a:t>
            </a:r>
          </a:p>
          <a:p>
            <a:r>
              <a:rPr lang="en-US" sz="6000" dirty="0" smtClean="0"/>
              <a:t>Boundary Value Analysis</a:t>
            </a:r>
          </a:p>
          <a:p>
            <a:r>
              <a:rPr lang="en-US" sz="6000" dirty="0" smtClean="0"/>
              <a:t>Decision Table Testing</a:t>
            </a:r>
          </a:p>
          <a:p>
            <a:r>
              <a:rPr lang="en-US" sz="6000" dirty="0" smtClean="0"/>
              <a:t>State Transition Testing</a:t>
            </a:r>
          </a:p>
          <a:p>
            <a:r>
              <a:rPr lang="en-US" sz="6000" dirty="0" smtClean="0"/>
              <a:t>Error Guessing</a:t>
            </a:r>
          </a:p>
          <a:p>
            <a:r>
              <a:rPr lang="en-US" sz="6000" dirty="0" smtClean="0"/>
              <a:t>Graph-Based Testing Methods</a:t>
            </a:r>
          </a:p>
          <a:p>
            <a:r>
              <a:rPr lang="en-US" sz="6000" dirty="0" smtClean="0"/>
              <a:t>Comparison Testing</a:t>
            </a:r>
          </a:p>
          <a:p>
            <a:pPr>
              <a:buNone/>
            </a:pPr>
            <a:endParaRPr lang="en-US" sz="6000" dirty="0" smtClean="0">
              <a:cs typeface="Times New Roman" panose="02020603050405020304" pitchFamily="18" charset="0"/>
            </a:endParaRPr>
          </a:p>
          <a:p>
            <a:pPr marL="0" indent="0">
              <a:buNone/>
            </a:pPr>
            <a:endParaRPr lang="en-US" sz="8000" dirty="0">
              <a:latin typeface="Times New Roman" panose="02020603050405020304" pitchFamily="18" charset="0"/>
              <a:cs typeface="Times New Roman" panose="02020603050405020304" pitchFamily="18" charset="0"/>
            </a:endParaRPr>
          </a:p>
          <a:p>
            <a:pPr marL="0" indent="0">
              <a:buNone/>
            </a:pPr>
            <a:r>
              <a:rPr lang="en-US" sz="8000" dirty="0">
                <a:latin typeface="Times New Roman" panose="02020603050405020304" pitchFamily="18" charset="0"/>
                <a:cs typeface="Times New Roman" panose="02020603050405020304" pitchFamily="18" charset="0"/>
              </a:rPr>
              <a:t/>
            </a:r>
            <a:br>
              <a:rPr lang="en-US" sz="8000" dirty="0">
                <a:latin typeface="Times New Roman" panose="02020603050405020304" pitchFamily="18" charset="0"/>
                <a:cs typeface="Times New Roman" panose="02020603050405020304" pitchFamily="18" charset="0"/>
              </a:rPr>
            </a:br>
            <a:endParaRPr lang="en-US" sz="8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92084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smtClean="0"/>
              <a:t>Black Box Testing Techniques</a:t>
            </a:r>
            <a:endParaRPr lang="en-US" dirty="0"/>
          </a:p>
        </p:txBody>
      </p:sp>
      <p:sp>
        <p:nvSpPr>
          <p:cNvPr id="3" name="Content Placeholder 2"/>
          <p:cNvSpPr>
            <a:spLocks noGrp="1"/>
          </p:cNvSpPr>
          <p:nvPr>
            <p:ph idx="1"/>
          </p:nvPr>
        </p:nvSpPr>
        <p:spPr>
          <a:xfrm>
            <a:off x="914400" y="1524000"/>
            <a:ext cx="8001000" cy="4800600"/>
          </a:xfrm>
        </p:spPr>
        <p:txBody>
          <a:bodyPr>
            <a:normAutofit/>
          </a:bodyPr>
          <a:lstStyle/>
          <a:p>
            <a:pPr>
              <a:buNone/>
            </a:pPr>
            <a:r>
              <a:rPr lang="en-US" sz="2000" b="1" dirty="0" smtClean="0"/>
              <a:t>1.   Equivalence Partitioning</a:t>
            </a:r>
          </a:p>
          <a:p>
            <a:pPr algn="just"/>
            <a:r>
              <a:rPr lang="en-US" sz="2000" dirty="0" smtClean="0"/>
              <a:t>This technique is also known as Equivalence Class Partitioning (ECP). In this technique, input values to the system or application are divided into different classes or groups based on its similarity in the outcome.</a:t>
            </a:r>
          </a:p>
          <a:p>
            <a:pPr algn="just"/>
            <a:r>
              <a:rPr lang="en-US" sz="2000" dirty="0" smtClean="0"/>
              <a:t>Hence, instead of using each and every input value we can now use any one value from the group/class to test the outcome. In this way, we can maintain the test coverage while we can reduce a lot of rework and most importantly the time spent.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dirty="0"/>
          </a:p>
        </p:txBody>
      </p:sp>
      <p:pic>
        <p:nvPicPr>
          <p:cNvPr id="4" name="Picture 3" descr="Equivalence-Partitioning.jpg"/>
          <p:cNvPicPr>
            <a:picLocks noChangeAspect="1"/>
          </p:cNvPicPr>
          <p:nvPr/>
        </p:nvPicPr>
        <p:blipFill>
          <a:blip r:embed="rId2"/>
          <a:stretch>
            <a:fillRect/>
          </a:stretch>
        </p:blipFill>
        <p:spPr>
          <a:xfrm>
            <a:off x="2133600" y="4495800"/>
            <a:ext cx="4953000" cy="1847850"/>
          </a:xfrm>
          <a:prstGeom prst="rect">
            <a:avLst/>
          </a:prstGeom>
        </p:spPr>
      </p:pic>
    </p:spTree>
    <p:extLst>
      <p:ext uri="{BB962C8B-B14F-4D97-AF65-F5344CB8AC3E}">
        <p14:creationId xmlns:p14="http://schemas.microsoft.com/office/powerpoint/2010/main" val="3175992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smtClean="0"/>
              <a:t>Black Box Testing Techniques</a:t>
            </a:r>
            <a:endParaRPr lang="en-US" dirty="0"/>
          </a:p>
        </p:txBody>
      </p:sp>
      <p:sp>
        <p:nvSpPr>
          <p:cNvPr id="3" name="Content Placeholder 2"/>
          <p:cNvSpPr>
            <a:spLocks noGrp="1"/>
          </p:cNvSpPr>
          <p:nvPr>
            <p:ph idx="1"/>
          </p:nvPr>
        </p:nvSpPr>
        <p:spPr>
          <a:xfrm>
            <a:off x="914400" y="1524000"/>
            <a:ext cx="8001000" cy="4800600"/>
          </a:xfrm>
        </p:spPr>
        <p:txBody>
          <a:bodyPr>
            <a:normAutofit fontScale="25000" lnSpcReduction="20000"/>
          </a:bodyPr>
          <a:lstStyle/>
          <a:p>
            <a:pPr algn="just"/>
            <a:r>
              <a:rPr lang="en-US" sz="7400" dirty="0" smtClean="0"/>
              <a:t>As present in the above image, an “AGE” text field accepts only the numbers from 18 to 60. There will be three sets of classes or groups.</a:t>
            </a:r>
          </a:p>
          <a:p>
            <a:pPr algn="just"/>
            <a:r>
              <a:rPr lang="en-US" sz="7400" b="1" dirty="0" smtClean="0"/>
              <a:t>Two invalid classes will be:</a:t>
            </a:r>
            <a:endParaRPr lang="en-US" sz="7400" dirty="0" smtClean="0"/>
          </a:p>
          <a:p>
            <a:pPr marL="0" indent="0" algn="just">
              <a:buNone/>
            </a:pPr>
            <a:r>
              <a:rPr lang="en-US" sz="7400" dirty="0" smtClean="0"/>
              <a:t>	a) Less than or equal to 17.</a:t>
            </a:r>
          </a:p>
          <a:p>
            <a:pPr marL="0" indent="0" algn="just">
              <a:buNone/>
            </a:pPr>
            <a:r>
              <a:rPr lang="en-US" sz="7400" dirty="0" smtClean="0"/>
              <a:t>	b) Greater than or equal to 61.</a:t>
            </a:r>
          </a:p>
          <a:p>
            <a:pPr algn="just"/>
            <a:r>
              <a:rPr lang="en-US" sz="7400" dirty="0" smtClean="0"/>
              <a:t>One valid class will be anything between 18 to 60.</a:t>
            </a:r>
          </a:p>
          <a:p>
            <a:pPr algn="just"/>
            <a:r>
              <a:rPr lang="en-US" sz="7400" dirty="0" smtClean="0"/>
              <a:t>We have thus reduced the test cases to only 3 test cases based on the formed classes thereby covering all the possibilities. So, testing with anyone value from each set of the class is sufficient to test the above </a:t>
            </a:r>
            <a:r>
              <a:rPr lang="en-US" sz="8000" dirty="0" smtClean="0"/>
              <a:t>scenario.</a:t>
            </a:r>
          </a:p>
          <a:p>
            <a:pPr algn="just">
              <a:buNone/>
            </a:pPr>
            <a:r>
              <a:rPr lang="en-US" sz="8000" b="1" dirty="0" smtClean="0"/>
              <a:t>2.   Boundary Value Analysis:-</a:t>
            </a:r>
          </a:p>
          <a:p>
            <a:pPr algn="just"/>
            <a:r>
              <a:rPr lang="en-US" sz="8000" dirty="0" smtClean="0"/>
              <a:t>From the name itself, we can understand that in this technique we focus on the values at boundaries as it is found that many applications have a high amount of issues on the boundaries.</a:t>
            </a:r>
          </a:p>
          <a:p>
            <a:pPr algn="just"/>
            <a:r>
              <a:rPr lang="en-US" sz="8000" dirty="0" smtClean="0"/>
              <a:t>Boundary means the values near the limit where the behavior of the system changes. In boundary value analysis both the valid inputs and invalid inputs are being tested to verify the issues.</a:t>
            </a:r>
          </a:p>
          <a:p>
            <a:pPr algn="just">
              <a:buNone/>
            </a:pPr>
            <a:endParaRPr lang="en-US" sz="8000" dirty="0" smtClean="0"/>
          </a:p>
          <a:p>
            <a:pPr>
              <a:buNone/>
            </a:pPr>
            <a:endParaRPr lang="en-US" sz="7400" dirty="0" smtClean="0"/>
          </a:p>
          <a:p>
            <a:pPr>
              <a:buNone/>
            </a:pPr>
            <a:endParaRPr lang="en-US" sz="6000" dirty="0" smtClean="0">
              <a:cs typeface="Times New Roman" panose="02020603050405020304" pitchFamily="18" charset="0"/>
            </a:endParaRPr>
          </a:p>
          <a:p>
            <a:pPr marL="0" indent="0">
              <a:buNone/>
            </a:pPr>
            <a:endParaRPr lang="en-US" sz="8000" dirty="0">
              <a:latin typeface="Times New Roman" panose="02020603050405020304" pitchFamily="18" charset="0"/>
              <a:cs typeface="Times New Roman" panose="02020603050405020304" pitchFamily="18" charset="0"/>
            </a:endParaRPr>
          </a:p>
          <a:p>
            <a:pPr marL="0" indent="0">
              <a:buNone/>
            </a:pPr>
            <a:r>
              <a:rPr lang="en-US" sz="8000" dirty="0">
                <a:latin typeface="Times New Roman" panose="02020603050405020304" pitchFamily="18" charset="0"/>
                <a:cs typeface="Times New Roman" panose="02020603050405020304" pitchFamily="18" charset="0"/>
              </a:rPr>
              <a:t/>
            </a:r>
            <a:br>
              <a:rPr lang="en-US" sz="8000" dirty="0">
                <a:latin typeface="Times New Roman" panose="02020603050405020304" pitchFamily="18" charset="0"/>
                <a:cs typeface="Times New Roman" panose="02020603050405020304" pitchFamily="18" charset="0"/>
              </a:rPr>
            </a:br>
            <a:endParaRPr lang="en-US" sz="8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6349074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FCB47B48-5F9E-479F-BFD0-B3DC265196E2"/>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1\uFFFD{951282E1-833F-4FF1-B42B-24E573B85C22}&quot;,&quot;C:\\Users\\AMREEN DHALIWAL\\Desktop\\BB Course Content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RATE_QUIZZES" val="0"/>
  <p:tag name="ISPRING_SCORM_PASSING_SCORE" val="0.000000"/>
  <p:tag name="ISPRING_CURRENT_PLAYER_ID" val="universal"/>
  <p:tag name="ISPRING_PRESENTATION_TITLE" val="Lecture ppt 1.1"/>
  <p:tag name="ISPRING_FIRST_PUBLISH" val="1"/>
</p:tagLst>
</file>

<file path=ppt/theme/theme1.xml><?xml version="1.0" encoding="utf-8"?>
<a:theme xmlns:a="http://schemas.openxmlformats.org/drawingml/2006/main" name="C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fuzzy</Template>
  <TotalTime>1965</TotalTime>
  <Words>1913</Words>
  <Application>Microsoft Office PowerPoint</Application>
  <PresentationFormat>On-screen Show (4:3)</PresentationFormat>
  <Paragraphs>236</Paragraphs>
  <Slides>37</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Calibri Light</vt:lpstr>
      <vt:lpstr>Cambria</vt:lpstr>
      <vt:lpstr>Casper</vt:lpstr>
      <vt:lpstr>Segoe UI</vt:lpstr>
      <vt:lpstr>Tahoma</vt:lpstr>
      <vt:lpstr>Times New Roman</vt:lpstr>
      <vt:lpstr>Wingdings</vt:lpstr>
      <vt:lpstr>CU</vt:lpstr>
      <vt:lpstr>Software Testing and Quality Assurance  (CST-311)</vt:lpstr>
      <vt:lpstr>Contents</vt:lpstr>
      <vt:lpstr>What is Black Box Testing?</vt:lpstr>
      <vt:lpstr>What is Black Box Testing?</vt:lpstr>
      <vt:lpstr> Types of Black Box Testing  </vt:lpstr>
      <vt:lpstr> Tools used for Black Box Testing  </vt:lpstr>
      <vt:lpstr>Black Box Testing Techniques</vt:lpstr>
      <vt:lpstr>Black Box Testing Techniques</vt:lpstr>
      <vt:lpstr>Black Box Testing Techniques</vt:lpstr>
      <vt:lpstr>Black Box Testing Techniques</vt:lpstr>
      <vt:lpstr>Black Box Testing Techniques</vt:lpstr>
      <vt:lpstr>Black Box Testing Techniques</vt:lpstr>
      <vt:lpstr>Black Box Testing Techniques</vt:lpstr>
      <vt:lpstr>Black Box Testing Techniques</vt:lpstr>
      <vt:lpstr>Black Box Testing Techniques</vt:lpstr>
      <vt:lpstr>Black Box Testing Techniques</vt:lpstr>
      <vt:lpstr>How to do Black Box Testing Step-wise?</vt:lpstr>
      <vt:lpstr>Functional Testing</vt:lpstr>
      <vt:lpstr>Functional Testing</vt:lpstr>
      <vt:lpstr>Functional Testing</vt:lpstr>
      <vt:lpstr>Functional Testing Use Case Example</vt:lpstr>
      <vt:lpstr>Functional Testing Use Case Example</vt:lpstr>
      <vt:lpstr>Functional Testing Use Case Example</vt:lpstr>
      <vt:lpstr>Tests Conducted on Use Case Example </vt:lpstr>
      <vt:lpstr>Tests Conducted on Use Case Example</vt:lpstr>
      <vt:lpstr>Tests Conducted on Use Case Example</vt:lpstr>
      <vt:lpstr>Advantages of Functional Testing</vt:lpstr>
      <vt:lpstr>Disadvantages of Functional Testing</vt:lpstr>
      <vt:lpstr>Non-Functional Testing</vt:lpstr>
      <vt:lpstr>Non-Functional Testing</vt:lpstr>
      <vt:lpstr>Non-Functional Testing</vt:lpstr>
      <vt:lpstr>Non-Functional Testing</vt:lpstr>
      <vt:lpstr>How to capture non-functional Requirement</vt:lpstr>
      <vt:lpstr>How to capture non-functional Requirement</vt:lpstr>
      <vt:lpstr>Summary</vt:lpstr>
      <vt:lpstr>References</vt:lpstr>
      <vt:lpstr>PowerPoint Presentation</vt:lpstr>
    </vt:vector>
  </TitlesOfParts>
  <Company>Carleton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ppt 1.1</dc:title>
  <dc:creator>Carleton College</dc:creator>
  <cp:lastModifiedBy>Windows User</cp:lastModifiedBy>
  <cp:revision>146</cp:revision>
  <cp:lastPrinted>1601-01-01T00:00:00Z</cp:lastPrinted>
  <dcterms:created xsi:type="dcterms:W3CDTF">2000-12-31T14:09:31Z</dcterms:created>
  <dcterms:modified xsi:type="dcterms:W3CDTF">2020-08-30T01:55:31Z</dcterms:modified>
</cp:coreProperties>
</file>