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24"/>
  </p:notesMasterIdLst>
  <p:handoutMasterIdLst>
    <p:handoutMasterId r:id="rId25"/>
  </p:handoutMasterIdLst>
  <p:sldIdLst>
    <p:sldId id="371" r:id="rId2"/>
    <p:sldId id="441" r:id="rId3"/>
    <p:sldId id="422" r:id="rId4"/>
    <p:sldId id="443" r:id="rId5"/>
    <p:sldId id="423" r:id="rId6"/>
    <p:sldId id="424" r:id="rId7"/>
    <p:sldId id="425" r:id="rId8"/>
    <p:sldId id="428" r:id="rId9"/>
    <p:sldId id="429" r:id="rId10"/>
    <p:sldId id="430" r:id="rId11"/>
    <p:sldId id="431" r:id="rId12"/>
    <p:sldId id="432" r:id="rId13"/>
    <p:sldId id="433" r:id="rId14"/>
    <p:sldId id="434" r:id="rId15"/>
    <p:sldId id="435" r:id="rId16"/>
    <p:sldId id="436" r:id="rId17"/>
    <p:sldId id="437" r:id="rId18"/>
    <p:sldId id="438" r:id="rId19"/>
    <p:sldId id="439" r:id="rId20"/>
    <p:sldId id="442" r:id="rId21"/>
    <p:sldId id="421" r:id="rId22"/>
    <p:sldId id="440" r:id="rId23"/>
  </p:sldIdLst>
  <p:sldSz cx="9144000" cy="6858000" type="screen4x3"/>
  <p:notesSz cx="6858000" cy="9144000"/>
  <p:custDataLst>
    <p:tags r:id="rId26"/>
  </p:custDataLst>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364" autoAdjust="0"/>
  </p:normalViewPr>
  <p:slideViewPr>
    <p:cSldViewPr>
      <p:cViewPr varScale="1">
        <p:scale>
          <a:sx n="73" d="100"/>
          <a:sy n="73" d="100"/>
        </p:scale>
        <p:origin x="126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76E51BD-7C3B-4CF3-B1E6-6F8E4706AFBA}" type="slidenum">
              <a:rPr lang="en-US"/>
              <a:pPr>
                <a:defRPr/>
              </a:pPr>
              <a:t>‹#›</a:t>
            </a:fld>
            <a:endParaRPr lang="en-US"/>
          </a:p>
        </p:txBody>
      </p:sp>
    </p:spTree>
    <p:extLst>
      <p:ext uri="{BB962C8B-B14F-4D97-AF65-F5344CB8AC3E}">
        <p14:creationId xmlns:p14="http://schemas.microsoft.com/office/powerpoint/2010/main" val="8255385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DAC25BC-F339-4BC6-95D9-3533AADA1F8A}" type="datetimeFigureOut">
              <a:rPr lang="en-US"/>
              <a:pPr>
                <a:defRPr/>
              </a:pPr>
              <a:t>8/30/2020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90FCC302-7811-4A65-A0E9-F6E368C5D294}" type="slidenum">
              <a:rPr lang="en-US"/>
              <a:pPr>
                <a:defRPr/>
              </a:pPr>
              <a:t>‹#›</a:t>
            </a:fld>
            <a:endParaRPr lang="en-US"/>
          </a:p>
        </p:txBody>
      </p:sp>
    </p:spTree>
    <p:extLst>
      <p:ext uri="{BB962C8B-B14F-4D97-AF65-F5344CB8AC3E}">
        <p14:creationId xmlns:p14="http://schemas.microsoft.com/office/powerpoint/2010/main" val="6629114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0FCC302-7811-4A65-A0E9-F6E368C5D294}" type="slidenum">
              <a:rPr lang="en-US" smtClean="0"/>
              <a:pPr>
                <a:defRPr/>
              </a:pPr>
              <a:t>1</a:t>
            </a:fld>
            <a:endParaRPr lang="en-US"/>
          </a:p>
        </p:txBody>
      </p:sp>
    </p:spTree>
    <p:extLst>
      <p:ext uri="{BB962C8B-B14F-4D97-AF65-F5344CB8AC3E}">
        <p14:creationId xmlns:p14="http://schemas.microsoft.com/office/powerpoint/2010/main" val="1305783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0FCC302-7811-4A65-A0E9-F6E368C5D294}" type="slidenum">
              <a:rPr lang="en-US" smtClean="0"/>
              <a:pPr>
                <a:defRPr/>
              </a:pPr>
              <a:t>21</a:t>
            </a:fld>
            <a:endParaRPr lang="en-US"/>
          </a:p>
        </p:txBody>
      </p:sp>
    </p:spTree>
    <p:extLst>
      <p:ext uri="{BB962C8B-B14F-4D97-AF65-F5344CB8AC3E}">
        <p14:creationId xmlns:p14="http://schemas.microsoft.com/office/powerpoint/2010/main" val="960991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smtClean="0"/>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D628144-3CD7-45A5-9C90-04A23D1D269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226B808-5C34-4EF9-B6E7-1E7D96A50F6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82ED13-50FF-4A8A-B5A0-894FE82E1D65}" type="datetimeFigureOut">
              <a:rPr lang="en-US" smtClean="0"/>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6956F7-E532-4C94-B2C3-D9A25A55C434}" type="slidenum">
              <a:rPr lang="en-US" smtClean="0"/>
              <a:t>‹#›</a:t>
            </a:fld>
            <a:endParaRPr lang="en-US"/>
          </a:p>
        </p:txBody>
      </p:sp>
    </p:spTree>
    <p:extLst>
      <p:ext uri="{BB962C8B-B14F-4D97-AF65-F5344CB8AC3E}">
        <p14:creationId xmlns:p14="http://schemas.microsoft.com/office/powerpoint/2010/main" val="327067865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8/30/2020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41748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pPr lvl="0"/>
            <a:r>
              <a:rPr lang="en-US" noProof="0" smtClean="0"/>
              <a:t>Click icon to add picture</a:t>
            </a:r>
            <a:endParaRPr lang="en-US" noProof="0"/>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p:txBody>
      </p:sp>
      <p:sp>
        <p:nvSpPr>
          <p:cNvPr id="5" name="Date Placeholder 6"/>
          <p:cNvSpPr>
            <a:spLocks noGrp="1"/>
          </p:cNvSpPr>
          <p:nvPr>
            <p:ph type="dt" sz="half" idx="15"/>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7"/>
          <p:cNvSpPr>
            <a:spLocks noGrp="1"/>
          </p:cNvSpPr>
          <p:nvPr>
            <p:ph type="ftr" sz="quarter" idx="16"/>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8"/>
          <p:cNvSpPr>
            <a:spLocks noGrp="1"/>
          </p:cNvSpPr>
          <p:nvPr>
            <p:ph type="sldNum" sz="quarter" idx="17"/>
          </p:nvPr>
        </p:nvSpPr>
        <p:spPr/>
        <p:txBody>
          <a:bodyPr/>
          <a:lstStyle>
            <a:lvl1pPr>
              <a:defRPr/>
            </a:lvl1pPr>
          </a:lstStyle>
          <a:p>
            <a:pPr>
              <a:defRPr/>
            </a:pPr>
            <a:fld id="{94159717-93E6-4FE9-BD39-866608D5C5F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3" name="Date Placeholder 1"/>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4"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pPr>
              <a:defRPr/>
            </a:pPr>
            <a:fld id="{396D2446-9713-4124-AF3B-6795FB8E950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8512F239-D254-4CD4-9451-2FFFB35C614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3490F810-B25B-4D7F-9BCF-032AE62E6AB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2" name="Title 1"/>
          <p:cNvSpPr>
            <a:spLocks noGrp="1"/>
          </p:cNvSpPr>
          <p:nvPr>
            <p:ph type="title"/>
          </p:nvPr>
        </p:nvSpPr>
        <p:spPr>
          <a:xfrm>
            <a:off x="304800" y="1371600"/>
            <a:ext cx="8229600" cy="6858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BB189F1-D48D-4A35-BB43-5B97E9185D2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5BD02B9-94E6-412E-9248-090ADCCC7839}" type="slidenum">
              <a:rPr lang="en-US"/>
              <a:pPr>
                <a:defRPr/>
              </a:pPr>
              <a:t>‹#›</a:t>
            </a:fld>
            <a:endParaRPr lang="en-US"/>
          </a:p>
        </p:txBody>
      </p:sp>
      <p:sp>
        <p:nvSpPr>
          <p:cNvPr id="13" name="TextBox 9"/>
          <p:cNvSpPr txBox="1">
            <a:spLocks noChangeArrowheads="1"/>
          </p:cNvSpPr>
          <p:nvPr/>
        </p:nvSpPr>
        <p:spPr bwMode="auto">
          <a:xfrm>
            <a:off x="0" y="6457950"/>
            <a:ext cx="9144000" cy="400050"/>
          </a:xfrm>
          <a:prstGeom prst="rect">
            <a:avLst/>
          </a:prstGeom>
          <a:noFill/>
          <a:ln w="9525">
            <a:noFill/>
            <a:miter lim="800000"/>
            <a:headEnd/>
            <a:tailEnd/>
          </a:ln>
        </p:spPr>
        <p:txBody>
          <a:bodyPr>
            <a:spAutoFit/>
          </a:bodyPr>
          <a:lstStyle/>
          <a:p>
            <a:pPr algn="ctr">
              <a:defRPr/>
            </a:pPr>
            <a:r>
              <a:rPr lang="en-US" sz="2000" b="1" dirty="0">
                <a:latin typeface="Calibri" pitchFamily="34" charset="0"/>
              </a:rPr>
              <a:t>University Institute of Engineering (</a:t>
            </a:r>
            <a:r>
              <a:rPr lang="en-US" sz="2000" b="1" dirty="0" err="1">
                <a:latin typeface="Calibri" pitchFamily="34" charset="0"/>
              </a:rPr>
              <a:t>UIE</a:t>
            </a:r>
            <a:r>
              <a:rPr lang="en-US" sz="2000" b="1" dirty="0">
                <a:latin typeface="Calibri" pitchFamily="34" charset="0"/>
              </a:rPr>
              <a:t>)</a:t>
            </a:r>
          </a:p>
        </p:txBody>
      </p:sp>
      <p:cxnSp>
        <p:nvCxnSpPr>
          <p:cNvPr id="10" name="Straight Connector 9"/>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2053" name="Picture 4" descr="https://encrypted-tbn3.gstatic.com/images?q=tbn:ANd9GcTyg3Gq4WoxkxO75aZWNEjYFvavmMfWdiMvs57jpDF8YRR3yCybqQ">
            <a:hlinkClick r:id="rId14"/>
          </p:cNvPr>
          <p:cNvPicPr>
            <a:picLocks noChangeAspect="1" noChangeArrowheads="1"/>
          </p:cNvPicPr>
          <p:nvPr/>
        </p:nvPicPr>
        <p:blipFill>
          <a:blip r:embed="rId15"/>
          <a:srcRect/>
          <a:stretch>
            <a:fillRect/>
          </a:stretch>
        </p:blipFill>
        <p:spPr bwMode="auto">
          <a:xfrm>
            <a:off x="152400" y="152400"/>
            <a:ext cx="768350" cy="1219200"/>
          </a:xfrm>
          <a:prstGeom prst="rect">
            <a:avLst/>
          </a:prstGeom>
          <a:noFill/>
          <a:ln w="9525">
            <a:noFill/>
            <a:miter lim="800000"/>
            <a:headEnd/>
            <a:tailEnd/>
          </a:ln>
        </p:spPr>
      </p:pic>
      <p:sp>
        <p:nvSpPr>
          <p:cNvPr id="7"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21" r:id="rId11"/>
    <p:sldLayoutId id="2147483822" r:id="rId12"/>
  </p:sldLayoutIdLst>
  <p:timing>
    <p:tnLst>
      <p:par>
        <p:cTn id="1" dur="indefinite" restart="never" nodeType="tmRoot"/>
      </p:par>
    </p:tnLst>
  </p:timing>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fontAlgn="base">
        <a:spcBef>
          <a:spcPct val="0"/>
        </a:spcBef>
        <a:spcAft>
          <a:spcPct val="0"/>
        </a:spcAft>
        <a:defRPr sz="4400" b="1">
          <a:solidFill>
            <a:schemeClr val="tx1"/>
          </a:solidFill>
          <a:latin typeface="Cambria" pitchFamily="18" charset="0"/>
        </a:defRPr>
      </a:lvl6pPr>
      <a:lvl7pPr marL="914400" algn="ctr" rtl="0" fontAlgn="base">
        <a:spcBef>
          <a:spcPct val="0"/>
        </a:spcBef>
        <a:spcAft>
          <a:spcPct val="0"/>
        </a:spcAft>
        <a:defRPr sz="4400" b="1">
          <a:solidFill>
            <a:schemeClr val="tx1"/>
          </a:solidFill>
          <a:latin typeface="Cambria" pitchFamily="18" charset="0"/>
        </a:defRPr>
      </a:lvl7pPr>
      <a:lvl8pPr marL="1371600" algn="ctr" rtl="0" fontAlgn="base">
        <a:spcBef>
          <a:spcPct val="0"/>
        </a:spcBef>
        <a:spcAft>
          <a:spcPct val="0"/>
        </a:spcAft>
        <a:defRPr sz="4400" b="1">
          <a:solidFill>
            <a:schemeClr val="tx1"/>
          </a:solidFill>
          <a:latin typeface="Cambria" pitchFamily="18" charset="0"/>
        </a:defRPr>
      </a:lvl8pPr>
      <a:lvl9pPr marL="1828800" algn="ctr" rtl="0" fontAlgn="base">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38200"/>
            <a:ext cx="6858000" cy="2133600"/>
          </a:xfrm>
        </p:spPr>
        <p:txBody>
          <a:bodyPr/>
          <a:lstStyle/>
          <a:p>
            <a:r>
              <a:rPr lang="en-US" sz="4400" b="1" dirty="0"/>
              <a:t>Software Testing and Quality </a:t>
            </a:r>
            <a:r>
              <a:rPr lang="en-US" sz="4400" b="1" dirty="0" smtClean="0"/>
              <a:t>Assurance </a:t>
            </a:r>
            <a:br>
              <a:rPr lang="en-US" sz="4400" b="1" dirty="0" smtClean="0"/>
            </a:br>
            <a:r>
              <a:rPr lang="en-US" sz="4400" b="1" dirty="0" smtClean="0"/>
              <a:t>(CST-311)</a:t>
            </a:r>
            <a:endParaRPr lang="en-US" sz="4400" b="1" dirty="0"/>
          </a:p>
        </p:txBody>
      </p:sp>
      <p:sp>
        <p:nvSpPr>
          <p:cNvPr id="3" name="Subtitle 2"/>
          <p:cNvSpPr>
            <a:spLocks noGrp="1"/>
          </p:cNvSpPr>
          <p:nvPr>
            <p:ph type="subTitle" idx="1"/>
          </p:nvPr>
        </p:nvSpPr>
        <p:spPr>
          <a:xfrm>
            <a:off x="1143000" y="2971800"/>
            <a:ext cx="6858000" cy="3200400"/>
          </a:xfrm>
        </p:spPr>
        <p:txBody>
          <a:bodyPr>
            <a:noAutofit/>
          </a:bodyPr>
          <a:lstStyle/>
          <a:p>
            <a:r>
              <a:rPr lang="en-US" sz="2700" dirty="0"/>
              <a:t>Department:- Computer Science &amp; Engineering</a:t>
            </a:r>
          </a:p>
          <a:p>
            <a:r>
              <a:rPr lang="en-US" sz="2700" dirty="0" smtClean="0"/>
              <a:t>Unit </a:t>
            </a:r>
            <a:r>
              <a:rPr lang="en-US" sz="2700" dirty="0" smtClean="0"/>
              <a:t>-2</a:t>
            </a:r>
          </a:p>
          <a:p>
            <a:r>
              <a:rPr lang="en-US" sz="2700" dirty="0" smtClean="0"/>
              <a:t>Chapter </a:t>
            </a:r>
            <a:r>
              <a:rPr lang="en-US" sz="2700" dirty="0"/>
              <a:t>2</a:t>
            </a:r>
            <a:endParaRPr lang="en-US" sz="2700" dirty="0" smtClean="0"/>
          </a:p>
          <a:p>
            <a:r>
              <a:rPr lang="en-US" sz="2700" dirty="0" smtClean="0"/>
              <a:t>Lecture 2.3</a:t>
            </a:r>
            <a:endParaRPr lang="en-US" sz="2700" dirty="0"/>
          </a:p>
        </p:txBody>
      </p:sp>
    </p:spTree>
    <p:extLst>
      <p:ext uri="{BB962C8B-B14F-4D97-AF65-F5344CB8AC3E}">
        <p14:creationId xmlns:p14="http://schemas.microsoft.com/office/powerpoint/2010/main" val="757663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762000"/>
          </a:xfrm>
        </p:spPr>
        <p:txBody>
          <a:bodyPr/>
          <a:lstStyle/>
          <a:p>
            <a:r>
              <a:rPr lang="en-US" dirty="0" smtClean="0"/>
              <a:t> White Box Testing Techniques</a:t>
            </a:r>
          </a:p>
        </p:txBody>
      </p:sp>
      <p:sp>
        <p:nvSpPr>
          <p:cNvPr id="5" name="Rectangle 4"/>
          <p:cNvSpPr/>
          <p:nvPr/>
        </p:nvSpPr>
        <p:spPr>
          <a:xfrm>
            <a:off x="990600" y="1371600"/>
            <a:ext cx="7620000" cy="5386090"/>
          </a:xfrm>
          <a:prstGeom prst="rect">
            <a:avLst/>
          </a:prstGeom>
        </p:spPr>
        <p:txBody>
          <a:bodyPr wrap="square">
            <a:spAutoFit/>
          </a:bodyPr>
          <a:lstStyle/>
          <a:p>
            <a:pPr algn="just">
              <a:buFont typeface="Arial" pitchFamily="34" charset="0"/>
              <a:buChar char="•"/>
            </a:pPr>
            <a:r>
              <a:rPr lang="en-US" sz="2000" dirty="0" smtClean="0">
                <a:latin typeface="Cambria" pitchFamily="18" charset="0"/>
              </a:rPr>
              <a:t>Statement Coverage</a:t>
            </a:r>
          </a:p>
          <a:p>
            <a:pPr algn="just">
              <a:buFont typeface="Arial" pitchFamily="34" charset="0"/>
              <a:buChar char="•"/>
            </a:pPr>
            <a:r>
              <a:rPr lang="en-US" sz="2000" dirty="0" smtClean="0">
                <a:latin typeface="Cambria" pitchFamily="18" charset="0"/>
              </a:rPr>
              <a:t>Branch Coverage</a:t>
            </a:r>
          </a:p>
          <a:p>
            <a:pPr algn="just">
              <a:buFont typeface="Arial" pitchFamily="34" charset="0"/>
              <a:buChar char="•"/>
            </a:pPr>
            <a:r>
              <a:rPr lang="en-US" sz="2000" dirty="0" smtClean="0">
                <a:latin typeface="Cambria" pitchFamily="18" charset="0"/>
              </a:rPr>
              <a:t>Path Coverage</a:t>
            </a:r>
          </a:p>
          <a:p>
            <a:pPr algn="just"/>
            <a:r>
              <a:rPr lang="en-US" sz="2000" dirty="0" smtClean="0">
                <a:latin typeface="Cambria" pitchFamily="18" charset="0"/>
              </a:rPr>
              <a:t>Note that the statement, branch or path coverage does not identify any bug or defect that needs to be fixed. It only identifies those lines of code which are either never executed or remains untouched. Based on this further testing can be focused on.</a:t>
            </a:r>
          </a:p>
          <a:p>
            <a:pPr algn="just"/>
            <a:r>
              <a:rPr lang="en-US" sz="2000" dirty="0" smtClean="0">
                <a:latin typeface="Cambria" pitchFamily="18" charset="0"/>
              </a:rPr>
              <a:t>Let’s understand these techniques one by one with a simple example.</a:t>
            </a:r>
          </a:p>
          <a:p>
            <a:pPr algn="just"/>
            <a:r>
              <a:rPr lang="en-US" sz="2000" b="1" dirty="0" smtClean="0">
                <a:latin typeface="Cambria" pitchFamily="18" charset="0"/>
              </a:rPr>
              <a:t>1.  Statement coverage:</a:t>
            </a:r>
            <a:endParaRPr lang="en-US" sz="2000" dirty="0" smtClean="0">
              <a:latin typeface="Cambria" pitchFamily="18" charset="0"/>
            </a:endParaRPr>
          </a:p>
          <a:p>
            <a:pPr marL="342900" indent="-342900" algn="just">
              <a:buFont typeface="Arial" panose="020B0604020202020204" pitchFamily="34" charset="0"/>
              <a:buChar char="•"/>
            </a:pPr>
            <a:r>
              <a:rPr lang="en-US" sz="2000" dirty="0" smtClean="0">
                <a:latin typeface="Cambria" pitchFamily="18" charset="0"/>
              </a:rPr>
              <a:t>In a programming language, a statement is nothing but the line of code or instruction for the computer to understand and act accordingly. </a:t>
            </a:r>
          </a:p>
          <a:p>
            <a:pPr marL="342900" indent="-342900" algn="just">
              <a:buFont typeface="Arial" panose="020B0604020202020204" pitchFamily="34" charset="0"/>
              <a:buChar char="•"/>
            </a:pPr>
            <a:r>
              <a:rPr lang="en-US" sz="2000" dirty="0" smtClean="0">
                <a:latin typeface="Cambria" pitchFamily="18" charset="0"/>
              </a:rPr>
              <a:t>A statement becomes an executable statement when it gets compiled and converted into the object code and performs the action when the program is in a running mode.</a:t>
            </a:r>
          </a:p>
          <a:p>
            <a:pPr algn="just"/>
            <a:endParaRPr lang="en-US" dirty="0">
              <a:latin typeface="Cambria" pitchFamily="18" charset="0"/>
            </a:endParaRPr>
          </a:p>
        </p:txBody>
      </p:sp>
    </p:spTree>
    <p:extLst>
      <p:ext uri="{BB962C8B-B14F-4D97-AF65-F5344CB8AC3E}">
        <p14:creationId xmlns:p14="http://schemas.microsoft.com/office/powerpoint/2010/main" val="21869704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609600"/>
          </a:xfrm>
        </p:spPr>
        <p:txBody>
          <a:bodyPr/>
          <a:lstStyle/>
          <a:p>
            <a:r>
              <a:rPr lang="en-US" dirty="0" smtClean="0"/>
              <a:t>White Box Testing Techniques</a:t>
            </a:r>
          </a:p>
        </p:txBody>
      </p:sp>
      <p:sp>
        <p:nvSpPr>
          <p:cNvPr id="5" name="Rectangle 4"/>
          <p:cNvSpPr/>
          <p:nvPr/>
        </p:nvSpPr>
        <p:spPr>
          <a:xfrm>
            <a:off x="990600" y="1371600"/>
            <a:ext cx="7620000" cy="5078313"/>
          </a:xfrm>
          <a:prstGeom prst="rect">
            <a:avLst/>
          </a:prstGeom>
        </p:spPr>
        <p:txBody>
          <a:bodyPr wrap="square">
            <a:spAutoFit/>
          </a:bodyPr>
          <a:lstStyle/>
          <a:p>
            <a:pPr algn="just"/>
            <a:r>
              <a:rPr lang="en-US" sz="2000" dirty="0" smtClean="0">
                <a:latin typeface="Cambria" pitchFamily="18" charset="0"/>
              </a:rPr>
              <a:t>Hence </a:t>
            </a:r>
            <a:r>
              <a:rPr lang="en-US" sz="2000" i="1" dirty="0" smtClean="0">
                <a:latin typeface="Cambria" pitchFamily="18" charset="0"/>
              </a:rPr>
              <a:t>“Statement Coverage”</a:t>
            </a:r>
            <a:r>
              <a:rPr lang="en-US" sz="2000" dirty="0" smtClean="0">
                <a:latin typeface="Cambria" pitchFamily="18" charset="0"/>
              </a:rPr>
              <a:t>, as the name itself suggests, it is the method of validating whether each and every line of the code is executed at least once.</a:t>
            </a:r>
          </a:p>
          <a:p>
            <a:pPr algn="just"/>
            <a:r>
              <a:rPr lang="en-US" sz="2000" b="1" dirty="0" smtClean="0">
                <a:latin typeface="Cambria" pitchFamily="18" charset="0"/>
              </a:rPr>
              <a:t>2.  Branch Coverage:</a:t>
            </a:r>
            <a:endParaRPr lang="en-US" sz="2000" dirty="0" smtClean="0">
              <a:latin typeface="Cambria" pitchFamily="18" charset="0"/>
            </a:endParaRPr>
          </a:p>
          <a:p>
            <a:pPr marL="342900" indent="-342900" algn="just">
              <a:buFont typeface="Arial" panose="020B0604020202020204" pitchFamily="34" charset="0"/>
              <a:buChar char="•"/>
            </a:pPr>
            <a:r>
              <a:rPr lang="en-US" sz="2000" dirty="0" smtClean="0">
                <a:latin typeface="Cambria" pitchFamily="18" charset="0"/>
              </a:rPr>
              <a:t>“Branch” in a programming language is like the “IF statements”.</a:t>
            </a:r>
          </a:p>
          <a:p>
            <a:pPr marL="342900" indent="-342900" algn="just">
              <a:buFont typeface="Arial" panose="020B0604020202020204" pitchFamily="34" charset="0"/>
              <a:buChar char="•"/>
            </a:pPr>
            <a:r>
              <a:rPr lang="en-US" sz="2000" dirty="0" smtClean="0">
                <a:latin typeface="Cambria" pitchFamily="18" charset="0"/>
              </a:rPr>
              <a:t>An IF statement has two branches: T</a:t>
            </a:r>
            <a:r>
              <a:rPr lang="en-US" sz="2000" b="1" dirty="0" smtClean="0">
                <a:latin typeface="Cambria" pitchFamily="18" charset="0"/>
              </a:rPr>
              <a:t>rue and False</a:t>
            </a:r>
            <a:r>
              <a:rPr lang="en-US" sz="2000" dirty="0" smtClean="0">
                <a:latin typeface="Cambria" pitchFamily="18" charset="0"/>
              </a:rPr>
              <a:t>.</a:t>
            </a:r>
          </a:p>
          <a:p>
            <a:pPr marL="342900" indent="-342900" algn="just">
              <a:buFont typeface="Arial" panose="020B0604020202020204" pitchFamily="34" charset="0"/>
              <a:buChar char="•"/>
            </a:pPr>
            <a:r>
              <a:rPr lang="en-US" sz="2000" dirty="0" smtClean="0">
                <a:latin typeface="Cambria" pitchFamily="18" charset="0"/>
              </a:rPr>
              <a:t>So in Branch coverage (also called Decision coverage), we validate whether each branch is executed at least once.</a:t>
            </a:r>
          </a:p>
          <a:p>
            <a:pPr algn="just"/>
            <a:r>
              <a:rPr lang="en-US" sz="2000" b="1" dirty="0" smtClean="0">
                <a:latin typeface="Cambria" pitchFamily="18" charset="0"/>
              </a:rPr>
              <a:t>In case of an “IF statement”, there will be two test conditions:</a:t>
            </a:r>
            <a:endParaRPr lang="en-US" sz="2000" dirty="0" smtClean="0">
              <a:latin typeface="Cambria" pitchFamily="18" charset="0"/>
            </a:endParaRPr>
          </a:p>
          <a:p>
            <a:pPr marL="342900" indent="-342900" algn="just">
              <a:buFont typeface="Arial" panose="020B0604020202020204" pitchFamily="34" charset="0"/>
              <a:buChar char="•"/>
            </a:pPr>
            <a:r>
              <a:rPr lang="en-US" sz="2000" dirty="0" smtClean="0">
                <a:latin typeface="Cambria" pitchFamily="18" charset="0"/>
              </a:rPr>
              <a:t>One to validate the true branch and,</a:t>
            </a:r>
          </a:p>
          <a:p>
            <a:pPr marL="342900" indent="-342900" algn="just">
              <a:buFont typeface="Arial" panose="020B0604020202020204" pitchFamily="34" charset="0"/>
              <a:buChar char="•"/>
            </a:pPr>
            <a:r>
              <a:rPr lang="en-US" sz="2000" dirty="0" smtClean="0">
                <a:latin typeface="Cambria" pitchFamily="18" charset="0"/>
              </a:rPr>
              <a:t>Other to validate the false branch.</a:t>
            </a:r>
          </a:p>
          <a:p>
            <a:pPr algn="just"/>
            <a:r>
              <a:rPr lang="en-US" sz="2000" dirty="0" smtClean="0">
                <a:latin typeface="Cambria" pitchFamily="18" charset="0"/>
              </a:rPr>
              <a:t>Hence, in theory, Branch Coverage is a testing method which is when executed ensures that each and every branch from each decision point is executed.</a:t>
            </a:r>
          </a:p>
          <a:p>
            <a:endParaRPr lang="en-US" sz="2000" dirty="0" smtClean="0">
              <a:latin typeface="Cambria" pitchFamily="18" charset="0"/>
            </a:endParaRPr>
          </a:p>
          <a:p>
            <a:endParaRPr lang="en-US" dirty="0">
              <a:latin typeface="Cambria" pitchFamily="18" charset="0"/>
            </a:endParaRPr>
          </a:p>
        </p:txBody>
      </p:sp>
    </p:spTree>
    <p:extLst>
      <p:ext uri="{BB962C8B-B14F-4D97-AF65-F5344CB8AC3E}">
        <p14:creationId xmlns:p14="http://schemas.microsoft.com/office/powerpoint/2010/main" val="8964607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762000"/>
          </a:xfrm>
        </p:spPr>
        <p:txBody>
          <a:bodyPr/>
          <a:lstStyle/>
          <a:p>
            <a:r>
              <a:rPr lang="en-US" dirty="0" smtClean="0"/>
              <a:t>White Box Testing Techniques</a:t>
            </a:r>
          </a:p>
        </p:txBody>
      </p:sp>
      <p:sp>
        <p:nvSpPr>
          <p:cNvPr id="5" name="Rectangle 4"/>
          <p:cNvSpPr/>
          <p:nvPr/>
        </p:nvSpPr>
        <p:spPr>
          <a:xfrm>
            <a:off x="990600" y="1371600"/>
            <a:ext cx="7620000" cy="2308324"/>
          </a:xfrm>
          <a:prstGeom prst="rect">
            <a:avLst/>
          </a:prstGeom>
        </p:spPr>
        <p:txBody>
          <a:bodyPr wrap="square">
            <a:spAutoFit/>
          </a:bodyPr>
          <a:lstStyle/>
          <a:p>
            <a:pPr algn="just"/>
            <a:r>
              <a:rPr lang="en-US" sz="2000" b="1" dirty="0" smtClean="0">
                <a:latin typeface="Cambria" pitchFamily="18" charset="0"/>
              </a:rPr>
              <a:t>3.  Path Coverage</a:t>
            </a:r>
            <a:endParaRPr lang="en-US" sz="2000" dirty="0" smtClean="0">
              <a:latin typeface="Cambria" pitchFamily="18" charset="0"/>
            </a:endParaRPr>
          </a:p>
          <a:p>
            <a:pPr marL="342900" indent="-342900" algn="just">
              <a:buFont typeface="Arial" panose="020B0604020202020204" pitchFamily="34" charset="0"/>
              <a:buChar char="•"/>
            </a:pPr>
            <a:r>
              <a:rPr lang="en-US" sz="2000" dirty="0" smtClean="0">
                <a:latin typeface="Cambria" pitchFamily="18" charset="0"/>
              </a:rPr>
              <a:t>Path coverage tests all the paths of the program. </a:t>
            </a:r>
          </a:p>
          <a:p>
            <a:pPr marL="342900" indent="-342900" algn="just">
              <a:buFont typeface="Arial" panose="020B0604020202020204" pitchFamily="34" charset="0"/>
              <a:buChar char="•"/>
            </a:pPr>
            <a:r>
              <a:rPr lang="en-US" sz="2000" dirty="0" smtClean="0">
                <a:latin typeface="Cambria" pitchFamily="18" charset="0"/>
              </a:rPr>
              <a:t>This is a comprehensive technique which ensures that all the paths of the program are traversed at least once.</a:t>
            </a:r>
          </a:p>
          <a:p>
            <a:pPr marL="342900" indent="-342900" algn="just">
              <a:buFont typeface="Arial" panose="020B0604020202020204" pitchFamily="34" charset="0"/>
              <a:buChar char="•"/>
            </a:pPr>
            <a:r>
              <a:rPr lang="en-US" sz="2000" dirty="0" smtClean="0">
                <a:latin typeface="Cambria" pitchFamily="18" charset="0"/>
              </a:rPr>
              <a:t> Path Coverage is even more powerful than Branch coverage. </a:t>
            </a:r>
          </a:p>
          <a:p>
            <a:pPr marL="342900" indent="-342900" algn="just">
              <a:buFont typeface="Arial" panose="020B0604020202020204" pitchFamily="34" charset="0"/>
              <a:buChar char="•"/>
            </a:pPr>
            <a:r>
              <a:rPr lang="en-US" sz="2000" dirty="0" smtClean="0">
                <a:latin typeface="Cambria" pitchFamily="18" charset="0"/>
              </a:rPr>
              <a:t>This technique is useful for testing the complex programs.</a:t>
            </a:r>
          </a:p>
          <a:p>
            <a:endParaRPr lang="en-US" dirty="0">
              <a:latin typeface="Cambria" pitchFamily="18" charset="0"/>
            </a:endParaRPr>
          </a:p>
        </p:txBody>
      </p:sp>
    </p:spTree>
    <p:extLst>
      <p:ext uri="{BB962C8B-B14F-4D97-AF65-F5344CB8AC3E}">
        <p14:creationId xmlns:p14="http://schemas.microsoft.com/office/powerpoint/2010/main" val="35753815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762000"/>
          </a:xfrm>
        </p:spPr>
        <p:txBody>
          <a:bodyPr/>
          <a:lstStyle/>
          <a:p>
            <a:r>
              <a:rPr lang="en-US" dirty="0" smtClean="0"/>
              <a:t>White Box Testing Example</a:t>
            </a:r>
          </a:p>
        </p:txBody>
      </p:sp>
      <p:sp>
        <p:nvSpPr>
          <p:cNvPr id="6" name="Content Placeholder 5"/>
          <p:cNvSpPr>
            <a:spLocks noGrp="1"/>
          </p:cNvSpPr>
          <p:nvPr>
            <p:ph idx="1"/>
          </p:nvPr>
        </p:nvSpPr>
        <p:spPr>
          <a:xfrm>
            <a:off x="914400" y="1524000"/>
            <a:ext cx="8001000" cy="4572000"/>
          </a:xfrm>
        </p:spPr>
        <p:txBody>
          <a:bodyPr>
            <a:normAutofit fontScale="25000" lnSpcReduction="20000"/>
          </a:bodyPr>
          <a:lstStyle/>
          <a:p>
            <a:pPr algn="just">
              <a:buNone/>
            </a:pPr>
            <a:r>
              <a:rPr lang="en-US" sz="8000" b="1" i="1" dirty="0" smtClean="0"/>
              <a:t>Consider the below simple </a:t>
            </a:r>
            <a:r>
              <a:rPr lang="en-US" sz="8000" b="1" i="1" dirty="0" err="1" smtClean="0"/>
              <a:t>pseudocode</a:t>
            </a:r>
            <a:r>
              <a:rPr lang="en-US" sz="8000" b="1" i="1" dirty="0" smtClean="0"/>
              <a:t>:</a:t>
            </a:r>
            <a:endParaRPr lang="en-US" sz="8000" dirty="0" smtClean="0"/>
          </a:p>
          <a:p>
            <a:pPr algn="just">
              <a:buNone/>
            </a:pPr>
            <a:r>
              <a:rPr lang="en-US" sz="7000" dirty="0" smtClean="0"/>
              <a:t>INPUT A &amp; B </a:t>
            </a:r>
          </a:p>
          <a:p>
            <a:pPr algn="just">
              <a:buNone/>
            </a:pPr>
            <a:r>
              <a:rPr lang="en-US" sz="7000" dirty="0" smtClean="0"/>
              <a:t>C = A + B </a:t>
            </a:r>
          </a:p>
          <a:p>
            <a:pPr algn="just">
              <a:buNone/>
            </a:pPr>
            <a:r>
              <a:rPr lang="en-US" sz="7000" dirty="0" smtClean="0"/>
              <a:t>IF C&gt;100</a:t>
            </a:r>
          </a:p>
          <a:p>
            <a:pPr algn="just">
              <a:buNone/>
            </a:pPr>
            <a:r>
              <a:rPr lang="en-US" sz="7000" dirty="0" smtClean="0"/>
              <a:t> PRINT “ITS DONE”</a:t>
            </a:r>
          </a:p>
          <a:p>
            <a:pPr algn="just">
              <a:buNone/>
            </a:pPr>
            <a:r>
              <a:rPr lang="en-US" sz="7000" dirty="0" smtClean="0"/>
              <a:t>For </a:t>
            </a:r>
            <a:r>
              <a:rPr lang="en-US" sz="7000" b="1" i="1" dirty="0" smtClean="0"/>
              <a:t>Statement Coverage</a:t>
            </a:r>
            <a:r>
              <a:rPr lang="en-US" sz="7000" dirty="0" smtClean="0"/>
              <a:t> – we would only need one test case to check all the lines of the code.</a:t>
            </a:r>
          </a:p>
          <a:p>
            <a:pPr algn="just">
              <a:buNone/>
            </a:pPr>
            <a:r>
              <a:rPr lang="en-US" sz="7000" b="1" dirty="0" smtClean="0"/>
              <a:t>That means:</a:t>
            </a:r>
            <a:endParaRPr lang="en-US" sz="7000" dirty="0" smtClean="0"/>
          </a:p>
          <a:p>
            <a:pPr algn="just">
              <a:buNone/>
            </a:pPr>
            <a:r>
              <a:rPr lang="en-US" sz="7000" dirty="0" smtClean="0"/>
              <a:t>If I consider </a:t>
            </a:r>
            <a:r>
              <a:rPr lang="en-US" sz="7000" i="1" dirty="0" smtClean="0"/>
              <a:t>TestCase_01 to be (A=40 and B=70),</a:t>
            </a:r>
            <a:r>
              <a:rPr lang="en-US" sz="7000" dirty="0" smtClean="0"/>
              <a:t> then all the lines of code will be executed.</a:t>
            </a:r>
          </a:p>
          <a:p>
            <a:pPr algn="just">
              <a:buNone/>
            </a:pPr>
            <a:r>
              <a:rPr lang="en-US" sz="7000" b="1" dirty="0" smtClean="0"/>
              <a:t>Now the question arises:</a:t>
            </a:r>
            <a:endParaRPr lang="en-US" sz="7000" dirty="0" smtClean="0"/>
          </a:p>
          <a:p>
            <a:pPr algn="just">
              <a:buNone/>
            </a:pPr>
            <a:r>
              <a:rPr lang="en-US" sz="7000" dirty="0" smtClean="0"/>
              <a:t>Is that sufficient?</a:t>
            </a:r>
          </a:p>
          <a:p>
            <a:pPr algn="just">
              <a:buNone/>
            </a:pPr>
            <a:r>
              <a:rPr lang="en-US" sz="7000" dirty="0" smtClean="0"/>
              <a:t>What if I consider my Test case as A=33 and B=45?</a:t>
            </a:r>
          </a:p>
          <a:p>
            <a:pPr algn="just">
              <a:buNone/>
            </a:pPr>
            <a:r>
              <a:rPr lang="en-US" sz="7000" dirty="0" smtClean="0"/>
              <a:t>       Because Statement coverage will only cover the true side, for the pseudo code,    only one test case would NOT be sufficient to test it. As a tester, we have to consider the negative cases as well.</a:t>
            </a:r>
          </a:p>
          <a:p>
            <a:pPr algn="just">
              <a:buNone/>
            </a:pPr>
            <a:endParaRPr lang="en-US" sz="7000" dirty="0"/>
          </a:p>
        </p:txBody>
      </p:sp>
    </p:spTree>
    <p:extLst>
      <p:ext uri="{BB962C8B-B14F-4D97-AF65-F5344CB8AC3E}">
        <p14:creationId xmlns:p14="http://schemas.microsoft.com/office/powerpoint/2010/main" val="2605063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762000"/>
          </a:xfrm>
        </p:spPr>
        <p:txBody>
          <a:bodyPr/>
          <a:lstStyle/>
          <a:p>
            <a:r>
              <a:rPr lang="en-US" dirty="0" smtClean="0"/>
              <a:t>White Box Testing Example</a:t>
            </a:r>
          </a:p>
        </p:txBody>
      </p:sp>
      <p:sp>
        <p:nvSpPr>
          <p:cNvPr id="6" name="Content Placeholder 5"/>
          <p:cNvSpPr>
            <a:spLocks noGrp="1"/>
          </p:cNvSpPr>
          <p:nvPr>
            <p:ph idx="1"/>
          </p:nvPr>
        </p:nvSpPr>
        <p:spPr>
          <a:xfrm>
            <a:off x="914400" y="1524000"/>
            <a:ext cx="8001000" cy="4572000"/>
          </a:xfrm>
        </p:spPr>
        <p:txBody>
          <a:bodyPr>
            <a:normAutofit fontScale="25000" lnSpcReduction="20000"/>
          </a:bodyPr>
          <a:lstStyle/>
          <a:p>
            <a:pPr algn="just"/>
            <a:r>
              <a:rPr lang="en-US" sz="7400" dirty="0" smtClean="0"/>
              <a:t>Hence for maximum coverage, we need to consider </a:t>
            </a:r>
            <a:r>
              <a:rPr lang="en-US" sz="7400" b="1" dirty="0" smtClean="0"/>
              <a:t>“</a:t>
            </a:r>
            <a:r>
              <a:rPr lang="en-US" sz="7400" b="1" i="1" dirty="0" smtClean="0"/>
              <a:t>Branch Coverage</a:t>
            </a:r>
            <a:r>
              <a:rPr lang="en-US" sz="7400" b="1" dirty="0" smtClean="0"/>
              <a:t>”</a:t>
            </a:r>
            <a:r>
              <a:rPr lang="en-US" sz="7400" dirty="0" smtClean="0"/>
              <a:t>, which will evaluate the “FALSE” conditions.</a:t>
            </a:r>
          </a:p>
          <a:p>
            <a:pPr algn="just"/>
            <a:r>
              <a:rPr lang="en-US" sz="7400" dirty="0" smtClean="0"/>
              <a:t>In the real world, you may add appropriate statements when the condition fails.</a:t>
            </a:r>
          </a:p>
          <a:p>
            <a:pPr algn="just">
              <a:buNone/>
            </a:pPr>
            <a:endParaRPr lang="en-US" sz="5100" b="1" i="1" dirty="0" smtClean="0"/>
          </a:p>
          <a:p>
            <a:pPr>
              <a:buNone/>
            </a:pPr>
            <a:r>
              <a:rPr lang="en-US" sz="8000" b="1" i="1" dirty="0" smtClean="0"/>
              <a:t>So now the pseudo code becomes:</a:t>
            </a:r>
            <a:endParaRPr lang="en-US" sz="8000" dirty="0" smtClean="0"/>
          </a:p>
          <a:p>
            <a:pPr>
              <a:buNone/>
            </a:pPr>
            <a:endParaRPr lang="en-US" sz="8000" dirty="0" smtClean="0"/>
          </a:p>
          <a:p>
            <a:pPr>
              <a:buNone/>
            </a:pPr>
            <a:r>
              <a:rPr lang="en-US" sz="8000" dirty="0" smtClean="0"/>
              <a:t>INPUT A &amp; B </a:t>
            </a:r>
          </a:p>
          <a:p>
            <a:pPr>
              <a:buNone/>
            </a:pPr>
            <a:r>
              <a:rPr lang="en-US" sz="8000" dirty="0" smtClean="0"/>
              <a:t>C = A + B </a:t>
            </a:r>
          </a:p>
          <a:p>
            <a:pPr>
              <a:buNone/>
            </a:pPr>
            <a:r>
              <a:rPr lang="en-US" sz="8000" dirty="0" smtClean="0"/>
              <a:t>IF C&gt;100 </a:t>
            </a:r>
          </a:p>
          <a:p>
            <a:pPr>
              <a:buNone/>
            </a:pPr>
            <a:r>
              <a:rPr lang="en-US" sz="8000" dirty="0" smtClean="0"/>
              <a:t>PRINT “ITS DONE” </a:t>
            </a:r>
          </a:p>
          <a:p>
            <a:pPr>
              <a:buNone/>
            </a:pPr>
            <a:r>
              <a:rPr lang="en-US" sz="8000" dirty="0" smtClean="0"/>
              <a:t>ELSE </a:t>
            </a:r>
          </a:p>
          <a:p>
            <a:pPr>
              <a:buNone/>
            </a:pPr>
            <a:r>
              <a:rPr lang="en-US" sz="8000" dirty="0" smtClean="0"/>
              <a:t>PRINT “ITS PENDING”</a:t>
            </a:r>
          </a:p>
          <a:p>
            <a:pPr marL="0" indent="0" algn="just">
              <a:buNone/>
            </a:pPr>
            <a:endParaRPr lang="en-US" sz="8000" dirty="0" smtClean="0"/>
          </a:p>
          <a:p>
            <a:pPr marL="0" indent="0" algn="just">
              <a:buNone/>
            </a:pPr>
            <a:r>
              <a:rPr lang="en-US" sz="8000" dirty="0" smtClean="0"/>
              <a:t>Since Statement coverage is not sufficient to test the entire pseudo code, we would require Branch coverage to ensure maximum coverage</a:t>
            </a:r>
            <a:r>
              <a:rPr lang="en-US" sz="8000" b="1" dirty="0" smtClean="0"/>
              <a:t>.</a:t>
            </a:r>
            <a:endParaRPr lang="en-US" sz="8000" dirty="0" smtClean="0"/>
          </a:p>
          <a:p>
            <a:endParaRPr lang="en-US" sz="7000" dirty="0"/>
          </a:p>
        </p:txBody>
      </p:sp>
    </p:spTree>
    <p:extLst>
      <p:ext uri="{BB962C8B-B14F-4D97-AF65-F5344CB8AC3E}">
        <p14:creationId xmlns:p14="http://schemas.microsoft.com/office/powerpoint/2010/main" val="11455148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762000"/>
          </a:xfrm>
        </p:spPr>
        <p:txBody>
          <a:bodyPr/>
          <a:lstStyle/>
          <a:p>
            <a:r>
              <a:rPr lang="en-US" dirty="0" smtClean="0"/>
              <a:t>White Box Testing Example</a:t>
            </a:r>
          </a:p>
        </p:txBody>
      </p:sp>
      <p:sp>
        <p:nvSpPr>
          <p:cNvPr id="6" name="Content Placeholder 5"/>
          <p:cNvSpPr>
            <a:spLocks noGrp="1"/>
          </p:cNvSpPr>
          <p:nvPr>
            <p:ph idx="1"/>
          </p:nvPr>
        </p:nvSpPr>
        <p:spPr>
          <a:xfrm>
            <a:off x="914400" y="1524000"/>
            <a:ext cx="8001000" cy="4572000"/>
          </a:xfrm>
        </p:spPr>
        <p:txBody>
          <a:bodyPr>
            <a:normAutofit fontScale="25000" lnSpcReduction="20000"/>
          </a:bodyPr>
          <a:lstStyle/>
          <a:p>
            <a:r>
              <a:rPr lang="en-US" sz="8000" dirty="0" smtClean="0"/>
              <a:t>So for Branch coverage, we would require two test cases to complete the testing of this pseudo code.</a:t>
            </a:r>
          </a:p>
          <a:p>
            <a:pPr>
              <a:buNone/>
            </a:pPr>
            <a:endParaRPr lang="en-US" sz="8000" b="1" dirty="0" smtClean="0"/>
          </a:p>
          <a:p>
            <a:pPr>
              <a:buNone/>
            </a:pPr>
            <a:r>
              <a:rPr lang="en-US" sz="8000" b="1" dirty="0" smtClean="0"/>
              <a:t>TestCase_01</a:t>
            </a:r>
            <a:r>
              <a:rPr lang="en-US" sz="8000" dirty="0" smtClean="0"/>
              <a:t>: A=33, B=45</a:t>
            </a:r>
          </a:p>
          <a:p>
            <a:pPr>
              <a:buNone/>
            </a:pPr>
            <a:r>
              <a:rPr lang="en-US" sz="8000" b="1" dirty="0" smtClean="0"/>
              <a:t>TestCase_02</a:t>
            </a:r>
            <a:r>
              <a:rPr lang="en-US" sz="8000" dirty="0" smtClean="0"/>
              <a:t>: A=25, B=30</a:t>
            </a:r>
          </a:p>
          <a:p>
            <a:pPr marL="0" indent="0">
              <a:buNone/>
            </a:pPr>
            <a:r>
              <a:rPr lang="en-US" sz="8000" dirty="0" smtClean="0"/>
              <a:t>With this, we can see that each and every line of the code is executed at least once.</a:t>
            </a:r>
          </a:p>
          <a:p>
            <a:pPr>
              <a:buNone/>
            </a:pPr>
            <a:endParaRPr lang="en-US" sz="8000" b="1" dirty="0" smtClean="0"/>
          </a:p>
          <a:p>
            <a:pPr>
              <a:buNone/>
            </a:pPr>
            <a:r>
              <a:rPr lang="en-US" sz="8000" b="1" dirty="0" smtClean="0"/>
              <a:t>Here are the Conclusions that are derived so far:</a:t>
            </a:r>
            <a:endParaRPr lang="en-US" sz="8000" dirty="0" smtClean="0"/>
          </a:p>
          <a:p>
            <a:r>
              <a:rPr lang="en-US" sz="8000" dirty="0" smtClean="0"/>
              <a:t>Branch Coverage ensures more coverage than Statement coverage.</a:t>
            </a:r>
          </a:p>
          <a:p>
            <a:r>
              <a:rPr lang="en-US" sz="8000" dirty="0" smtClean="0"/>
              <a:t>Branch coverage is more powerful than Statement coverage.</a:t>
            </a:r>
          </a:p>
          <a:p>
            <a:r>
              <a:rPr lang="en-US" sz="8000" dirty="0" smtClean="0"/>
              <a:t>100% Branch coverage itself means 100% statement coverage.</a:t>
            </a:r>
          </a:p>
          <a:p>
            <a:r>
              <a:rPr lang="en-US" sz="8000" dirty="0" smtClean="0"/>
              <a:t>But 100 % statement coverage does not guarantee 100% branch coverage.</a:t>
            </a:r>
          </a:p>
          <a:p>
            <a:endParaRPr lang="en-US" sz="8000" dirty="0" smtClean="0"/>
          </a:p>
          <a:p>
            <a:pPr algn="just">
              <a:buNone/>
            </a:pPr>
            <a:endParaRPr lang="en-US" sz="5100" dirty="0" smtClean="0"/>
          </a:p>
          <a:p>
            <a:pPr>
              <a:buNone/>
            </a:pPr>
            <a:r>
              <a:rPr lang="en-US" sz="8000" dirty="0" smtClean="0"/>
              <a:t/>
            </a:r>
            <a:br>
              <a:rPr lang="en-US" sz="8000" dirty="0" smtClean="0"/>
            </a:br>
            <a:endParaRPr lang="en-US" sz="7000" dirty="0"/>
          </a:p>
        </p:txBody>
      </p:sp>
    </p:spTree>
    <p:extLst>
      <p:ext uri="{BB962C8B-B14F-4D97-AF65-F5344CB8AC3E}">
        <p14:creationId xmlns:p14="http://schemas.microsoft.com/office/powerpoint/2010/main" val="15280588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762000"/>
          </a:xfrm>
        </p:spPr>
        <p:txBody>
          <a:bodyPr/>
          <a:lstStyle/>
          <a:p>
            <a:r>
              <a:rPr lang="en-US" dirty="0" smtClean="0"/>
              <a:t>White Box Testing Example</a:t>
            </a:r>
          </a:p>
        </p:txBody>
      </p:sp>
      <p:sp>
        <p:nvSpPr>
          <p:cNvPr id="6" name="Content Placeholder 5"/>
          <p:cNvSpPr>
            <a:spLocks noGrp="1"/>
          </p:cNvSpPr>
          <p:nvPr>
            <p:ph idx="1"/>
          </p:nvPr>
        </p:nvSpPr>
        <p:spPr>
          <a:xfrm>
            <a:off x="914400" y="1219200"/>
            <a:ext cx="8001000" cy="5105400"/>
          </a:xfrm>
        </p:spPr>
        <p:txBody>
          <a:bodyPr>
            <a:noAutofit/>
          </a:bodyPr>
          <a:lstStyle/>
          <a:p>
            <a:pPr>
              <a:buNone/>
            </a:pPr>
            <a:r>
              <a:rPr lang="en-US" sz="1800" b="1" dirty="0" smtClean="0"/>
              <a:t>For Path Coverage</a:t>
            </a:r>
          </a:p>
          <a:p>
            <a:r>
              <a:rPr lang="en-US" sz="1800" b="1" dirty="0" smtClean="0"/>
              <a:t>Consider this pseudo code:</a:t>
            </a:r>
            <a:endParaRPr lang="en-US" sz="1800" dirty="0" smtClean="0"/>
          </a:p>
          <a:p>
            <a:pPr>
              <a:buNone/>
            </a:pPr>
            <a:r>
              <a:rPr lang="en-US" sz="1800" dirty="0" smtClean="0"/>
              <a:t>INPUT A &amp; B</a:t>
            </a:r>
          </a:p>
          <a:p>
            <a:pPr>
              <a:buNone/>
            </a:pPr>
            <a:r>
              <a:rPr lang="en-US" sz="1800" dirty="0" smtClean="0"/>
              <a:t> C = A + B </a:t>
            </a:r>
          </a:p>
          <a:p>
            <a:pPr>
              <a:buNone/>
            </a:pPr>
            <a:r>
              <a:rPr lang="en-US" sz="1800" dirty="0" smtClean="0"/>
              <a:t>IF C&gt;100</a:t>
            </a:r>
          </a:p>
          <a:p>
            <a:pPr>
              <a:buNone/>
            </a:pPr>
            <a:r>
              <a:rPr lang="en-US" sz="1800" dirty="0" smtClean="0"/>
              <a:t> PRINT “ITS DONE” </a:t>
            </a:r>
          </a:p>
          <a:p>
            <a:pPr>
              <a:buNone/>
            </a:pPr>
            <a:r>
              <a:rPr lang="en-US" sz="1800" dirty="0" smtClean="0"/>
              <a:t>END IF</a:t>
            </a:r>
          </a:p>
          <a:p>
            <a:pPr>
              <a:buNone/>
            </a:pPr>
            <a:r>
              <a:rPr lang="en-US" sz="1800" dirty="0" smtClean="0"/>
              <a:t> IF A&gt;50 </a:t>
            </a:r>
          </a:p>
          <a:p>
            <a:pPr>
              <a:buNone/>
            </a:pPr>
            <a:r>
              <a:rPr lang="en-US" sz="1800" dirty="0" smtClean="0"/>
              <a:t>PRINT “ITS PENDING” </a:t>
            </a:r>
          </a:p>
          <a:p>
            <a:pPr>
              <a:buNone/>
            </a:pPr>
            <a:r>
              <a:rPr lang="en-US" sz="1800" dirty="0" smtClean="0"/>
              <a:t>END IF</a:t>
            </a:r>
          </a:p>
          <a:p>
            <a:pPr algn="just"/>
            <a:r>
              <a:rPr lang="en-US" sz="1800" dirty="0" smtClean="0"/>
              <a:t>Now to ensure maximum coverage, we would require 4 test cases.</a:t>
            </a:r>
          </a:p>
          <a:p>
            <a:pPr algn="just"/>
            <a:r>
              <a:rPr lang="en-US" sz="1800" dirty="0" smtClean="0"/>
              <a:t>How? Simply – there are 2 decision statements, so for each decision statement, we would need two branches to test. One for true and the other for the false condition. So for 2 decision statements, we would require 2 test cases to test the true side and 2 test cases to test the false side, which makes a total of 4 test cases.</a:t>
            </a:r>
          </a:p>
          <a:p>
            <a:endParaRPr lang="en-US" sz="1800" dirty="0" smtClean="0"/>
          </a:p>
          <a:p>
            <a:pPr algn="just">
              <a:buNone/>
            </a:pPr>
            <a:endParaRPr lang="en-US" sz="1800" dirty="0" smtClean="0"/>
          </a:p>
          <a:p>
            <a:pPr>
              <a:buNone/>
            </a:pPr>
            <a:r>
              <a:rPr lang="en-US" sz="1800" dirty="0" smtClean="0"/>
              <a:t/>
            </a:r>
            <a:br>
              <a:rPr lang="en-US" sz="1800" dirty="0" smtClean="0"/>
            </a:br>
            <a:endParaRPr lang="en-US" sz="1800" dirty="0"/>
          </a:p>
        </p:txBody>
      </p:sp>
    </p:spTree>
    <p:extLst>
      <p:ext uri="{BB962C8B-B14F-4D97-AF65-F5344CB8AC3E}">
        <p14:creationId xmlns:p14="http://schemas.microsoft.com/office/powerpoint/2010/main" val="31672305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762000"/>
          </a:xfrm>
        </p:spPr>
        <p:txBody>
          <a:bodyPr/>
          <a:lstStyle/>
          <a:p>
            <a:r>
              <a:rPr lang="en-US" dirty="0" smtClean="0"/>
              <a:t>White Box Testing Example</a:t>
            </a:r>
          </a:p>
        </p:txBody>
      </p:sp>
      <p:sp>
        <p:nvSpPr>
          <p:cNvPr id="6" name="Content Placeholder 5"/>
          <p:cNvSpPr>
            <a:spLocks noGrp="1"/>
          </p:cNvSpPr>
          <p:nvPr>
            <p:ph idx="1"/>
          </p:nvPr>
        </p:nvSpPr>
        <p:spPr>
          <a:xfrm>
            <a:off x="914400" y="1524000"/>
            <a:ext cx="8001000" cy="4572000"/>
          </a:xfrm>
        </p:spPr>
        <p:txBody>
          <a:bodyPr>
            <a:normAutofit lnSpcReduction="10000"/>
          </a:bodyPr>
          <a:lstStyle/>
          <a:p>
            <a:endParaRPr lang="en-US" sz="8000" dirty="0" smtClean="0"/>
          </a:p>
          <a:p>
            <a:pPr algn="just">
              <a:buNone/>
            </a:pPr>
            <a:endParaRPr lang="en-US" sz="5100" dirty="0" smtClean="0"/>
          </a:p>
          <a:p>
            <a:pPr>
              <a:buNone/>
            </a:pPr>
            <a:r>
              <a:rPr lang="en-US" sz="8000" dirty="0" smtClean="0"/>
              <a:t/>
            </a:r>
            <a:br>
              <a:rPr lang="en-US" sz="8000" dirty="0" smtClean="0"/>
            </a:br>
            <a:endParaRPr lang="en-US" sz="7000" dirty="0"/>
          </a:p>
        </p:txBody>
      </p:sp>
      <p:pic>
        <p:nvPicPr>
          <p:cNvPr id="4" name="Picture 3" descr="Path-coverage-1.jpg"/>
          <p:cNvPicPr>
            <a:picLocks noChangeAspect="1"/>
          </p:cNvPicPr>
          <p:nvPr/>
        </p:nvPicPr>
        <p:blipFill>
          <a:blip r:embed="rId2"/>
          <a:stretch>
            <a:fillRect/>
          </a:stretch>
        </p:blipFill>
        <p:spPr>
          <a:xfrm>
            <a:off x="2605087" y="1447800"/>
            <a:ext cx="3933825" cy="4605337"/>
          </a:xfrm>
          <a:prstGeom prst="rect">
            <a:avLst/>
          </a:prstGeom>
        </p:spPr>
      </p:pic>
    </p:spTree>
    <p:extLst>
      <p:ext uri="{BB962C8B-B14F-4D97-AF65-F5344CB8AC3E}">
        <p14:creationId xmlns:p14="http://schemas.microsoft.com/office/powerpoint/2010/main" val="8355221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762000"/>
          </a:xfrm>
        </p:spPr>
        <p:txBody>
          <a:bodyPr/>
          <a:lstStyle/>
          <a:p>
            <a:r>
              <a:rPr lang="en-US" dirty="0" smtClean="0"/>
              <a:t>White Box Testing Example</a:t>
            </a:r>
          </a:p>
        </p:txBody>
      </p:sp>
      <p:sp>
        <p:nvSpPr>
          <p:cNvPr id="6" name="Content Placeholder 5"/>
          <p:cNvSpPr>
            <a:spLocks noGrp="1"/>
          </p:cNvSpPr>
          <p:nvPr>
            <p:ph idx="1"/>
          </p:nvPr>
        </p:nvSpPr>
        <p:spPr>
          <a:xfrm>
            <a:off x="914400" y="1524000"/>
            <a:ext cx="3657600" cy="4800600"/>
          </a:xfrm>
        </p:spPr>
        <p:txBody>
          <a:bodyPr>
            <a:normAutofit fontScale="32500" lnSpcReduction="20000"/>
          </a:bodyPr>
          <a:lstStyle/>
          <a:p>
            <a:pPr>
              <a:buNone/>
            </a:pPr>
            <a:r>
              <a:rPr lang="en-US" sz="4200" b="1" dirty="0" smtClean="0"/>
              <a:t>In order to have the full coverage, we would need following test cases:</a:t>
            </a:r>
            <a:endParaRPr lang="en-US" sz="4200" dirty="0" smtClean="0"/>
          </a:p>
          <a:p>
            <a:r>
              <a:rPr lang="en-US" sz="4200" b="1" dirty="0" smtClean="0"/>
              <a:t>TestCase_01:</a:t>
            </a:r>
            <a:r>
              <a:rPr lang="en-US" sz="4200" dirty="0" smtClean="0"/>
              <a:t> A=50, B=60</a:t>
            </a:r>
          </a:p>
          <a:p>
            <a:r>
              <a:rPr lang="en-US" sz="4200" b="1" dirty="0" smtClean="0"/>
              <a:t>TestCase_02</a:t>
            </a:r>
            <a:r>
              <a:rPr lang="en-US" sz="4200" dirty="0" smtClean="0"/>
              <a:t>: A=55, B=40</a:t>
            </a:r>
          </a:p>
          <a:p>
            <a:r>
              <a:rPr lang="en-US" sz="4200" b="1" dirty="0" smtClean="0"/>
              <a:t>TestCase_03: </a:t>
            </a:r>
            <a:r>
              <a:rPr lang="en-US" sz="4200" dirty="0" smtClean="0"/>
              <a:t>A=40, B=65</a:t>
            </a:r>
          </a:p>
          <a:p>
            <a:r>
              <a:rPr lang="en-US" sz="4200" b="1" dirty="0" smtClean="0"/>
              <a:t>TestCase_04: </a:t>
            </a:r>
            <a:r>
              <a:rPr lang="en-US" sz="4200" dirty="0" smtClean="0"/>
              <a:t>A=30, B=30</a:t>
            </a:r>
          </a:p>
          <a:p>
            <a:r>
              <a:rPr lang="en-US" sz="4200" b="1" dirty="0" smtClean="0"/>
              <a:t>So the path covered will be:</a:t>
            </a:r>
            <a:endParaRPr lang="en-US" sz="4200" dirty="0" smtClean="0"/>
          </a:p>
          <a:p>
            <a:endParaRPr lang="en-US" sz="4200" dirty="0" smtClean="0"/>
          </a:p>
          <a:p>
            <a:r>
              <a:rPr lang="en-US" sz="4200" dirty="0" smtClean="0"/>
              <a:t>Red Line – TestCase_01 = (A=50, B=60)</a:t>
            </a:r>
          </a:p>
          <a:p>
            <a:r>
              <a:rPr lang="en-US" sz="4200" dirty="0" smtClean="0"/>
              <a:t>Blue Line = TestCase_02 = (A=55, B=40)</a:t>
            </a:r>
          </a:p>
          <a:p>
            <a:r>
              <a:rPr lang="en-US" sz="4200" dirty="0" smtClean="0"/>
              <a:t>Orange Line = TestCase_03 = (A=40, B=65)</a:t>
            </a:r>
          </a:p>
          <a:p>
            <a:r>
              <a:rPr lang="en-US" sz="4200" dirty="0" smtClean="0"/>
              <a:t>Green Line = TestCase_04 = (A=30, B=30)</a:t>
            </a:r>
          </a:p>
          <a:p>
            <a:pPr algn="just">
              <a:buNone/>
            </a:pPr>
            <a:endParaRPr lang="en-US" sz="5100" dirty="0" smtClean="0"/>
          </a:p>
          <a:p>
            <a:pPr>
              <a:buNone/>
            </a:pPr>
            <a:r>
              <a:rPr lang="en-US" sz="8000" dirty="0" smtClean="0"/>
              <a:t/>
            </a:r>
            <a:br>
              <a:rPr lang="en-US" sz="8000" dirty="0" smtClean="0"/>
            </a:br>
            <a:endParaRPr lang="en-US" sz="7000" dirty="0"/>
          </a:p>
        </p:txBody>
      </p:sp>
      <p:pic>
        <p:nvPicPr>
          <p:cNvPr id="4" name="Picture 3" descr="Path-coverage-2.jpg"/>
          <p:cNvPicPr>
            <a:picLocks noChangeAspect="1"/>
          </p:cNvPicPr>
          <p:nvPr/>
        </p:nvPicPr>
        <p:blipFill>
          <a:blip r:embed="rId2"/>
          <a:stretch>
            <a:fillRect/>
          </a:stretch>
        </p:blipFill>
        <p:spPr>
          <a:xfrm>
            <a:off x="4876800" y="1447800"/>
            <a:ext cx="3838575" cy="4572000"/>
          </a:xfrm>
          <a:prstGeom prst="rect">
            <a:avLst/>
          </a:prstGeom>
        </p:spPr>
      </p:pic>
    </p:spTree>
    <p:extLst>
      <p:ext uri="{BB962C8B-B14F-4D97-AF65-F5344CB8AC3E}">
        <p14:creationId xmlns:p14="http://schemas.microsoft.com/office/powerpoint/2010/main" val="20560265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762000"/>
          </a:xfrm>
        </p:spPr>
        <p:txBody>
          <a:bodyPr/>
          <a:lstStyle/>
          <a:p>
            <a:r>
              <a:rPr lang="en-US" dirty="0" smtClean="0"/>
              <a:t>White Box Testing Tools</a:t>
            </a:r>
          </a:p>
        </p:txBody>
      </p:sp>
      <p:sp>
        <p:nvSpPr>
          <p:cNvPr id="6" name="Content Placeholder 5"/>
          <p:cNvSpPr>
            <a:spLocks noGrp="1"/>
          </p:cNvSpPr>
          <p:nvPr>
            <p:ph idx="1"/>
          </p:nvPr>
        </p:nvSpPr>
        <p:spPr>
          <a:xfrm>
            <a:off x="914400" y="1524000"/>
            <a:ext cx="8001000" cy="4572000"/>
          </a:xfrm>
        </p:spPr>
        <p:txBody>
          <a:bodyPr>
            <a:normAutofit fontScale="92500" lnSpcReduction="10000"/>
          </a:bodyPr>
          <a:lstStyle/>
          <a:p>
            <a:r>
              <a:rPr lang="en-US" sz="2000" dirty="0" err="1" smtClean="0"/>
              <a:t>Veracode</a:t>
            </a:r>
            <a:endParaRPr lang="en-US" sz="2000" dirty="0" smtClean="0"/>
          </a:p>
          <a:p>
            <a:r>
              <a:rPr lang="en-US" sz="2000" dirty="0" err="1" smtClean="0"/>
              <a:t>EclEmma</a:t>
            </a:r>
            <a:endParaRPr lang="en-US" sz="2000" dirty="0" smtClean="0"/>
          </a:p>
          <a:p>
            <a:r>
              <a:rPr lang="en-US" sz="2000" dirty="0" smtClean="0"/>
              <a:t>RCUNIT</a:t>
            </a:r>
          </a:p>
          <a:p>
            <a:r>
              <a:rPr lang="en-US" sz="2000" dirty="0" err="1" smtClean="0"/>
              <a:t>Cfix</a:t>
            </a:r>
            <a:endParaRPr lang="en-US" sz="2000" dirty="0" smtClean="0"/>
          </a:p>
          <a:p>
            <a:r>
              <a:rPr lang="en-US" sz="2000" dirty="0" err="1" smtClean="0"/>
              <a:t>Googletest</a:t>
            </a:r>
            <a:endParaRPr lang="en-US" sz="2000" dirty="0" smtClean="0"/>
          </a:p>
          <a:p>
            <a:r>
              <a:rPr lang="en-US" sz="2000" dirty="0" smtClean="0"/>
              <a:t>Emma</a:t>
            </a:r>
          </a:p>
          <a:p>
            <a:r>
              <a:rPr lang="en-US" sz="2000" dirty="0" err="1" smtClean="0"/>
              <a:t>Nunit</a:t>
            </a:r>
            <a:endParaRPr lang="en-US" sz="2000" dirty="0" smtClean="0"/>
          </a:p>
          <a:p>
            <a:r>
              <a:rPr lang="en-US" sz="2000" dirty="0" err="1" smtClean="0"/>
              <a:t>CPPUnit</a:t>
            </a:r>
            <a:endParaRPr lang="en-US" sz="2000" dirty="0" smtClean="0"/>
          </a:p>
          <a:p>
            <a:r>
              <a:rPr lang="en-US" sz="2000" dirty="0" err="1" smtClean="0"/>
              <a:t>Junit</a:t>
            </a:r>
            <a:endParaRPr lang="en-US" sz="2000" dirty="0" smtClean="0"/>
          </a:p>
          <a:p>
            <a:r>
              <a:rPr lang="en-US" sz="2000" dirty="0" err="1" smtClean="0"/>
              <a:t>JSUnit</a:t>
            </a:r>
            <a:endParaRPr lang="en-US" sz="2000" dirty="0" smtClean="0"/>
          </a:p>
          <a:p>
            <a:endParaRPr lang="en-US" sz="2000" dirty="0" smtClean="0"/>
          </a:p>
          <a:p>
            <a:pPr algn="just"/>
            <a:endParaRPr lang="en-US" sz="2000" dirty="0" smtClean="0"/>
          </a:p>
          <a:p>
            <a:pPr>
              <a:buNone/>
            </a:pPr>
            <a:r>
              <a:rPr lang="en-US" sz="2000" dirty="0" smtClean="0"/>
              <a:t/>
            </a:r>
            <a:br>
              <a:rPr lang="en-US" sz="2000" dirty="0" smtClean="0"/>
            </a:br>
            <a:endParaRPr lang="en-US" sz="2000" dirty="0"/>
          </a:p>
        </p:txBody>
      </p:sp>
    </p:spTree>
    <p:extLst>
      <p:ext uri="{BB962C8B-B14F-4D97-AF65-F5344CB8AC3E}">
        <p14:creationId xmlns:p14="http://schemas.microsoft.com/office/powerpoint/2010/main" val="4121049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a:t>What is White Box Testing</a:t>
            </a:r>
            <a:r>
              <a:rPr lang="en-US" dirty="0" smtClean="0"/>
              <a:t>?</a:t>
            </a:r>
          </a:p>
          <a:p>
            <a:r>
              <a:rPr lang="en-US" dirty="0"/>
              <a:t>What do you verify in White Box Testing</a:t>
            </a:r>
            <a:r>
              <a:rPr lang="en-US" dirty="0" smtClean="0"/>
              <a:t>?</a:t>
            </a:r>
          </a:p>
          <a:p>
            <a:r>
              <a:rPr lang="en-US" dirty="0"/>
              <a:t>How do you perform White Box Testing?</a:t>
            </a:r>
          </a:p>
          <a:p>
            <a:r>
              <a:rPr lang="en-US" dirty="0" smtClean="0"/>
              <a:t>White Box Testing example</a:t>
            </a:r>
          </a:p>
          <a:p>
            <a:r>
              <a:rPr lang="en-US" dirty="0"/>
              <a:t>Why we perform </a:t>
            </a:r>
            <a:r>
              <a:rPr lang="en-US" dirty="0" smtClean="0"/>
              <a:t>White Box Testing?</a:t>
            </a:r>
          </a:p>
          <a:p>
            <a:r>
              <a:rPr lang="en-US" dirty="0"/>
              <a:t>Types </a:t>
            </a:r>
            <a:r>
              <a:rPr lang="en-US" dirty="0" smtClean="0"/>
              <a:t>of </a:t>
            </a:r>
            <a:r>
              <a:rPr lang="en-US" dirty="0"/>
              <a:t>White Box </a:t>
            </a:r>
            <a:r>
              <a:rPr lang="en-US" dirty="0" smtClean="0"/>
              <a:t>Testing</a:t>
            </a:r>
          </a:p>
          <a:p>
            <a:r>
              <a:rPr lang="en-US" dirty="0"/>
              <a:t>White Box </a:t>
            </a:r>
            <a:r>
              <a:rPr lang="en-US" dirty="0" smtClean="0"/>
              <a:t>Testing Techniques</a:t>
            </a:r>
          </a:p>
          <a:p>
            <a:r>
              <a:rPr lang="en-US" dirty="0" smtClean="0"/>
              <a:t>White Box Testing </a:t>
            </a:r>
            <a:r>
              <a:rPr lang="en-US" dirty="0"/>
              <a:t>E</a:t>
            </a:r>
            <a:r>
              <a:rPr lang="en-US" dirty="0" smtClean="0"/>
              <a:t>xample based on Techniques</a:t>
            </a:r>
          </a:p>
          <a:p>
            <a:r>
              <a:rPr lang="en-US" dirty="0" smtClean="0"/>
              <a:t>White Box Testing Tools</a:t>
            </a:r>
          </a:p>
          <a:p>
            <a:endParaRPr lang="en-US" dirty="0" smtClean="0"/>
          </a:p>
          <a:p>
            <a:endParaRPr lang="en-US" dirty="0" smtClean="0"/>
          </a:p>
          <a:p>
            <a:endParaRPr lang="en-US" dirty="0"/>
          </a:p>
        </p:txBody>
      </p:sp>
    </p:spTree>
    <p:extLst>
      <p:ext uri="{BB962C8B-B14F-4D97-AF65-F5344CB8AC3E}">
        <p14:creationId xmlns:p14="http://schemas.microsoft.com/office/powerpoint/2010/main" val="3254834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lgn="just"/>
            <a:r>
              <a:rPr lang="en-US" dirty="0"/>
              <a:t>It focuses primarily on verifying the flow of inputs and outputs through the application, improving design and usability, strengthening security</a:t>
            </a:r>
            <a:r>
              <a:rPr lang="en-US" dirty="0" smtClean="0"/>
              <a:t>.</a:t>
            </a:r>
          </a:p>
          <a:p>
            <a:pPr algn="just"/>
            <a:r>
              <a:rPr lang="en-US" i="1" dirty="0"/>
              <a:t>Statement </a:t>
            </a:r>
            <a:r>
              <a:rPr lang="en-US" i="1" dirty="0" smtClean="0"/>
              <a:t>Coverage”</a:t>
            </a:r>
            <a:r>
              <a:rPr lang="en-US" dirty="0"/>
              <a:t> </a:t>
            </a:r>
            <a:r>
              <a:rPr lang="en-US" dirty="0" smtClean="0"/>
              <a:t>is </a:t>
            </a:r>
            <a:r>
              <a:rPr lang="en-US" dirty="0"/>
              <a:t>the method of validating whether each and every line of the code is executed at least once</a:t>
            </a:r>
            <a:r>
              <a:rPr lang="en-US" dirty="0" smtClean="0"/>
              <a:t>.</a:t>
            </a:r>
          </a:p>
          <a:p>
            <a:pPr algn="just"/>
            <a:r>
              <a:rPr lang="en-US" dirty="0"/>
              <a:t>Branch Coverage is a testing method which is when executed ensures that each and every branch from each decision point is executed</a:t>
            </a:r>
            <a:r>
              <a:rPr lang="en-US" dirty="0" smtClean="0"/>
              <a:t>.</a:t>
            </a:r>
          </a:p>
          <a:p>
            <a:pPr algn="just">
              <a:buFont typeface="Arial" panose="020B0604020202020204" pitchFamily="34" charset="0"/>
              <a:buChar char="•"/>
            </a:pPr>
            <a:r>
              <a:rPr lang="en-US" dirty="0"/>
              <a:t>Path Coverage is even more powerful than Branch </a:t>
            </a:r>
            <a:r>
              <a:rPr lang="en-US" dirty="0" smtClean="0"/>
              <a:t>coverage</a:t>
            </a:r>
            <a:r>
              <a:rPr lang="en-US" dirty="0"/>
              <a:t> </a:t>
            </a:r>
            <a:r>
              <a:rPr lang="en-US" dirty="0" smtClean="0"/>
              <a:t>and </a:t>
            </a:r>
            <a:r>
              <a:rPr lang="en-US" dirty="0"/>
              <a:t>is useful for testing the complex programs.</a:t>
            </a:r>
          </a:p>
          <a:p>
            <a:pPr algn="just"/>
            <a:endParaRPr lang="en-US" dirty="0"/>
          </a:p>
          <a:p>
            <a:pPr algn="just"/>
            <a:endParaRPr lang="en-US" dirty="0" smtClean="0"/>
          </a:p>
          <a:p>
            <a:pPr algn="just"/>
            <a:endParaRPr lang="en-US" dirty="0"/>
          </a:p>
          <a:p>
            <a:pPr algn="just"/>
            <a:endParaRPr lang="en-US" dirty="0"/>
          </a:p>
        </p:txBody>
      </p:sp>
    </p:spTree>
    <p:extLst>
      <p:ext uri="{BB962C8B-B14F-4D97-AF65-F5344CB8AC3E}">
        <p14:creationId xmlns:p14="http://schemas.microsoft.com/office/powerpoint/2010/main" val="3112570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762000"/>
          </a:xfrm>
        </p:spPr>
        <p:txBody>
          <a:bodyPr/>
          <a:lstStyle/>
          <a:p>
            <a:r>
              <a:rPr lang="en-US" dirty="0" smtClean="0"/>
              <a:t>References</a:t>
            </a:r>
            <a:endParaRPr lang="en-US" dirty="0"/>
          </a:p>
        </p:txBody>
      </p:sp>
      <p:sp>
        <p:nvSpPr>
          <p:cNvPr id="3" name="Content Placeholder 2"/>
          <p:cNvSpPr>
            <a:spLocks noGrp="1"/>
          </p:cNvSpPr>
          <p:nvPr>
            <p:ph idx="1"/>
          </p:nvPr>
        </p:nvSpPr>
        <p:spPr>
          <a:xfrm>
            <a:off x="914400" y="1524000"/>
            <a:ext cx="8001000" cy="4724400"/>
          </a:xfrm>
        </p:spPr>
        <p:txBody>
          <a:bodyPr>
            <a:normAutofit fontScale="92500" lnSpcReduction="20000"/>
          </a:bodyPr>
          <a:lstStyle/>
          <a:p>
            <a:pPr marL="0" indent="0" algn="just">
              <a:buNone/>
            </a:pPr>
            <a:r>
              <a:rPr lang="en-US" sz="2600" b="1" dirty="0"/>
              <a:t>Text Books:</a:t>
            </a:r>
            <a:endParaRPr lang="en-US" sz="2600" dirty="0"/>
          </a:p>
          <a:p>
            <a:pPr lvl="0" algn="just"/>
            <a:r>
              <a:rPr lang="en-US" sz="2600" dirty="0" err="1"/>
              <a:t>CemKaner</a:t>
            </a:r>
            <a:r>
              <a:rPr lang="en-US" sz="2600" dirty="0"/>
              <a:t>, Jack Falk, </a:t>
            </a:r>
            <a:r>
              <a:rPr lang="en-US" sz="2600" dirty="0" err="1"/>
              <a:t>HungQuoc</a:t>
            </a:r>
            <a:r>
              <a:rPr lang="en-US" sz="2600" dirty="0"/>
              <a:t> Nguyen, Testing Computer Software, Wiley, (Second Edition).</a:t>
            </a:r>
          </a:p>
          <a:p>
            <a:pPr lvl="0" algn="just"/>
            <a:r>
              <a:rPr lang="en-US" sz="2600" dirty="0"/>
              <a:t>William E. Perry,“ Effective Methods for Software Testing”, John Wiley &amp; Sons.</a:t>
            </a:r>
          </a:p>
          <a:p>
            <a:pPr lvl="0" algn="just"/>
            <a:r>
              <a:rPr lang="en-US" sz="2600" dirty="0"/>
              <a:t>Boris </a:t>
            </a:r>
            <a:r>
              <a:rPr lang="en-US" sz="2600" dirty="0" err="1"/>
              <a:t>Beizer</a:t>
            </a:r>
            <a:r>
              <a:rPr lang="en-US" sz="2600" dirty="0"/>
              <a:t>, ”Software Testing Techniques”, Second Edition, </a:t>
            </a:r>
            <a:r>
              <a:rPr lang="en-US" sz="2600" dirty="0" err="1"/>
              <a:t>Dreamtech</a:t>
            </a:r>
            <a:r>
              <a:rPr lang="en-US" sz="2600" dirty="0"/>
              <a:t>. </a:t>
            </a:r>
          </a:p>
          <a:p>
            <a:pPr marL="0" indent="0" algn="just">
              <a:buNone/>
            </a:pPr>
            <a:r>
              <a:rPr lang="en-US" sz="2600" b="1" dirty="0"/>
              <a:t>Reference Books:</a:t>
            </a:r>
            <a:endParaRPr lang="en-US" sz="2600" dirty="0"/>
          </a:p>
          <a:p>
            <a:pPr lvl="0" algn="just"/>
            <a:r>
              <a:rPr lang="en-US" sz="2600" dirty="0"/>
              <a:t>Rex Black, “Managing the Testing Process: Practical Tools and Techniques for Managing Hardware and Software Testing”.</a:t>
            </a:r>
          </a:p>
          <a:p>
            <a:pPr lvl="0" algn="just"/>
            <a:r>
              <a:rPr lang="en-US" sz="2600" dirty="0"/>
              <a:t>Daniel </a:t>
            </a:r>
            <a:r>
              <a:rPr lang="en-US" sz="2600" dirty="0" err="1"/>
              <a:t>Galin</a:t>
            </a:r>
            <a:r>
              <a:rPr lang="en-US" sz="2600" dirty="0"/>
              <a:t>, “Software Quality Assurance from Theory to Implementation”, Pearson Education.</a:t>
            </a:r>
          </a:p>
          <a:p>
            <a:endParaRPr lang="en-US" dirty="0"/>
          </a:p>
        </p:txBody>
      </p:sp>
    </p:spTree>
    <p:extLst>
      <p:ext uri="{BB962C8B-B14F-4D97-AF65-F5344CB8AC3E}">
        <p14:creationId xmlns:p14="http://schemas.microsoft.com/office/powerpoint/2010/main" val="40576070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14288" y="1444445"/>
            <a:ext cx="9144000" cy="3515189"/>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algn="ctr" defTabSz="685800" fontAlgn="auto">
              <a:spcBef>
                <a:spcPts val="0"/>
              </a:spcBef>
              <a:spcAft>
                <a:spcPts val="0"/>
              </a:spcAft>
              <a:defRPr/>
            </a:pPr>
            <a:r>
              <a:rPr lang="en-US" sz="1350" dirty="0">
                <a:solidFill>
                  <a:prstClr val="white"/>
                </a:solidFill>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7010400" y="857250"/>
            <a:ext cx="1371600" cy="13716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7626846" y="857250"/>
            <a:ext cx="497979" cy="49797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550070" y="5578198"/>
            <a:ext cx="418759" cy="41875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292895" y="4704517"/>
            <a:ext cx="1296233" cy="129623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114427" y="2544060"/>
            <a:ext cx="8043861" cy="923330"/>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85800" fontAlgn="auto">
              <a:lnSpc>
                <a:spcPct val="100000"/>
              </a:lnSpc>
              <a:spcAft>
                <a:spcPts val="0"/>
              </a:spcAft>
              <a:defRPr/>
            </a:pPr>
            <a:r>
              <a:rPr lang="en-US" sz="6000" dirty="0">
                <a:solidFill>
                  <a:prstClr val="white"/>
                </a:solidFill>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1981200" y="1767959"/>
            <a:ext cx="1822847" cy="241935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algn="ctr" defTabSz="685800" fontAlgn="auto">
              <a:spcBef>
                <a:spcPts val="0"/>
              </a:spcBef>
              <a:spcAft>
                <a:spcPts val="0"/>
              </a:spcAft>
              <a:defRPr/>
            </a:pPr>
            <a:endParaRPr lang="en-US" sz="1350">
              <a:solidFill>
                <a:prstClr val="white"/>
              </a:solidFill>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174081" y="1767959"/>
            <a:ext cx="1822847" cy="241935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algn="ctr" defTabSz="685800" fontAlgn="auto">
              <a:spcBef>
                <a:spcPts val="0"/>
              </a:spcBef>
              <a:spcAft>
                <a:spcPts val="0"/>
              </a:spcAft>
              <a:defRPr/>
            </a:pPr>
            <a:endParaRPr lang="en-US" sz="1350">
              <a:solidFill>
                <a:prstClr val="white"/>
              </a:solidFill>
              <a:latin typeface="Calibri Light"/>
            </a:endParaRPr>
          </a:p>
        </p:txBody>
      </p:sp>
    </p:spTree>
    <p:extLst>
      <p:ext uri="{BB962C8B-B14F-4D97-AF65-F5344CB8AC3E}">
        <p14:creationId xmlns:p14="http://schemas.microsoft.com/office/powerpoint/2010/main" val="107965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White Box Testing?</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It</a:t>
            </a:r>
            <a:r>
              <a:rPr lang="en-US" b="1" dirty="0" smtClean="0"/>
              <a:t> </a:t>
            </a:r>
            <a:r>
              <a:rPr lang="en-US" dirty="0" smtClean="0"/>
              <a:t>is testing a software solution's internal structure, design, and coding. </a:t>
            </a:r>
          </a:p>
          <a:p>
            <a:pPr algn="just"/>
            <a:r>
              <a:rPr lang="en-US" dirty="0" smtClean="0"/>
              <a:t>It is also known as Clear Box testing, Open Box testing, Structural testing, Transparent Box testing, Code-Based testing, and Glass Box testing. </a:t>
            </a:r>
          </a:p>
          <a:p>
            <a:pPr algn="just"/>
            <a:r>
              <a:rPr lang="en-US" dirty="0" smtClean="0"/>
              <a:t>It is usually performed by developers.</a:t>
            </a:r>
          </a:p>
          <a:p>
            <a:pPr algn="just"/>
            <a:r>
              <a:rPr lang="en-US" dirty="0" smtClean="0"/>
              <a:t>In this type of testing, the code is visible to the tester. </a:t>
            </a:r>
          </a:p>
          <a:p>
            <a:pPr algn="just"/>
            <a:r>
              <a:rPr lang="en-US" dirty="0" smtClean="0"/>
              <a:t>It focuses primarily on verifying the flow of inputs and outputs through the application, improving design and usability, strengthening security.</a:t>
            </a:r>
          </a:p>
          <a:p>
            <a:pPr algn="just">
              <a:buNone/>
            </a:pPr>
            <a:r>
              <a:rPr lang="en-US" dirty="0" smtClean="0">
                <a:latin typeface="+mn-lt"/>
              </a:rPr>
              <a:t/>
            </a:r>
            <a:br>
              <a:rPr lang="en-US" dirty="0" smtClean="0">
                <a:latin typeface="+mn-lt"/>
              </a:rPr>
            </a:br>
            <a:endParaRPr lang="en-US" dirty="0" smtClean="0">
              <a:latin typeface="+mn-lt"/>
            </a:endParaRPr>
          </a:p>
          <a:p>
            <a:endParaRPr lang="en-US" dirty="0"/>
          </a:p>
        </p:txBody>
      </p:sp>
    </p:spTree>
    <p:extLst>
      <p:ext uri="{BB962C8B-B14F-4D97-AF65-F5344CB8AC3E}">
        <p14:creationId xmlns:p14="http://schemas.microsoft.com/office/powerpoint/2010/main" val="7426537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do you verify in White Box Testing?</a:t>
            </a:r>
          </a:p>
        </p:txBody>
      </p:sp>
      <p:sp>
        <p:nvSpPr>
          <p:cNvPr id="3" name="Content Placeholder 2"/>
          <p:cNvSpPr>
            <a:spLocks noGrp="1"/>
          </p:cNvSpPr>
          <p:nvPr>
            <p:ph idx="1"/>
          </p:nvPr>
        </p:nvSpPr>
        <p:spPr/>
        <p:txBody>
          <a:bodyPr>
            <a:normAutofit fontScale="85000" lnSpcReduction="10000"/>
          </a:bodyPr>
          <a:lstStyle/>
          <a:p>
            <a:pPr marL="0" indent="0" algn="just">
              <a:buNone/>
            </a:pPr>
            <a:r>
              <a:rPr lang="en-US" dirty="0"/>
              <a:t>White box testing involves the testing of the software code for the following: </a:t>
            </a:r>
          </a:p>
          <a:p>
            <a:pPr algn="just"/>
            <a:r>
              <a:rPr lang="en-US" dirty="0"/>
              <a:t>Internal security holes</a:t>
            </a:r>
          </a:p>
          <a:p>
            <a:pPr algn="just"/>
            <a:r>
              <a:rPr lang="en-US" dirty="0"/>
              <a:t>Broken or poorly structured paths in the coding processes</a:t>
            </a:r>
          </a:p>
          <a:p>
            <a:pPr algn="just"/>
            <a:r>
              <a:rPr lang="en-US" dirty="0"/>
              <a:t>The flow of specific inputs through the code</a:t>
            </a:r>
          </a:p>
          <a:p>
            <a:pPr algn="just"/>
            <a:r>
              <a:rPr lang="en-US" dirty="0"/>
              <a:t>Expected output</a:t>
            </a:r>
          </a:p>
          <a:p>
            <a:pPr algn="just"/>
            <a:r>
              <a:rPr lang="en-US" dirty="0"/>
              <a:t>The functionality of conditional loops</a:t>
            </a:r>
          </a:p>
          <a:p>
            <a:pPr algn="just"/>
            <a:r>
              <a:rPr lang="en-US" dirty="0"/>
              <a:t>Testing of each statement, object, and function on an individual basis</a:t>
            </a:r>
          </a:p>
          <a:p>
            <a:pPr algn="just"/>
            <a:r>
              <a:rPr lang="en-US" dirty="0"/>
              <a:t>The testing can be done at system, integration and unit levels of software development. One of the basic goals of </a:t>
            </a:r>
            <a:r>
              <a:rPr lang="en-US" dirty="0" smtClean="0"/>
              <a:t>white box </a:t>
            </a:r>
            <a:r>
              <a:rPr lang="en-US" dirty="0"/>
              <a:t>testing is to verify a working flow for an application. It involves testing a series of predefined inputs against expected or desired outputs so that when a specific input does not result in the expected output, you have encountered a bug. </a:t>
            </a:r>
          </a:p>
        </p:txBody>
      </p:sp>
    </p:spTree>
    <p:extLst>
      <p:ext uri="{BB962C8B-B14F-4D97-AF65-F5344CB8AC3E}">
        <p14:creationId xmlns:p14="http://schemas.microsoft.com/office/powerpoint/2010/main" val="2941149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dirty="0" smtClean="0"/>
              <a:t>How </a:t>
            </a:r>
            <a:r>
              <a:rPr lang="en-US" dirty="0"/>
              <a:t>do you perform White Box Testing?</a:t>
            </a:r>
            <a:br>
              <a:rPr lang="en-US" dirty="0"/>
            </a:br>
            <a:r>
              <a:rPr lang="en-US" b="1" dirty="0" smtClean="0"/>
              <a:t/>
            </a:r>
            <a:br>
              <a:rPr lang="en-US" b="1" dirty="0" smtClean="0"/>
            </a:br>
            <a:r>
              <a:rPr lang="en-US" b="1" dirty="0" smtClean="0"/>
              <a:t> </a:t>
            </a:r>
            <a:endParaRPr lang="en-US" b="1" dirty="0"/>
          </a:p>
        </p:txBody>
      </p:sp>
      <p:sp>
        <p:nvSpPr>
          <p:cNvPr id="3" name="Content Placeholder 2"/>
          <p:cNvSpPr>
            <a:spLocks noGrp="1"/>
          </p:cNvSpPr>
          <p:nvPr>
            <p:ph idx="1"/>
          </p:nvPr>
        </p:nvSpPr>
        <p:spPr/>
        <p:txBody>
          <a:bodyPr>
            <a:normAutofit fontScale="85000" lnSpcReduction="10000"/>
          </a:bodyPr>
          <a:lstStyle/>
          <a:p>
            <a:pPr marL="0" indent="0" algn="just">
              <a:buNone/>
            </a:pPr>
            <a:r>
              <a:rPr lang="en-US" dirty="0" smtClean="0"/>
              <a:t>To give a simplified explanation of white box testing, we have divided it into </a:t>
            </a:r>
            <a:r>
              <a:rPr lang="en-US" b="1" dirty="0" smtClean="0"/>
              <a:t>two basic steps</a:t>
            </a:r>
            <a:r>
              <a:rPr lang="en-US" dirty="0" smtClean="0"/>
              <a:t>. This is what testers do when testing an application using the white box testing technique:</a:t>
            </a:r>
          </a:p>
          <a:p>
            <a:pPr algn="just">
              <a:buNone/>
            </a:pPr>
            <a:r>
              <a:rPr lang="en-US" b="1" dirty="0" smtClean="0"/>
              <a:t>STEP 1) UNDERSTAND THE SOURCE CODE</a:t>
            </a:r>
            <a:endParaRPr lang="en-US" dirty="0" smtClean="0"/>
          </a:p>
          <a:p>
            <a:pPr algn="just"/>
            <a:r>
              <a:rPr lang="en-US" dirty="0" smtClean="0"/>
              <a:t>The first thing a tester will often do is learn and understand the source code of the application. Since white box testing involves the testing of the inner workings of an application, the tester must be very knowledgeable in the programming languages used in the applications they are testing. </a:t>
            </a:r>
          </a:p>
          <a:p>
            <a:pPr algn="just"/>
            <a:r>
              <a:rPr lang="en-US" dirty="0" smtClean="0"/>
              <a:t>Also, the testing person must be highly aware of secure coding practices. Security is often one of the primary objectives of testing software. </a:t>
            </a:r>
          </a:p>
          <a:p>
            <a:pPr algn="just"/>
            <a:r>
              <a:rPr lang="en-US" dirty="0" smtClean="0"/>
              <a:t>The tester should be able to find security issues and prevent attacks from hackers and naive users who might inject malicious code into the application either knowingly or unknowingly.</a:t>
            </a:r>
          </a:p>
          <a:p>
            <a:pPr algn="just">
              <a:buNone/>
            </a:pPr>
            <a:endParaRPr lang="en-US" dirty="0" smtClean="0"/>
          </a:p>
        </p:txBody>
      </p:sp>
    </p:spTree>
    <p:extLst>
      <p:ext uri="{BB962C8B-B14F-4D97-AF65-F5344CB8AC3E}">
        <p14:creationId xmlns:p14="http://schemas.microsoft.com/office/powerpoint/2010/main" val="5771758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How do you perform White Box Testing?</a:t>
            </a:r>
          </a:p>
        </p:txBody>
      </p:sp>
      <p:sp>
        <p:nvSpPr>
          <p:cNvPr id="3" name="Content Placeholder 2"/>
          <p:cNvSpPr>
            <a:spLocks noGrp="1"/>
          </p:cNvSpPr>
          <p:nvPr>
            <p:ph idx="1"/>
          </p:nvPr>
        </p:nvSpPr>
        <p:spPr/>
        <p:txBody>
          <a:bodyPr>
            <a:normAutofit/>
          </a:bodyPr>
          <a:lstStyle/>
          <a:p>
            <a:pPr algn="just">
              <a:buNone/>
            </a:pPr>
            <a:r>
              <a:rPr lang="en-US" b="1" dirty="0" smtClean="0"/>
              <a:t>STEP 2)  CREATE TEST CASES AND EXECUTE</a:t>
            </a:r>
            <a:endParaRPr lang="en-US" dirty="0" smtClean="0"/>
          </a:p>
          <a:p>
            <a:pPr algn="just"/>
            <a:r>
              <a:rPr lang="en-US" dirty="0" smtClean="0"/>
              <a:t>The second basic step to white box testing involves testing the application's source code for proper flow and structure. One way is by writing more code to test the application's source code. </a:t>
            </a:r>
          </a:p>
          <a:p>
            <a:pPr algn="just"/>
            <a:r>
              <a:rPr lang="en-US" dirty="0" smtClean="0"/>
              <a:t>The tester will develop little tests for each process or series of processes in the application. This method requires that the tester must have intimate knowledge of the code and is often done by the developer.</a:t>
            </a:r>
          </a:p>
        </p:txBody>
      </p:sp>
    </p:spTree>
    <p:extLst>
      <p:ext uri="{BB962C8B-B14F-4D97-AF65-F5344CB8AC3E}">
        <p14:creationId xmlns:p14="http://schemas.microsoft.com/office/powerpoint/2010/main" val="34161982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762000"/>
          </a:xfrm>
        </p:spPr>
        <p:txBody>
          <a:bodyPr>
            <a:normAutofit fontScale="90000"/>
          </a:bodyPr>
          <a:lstStyle/>
          <a:p>
            <a:r>
              <a:rPr lang="en-US" b="1" dirty="0" smtClean="0"/>
              <a:t/>
            </a:r>
            <a:br>
              <a:rPr lang="en-US" b="1" dirty="0" smtClean="0"/>
            </a:br>
            <a:r>
              <a:rPr lang="en-US" b="1" dirty="0" smtClean="0"/>
              <a:t/>
            </a:r>
            <a:br>
              <a:rPr lang="en-US" b="1" dirty="0" smtClean="0"/>
            </a:br>
            <a:r>
              <a:rPr lang="en-US" dirty="0" smtClean="0"/>
              <a:t/>
            </a:r>
            <a:br>
              <a:rPr lang="en-US" dirty="0" smtClean="0"/>
            </a:br>
            <a:r>
              <a:rPr lang="en-US" sz="2800" dirty="0" smtClean="0"/>
              <a:t>White Box Testing Example</a:t>
            </a:r>
            <a:br>
              <a:rPr lang="en-US" sz="2800" dirty="0" smtClean="0"/>
            </a:br>
            <a:r>
              <a:rPr lang="en-US" sz="2800" dirty="0" smtClean="0"/>
              <a:t/>
            </a:r>
            <a:br>
              <a:rPr lang="en-US" sz="2800" dirty="0" smtClean="0"/>
            </a:br>
            <a:r>
              <a:rPr lang="en-US" sz="2756" dirty="0"/>
              <a:t/>
            </a:r>
            <a:br>
              <a:rPr lang="en-US" sz="2756" dirty="0"/>
            </a:br>
            <a:endParaRPr lang="en-US" sz="2756" dirty="0"/>
          </a:p>
        </p:txBody>
      </p:sp>
      <p:sp>
        <p:nvSpPr>
          <p:cNvPr id="3" name="Content Placeholder 2"/>
          <p:cNvSpPr>
            <a:spLocks noGrp="1"/>
          </p:cNvSpPr>
          <p:nvPr>
            <p:ph idx="1"/>
          </p:nvPr>
        </p:nvSpPr>
        <p:spPr>
          <a:xfrm>
            <a:off x="1053737" y="1676400"/>
            <a:ext cx="8001000" cy="4495800"/>
          </a:xfrm>
        </p:spPr>
        <p:txBody>
          <a:bodyPr>
            <a:normAutofit fontScale="92500" lnSpcReduction="20000"/>
          </a:bodyPr>
          <a:lstStyle/>
          <a:p>
            <a:pPr algn="just">
              <a:buNone/>
            </a:pPr>
            <a:r>
              <a:rPr lang="en-US" dirty="0" smtClean="0"/>
              <a:t>Consider the following piece of code</a:t>
            </a:r>
          </a:p>
          <a:p>
            <a:pPr marL="0" indent="0">
              <a:buNone/>
            </a:pPr>
            <a:r>
              <a:rPr lang="en-US" dirty="0" err="1" smtClean="0"/>
              <a:t>Printme</a:t>
            </a:r>
            <a:r>
              <a:rPr lang="en-US" dirty="0" smtClean="0"/>
              <a:t> (</a:t>
            </a:r>
            <a:r>
              <a:rPr lang="en-US" dirty="0" err="1" smtClean="0"/>
              <a:t>int</a:t>
            </a:r>
            <a:r>
              <a:rPr lang="en-US" dirty="0" smtClean="0"/>
              <a:t> a, </a:t>
            </a:r>
            <a:r>
              <a:rPr lang="en-US" dirty="0" err="1" smtClean="0"/>
              <a:t>int</a:t>
            </a:r>
            <a:r>
              <a:rPr lang="en-US" dirty="0" smtClean="0"/>
              <a:t> b) {</a:t>
            </a:r>
          </a:p>
          <a:p>
            <a:pPr>
              <a:buNone/>
            </a:pPr>
            <a:r>
              <a:rPr lang="en-US" dirty="0" err="1" smtClean="0"/>
              <a:t>int</a:t>
            </a:r>
            <a:r>
              <a:rPr lang="en-US" dirty="0" smtClean="0"/>
              <a:t> result = a+ b; </a:t>
            </a:r>
          </a:p>
          <a:p>
            <a:pPr>
              <a:buNone/>
            </a:pPr>
            <a:r>
              <a:rPr lang="en-US" dirty="0" smtClean="0"/>
              <a:t>	If (result&gt; 0) </a:t>
            </a:r>
          </a:p>
          <a:p>
            <a:pPr>
              <a:buNone/>
            </a:pPr>
            <a:r>
              <a:rPr lang="en-US" dirty="0" smtClean="0"/>
              <a:t>		</a:t>
            </a:r>
            <a:r>
              <a:rPr lang="en-US" dirty="0" err="1" smtClean="0"/>
              <a:t>Printf</a:t>
            </a:r>
            <a:r>
              <a:rPr lang="en-US" dirty="0" smtClean="0"/>
              <a:t> ("Positive", result)</a:t>
            </a:r>
          </a:p>
          <a:p>
            <a:pPr>
              <a:buNone/>
            </a:pPr>
            <a:r>
              <a:rPr lang="en-US" dirty="0" smtClean="0"/>
              <a:t>	Else </a:t>
            </a:r>
          </a:p>
          <a:p>
            <a:pPr>
              <a:buNone/>
            </a:pPr>
            <a:r>
              <a:rPr lang="en-US" dirty="0"/>
              <a:t>	</a:t>
            </a:r>
            <a:r>
              <a:rPr lang="en-US" dirty="0" smtClean="0"/>
              <a:t>	Print ("Negative", result) } </a:t>
            </a:r>
          </a:p>
          <a:p>
            <a:pPr algn="just"/>
            <a:r>
              <a:rPr lang="en-US" dirty="0" smtClean="0"/>
              <a:t>The goal of White Box testing in software engineering is to verify all the decision branches, loops, statements in the code.</a:t>
            </a:r>
          </a:p>
          <a:p>
            <a:pPr algn="just"/>
            <a:r>
              <a:rPr lang="en-US" dirty="0" smtClean="0"/>
              <a:t>To exercise the statements in the above code, White Box test cases would be</a:t>
            </a:r>
          </a:p>
          <a:p>
            <a:pPr marL="0" indent="0">
              <a:buNone/>
            </a:pPr>
            <a:r>
              <a:rPr lang="en-US" dirty="0" smtClean="0"/>
              <a:t>	A = 1, B = 1</a:t>
            </a:r>
          </a:p>
          <a:p>
            <a:pPr marL="0" indent="0">
              <a:buNone/>
            </a:pPr>
            <a:r>
              <a:rPr lang="en-US" dirty="0" smtClean="0"/>
              <a:t>	A = -1, B = -3</a:t>
            </a:r>
          </a:p>
          <a:p>
            <a:pPr>
              <a:buNone/>
            </a:pPr>
            <a:endParaRPr lang="en-US" dirty="0"/>
          </a:p>
        </p:txBody>
      </p:sp>
    </p:spTree>
    <p:extLst>
      <p:ext uri="{BB962C8B-B14F-4D97-AF65-F5344CB8AC3E}">
        <p14:creationId xmlns:p14="http://schemas.microsoft.com/office/powerpoint/2010/main" val="19975922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762000"/>
          </a:xfrm>
        </p:spPr>
        <p:txBody>
          <a:bodyPr/>
          <a:lstStyle/>
          <a:p>
            <a:r>
              <a:rPr lang="en-US" dirty="0" smtClean="0"/>
              <a:t>Why we perform White Box Testing?</a:t>
            </a:r>
          </a:p>
        </p:txBody>
      </p:sp>
      <p:sp>
        <p:nvSpPr>
          <p:cNvPr id="3" name="Content Placeholder 2"/>
          <p:cNvSpPr>
            <a:spLocks noGrp="1"/>
          </p:cNvSpPr>
          <p:nvPr>
            <p:ph idx="1"/>
          </p:nvPr>
        </p:nvSpPr>
        <p:spPr>
          <a:xfrm>
            <a:off x="914400" y="1524000"/>
            <a:ext cx="8001000" cy="4800600"/>
          </a:xfrm>
        </p:spPr>
        <p:txBody>
          <a:bodyPr>
            <a:normAutofit/>
          </a:bodyPr>
          <a:lstStyle/>
          <a:p>
            <a:pPr algn="just">
              <a:buNone/>
            </a:pPr>
            <a:r>
              <a:rPr lang="en-US" sz="2000" b="1" dirty="0" smtClean="0"/>
              <a:t>To ensure:</a:t>
            </a:r>
            <a:endParaRPr lang="en-US" sz="2000" dirty="0" smtClean="0"/>
          </a:p>
          <a:p>
            <a:pPr algn="just"/>
            <a:r>
              <a:rPr lang="en-US" sz="2000" dirty="0" smtClean="0"/>
              <a:t>That all independent paths within a module have been exercised at least once.</a:t>
            </a:r>
          </a:p>
          <a:p>
            <a:pPr algn="just"/>
            <a:r>
              <a:rPr lang="en-US" sz="2000" dirty="0" smtClean="0"/>
              <a:t>All logical decisions verified on their true and false values.</a:t>
            </a:r>
          </a:p>
          <a:p>
            <a:pPr algn="just"/>
            <a:r>
              <a:rPr lang="en-US" sz="2000" dirty="0" smtClean="0"/>
              <a:t>All loops executed at their boundaries and within their operational bounds internal data structures validity.</a:t>
            </a:r>
          </a:p>
          <a:p>
            <a:pPr algn="just">
              <a:buNone/>
            </a:pPr>
            <a:r>
              <a:rPr lang="en-US" sz="2000" b="1" dirty="0" smtClean="0"/>
              <a:t>To discover the following types of bugs:</a:t>
            </a:r>
            <a:endParaRPr lang="en-US" sz="2000" dirty="0" smtClean="0"/>
          </a:p>
          <a:p>
            <a:pPr algn="just"/>
            <a:r>
              <a:rPr lang="en-US" sz="2000" dirty="0" smtClean="0"/>
              <a:t>Logical error tend to creep into our work when we design and implement functions, conditions or controls that are out of the program</a:t>
            </a:r>
          </a:p>
          <a:p>
            <a:pPr algn="just"/>
            <a:r>
              <a:rPr lang="en-US" sz="2000" dirty="0" smtClean="0"/>
              <a:t>The design errors due to difference between logical flow of the program and the actual implementation</a:t>
            </a:r>
          </a:p>
          <a:p>
            <a:pPr algn="just"/>
            <a:r>
              <a:rPr lang="en-US" sz="2000" dirty="0" smtClean="0"/>
              <a:t>Typographical errors and syntax checking</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128030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762000"/>
          </a:xfrm>
        </p:spPr>
        <p:txBody>
          <a:bodyPr/>
          <a:lstStyle/>
          <a:p>
            <a:r>
              <a:rPr lang="en-US" dirty="0" smtClean="0"/>
              <a:t>Types of White Box Testing</a:t>
            </a:r>
          </a:p>
        </p:txBody>
      </p:sp>
      <p:sp>
        <p:nvSpPr>
          <p:cNvPr id="3" name="Content Placeholder 2"/>
          <p:cNvSpPr>
            <a:spLocks noGrp="1"/>
          </p:cNvSpPr>
          <p:nvPr>
            <p:ph idx="1"/>
          </p:nvPr>
        </p:nvSpPr>
        <p:spPr>
          <a:xfrm>
            <a:off x="914400" y="1524000"/>
            <a:ext cx="8001000" cy="4800600"/>
          </a:xfrm>
        </p:spPr>
        <p:txBody>
          <a:bodyPr>
            <a:normAutofit fontScale="55000" lnSpcReduction="20000"/>
          </a:bodyPr>
          <a:lstStyle/>
          <a:p>
            <a:pPr algn="just"/>
            <a:r>
              <a:rPr lang="en-US" sz="3600" dirty="0" smtClean="0"/>
              <a:t>There are several types and different methods for each white box testing type.</a:t>
            </a:r>
          </a:p>
          <a:p>
            <a:pPr>
              <a:buNone/>
            </a:pPr>
            <a:endParaRPr lang="en-US" sz="8000" dirty="0" smtClean="0"/>
          </a:p>
          <a:p>
            <a:pPr>
              <a:buNone/>
            </a:pPr>
            <a:endParaRPr lang="en-US" sz="7400" dirty="0" smtClean="0"/>
          </a:p>
          <a:p>
            <a:pPr>
              <a:buNone/>
            </a:pPr>
            <a:endParaRPr lang="en-US" sz="6000" dirty="0" smtClean="0">
              <a:cs typeface="Times New Roman" panose="02020603050405020304" pitchFamily="18" charset="0"/>
            </a:endParaRPr>
          </a:p>
          <a:p>
            <a:pPr marL="0" indent="0">
              <a:buNone/>
            </a:pPr>
            <a:endParaRPr lang="en-US" sz="8000" dirty="0">
              <a:latin typeface="Times New Roman" panose="02020603050405020304" pitchFamily="18" charset="0"/>
              <a:cs typeface="Times New Roman" panose="02020603050405020304" pitchFamily="18" charset="0"/>
            </a:endParaRPr>
          </a:p>
          <a:p>
            <a:pPr marL="0" indent="0">
              <a:buNone/>
            </a:pPr>
            <a:r>
              <a:rPr lang="en-US" sz="8000" dirty="0">
                <a:latin typeface="Times New Roman" panose="02020603050405020304" pitchFamily="18" charset="0"/>
                <a:cs typeface="Times New Roman" panose="02020603050405020304" pitchFamily="18" charset="0"/>
              </a:rPr>
              <a:t/>
            </a:r>
            <a:br>
              <a:rPr lang="en-US" sz="8000" dirty="0">
                <a:latin typeface="Times New Roman" panose="02020603050405020304" pitchFamily="18" charset="0"/>
                <a:cs typeface="Times New Roman" panose="02020603050405020304" pitchFamily="18" charset="0"/>
              </a:rPr>
            </a:br>
            <a:endParaRPr lang="en-US" sz="8000" dirty="0">
              <a:latin typeface="Times New Roman" panose="02020603050405020304" pitchFamily="18" charset="0"/>
              <a:cs typeface="Times New Roman" panose="02020603050405020304" pitchFamily="18" charset="0"/>
            </a:endParaRPr>
          </a:p>
          <a:p>
            <a:endParaRPr lang="en-US" dirty="0"/>
          </a:p>
        </p:txBody>
      </p:sp>
      <p:pic>
        <p:nvPicPr>
          <p:cNvPr id="4" name="Picture 3" descr="White-box-testing-types.jpg"/>
          <p:cNvPicPr>
            <a:picLocks noChangeAspect="1"/>
          </p:cNvPicPr>
          <p:nvPr/>
        </p:nvPicPr>
        <p:blipFill>
          <a:blip r:embed="rId2"/>
          <a:stretch>
            <a:fillRect/>
          </a:stretch>
        </p:blipFill>
        <p:spPr>
          <a:xfrm>
            <a:off x="914400" y="2286000"/>
            <a:ext cx="7543800" cy="3810000"/>
          </a:xfrm>
          <a:prstGeom prst="rect">
            <a:avLst/>
          </a:prstGeom>
        </p:spPr>
      </p:pic>
    </p:spTree>
    <p:extLst>
      <p:ext uri="{BB962C8B-B14F-4D97-AF65-F5344CB8AC3E}">
        <p14:creationId xmlns:p14="http://schemas.microsoft.com/office/powerpoint/2010/main" val="328290701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2nd edition)"/>
  <p:tag name="ISPRING_ULTRA_SCORM_COURSE_ID" val="FCB47B48-5F9E-479F-BFD0-B3DC265196E2"/>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1\uFFFD{951282E1-833F-4FF1-B42B-24E573B85C22}&quot;,&quot;C:\\Users\\AMREEN DHALIWAL\\Desktop\\BB Course Contents&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SCORM_RATE_SLIDES" val="0"/>
  <p:tag name="ISPRING_SCORM_RATE_QUIZZES" val="0"/>
  <p:tag name="ISPRING_SCORM_PASSING_SCORE" val="0.000000"/>
  <p:tag name="ISPRING_CURRENT_PLAYER_ID" val="universal"/>
  <p:tag name="ISPRING_PRESENTATION_TITLE" val="Lecture ppt 1.1"/>
  <p:tag name="ISPRING_FIRST_PUBLISH" val="1"/>
</p:tagLst>
</file>

<file path=ppt/theme/theme1.xml><?xml version="1.0" encoding="utf-8"?>
<a:theme xmlns:a="http://schemas.openxmlformats.org/drawingml/2006/main" name="C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fuzzy</Template>
  <TotalTime>1978</TotalTime>
  <Words>1031</Words>
  <Application>Microsoft Office PowerPoint</Application>
  <PresentationFormat>On-screen Show (4:3)</PresentationFormat>
  <Paragraphs>205</Paragraphs>
  <Slides>22</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Calibri</vt:lpstr>
      <vt:lpstr>Calibri Light</vt:lpstr>
      <vt:lpstr>Cambria</vt:lpstr>
      <vt:lpstr>Casper</vt:lpstr>
      <vt:lpstr>Segoe UI</vt:lpstr>
      <vt:lpstr>Tahoma</vt:lpstr>
      <vt:lpstr>Times New Roman</vt:lpstr>
      <vt:lpstr>Wingdings</vt:lpstr>
      <vt:lpstr>CU</vt:lpstr>
      <vt:lpstr>Software Testing and Quality Assurance  (CST-311)</vt:lpstr>
      <vt:lpstr>Contents</vt:lpstr>
      <vt:lpstr>What is White Box Testing?</vt:lpstr>
      <vt:lpstr>What do you verify in White Box Testing?</vt:lpstr>
      <vt:lpstr>  How do you perform White Box Testing?   </vt:lpstr>
      <vt:lpstr>How do you perform White Box Testing?</vt:lpstr>
      <vt:lpstr>   White Box Testing Example   </vt:lpstr>
      <vt:lpstr>Why we perform White Box Testing?</vt:lpstr>
      <vt:lpstr>Types of White Box Testing</vt:lpstr>
      <vt:lpstr> White Box Testing Techniques</vt:lpstr>
      <vt:lpstr>White Box Testing Techniques</vt:lpstr>
      <vt:lpstr>White Box Testing Techniques</vt:lpstr>
      <vt:lpstr>White Box Testing Example</vt:lpstr>
      <vt:lpstr>White Box Testing Example</vt:lpstr>
      <vt:lpstr>White Box Testing Example</vt:lpstr>
      <vt:lpstr>White Box Testing Example</vt:lpstr>
      <vt:lpstr>White Box Testing Example</vt:lpstr>
      <vt:lpstr>White Box Testing Example</vt:lpstr>
      <vt:lpstr>White Box Testing Tools</vt:lpstr>
      <vt:lpstr>Summary</vt:lpstr>
      <vt:lpstr>References</vt:lpstr>
      <vt:lpstr>PowerPoint Presentation</vt:lpstr>
    </vt:vector>
  </TitlesOfParts>
  <Company>Carleton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ppt 1.1</dc:title>
  <dc:creator>Carleton College</dc:creator>
  <cp:lastModifiedBy>Windows User</cp:lastModifiedBy>
  <cp:revision>148</cp:revision>
  <cp:lastPrinted>1601-01-01T00:00:00Z</cp:lastPrinted>
  <dcterms:created xsi:type="dcterms:W3CDTF">2000-12-31T14:09:31Z</dcterms:created>
  <dcterms:modified xsi:type="dcterms:W3CDTF">2020-08-30T01:55:53Z</dcterms:modified>
</cp:coreProperties>
</file>