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82" r:id="rId3"/>
    <p:sldId id="259" r:id="rId4"/>
    <p:sldId id="260" r:id="rId5"/>
    <p:sldId id="261" r:id="rId6"/>
    <p:sldId id="262" r:id="rId7"/>
    <p:sldId id="263" r:id="rId8"/>
    <p:sldId id="264" r:id="rId9"/>
    <p:sldId id="265" r:id="rId10"/>
    <p:sldId id="266" r:id="rId11"/>
    <p:sldId id="267" r:id="rId12"/>
    <p:sldId id="268" r:id="rId13"/>
    <p:sldId id="269" r:id="rId14"/>
    <p:sldId id="270" r:id="rId15"/>
    <p:sldId id="283" r:id="rId16"/>
    <p:sldId id="284" r:id="rId17"/>
    <p:sldId id="285" r:id="rId18"/>
    <p:sldId id="286" r:id="rId19"/>
    <p:sldId id="287" r:id="rId20"/>
    <p:sldId id="278"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4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1/10/2023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83482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815289-16C7-4B75-A914-702E2746BFA3}"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1/10/2023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1/10/2023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1/10/2023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1/10/2023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1/10/2023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1/10/2023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1/10/2023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1/10/2023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970CE-DEEC-4319-AE4E-3BEBE842DCA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970CE-DEEC-4319-AE4E-3BEBE842DCA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970CE-DEEC-4319-AE4E-3BEBE842DCAE}" type="datetimeFigureOut">
              <a:rPr lang="en-US" smtClean="0"/>
              <a:pPr/>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970CE-DEEC-4319-AE4E-3BEBE842DCAE}" type="datetimeFigureOut">
              <a:rPr lang="en-US" smtClean="0"/>
              <a:pPr/>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970CE-DEEC-4319-AE4E-3BEBE842DCAE}" type="datetimeFigureOut">
              <a:rPr lang="en-US" smtClean="0"/>
              <a:pPr/>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970CE-DEEC-4319-AE4E-3BEBE842DCAE}" type="datetimeFigureOut">
              <a:rPr lang="en-US" smtClean="0"/>
              <a:pPr/>
              <a:t>1/10/2023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userDrawn="1"/>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3"/>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7"/>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www.cuchd.i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tutorialspoint.com/android/android_eclipse.htm" TargetMode="External"/><Relationship Id="rId2" Type="http://schemas.openxmlformats.org/officeDocument/2006/relationships/hyperlink" Target="http://www.tutorialspoint.com/android/android_studio.htm"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3076"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2132012" y="4475274"/>
            <a:ext cx="7089619" cy="227754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Introduction to Android, Cost of Mobile Application Development, </a:t>
            </a:r>
          </a:p>
          <a:p>
            <a:pPr algn="ctr" defTabSz="622300">
              <a:lnSpc>
                <a:spcPct val="90000"/>
              </a:lnSpc>
              <a:spcBef>
                <a:spcPct val="0"/>
              </a:spcBef>
              <a:spcAft>
                <a:spcPct val="35000"/>
              </a:spcAft>
            </a:pPr>
            <a:endParaRPr lang="en-US" sz="2000" b="1" dirty="0" smtClean="0">
              <a:latin typeface="Arial Black" panose="020B0A04020102020204" pitchFamily="34" charset="0"/>
              <a:ea typeface="Calibri" panose="020F0502020204030204" pitchFamily="34" charset="0"/>
              <a:cs typeface="Times New Roman" pitchFamily="18" charset="0"/>
            </a:endParaRPr>
          </a:p>
          <a:p>
            <a:pPr algn="ctr" defTabSz="622300">
              <a:lnSpc>
                <a:spcPct val="90000"/>
              </a:lnSpc>
              <a:spcBef>
                <a:spcPct val="0"/>
              </a:spcBef>
              <a:spcAft>
                <a:spcPct val="35000"/>
              </a:spcAft>
            </a:pPr>
            <a:endParaRPr lang="en-US" sz="2000" b="1" dirty="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a:t>
            </a:r>
            <a:r>
              <a:rPr lang="en-US" sz="2000" b="1" dirty="0">
                <a:latin typeface="Arial Black" panose="020B0A04020102020204" pitchFamily="34" charset="0"/>
                <a:ea typeface="Calibri" panose="020F0502020204030204" pitchFamily="34" charset="0"/>
                <a:cs typeface="Times New Roman" pitchFamily="18" charset="0"/>
              </a:rPr>
              <a:t>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387300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20456" y="609600"/>
            <a:ext cx="10563648" cy="609600"/>
          </a:xfrm>
        </p:spPr>
        <p:txBody>
          <a:bodyPr/>
          <a:lstStyle/>
          <a:p>
            <a:pPr eaLnBrk="1" hangingPunct="1">
              <a:defRPr/>
            </a:pPr>
            <a:r>
              <a:rPr lang="en-US" dirty="0" smtClean="0"/>
              <a:t>API LEVELS</a:t>
            </a:r>
          </a:p>
        </p:txBody>
      </p:sp>
      <p:pic>
        <p:nvPicPr>
          <p:cNvPr id="22533" name="Picture 2"/>
          <p:cNvPicPr>
            <a:picLocks noGrp="1" noChangeAspect="1" noChangeArrowheads="1"/>
          </p:cNvPicPr>
          <p:nvPr>
            <p:ph idx="1"/>
          </p:nvPr>
        </p:nvPicPr>
        <p:blipFill>
          <a:blip r:embed="rId2"/>
          <a:srcRect/>
          <a:stretch>
            <a:fillRect/>
          </a:stretch>
        </p:blipFill>
        <p:spPr bwMode="auto">
          <a:xfrm>
            <a:off x="1320456" y="1219200"/>
            <a:ext cx="9954207" cy="4495800"/>
          </a:xfrm>
          <a:noFill/>
          <a:ln>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Android - Environment Setup</a:t>
            </a:r>
            <a:br>
              <a:rPr lang="en-US" dirty="0" smtClean="0"/>
            </a:br>
            <a:endParaRPr lang="en-US" dirty="0" smtClean="0"/>
          </a:p>
        </p:txBody>
      </p:sp>
      <p:sp>
        <p:nvSpPr>
          <p:cNvPr id="2355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Following is the list of software's you will need before you start your Android application programming.</a:t>
            </a:r>
          </a:p>
          <a:p>
            <a:pPr eaLnBrk="1" hangingPunct="1"/>
            <a:r>
              <a:rPr lang="en-US" smtClean="0"/>
              <a:t>Java JDK5 or later version</a:t>
            </a:r>
          </a:p>
          <a:p>
            <a:pPr eaLnBrk="1" hangingPunct="1"/>
            <a:r>
              <a:rPr lang="en-US" smtClean="0"/>
              <a:t>Android SDK</a:t>
            </a:r>
          </a:p>
          <a:p>
            <a:pPr eaLnBrk="1" hangingPunct="1"/>
            <a:r>
              <a:rPr lang="en-US" smtClean="0"/>
              <a:t>Java Runtime Environment (JRE) 6</a:t>
            </a:r>
          </a:p>
          <a:p>
            <a:pPr eaLnBrk="1" hangingPunct="1"/>
            <a:r>
              <a:rPr lang="en-US" smtClean="0"/>
              <a:t>Android Studio</a:t>
            </a:r>
          </a:p>
          <a:p>
            <a:pPr eaLnBrk="1" hangingPunct="1"/>
            <a:r>
              <a:rPr lang="en-US" smtClean="0"/>
              <a:t>Eclipse IDE for Java Developers (optional)</a:t>
            </a:r>
          </a:p>
          <a:p>
            <a:pPr eaLnBrk="1" hangingPunct="1"/>
            <a:r>
              <a:rPr lang="en-US" smtClean="0"/>
              <a:t>Android Development Tools (ADT) Eclipse Plug-in (optional)</a:t>
            </a:r>
          </a:p>
          <a:p>
            <a:pPr eaLnBrk="1" hangingPunct="1"/>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177" y="533400"/>
            <a:ext cx="10563648" cy="609600"/>
          </a:xfrm>
        </p:spPr>
        <p:txBody>
          <a:bodyPr rtlCol="0">
            <a:normAutofit fontScale="90000"/>
          </a:bodyPr>
          <a:lstStyle/>
          <a:p>
            <a:pPr eaLnBrk="1" fontAlgn="auto" hangingPunct="1">
              <a:spcAft>
                <a:spcPts val="0"/>
              </a:spcAft>
              <a:defRPr/>
            </a:pPr>
            <a:r>
              <a:rPr lang="en-US" dirty="0" smtClean="0"/>
              <a:t>Set-up Java Development Kit (JDK)</a:t>
            </a:r>
            <a:br>
              <a:rPr lang="en-US" dirty="0" smtClean="0"/>
            </a:br>
            <a:endParaRPr lang="en-US" dirty="0" smtClean="0"/>
          </a:p>
        </p:txBody>
      </p:sp>
      <p:sp>
        <p:nvSpPr>
          <p:cNvPr id="3" name="Content Placeholder 2"/>
          <p:cNvSpPr>
            <a:spLocks noGrp="1"/>
          </p:cNvSpPr>
          <p:nvPr>
            <p:ph idx="1"/>
          </p:nvPr>
        </p:nvSpPr>
        <p:spPr>
          <a:xfrm>
            <a:off x="1218882" y="1066801"/>
            <a:ext cx="10969943" cy="4983163"/>
          </a:xfrm>
        </p:spPr>
        <p:txBody>
          <a:bodyPr rtlCol="0">
            <a:normAutofit fontScale="85000" lnSpcReduction="20000"/>
          </a:bodyPr>
          <a:lstStyle/>
          <a:p>
            <a:pPr algn="just" eaLnBrk="1" fontAlgn="auto" hangingPunct="1">
              <a:spcAft>
                <a:spcPts val="0"/>
              </a:spcAft>
              <a:buFont typeface="Arial" pitchFamily="34" charset="0"/>
              <a:buChar char="•"/>
              <a:defRPr/>
            </a:pPr>
            <a:r>
              <a:rPr lang="en-US" dirty="0" smtClean="0"/>
              <a:t>You can download the latest version of Java JDK from Oracle's Java site: </a:t>
            </a:r>
            <a:r>
              <a:rPr lang="en-US" dirty="0" smtClean="0">
                <a:hlinkClick r:id="rId3"/>
              </a:rPr>
              <a:t>Java SE Downloads</a:t>
            </a:r>
            <a:r>
              <a:rPr lang="en-US" dirty="0" smtClean="0"/>
              <a:t>. You will find instructions for installing JDK in downloaded files, follow the given instructions to install and configure the setup. Finally set PATH and JAVA_HOME environment variables to refer to the directory that contains </a:t>
            </a:r>
            <a:r>
              <a:rPr lang="en-US" b="1" dirty="0" smtClean="0"/>
              <a:t>java</a:t>
            </a:r>
            <a:r>
              <a:rPr lang="en-US" dirty="0" smtClean="0"/>
              <a:t> and </a:t>
            </a:r>
            <a:r>
              <a:rPr lang="en-US" b="1" dirty="0" err="1" smtClean="0"/>
              <a:t>javac</a:t>
            </a:r>
            <a:r>
              <a:rPr lang="en-US" dirty="0" smtClean="0"/>
              <a:t>, typically </a:t>
            </a:r>
            <a:r>
              <a:rPr lang="en-US" dirty="0" err="1" smtClean="0"/>
              <a:t>java_install_dir</a:t>
            </a:r>
            <a:r>
              <a:rPr lang="en-US" dirty="0" smtClean="0"/>
              <a:t>/bin and </a:t>
            </a:r>
            <a:r>
              <a:rPr lang="en-US" dirty="0" err="1" smtClean="0"/>
              <a:t>java_install_dir</a:t>
            </a:r>
            <a:r>
              <a:rPr lang="en-US" dirty="0" smtClean="0"/>
              <a:t> respectively.</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If you are running Windows and installed the JDK in C:\jdk1.6.0_15, you would have to put the following line in your C:\autoexec.bat file.</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set PATH=C:\jdk1.7.0_75\bin;%PATH% set JAVA_HOME=C:\jdk1.7.0_75 Alternatively, you could also right-click on </a:t>
            </a:r>
            <a:r>
              <a:rPr lang="en-US" i="1" dirty="0" smtClean="0"/>
              <a:t>My Computer</a:t>
            </a:r>
            <a:r>
              <a:rPr lang="en-US" dirty="0" smtClean="0"/>
              <a:t>, select </a:t>
            </a:r>
            <a:r>
              <a:rPr lang="en-US" i="1" dirty="0" smtClean="0"/>
              <a:t>Properties</a:t>
            </a:r>
            <a:r>
              <a:rPr lang="en-US" dirty="0" smtClean="0"/>
              <a:t>, </a:t>
            </a:r>
            <a:r>
              <a:rPr lang="en-US" dirty="0" smtClean="0"/>
              <a:t>then </a:t>
            </a:r>
            <a:r>
              <a:rPr lang="en-US" i="1" dirty="0" smtClean="0"/>
              <a:t>Advanced</a:t>
            </a:r>
            <a:r>
              <a:rPr lang="en-US" dirty="0" smtClean="0"/>
              <a:t>, then </a:t>
            </a:r>
            <a:r>
              <a:rPr lang="en-US" i="1" dirty="0" smtClean="0"/>
              <a:t>Environment Variables</a:t>
            </a:r>
            <a:r>
              <a:rPr lang="en-US" dirty="0" smtClean="0"/>
              <a:t>. Then, you would update the PATH value and press the OK button.</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On Linux, if the SDK is installed in /</a:t>
            </a:r>
            <a:r>
              <a:rPr lang="en-US" dirty="0" err="1" smtClean="0"/>
              <a:t>usr</a:t>
            </a:r>
            <a:r>
              <a:rPr lang="en-US" dirty="0" smtClean="0"/>
              <a:t>/local/jdk1.6.0_15 and you use the C shell, you would put the following code into your </a:t>
            </a:r>
            <a:r>
              <a:rPr lang="en-US" b="1" dirty="0" smtClean="0"/>
              <a:t>.</a:t>
            </a:r>
            <a:r>
              <a:rPr lang="en-US" b="1" dirty="0" err="1" smtClean="0"/>
              <a:t>cshrc</a:t>
            </a:r>
            <a:r>
              <a:rPr lang="en-US" dirty="0" smtClean="0"/>
              <a:t> file.</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err="1" smtClean="0"/>
              <a:t>setenv</a:t>
            </a:r>
            <a:r>
              <a:rPr lang="en-US" dirty="0" smtClean="0"/>
              <a:t> PATH /</a:t>
            </a:r>
            <a:r>
              <a:rPr lang="en-US" dirty="0" err="1" smtClean="0"/>
              <a:t>usr</a:t>
            </a:r>
            <a:r>
              <a:rPr lang="en-US" dirty="0" smtClean="0"/>
              <a:t>/local/jdk1.7.0_75/bin:$PATH </a:t>
            </a:r>
            <a:r>
              <a:rPr lang="en-US" dirty="0" err="1" smtClean="0"/>
              <a:t>setenv</a:t>
            </a:r>
            <a:r>
              <a:rPr lang="en-US" dirty="0" smtClean="0"/>
              <a:t> JAVA_HOME /</a:t>
            </a:r>
            <a:r>
              <a:rPr lang="en-US" dirty="0" err="1" smtClean="0"/>
              <a:t>usr</a:t>
            </a:r>
            <a:r>
              <a:rPr lang="en-US" dirty="0" smtClean="0"/>
              <a:t>/local/jdk1.7.0_75</a:t>
            </a:r>
          </a:p>
        </p:txBody>
      </p:sp>
      <p:sp>
        <p:nvSpPr>
          <p:cNvPr id="5" name="Rectangle 4"/>
          <p:cNvSpPr/>
          <p:nvPr/>
        </p:nvSpPr>
        <p:spPr>
          <a:xfrm>
            <a:off x="30480" y="6250675"/>
            <a:ext cx="12161520" cy="607325"/>
          </a:xfrm>
          <a:prstGeom prst="rect">
            <a:avLst/>
          </a:prstGeom>
          <a:solidFill>
            <a:srgbClr val="C00000"/>
          </a:solidFill>
          <a:ln w="12700" cap="flat" cmpd="sng" algn="ctr">
            <a:noFill/>
            <a:prstDash val="solid"/>
          </a:ln>
          <a:effectLst/>
        </p:spPr>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ysClr val="window" lastClr="FFFFFF"/>
              </a:solidFill>
              <a:effectLst/>
              <a:uLnTx/>
              <a:uFillTx/>
              <a:latin typeface="Rockwel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ysClr val="window" lastClr="FFFFFF"/>
                </a:solidFill>
                <a:effectLst/>
                <a:uLnTx/>
                <a:uFillTx/>
                <a:latin typeface="Rockwell"/>
                <a:ea typeface="+mn-ea"/>
                <a:cs typeface="+mn-cs"/>
                <a:hlinkClick r:id="rId4"/>
              </a:rPr>
              <a:t>www.cuchd.in</a:t>
            </a:r>
            <a:r>
              <a:rPr kumimoji="0" lang="en-US" sz="1800" b="1" i="0" u="none" strike="noStrike" kern="1200" cap="none" spc="0" normalizeH="0" baseline="0" noProof="0" dirty="0" smtClean="0">
                <a:ln>
                  <a:noFill/>
                </a:ln>
                <a:solidFill>
                  <a:sysClr val="window" lastClr="FFFFFF"/>
                </a:solidFill>
                <a:effectLst/>
                <a:uLnTx/>
                <a:uFillTx/>
                <a:latin typeface="Rockwell"/>
                <a:ea typeface="+mn-ea"/>
                <a:cs typeface="+mn-cs"/>
              </a:rPr>
              <a:t>                                                       Computer Science and Engineering Department</a:t>
            </a:r>
            <a:endParaRPr kumimoji="0" lang="en-US" sz="1800" b="1" i="0" u="none" strike="noStrike" kern="1200" cap="none" spc="0" normalizeH="0" baseline="0" noProof="0" dirty="0">
              <a:ln>
                <a:noFill/>
              </a:ln>
              <a:solidFill>
                <a:sysClr val="window" lastClr="FFFFFF"/>
              </a:solidFill>
              <a:effectLst/>
              <a:uLnTx/>
              <a:uFillTx/>
              <a:latin typeface="Rockwel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ysClr val="window" lastClr="FFFFFF"/>
              </a:solidFill>
              <a:effectLst/>
              <a:uLnTx/>
              <a:uFillTx/>
              <a:latin typeface="Rockwell"/>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Android IDEs</a:t>
            </a:r>
            <a:br>
              <a:rPr lang="en-US" dirty="0" smtClean="0"/>
            </a:br>
            <a:endParaRPr lang="en-US" dirty="0" smtClean="0"/>
          </a:p>
        </p:txBody>
      </p:sp>
      <p:sp>
        <p:nvSpPr>
          <p:cNvPr id="2560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hlinkClick r:id="rId2"/>
              </a:rPr>
              <a:t>Android Studio</a:t>
            </a:r>
            <a:endParaRPr lang="en-US" smtClean="0"/>
          </a:p>
          <a:p>
            <a:pPr eaLnBrk="1" hangingPunct="1"/>
            <a:r>
              <a:rPr lang="en-US" smtClean="0">
                <a:hlinkClick r:id="rId3"/>
              </a:rPr>
              <a:t>Eclipse IDE</a:t>
            </a:r>
            <a:endParaRPr lang="en-US" smtClean="0"/>
          </a:p>
          <a:p>
            <a:pPr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Overview on Average Mobile App Development Cost Estimate</a:t>
            </a:r>
          </a:p>
        </p:txBody>
      </p:sp>
      <p:sp>
        <p:nvSpPr>
          <p:cNvPr id="3" name="Content Placeholder 2"/>
          <p:cNvSpPr>
            <a:spLocks noGrp="1"/>
          </p:cNvSpPr>
          <p:nvPr>
            <p:ph idx="1"/>
          </p:nvPr>
        </p:nvSpPr>
        <p:spPr/>
        <p:txBody>
          <a:bodyPr/>
          <a:lstStyle/>
          <a:p>
            <a:r>
              <a:rPr lang="en-US" dirty="0"/>
              <a:t>The tentative cost to make a mobile app can range somewhere from $25,000 to $150,000 and can also exceed $300,000 in case of customized complex apps. </a:t>
            </a:r>
            <a:endParaRPr lang="en-US" dirty="0" smtClean="0"/>
          </a:p>
          <a:p>
            <a:r>
              <a:rPr lang="en-US" dirty="0" smtClean="0"/>
              <a:t>We </a:t>
            </a:r>
            <a:r>
              <a:rPr lang="en-US" dirty="0"/>
              <a:t>used tentative because the custom mobile app development cost depends on several factors such as the app’s complexity, features and functionalities, development approach and more.</a:t>
            </a:r>
          </a:p>
          <a:p>
            <a:endParaRPr lang="en-US" dirty="0"/>
          </a:p>
        </p:txBody>
      </p:sp>
    </p:spTree>
    <p:extLst>
      <p:ext uri="{BB962C8B-B14F-4D97-AF65-F5344CB8AC3E}">
        <p14:creationId xmlns:p14="http://schemas.microsoft.com/office/powerpoint/2010/main" val="639694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Important factors contributing to the cost of mobile app development.</a:t>
            </a:r>
            <a:endParaRPr lang="en-US" dirty="0"/>
          </a:p>
        </p:txBody>
      </p:sp>
      <p:sp>
        <p:nvSpPr>
          <p:cNvPr id="3" name="Content Placeholder 2"/>
          <p:cNvSpPr>
            <a:spLocks noGrp="1"/>
          </p:cNvSpPr>
          <p:nvPr>
            <p:ph idx="1"/>
          </p:nvPr>
        </p:nvSpPr>
        <p:spPr/>
        <p:txBody>
          <a:bodyPr/>
          <a:lstStyle/>
          <a:p>
            <a:r>
              <a:rPr lang="en-US" dirty="0" smtClean="0"/>
              <a:t>Once </a:t>
            </a:r>
            <a:r>
              <a:rPr lang="en-US" dirty="0"/>
              <a:t>you are familiar with these factors, you can estimate how much it costs to build an app using the standard calculation formula. </a:t>
            </a:r>
            <a:endParaRPr lang="en-US" dirty="0" smtClean="0"/>
          </a:p>
          <a:p>
            <a:r>
              <a:rPr lang="en-US" dirty="0" smtClean="0"/>
              <a:t>The </a:t>
            </a:r>
            <a:r>
              <a:rPr lang="en-US" dirty="0"/>
              <a:t>formula or the answer to how much does it cost to create an app lies in calculating the number of hours it would take for every single development process and multiplying it to the billable hours of resources.</a:t>
            </a:r>
          </a:p>
          <a:p>
            <a:endParaRPr lang="en-US" dirty="0"/>
          </a:p>
        </p:txBody>
      </p:sp>
    </p:spTree>
    <p:extLst>
      <p:ext uri="{BB962C8B-B14F-4D97-AF65-F5344CB8AC3E}">
        <p14:creationId xmlns:p14="http://schemas.microsoft.com/office/powerpoint/2010/main" val="1639164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Important factors contributing to the cost of mobile app development.</a:t>
            </a:r>
          </a:p>
        </p:txBody>
      </p:sp>
      <p:sp>
        <p:nvSpPr>
          <p:cNvPr id="3" name="Content Placeholder 2"/>
          <p:cNvSpPr>
            <a:spLocks noGrp="1"/>
          </p:cNvSpPr>
          <p:nvPr>
            <p:ph idx="1"/>
          </p:nvPr>
        </p:nvSpPr>
        <p:spPr/>
        <p:txBody>
          <a:bodyPr/>
          <a:lstStyle/>
          <a:p>
            <a:pPr lvl="0"/>
            <a:r>
              <a:rPr lang="en-US" dirty="0"/>
              <a:t>UI/UX design hours.</a:t>
            </a:r>
          </a:p>
          <a:p>
            <a:pPr lvl="0"/>
            <a:r>
              <a:rPr lang="en-US" dirty="0"/>
              <a:t>Platform wise app development hours.</a:t>
            </a:r>
          </a:p>
          <a:p>
            <a:pPr lvl="0"/>
            <a:r>
              <a:rPr lang="en-US" dirty="0"/>
              <a:t>Backend server hours.</a:t>
            </a:r>
          </a:p>
          <a:p>
            <a:pPr lvl="0"/>
            <a:r>
              <a:rPr lang="en-US" dirty="0"/>
              <a:t>Hourly rate of development.</a:t>
            </a:r>
          </a:p>
          <a:p>
            <a:endParaRPr lang="en-US" dirty="0"/>
          </a:p>
        </p:txBody>
      </p:sp>
    </p:spTree>
    <p:extLst>
      <p:ext uri="{BB962C8B-B14F-4D97-AF65-F5344CB8AC3E}">
        <p14:creationId xmlns:p14="http://schemas.microsoft.com/office/powerpoint/2010/main" val="286101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Dell\Downloads\IMG_20230110_111744.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0456" y="762000"/>
            <a:ext cx="10563569" cy="5410199"/>
          </a:xfrm>
          <a:prstGeom prst="rect">
            <a:avLst/>
          </a:prstGeom>
          <a:noFill/>
          <a:ln>
            <a:noFill/>
          </a:ln>
        </p:spPr>
      </p:pic>
    </p:spTree>
    <p:extLst>
      <p:ext uri="{BB962C8B-B14F-4D97-AF65-F5344CB8AC3E}">
        <p14:creationId xmlns:p14="http://schemas.microsoft.com/office/powerpoint/2010/main" val="2376453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Mobile App Development Budgets Spent By Famous Startups</a:t>
            </a:r>
            <a:endParaRPr lang="en-US" dirty="0"/>
          </a:p>
        </p:txBody>
      </p:sp>
      <p:sp>
        <p:nvSpPr>
          <p:cNvPr id="3" name="Content Placeholder 2"/>
          <p:cNvSpPr>
            <a:spLocks noGrp="1"/>
          </p:cNvSpPr>
          <p:nvPr>
            <p:ph idx="1"/>
          </p:nvPr>
        </p:nvSpPr>
        <p:spPr/>
        <p:txBody>
          <a:bodyPr/>
          <a:lstStyle/>
          <a:p>
            <a:r>
              <a:rPr lang="en-US" dirty="0" smtClean="0"/>
              <a:t>To </a:t>
            </a:r>
            <a:r>
              <a:rPr lang="en-US" dirty="0"/>
              <a:t>make it easier to understand the mobile app development prices, we have prepared a collection of facts about famous brands that received funding in a seed round to continue building their mobile apps.</a:t>
            </a:r>
          </a:p>
          <a:p>
            <a:r>
              <a:rPr lang="en-US" b="1" dirty="0"/>
              <a:t>Uber</a:t>
            </a:r>
            <a:r>
              <a:rPr lang="en-US" dirty="0"/>
              <a:t>. The company got $200K in seed funding.</a:t>
            </a:r>
          </a:p>
          <a:p>
            <a:r>
              <a:rPr lang="en-US" b="1" dirty="0"/>
              <a:t>Instagram. </a:t>
            </a:r>
            <a:r>
              <a:rPr lang="en-US" dirty="0"/>
              <a:t>This app received $500K for further development.</a:t>
            </a:r>
          </a:p>
          <a:p>
            <a:r>
              <a:rPr lang="en-US" b="1" dirty="0"/>
              <a:t>Tinder. </a:t>
            </a:r>
            <a:r>
              <a:rPr lang="en-US" dirty="0"/>
              <a:t>This romantic app got $485K in the seed round in 2012.</a:t>
            </a:r>
          </a:p>
          <a:p>
            <a:r>
              <a:rPr lang="en-US" b="1" dirty="0" err="1"/>
              <a:t>Postmates</a:t>
            </a:r>
            <a:r>
              <a:rPr lang="en-US" b="1" dirty="0"/>
              <a:t>. </a:t>
            </a:r>
            <a:r>
              <a:rPr lang="en-US" dirty="0"/>
              <a:t>The brand raised $750K to implement its ideas.</a:t>
            </a:r>
          </a:p>
          <a:p>
            <a:r>
              <a:rPr lang="en-US" b="1" dirty="0"/>
              <a:t>Snapchat. </a:t>
            </a:r>
            <a:r>
              <a:rPr lang="en-US" dirty="0"/>
              <a:t>This social media giant got $485K in 2012, which fees not so much if to compare the total funding of $3B.</a:t>
            </a:r>
          </a:p>
          <a:p>
            <a:endParaRPr lang="en-US" dirty="0"/>
          </a:p>
        </p:txBody>
      </p:sp>
    </p:spTree>
    <p:extLst>
      <p:ext uri="{BB962C8B-B14F-4D97-AF65-F5344CB8AC3E}">
        <p14:creationId xmlns:p14="http://schemas.microsoft.com/office/powerpoint/2010/main" val="412621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Introduction to Android Development Environment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What is Android?</a:t>
            </a:r>
            <a:br>
              <a:rPr lang="en-US" dirty="0" smtClean="0"/>
            </a:br>
            <a:endParaRPr lang="en-US" dirty="0" smtClean="0"/>
          </a:p>
        </p:txBody>
      </p:sp>
      <p:sp>
        <p:nvSpPr>
          <p:cNvPr id="3" name="Content Placeholder 2"/>
          <p:cNvSpPr>
            <a:spLocks noGrp="1"/>
          </p:cNvSpPr>
          <p:nvPr>
            <p:ph idx="1"/>
          </p:nvPr>
        </p:nvSpPr>
        <p:spPr/>
        <p:txBody>
          <a:bodyPr rtlCol="0">
            <a:normAutofit/>
          </a:bodyPr>
          <a:lstStyle/>
          <a:p>
            <a:pPr algn="just" eaLnBrk="1" fontAlgn="auto" hangingPunct="1">
              <a:spcAft>
                <a:spcPts val="0"/>
              </a:spcAft>
              <a:buFont typeface="Arial" pitchFamily="34" charset="0"/>
              <a:buChar char="•"/>
              <a:defRPr/>
            </a:pPr>
            <a:r>
              <a:rPr lang="en-US" dirty="0" smtClean="0"/>
              <a:t>Android is an open source and Linux-based </a:t>
            </a:r>
            <a:r>
              <a:rPr lang="en-US" b="1" dirty="0" smtClean="0"/>
              <a:t>Operating System</a:t>
            </a:r>
            <a:r>
              <a:rPr lang="en-US" dirty="0" smtClean="0"/>
              <a:t> for mobile devices such as </a:t>
            </a:r>
            <a:r>
              <a:rPr lang="en-US" dirty="0" err="1" smtClean="0"/>
              <a:t>smartphones</a:t>
            </a:r>
            <a:r>
              <a:rPr lang="en-US" dirty="0" smtClean="0"/>
              <a:t> and tablet computers. Android was developed by the </a:t>
            </a:r>
            <a:r>
              <a:rPr lang="en-US" i="1" dirty="0" smtClean="0"/>
              <a:t>Open Handset Alliance</a:t>
            </a:r>
            <a:r>
              <a:rPr lang="en-US" dirty="0" smtClean="0"/>
              <a:t>, led by Google, and other companies.</a:t>
            </a:r>
          </a:p>
          <a:p>
            <a:pPr algn="just" eaLnBrk="1" fontAlgn="auto" hangingPunct="1">
              <a:spcAft>
                <a:spcPts val="0"/>
              </a:spcAft>
              <a:buFont typeface="Arial" pitchFamily="34" charset="0"/>
              <a:buChar char="•"/>
              <a:defRPr/>
            </a:pPr>
            <a:r>
              <a:rPr lang="en-US" dirty="0" smtClean="0"/>
              <a:t>The first beta version of the Android Software Development Kit (SDK) was released by Google in 2007 where as the first commercial version, Android 1.0, was released in September 2008.</a:t>
            </a:r>
          </a:p>
          <a:p>
            <a:pPr algn="just" eaLnBrk="1" fontAlgn="auto" hangingPunct="1">
              <a:spcAft>
                <a:spcPts val="0"/>
              </a:spcAft>
              <a:buFont typeface="Arial" pitchFamily="34" charset="0"/>
              <a:buChar char="•"/>
              <a:defRPr/>
            </a:pPr>
            <a:r>
              <a:rPr lang="en-US" dirty="0" smtClean="0"/>
              <a:t>On June 27, 2012, at the Google I/O conference, Google announced the next Android version, 4.1 </a:t>
            </a:r>
            <a:r>
              <a:rPr lang="en-US" b="1" dirty="0" smtClean="0"/>
              <a:t>Jelly Bean</a:t>
            </a:r>
            <a:r>
              <a:rPr lang="en-US" dirty="0" smtClean="0"/>
              <a:t>. Jelly Bean is an incremental update, with the primary aim of improving the user interface, both in terms of functionality and performance.</a:t>
            </a:r>
          </a:p>
          <a:p>
            <a:pPr eaLnBrk="1" fontAlgn="auto" hangingPunct="1">
              <a:spcAft>
                <a:spcPts val="0"/>
              </a:spcAft>
              <a:buFont typeface="Arial" pitchFamily="34" charset="0"/>
              <a:buChar char="•"/>
              <a:defRPr/>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609600"/>
          </a:xfrm>
        </p:spPr>
        <p:txBody>
          <a:bodyPr rtlCol="0">
            <a:normAutofit fontScale="90000"/>
          </a:bodyPr>
          <a:lstStyle/>
          <a:p>
            <a:pPr eaLnBrk="1" fontAlgn="auto" hangingPunct="1">
              <a:spcAft>
                <a:spcPts val="0"/>
              </a:spcAft>
              <a:defRPr/>
            </a:pPr>
            <a:r>
              <a:rPr lang="en-US" dirty="0" smtClean="0"/>
              <a:t>Why Android ?</a:t>
            </a:r>
            <a:br>
              <a:rPr lang="en-US" dirty="0" smtClean="0"/>
            </a:br>
            <a:endParaRPr lang="en-US" dirty="0" smtClean="0"/>
          </a:p>
        </p:txBody>
      </p:sp>
      <p:pic>
        <p:nvPicPr>
          <p:cNvPr id="16389" name="Content Placeholder 3" descr="why_android.jpg"/>
          <p:cNvPicPr>
            <a:picLocks noGrp="1" noChangeAspect="1"/>
          </p:cNvPicPr>
          <p:nvPr>
            <p:ph idx="1"/>
          </p:nvPr>
        </p:nvPicPr>
        <p:blipFill>
          <a:blip r:embed="rId2"/>
          <a:srcRect/>
          <a:stretch>
            <a:fillRect/>
          </a:stretch>
        </p:blipFill>
        <p:spPr bwMode="auto">
          <a:xfrm>
            <a:off x="1218882" y="914400"/>
            <a:ext cx="10055781" cy="5181600"/>
          </a:xfrm>
          <a:noFill/>
          <a:ln>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177" y="457200"/>
            <a:ext cx="10563648" cy="609600"/>
          </a:xfrm>
        </p:spPr>
        <p:txBody>
          <a:bodyPr rtlCol="0">
            <a:normAutofit fontScale="90000"/>
          </a:bodyPr>
          <a:lstStyle/>
          <a:p>
            <a:pPr eaLnBrk="1" fontAlgn="auto" hangingPunct="1">
              <a:spcAft>
                <a:spcPts val="0"/>
              </a:spcAft>
              <a:defRPr/>
            </a:pPr>
            <a:r>
              <a:rPr lang="en-US" dirty="0" smtClean="0"/>
              <a:t>Features of Android</a:t>
            </a:r>
            <a:br>
              <a:rPr lang="en-US" dirty="0" smtClean="0"/>
            </a:br>
            <a:endParaRPr lang="en-US" dirty="0" smtClean="0"/>
          </a:p>
        </p:txBody>
      </p:sp>
      <p:pic>
        <p:nvPicPr>
          <p:cNvPr id="17413" name="Picture 2"/>
          <p:cNvPicPr>
            <a:picLocks noGrp="1" noChangeAspect="1" noChangeArrowheads="1"/>
          </p:cNvPicPr>
          <p:nvPr>
            <p:ph idx="1"/>
          </p:nvPr>
        </p:nvPicPr>
        <p:blipFill>
          <a:blip r:embed="rId2"/>
          <a:srcRect/>
          <a:stretch>
            <a:fillRect/>
          </a:stretch>
        </p:blipFill>
        <p:spPr bwMode="auto">
          <a:xfrm>
            <a:off x="1320456" y="990602"/>
            <a:ext cx="10868369" cy="5287963"/>
          </a:xfrm>
          <a:noFill/>
          <a:ln>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20456" y="685800"/>
            <a:ext cx="10563648" cy="609600"/>
          </a:xfrm>
        </p:spPr>
        <p:txBody>
          <a:bodyPr/>
          <a:lstStyle/>
          <a:p>
            <a:pPr eaLnBrk="1" hangingPunct="1">
              <a:defRPr/>
            </a:pPr>
            <a:r>
              <a:rPr lang="en-US" dirty="0" smtClean="0"/>
              <a:t>Features of Android</a:t>
            </a:r>
          </a:p>
        </p:txBody>
      </p:sp>
      <p:pic>
        <p:nvPicPr>
          <p:cNvPr id="18437" name="Picture 2"/>
          <p:cNvPicPr>
            <a:picLocks noChangeAspect="1" noChangeArrowheads="1"/>
          </p:cNvPicPr>
          <p:nvPr/>
        </p:nvPicPr>
        <p:blipFill>
          <a:blip r:embed="rId2"/>
          <a:srcRect/>
          <a:stretch>
            <a:fillRect/>
          </a:stretch>
        </p:blipFill>
        <p:spPr bwMode="auto">
          <a:xfrm>
            <a:off x="609441" y="1524000"/>
            <a:ext cx="10969943" cy="4038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609600"/>
          </a:xfrm>
        </p:spPr>
        <p:txBody>
          <a:bodyPr rtlCol="0">
            <a:normAutofit fontScale="90000"/>
          </a:bodyPr>
          <a:lstStyle/>
          <a:p>
            <a:pPr eaLnBrk="1" fontAlgn="auto" hangingPunct="1">
              <a:spcAft>
                <a:spcPts val="0"/>
              </a:spcAft>
              <a:defRPr/>
            </a:pPr>
            <a:r>
              <a:rPr lang="en-US" dirty="0" smtClean="0"/>
              <a:t>History of Android</a:t>
            </a:r>
            <a:br>
              <a:rPr lang="en-US" dirty="0" smtClean="0"/>
            </a:br>
            <a:endParaRPr lang="en-US" dirty="0" smtClean="0"/>
          </a:p>
        </p:txBody>
      </p:sp>
      <p:pic>
        <p:nvPicPr>
          <p:cNvPr id="19461" name="Content Placeholder 3" descr="jistory.jpg"/>
          <p:cNvPicPr>
            <a:picLocks noGrp="1" noChangeAspect="1"/>
          </p:cNvPicPr>
          <p:nvPr>
            <p:ph idx="1"/>
          </p:nvPr>
        </p:nvPicPr>
        <p:blipFill>
          <a:blip r:embed="rId2"/>
          <a:srcRect/>
          <a:stretch>
            <a:fillRect/>
          </a:stretch>
        </p:blipFill>
        <p:spPr bwMode="auto">
          <a:xfrm>
            <a:off x="1320456" y="1143001"/>
            <a:ext cx="9751060" cy="4643438"/>
          </a:xfrm>
          <a:noFill/>
          <a:ln>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What is API level?</a:t>
            </a:r>
            <a:br>
              <a:rPr lang="en-US" dirty="0" smtClean="0"/>
            </a:br>
            <a:endParaRPr lang="en-US" dirty="0" smtClean="0"/>
          </a:p>
        </p:txBody>
      </p:sp>
      <p:sp>
        <p:nvSpPr>
          <p:cNvPr id="2048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API Level is an integer value that uniquely identifies the framework API revision offered by a version of the Android platform.</a:t>
            </a:r>
          </a:p>
          <a:p>
            <a:pPr eaLnBrk="1" hangingPunct="1"/>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625177" y="533400"/>
            <a:ext cx="10563648" cy="609600"/>
          </a:xfrm>
        </p:spPr>
        <p:txBody>
          <a:bodyPr/>
          <a:lstStyle/>
          <a:p>
            <a:pPr eaLnBrk="1" hangingPunct="1">
              <a:defRPr/>
            </a:pPr>
            <a:r>
              <a:rPr lang="en-US" dirty="0" smtClean="0"/>
              <a:t>API Levels</a:t>
            </a:r>
          </a:p>
        </p:txBody>
      </p:sp>
      <p:pic>
        <p:nvPicPr>
          <p:cNvPr id="21509" name="Picture 2"/>
          <p:cNvPicPr>
            <a:picLocks noGrp="1" noChangeAspect="1" noChangeArrowheads="1"/>
          </p:cNvPicPr>
          <p:nvPr>
            <p:ph idx="1"/>
          </p:nvPr>
        </p:nvPicPr>
        <p:blipFill>
          <a:blip r:embed="rId2"/>
          <a:srcRect/>
          <a:stretch>
            <a:fillRect/>
          </a:stretch>
        </p:blipFill>
        <p:spPr bwMode="auto">
          <a:xfrm>
            <a:off x="1320456" y="1143000"/>
            <a:ext cx="10360501" cy="4495800"/>
          </a:xfrm>
          <a:noFill/>
          <a:ln>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498</Words>
  <Application>Microsoft Office PowerPoint</Application>
  <PresentationFormat>Custom</PresentationFormat>
  <Paragraphs>73</Paragraphs>
  <Slides>19</Slides>
  <Notes>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5" baseType="lpstr">
      <vt:lpstr>Arial</vt:lpstr>
      <vt:lpstr>Arial Black</vt:lpstr>
      <vt:lpstr>Calibri</vt:lpstr>
      <vt:lpstr>Calibri Light</vt:lpstr>
      <vt:lpstr>Cambria</vt:lpstr>
      <vt:lpstr>Casper</vt:lpstr>
      <vt:lpstr>Karla</vt:lpstr>
      <vt:lpstr>King</vt:lpstr>
      <vt:lpstr>Raleway ExtraBold</vt:lpstr>
      <vt:lpstr>Rockwell</vt:lpstr>
      <vt:lpstr>Segoe UI</vt:lpstr>
      <vt:lpstr>Times New Roman</vt:lpstr>
      <vt:lpstr>Wingdings</vt:lpstr>
      <vt:lpstr>Office Theme</vt:lpstr>
      <vt:lpstr>FORMAT_PPT</vt:lpstr>
      <vt:lpstr>CorelDRAW</vt:lpstr>
      <vt:lpstr>PowerPoint Presentation</vt:lpstr>
      <vt:lpstr>Introduction to Android Development Environment</vt:lpstr>
      <vt:lpstr>What is Android? </vt:lpstr>
      <vt:lpstr>Why Android ? </vt:lpstr>
      <vt:lpstr>Features of Android </vt:lpstr>
      <vt:lpstr>Features of Android</vt:lpstr>
      <vt:lpstr>History of Android </vt:lpstr>
      <vt:lpstr>What is API level? </vt:lpstr>
      <vt:lpstr>API Levels</vt:lpstr>
      <vt:lpstr>API LEVELS</vt:lpstr>
      <vt:lpstr>Android - Environment Setup </vt:lpstr>
      <vt:lpstr>Set-up Java Development Kit (JDK) </vt:lpstr>
      <vt:lpstr>Android IDEs </vt:lpstr>
      <vt:lpstr>An Overview on Average Mobile App Development Cost Estimate</vt:lpstr>
      <vt:lpstr>Important factors contributing to the cost of mobile app development.</vt:lpstr>
      <vt:lpstr>Important factors contributing to the cost of mobile app development.</vt:lpstr>
      <vt:lpstr>PowerPoint Presentation</vt:lpstr>
      <vt:lpstr>Mobile App Development Budgets Spent By Famous Startups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10</cp:revision>
  <dcterms:created xsi:type="dcterms:W3CDTF">2021-01-02T06:26:00Z</dcterms:created>
  <dcterms:modified xsi:type="dcterms:W3CDTF">2023-01-10T06:01:44Z</dcterms:modified>
</cp:coreProperties>
</file>