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309" r:id="rId2"/>
    <p:sldId id="287" r:id="rId3"/>
    <p:sldId id="337" r:id="rId4"/>
    <p:sldId id="338" r:id="rId5"/>
    <p:sldId id="339" r:id="rId6"/>
    <p:sldId id="340" r:id="rId7"/>
    <p:sldId id="335" r:id="rId8"/>
    <p:sldId id="341" r:id="rId9"/>
    <p:sldId id="342" r:id="rId10"/>
    <p:sldId id="343" r:id="rId11"/>
    <p:sldId id="344" r:id="rId12"/>
    <p:sldId id="345" r:id="rId13"/>
    <p:sldId id="346" r:id="rId14"/>
    <p:sldId id="347" r:id="rId15"/>
    <p:sldId id="348" r:id="rId16"/>
    <p:sldId id="349" r:id="rId17"/>
    <p:sldId id="350" r:id="rId18"/>
    <p:sldId id="351" r:id="rId19"/>
    <p:sldId id="333" r:id="rId2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p:cViewPr varScale="1">
        <p:scale>
          <a:sx n="85" d="100"/>
          <a:sy n="85" d="100"/>
        </p:scale>
        <p:origin x="180" y="60"/>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1/16/2023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a:t>
            </a:fld>
            <a:endParaRPr lang="en-US"/>
          </a:p>
        </p:txBody>
      </p:sp>
    </p:spTree>
    <p:extLst>
      <p:ext uri="{BB962C8B-B14F-4D97-AF65-F5344CB8AC3E}">
        <p14:creationId xmlns:p14="http://schemas.microsoft.com/office/powerpoint/2010/main" val="2343597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5" name="Shape 4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634490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1" name="Shape 4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43829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8" name="Shape 4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09035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8" name="Shape 4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53610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F09BDC08-60F1-4F55-8D07-82CB20413114}" type="datetimeFigureOut">
              <a:rPr lang="en-US"/>
              <a:pPr>
                <a:defRPr/>
              </a:pPr>
              <a:t>1/16/2023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9B967E-0E2F-4C98-9E09-E7D2D0321E5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B184EA-2F31-4789-BD55-7FB28CBDC7E2}" type="datetimeFigureOut">
              <a:rPr lang="en-US"/>
              <a:pPr>
                <a:defRPr/>
              </a:pPr>
              <a:t>1/16/2023</a:t>
            </a:fld>
            <a:endParaRPr lang="en-US"/>
          </a:p>
        </p:txBody>
      </p:sp>
      <p:sp>
        <p:nvSpPr>
          <p:cNvPr id="6"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D295FE-1EC8-446A-9B31-C60776D272A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1728" y="88902"/>
            <a:ext cx="10356269" cy="1139825"/>
          </a:xfrm>
          <a:prstGeom prst="rect">
            <a:avLst/>
          </a:prstGeom>
        </p:spPr>
        <p:txBody>
          <a:bodyPr/>
          <a:lstStyle/>
          <a:p>
            <a:r>
              <a:rPr lang="en-US"/>
              <a:t>Click to edit Master 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a:defRPr/>
            </a:lvl1pPr>
          </a:lstStyle>
          <a:p>
            <a:pPr>
              <a:defRPr/>
            </a:pPr>
            <a:fld id="{C2575908-D241-4D5B-B573-55F96F624A2D}" type="datetimeFigureOut">
              <a:rPr lang="en-US"/>
              <a:pPr>
                <a:defRPr/>
              </a:pPr>
              <a:t>1/16/2023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8DBA54-E458-4905-8D1B-8EB2FD3A82A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rgbClr val="FFFFFF"/>
        </a:solidFill>
        <a:effectLst/>
      </p:bgPr>
    </p:bg>
    <p:spTree>
      <p:nvGrpSpPr>
        <p:cNvPr id="1" name="Shape 23"/>
        <p:cNvGrpSpPr/>
        <p:nvPr/>
      </p:nvGrpSpPr>
      <p:grpSpPr>
        <a:xfrm>
          <a:off x="0" y="0"/>
          <a:ext cx="0" cy="0"/>
          <a:chOff x="0" y="0"/>
          <a:chExt cx="0" cy="0"/>
        </a:xfrm>
      </p:grpSpPr>
      <p:sp>
        <p:nvSpPr>
          <p:cNvPr id="24" name="Shape 24"/>
          <p:cNvSpPr/>
          <p:nvPr/>
        </p:nvSpPr>
        <p:spPr>
          <a:xfrm>
            <a:off x="-14929" y="-50433"/>
            <a:ext cx="12203621" cy="1358000"/>
          </a:xfrm>
          <a:prstGeom prst="rect">
            <a:avLst/>
          </a:prstGeom>
          <a:solidFill>
            <a:srgbClr val="4CAF50"/>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25" name="Shape 25"/>
          <p:cNvSpPr txBox="1">
            <a:spLocks noGrp="1"/>
          </p:cNvSpPr>
          <p:nvPr>
            <p:ph type="title"/>
          </p:nvPr>
        </p:nvSpPr>
        <p:spPr>
          <a:xfrm>
            <a:off x="415492" y="227760"/>
            <a:ext cx="11357841" cy="763600"/>
          </a:xfrm>
          <a:prstGeom prst="rect">
            <a:avLst/>
          </a:prstGeom>
        </p:spPr>
        <p:txBody>
          <a:bodyPr spcFirstLastPara="1" wrap="square" lIns="91425" tIns="91425" rIns="91425" bIns="91425" anchor="t" anchorCtr="0"/>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Shape 26"/>
          <p:cNvSpPr txBox="1">
            <a:spLocks noGrp="1"/>
          </p:cNvSpPr>
          <p:nvPr>
            <p:ph type="body" idx="1"/>
          </p:nvPr>
        </p:nvSpPr>
        <p:spPr>
          <a:xfrm>
            <a:off x="415492" y="1435033"/>
            <a:ext cx="11357841" cy="4555200"/>
          </a:xfrm>
          <a:prstGeom prst="rect">
            <a:avLst/>
          </a:prstGeom>
        </p:spPr>
        <p:txBody>
          <a:bodyPr spcFirstLastPara="1" wrap="square" lIns="91425" tIns="91425" rIns="91425" bIns="91425" anchor="t" anchorCtr="0"/>
          <a:lstStyle>
            <a:lvl1pPr marL="609448" lvl="0" indent="-507873">
              <a:lnSpc>
                <a:spcPct val="115000"/>
              </a:lnSpc>
              <a:spcBef>
                <a:spcPts val="1333"/>
              </a:spcBef>
              <a:spcAft>
                <a:spcPts val="0"/>
              </a:spcAft>
              <a:buSzPts val="2400"/>
              <a:buAutoNum type="arabicPeriod"/>
              <a:defRPr/>
            </a:lvl1pPr>
            <a:lvl2pPr marL="1218895" lvl="1" indent="-474015">
              <a:lnSpc>
                <a:spcPct val="115000"/>
              </a:lnSpc>
              <a:spcBef>
                <a:spcPts val="1333"/>
              </a:spcBef>
              <a:spcAft>
                <a:spcPts val="0"/>
              </a:spcAft>
              <a:buSzPts val="2000"/>
              <a:buAutoNum type="alphaLcPeriod"/>
              <a:defRPr sz="2666"/>
            </a:lvl2pPr>
            <a:lvl3pPr marL="1828343" lvl="2" indent="-423228">
              <a:spcBef>
                <a:spcPts val="0"/>
              </a:spcBef>
              <a:spcAft>
                <a:spcPts val="0"/>
              </a:spcAft>
              <a:buSzPts val="1400"/>
              <a:buAutoNum type="romanLcPeriod"/>
              <a:defRPr/>
            </a:lvl3pPr>
            <a:lvl4pPr marL="2437790" lvl="3" indent="-423228">
              <a:spcBef>
                <a:spcPts val="0"/>
              </a:spcBef>
              <a:spcAft>
                <a:spcPts val="0"/>
              </a:spcAft>
              <a:buSzPts val="1400"/>
              <a:buAutoNum type="arabicPeriod"/>
              <a:defRPr/>
            </a:lvl4pPr>
            <a:lvl5pPr marL="3047238" lvl="4" indent="-423228">
              <a:spcBef>
                <a:spcPts val="2133"/>
              </a:spcBef>
              <a:spcAft>
                <a:spcPts val="0"/>
              </a:spcAft>
              <a:buSzPts val="1400"/>
              <a:buAutoNum type="alphaLcPeriod"/>
              <a:defRPr/>
            </a:lvl5pPr>
            <a:lvl6pPr marL="3656686" lvl="5" indent="-423228">
              <a:spcBef>
                <a:spcPts val="2133"/>
              </a:spcBef>
              <a:spcAft>
                <a:spcPts val="0"/>
              </a:spcAft>
              <a:buSzPts val="1400"/>
              <a:buAutoNum type="romanLcPeriod"/>
              <a:defRPr/>
            </a:lvl6pPr>
            <a:lvl7pPr marL="4266133" lvl="6" indent="-423228">
              <a:spcBef>
                <a:spcPts val="2133"/>
              </a:spcBef>
              <a:spcAft>
                <a:spcPts val="0"/>
              </a:spcAft>
              <a:buSzPts val="1400"/>
              <a:buAutoNum type="arabicPeriod"/>
              <a:defRPr/>
            </a:lvl7pPr>
            <a:lvl8pPr marL="4875581" lvl="7" indent="-423228">
              <a:spcBef>
                <a:spcPts val="2133"/>
              </a:spcBef>
              <a:spcAft>
                <a:spcPts val="0"/>
              </a:spcAft>
              <a:buSzPts val="1400"/>
              <a:buAutoNum type="alphaLcPeriod"/>
              <a:defRPr/>
            </a:lvl8pPr>
            <a:lvl9pPr marL="5485028" lvl="8" indent="-423228">
              <a:spcBef>
                <a:spcPts val="2133"/>
              </a:spcBef>
              <a:spcAft>
                <a:spcPts val="2133"/>
              </a:spcAft>
              <a:buSzPts val="1400"/>
              <a:buAutoNum type="romanLcPeriod"/>
              <a:defRPr/>
            </a:lvl9pPr>
          </a:lstStyle>
          <a:p>
            <a:endParaRPr/>
          </a:p>
        </p:txBody>
      </p:sp>
      <p:sp>
        <p:nvSpPr>
          <p:cNvPr id="27" name="Shape 27"/>
          <p:cNvSpPr txBox="1">
            <a:spLocks noGrp="1"/>
          </p:cNvSpPr>
          <p:nvPr>
            <p:ph type="sldNum" idx="12"/>
          </p:nvPr>
        </p:nvSpPr>
        <p:spPr>
          <a:xfrm>
            <a:off x="11293669" y="6319223"/>
            <a:ext cx="731409"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52644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962350" y="6272785"/>
            <a:ext cx="3272700" cy="365125"/>
          </a:xfrm>
          <a:prstGeom prst="rect">
            <a:avLst/>
          </a:prstGeom>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a:xfrm>
            <a:off x="1087853" y="6272785"/>
            <a:ext cx="63260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9710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4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400">
                <a:latin typeface="Times New Roman" panose="02020603050405020304" pitchFamily="18" charset="0"/>
                <a:cs typeface="Times New Roman" panose="02020603050405020304" pitchFamily="18" charset="0"/>
              </a:defRPr>
            </a:lvl4pPr>
            <a:lvl5pPr>
              <a:defRPr sz="2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
        <p:nvSpPr>
          <p:cNvPr id="5" name="Date Placeholder 6"/>
          <p:cNvSpPr>
            <a:spLocks noGrp="1"/>
          </p:cNvSpPr>
          <p:nvPr>
            <p:ph type="dt" sz="half" idx="15"/>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AD50ECB-6F88-468B-8F10-526DFCCAEFEE}" type="datetimeFigureOut">
              <a:rPr lang="en-US"/>
              <a:pPr>
                <a:defRPr/>
              </a:pPr>
              <a:t>1/16/2023</a:t>
            </a:fld>
            <a:endParaRPr lang="en-US"/>
          </a:p>
        </p:txBody>
      </p:sp>
      <p:sp>
        <p:nvSpPr>
          <p:cNvPr id="6" name="Footer Placeholder 7"/>
          <p:cNvSpPr>
            <a:spLocks noGrp="1"/>
          </p:cNvSpPr>
          <p:nvPr>
            <p:ph type="ftr" sz="quarter" idx="16"/>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68C9ED4B-B21B-457F-A66E-40BBD26D36A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98D29AE-4230-498A-B399-4C45C9DBACD9}" type="datetimeFigureOut">
              <a:rPr lang="en-US"/>
              <a:pPr>
                <a:defRPr/>
              </a:pPr>
              <a:t>1/16/2023</a:t>
            </a:fld>
            <a:endParaRPr lang="en-US"/>
          </a:p>
        </p:txBody>
      </p:sp>
      <p:sp>
        <p:nvSpPr>
          <p:cNvPr id="3" name="Footer Placeholder 2"/>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AEFD7641-252C-4F4B-ADC5-01912FAF148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4D5A3A0A-6DE5-46F1-8BC9-41290AF195DA}" type="datetimeFigureOut">
              <a:rPr lang="en-US"/>
              <a:pPr>
                <a:defRPr/>
              </a:pPr>
              <a:t>1/16/2023</a:t>
            </a:fld>
            <a:endParaRPr lang="en-US"/>
          </a:p>
        </p:txBody>
      </p:sp>
      <p:sp>
        <p:nvSpPr>
          <p:cNvPr id="6"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0D99CA0-F1B9-4A57-8E7E-6744A3A803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887648-C23F-4E66-955F-0B5248AAF333}" type="datetimeFigureOut">
              <a:rPr lang="en-US"/>
              <a:pPr>
                <a:defRPr/>
              </a:pPr>
              <a:t>1/16/2023</a:t>
            </a:fld>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80C1F418-AD1C-40AA-AFE3-A331B116E59B}" type="datetimeFigureOut">
              <a:rPr lang="en-US"/>
              <a:pPr>
                <a:defRPr/>
              </a:pPr>
              <a:t>1/16/2023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348BC2-8286-4506-8698-EB3180A262D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hyperlink" Target="http://www.cuchd.i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6"/>
          </p:cNvPr>
          <p:cNvPicPr>
            <a:picLocks noChangeAspect="1" noChangeArrowheads="1"/>
          </p:cNvPicPr>
          <p:nvPr/>
        </p:nvPicPr>
        <p:blipFill>
          <a:blip r:embed="rId17"/>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userDrawn="1"/>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8"/>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 id="2147483675" r:id="rId14"/>
  </p:sldLayoutIdLst>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Publish%E2%80%93subscribe_patter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android.com/reference/android/content/Inten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android.com/reference/android/content/Context#sendBroadcast(android.content.Intent)" TargetMode="External"/><Relationship Id="rId2" Type="http://schemas.openxmlformats.org/officeDocument/2006/relationships/hyperlink" Target="https://developer.android.com/reference/android/content/Context#sendOrderedBroadcast(android.content.Intent, java.lang.String)" TargetMode="External"/><Relationship Id="rId1" Type="http://schemas.openxmlformats.org/officeDocument/2006/relationships/slideLayout" Target="../slideLayouts/slideLayout2.xml"/><Relationship Id="rId4" Type="http://schemas.openxmlformats.org/officeDocument/2006/relationships/hyperlink" Target="https://developer.android.com/reference/androidx/localbroadcastmanager/content/LocalBroadcastManager#sendBroadcast(android.content.Inten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geeksforgeeks.org/broadcast-receiver-in-android-with-example/" TargetMode="External"/><Relationship Id="rId2" Type="http://schemas.openxmlformats.org/officeDocument/2006/relationships/hyperlink" Target="https://www.tutorialspoint.com/android/android_services.htm" TargetMode="External"/><Relationship Id="rId1" Type="http://schemas.openxmlformats.org/officeDocument/2006/relationships/slideLayout" Target="../slideLayouts/slideLayout2.xml"/><Relationship Id="rId5" Type="http://schemas.openxmlformats.org/officeDocument/2006/relationships/hyperlink" Target="https://www.geeksforgeeks.org/how-to-send-sms-in-android-using-kotlin/" TargetMode="External"/><Relationship Id="rId4" Type="http://schemas.openxmlformats.org/officeDocument/2006/relationships/hyperlink" Target="https://developer.android.com/guide/components/broadcas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android.com/reference/android/view/package-summary" TargetMode="External"/><Relationship Id="rId2" Type="http://schemas.openxmlformats.org/officeDocument/2006/relationships/hyperlink" Target="https://developer.android.com/reference/android/widget/package-summary" TargetMode="External"/><Relationship Id="rId1" Type="http://schemas.openxmlformats.org/officeDocument/2006/relationships/slideLayout" Target="../slideLayouts/slideLayout2.xml"/><Relationship Id="rId4" Type="http://schemas.openxmlformats.org/officeDocument/2006/relationships/hyperlink" Target="https://developer.android.com/studio/write/annotations#thread-annotations"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developer.android.com/reference/android/view/View#onKeyDown(int, android.view.KeyEve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android.com/guide/practices/responsivenes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19097" y="5427343"/>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749061" y="5901987"/>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094662" y="6508752"/>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8652556"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580003" y="3121722"/>
          <a:ext cx="2477292" cy="3148059"/>
        </p:xfrm>
        <a:graphic>
          <a:graphicData uri="http://schemas.openxmlformats.org/presentationml/2006/ole">
            <mc:AlternateContent xmlns:mc="http://schemas.openxmlformats.org/markup-compatibility/2006">
              <mc:Choice xmlns:v="urn:schemas-microsoft-com:vml" Requires="v">
                <p:oleObj spid="_x0000_s2055" name="CorelDRAW" r:id="rId4" imgW="2169000" imgH="2169360" progId="">
                  <p:embed/>
                </p:oleObj>
              </mc:Choice>
              <mc:Fallback>
                <p:oleObj name="CorelDRAW" r:id="rId4"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1580003" y="3121722"/>
                        <a:ext cx="2477292"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6696720" y="27674"/>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sp>
        <p:nvSpPr>
          <p:cNvPr id="45" name="Rectangle 44"/>
          <p:cNvSpPr/>
          <p:nvPr/>
        </p:nvSpPr>
        <p:spPr>
          <a:xfrm>
            <a:off x="3115469"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531491" y="24501"/>
            <a:ext cx="2894815" cy="1538254"/>
          </a:xfrm>
          <a:prstGeom prst="rect">
            <a:avLst/>
          </a:prstGeom>
        </p:spPr>
      </p:pic>
      <p:sp>
        <p:nvSpPr>
          <p:cNvPr id="43" name="Right Triangle 42"/>
          <p:cNvSpPr/>
          <p:nvPr/>
        </p:nvSpPr>
        <p:spPr>
          <a:xfrm rot="10800000" flipV="1">
            <a:off x="8894761" y="5334001"/>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683431" y="6029087"/>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686749"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3194580" y="1371600"/>
            <a:ext cx="6721214"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latin typeface="Arial Black" panose="020B0A04020102020204" pitchFamily="34" charset="0"/>
                <a:ea typeface="Calibri" panose="020F0502020204030204" pitchFamily="34" charset="0"/>
                <a:cs typeface="Times New Roman" pitchFamily="18" charset="0"/>
              </a:rPr>
              <a:t>Mobile Application Development(</a:t>
            </a:r>
            <a:r>
              <a:rPr lang="en-US" sz="2000" b="1" dirty="0"/>
              <a:t>20CST-355)</a:t>
            </a:r>
            <a:endParaRPr lang="en-US" sz="20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8383B967-41CC-4702-9A6A-3CAB326C3F24}"/>
              </a:ext>
            </a:extLst>
          </p:cNvPr>
          <p:cNvSpPr txBox="1">
            <a:spLocks noChangeArrowheads="1"/>
          </p:cNvSpPr>
          <p:nvPr/>
        </p:nvSpPr>
        <p:spPr bwMode="auto">
          <a:xfrm>
            <a:off x="1761820" y="3950041"/>
            <a:ext cx="5105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id="{AC6DB94B-BA01-4C3C-92C8-ABB949BCB39B}"/>
              </a:ext>
            </a:extLst>
          </p:cNvPr>
          <p:cNvSpPr txBox="1"/>
          <p:nvPr/>
        </p:nvSpPr>
        <p:spPr>
          <a:xfrm>
            <a:off x="2132012" y="4475274"/>
            <a:ext cx="7089619" cy="2354491"/>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Threads, Asynchronous task, Services-states and lifecycle, Broadcast receivers, Telephony, SMS API</a:t>
            </a:r>
            <a:endParaRPr lang="en-US" sz="2400" b="1" dirty="0" smtClean="0">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endParaRPr lang="en-US" sz="2000" b="1" dirty="0" smtClean="0">
              <a:latin typeface="Arial Black" panose="020B0A04020102020204" pitchFamily="34" charset="0"/>
              <a:ea typeface="Calibri" panose="020F0502020204030204" pitchFamily="34" charset="0"/>
              <a:cs typeface="Times New Roman" pitchFamily="18" charset="0"/>
            </a:endParaRPr>
          </a:p>
          <a:p>
            <a:pPr defTabSz="622300">
              <a:lnSpc>
                <a:spcPct val="90000"/>
              </a:lnSpc>
              <a:spcBef>
                <a:spcPct val="0"/>
              </a:spcBef>
              <a:spcAft>
                <a:spcPct val="35000"/>
              </a:spcAft>
            </a:pPr>
            <a:r>
              <a:rPr lang="en-US" sz="2000" b="1" dirty="0" smtClean="0">
                <a:latin typeface="Arial Black" panose="020B0A04020102020204" pitchFamily="34" charset="0"/>
                <a:ea typeface="Calibri" panose="020F0502020204030204" pitchFamily="34" charset="0"/>
                <a:cs typeface="Times New Roman" pitchFamily="18" charset="0"/>
              </a:rPr>
              <a:t>Prepared </a:t>
            </a:r>
            <a:r>
              <a:rPr lang="en-US" sz="2000" b="1" dirty="0">
                <a:latin typeface="Arial Black" panose="020B0A04020102020204" pitchFamily="34" charset="0"/>
                <a:ea typeface="Calibri" panose="020F0502020204030204" pitchFamily="34" charset="0"/>
                <a:cs typeface="Times New Roman" pitchFamily="18" charset="0"/>
              </a:rPr>
              <a:t>by:</a:t>
            </a:r>
          </a:p>
          <a:p>
            <a:pPr defTabSz="622300">
              <a:lnSpc>
                <a:spcPct val="90000"/>
              </a:lnSpc>
              <a:spcBef>
                <a:spcPct val="0"/>
              </a:spcBef>
              <a:spcAft>
                <a:spcPct val="35000"/>
              </a:spcAft>
            </a:pPr>
            <a:r>
              <a:rPr lang="en-US" sz="2000" b="1" dirty="0" err="1">
                <a:latin typeface="Arial Black" panose="020B0A04020102020204" pitchFamily="34" charset="0"/>
                <a:ea typeface="Calibri" panose="020F0502020204030204" pitchFamily="34" charset="0"/>
                <a:cs typeface="Times New Roman" pitchFamily="18" charset="0"/>
              </a:rPr>
              <a:t>Parveen</a:t>
            </a:r>
            <a:r>
              <a:rPr lang="en-US" sz="2000" b="1" dirty="0">
                <a:latin typeface="Arial Black" panose="020B0A04020102020204" pitchFamily="34" charset="0"/>
                <a:ea typeface="Calibri" panose="020F0502020204030204" pitchFamily="34" charset="0"/>
                <a:cs typeface="Times New Roman" pitchFamily="18" charset="0"/>
              </a:rPr>
              <a:t> K</a:t>
            </a:r>
            <a:r>
              <a:rPr lang="en-US" sz="2000" b="1" dirty="0" smtClean="0">
                <a:latin typeface="Arial Black" panose="020B0A04020102020204" pitchFamily="34" charset="0"/>
                <a:ea typeface="Calibri" panose="020F0502020204030204" pitchFamily="34" charset="0"/>
                <a:cs typeface="Times New Roman" pitchFamily="18" charset="0"/>
              </a:rPr>
              <a:t>umar </a:t>
            </a:r>
            <a:r>
              <a:rPr lang="en-US" sz="2000" b="1" dirty="0">
                <a:latin typeface="Arial Black" panose="020B0A04020102020204" pitchFamily="34" charset="0"/>
                <a:ea typeface="Calibri" panose="020F0502020204030204" pitchFamily="34" charset="0"/>
                <a:cs typeface="Times New Roman" pitchFamily="18" charset="0"/>
              </a:rPr>
              <a:t>S</a:t>
            </a:r>
            <a:r>
              <a:rPr lang="en-US" sz="2000" b="1" dirty="0" smtClean="0">
                <a:latin typeface="Arial Black" panose="020B0A04020102020204" pitchFamily="34" charset="0"/>
                <a:ea typeface="Calibri" panose="020F0502020204030204" pitchFamily="34" charset="0"/>
                <a:cs typeface="Times New Roman" pitchFamily="18" charset="0"/>
              </a:rPr>
              <a:t>aini(E13339</a:t>
            </a:r>
            <a:r>
              <a:rPr lang="en-US" sz="2000" b="1" dirty="0">
                <a:latin typeface="Arial Black" panose="020B0A04020102020204" pitchFamily="34" charset="0"/>
                <a:ea typeface="Calibri" panose="020F0502020204030204" pitchFamily="34" charset="0"/>
                <a:cs typeface="Times New Roman" pitchFamily="18" charset="0"/>
              </a:rPr>
              <a:t>)</a:t>
            </a:r>
            <a:endParaRPr lang="en-US" sz="2000" b="1" dirty="0">
              <a:latin typeface="Arial Black" panose="020B0A04020102020204" pitchFamily="34" charset="0"/>
            </a:endParaRPr>
          </a:p>
          <a:p>
            <a:pPr algn="ctr"/>
            <a:endParaRPr lang="en-US" sz="2400" b="1" dirty="0"/>
          </a:p>
        </p:txBody>
      </p:sp>
    </p:spTree>
    <p:extLst>
      <p:ext uri="{BB962C8B-B14F-4D97-AF65-F5344CB8AC3E}">
        <p14:creationId xmlns:p14="http://schemas.microsoft.com/office/powerpoint/2010/main" val="281317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Additionally, the Android UI toolkit is </a:t>
            </a:r>
            <a:r>
              <a:rPr lang="en-US" i="1" dirty="0"/>
              <a:t>not</a:t>
            </a:r>
            <a:r>
              <a:rPr lang="en-US" dirty="0"/>
              <a:t> thread-safe. </a:t>
            </a:r>
            <a:endParaRPr lang="en-US" dirty="0" smtClean="0"/>
          </a:p>
          <a:p>
            <a:r>
              <a:rPr lang="en-US" dirty="0" smtClean="0"/>
              <a:t>So</a:t>
            </a:r>
            <a:r>
              <a:rPr lang="en-US" dirty="0"/>
              <a:t>, you must not manipulate your UI from a worker thread—you must do all manipulation to your user interface from the UI thread. </a:t>
            </a:r>
            <a:endParaRPr lang="en-US" dirty="0" smtClean="0"/>
          </a:p>
          <a:p>
            <a:r>
              <a:rPr lang="en-US" dirty="0" smtClean="0"/>
              <a:t>Thus</a:t>
            </a:r>
            <a:r>
              <a:rPr lang="en-US" dirty="0"/>
              <a:t>, there are simply two rules to Android's single thread model:</a:t>
            </a:r>
          </a:p>
          <a:p>
            <a:pPr lvl="0"/>
            <a:r>
              <a:rPr lang="en-US" dirty="0"/>
              <a:t>Do not block the UI thread </a:t>
            </a:r>
          </a:p>
          <a:p>
            <a:pPr lvl="0"/>
            <a:r>
              <a:rPr lang="en-US" dirty="0"/>
              <a:t>Do not access the Android UI toolkit from outside the UI thread </a:t>
            </a:r>
          </a:p>
          <a:p>
            <a:endParaRPr lang="en-US" dirty="0"/>
          </a:p>
        </p:txBody>
      </p:sp>
    </p:spTree>
    <p:extLst>
      <p:ext uri="{BB962C8B-B14F-4D97-AF65-F5344CB8AC3E}">
        <p14:creationId xmlns:p14="http://schemas.microsoft.com/office/powerpoint/2010/main" val="2374008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Broadcasts overview</a:t>
            </a:r>
            <a:br>
              <a:rPr lang="en-US" dirty="0"/>
            </a:br>
            <a:endParaRPr lang="en-US" dirty="0"/>
          </a:p>
        </p:txBody>
      </p:sp>
      <p:sp>
        <p:nvSpPr>
          <p:cNvPr id="3" name="Content Placeholder 2"/>
          <p:cNvSpPr>
            <a:spLocks noGrp="1"/>
          </p:cNvSpPr>
          <p:nvPr>
            <p:ph idx="1"/>
          </p:nvPr>
        </p:nvSpPr>
        <p:spPr/>
        <p:txBody>
          <a:bodyPr/>
          <a:lstStyle/>
          <a:p>
            <a:r>
              <a:rPr lang="en-US" dirty="0" smtClean="0"/>
              <a:t>Android </a:t>
            </a:r>
            <a:r>
              <a:rPr lang="en-US" dirty="0"/>
              <a:t>apps can send or receive broadcast messages from the Android system and other Android apps, similar to the </a:t>
            </a:r>
            <a:r>
              <a:rPr lang="en-US" u="sng" dirty="0">
                <a:hlinkClick r:id="rId2"/>
              </a:rPr>
              <a:t>publish-subscribe</a:t>
            </a:r>
            <a:r>
              <a:rPr lang="en-US" dirty="0"/>
              <a:t> design pattern. </a:t>
            </a:r>
            <a:endParaRPr lang="en-US" dirty="0" smtClean="0"/>
          </a:p>
          <a:p>
            <a:r>
              <a:rPr lang="en-US" dirty="0" smtClean="0"/>
              <a:t>These </a:t>
            </a:r>
            <a:r>
              <a:rPr lang="en-US" dirty="0"/>
              <a:t>broadcasts are sent when an event of interest occurs. </a:t>
            </a:r>
            <a:endParaRPr lang="en-US" dirty="0" smtClean="0"/>
          </a:p>
          <a:p>
            <a:r>
              <a:rPr lang="en-US" dirty="0" smtClean="0"/>
              <a:t>For </a:t>
            </a:r>
            <a:r>
              <a:rPr lang="en-US" dirty="0"/>
              <a:t>example, the Android system sends broadcasts when various system events occur, such as when the system boots up or the device starts charging. Apps can also send custom broadcasts, for example, to notify other apps of something that they might be interested in (for example, some new data has been downloaded).</a:t>
            </a:r>
          </a:p>
          <a:p>
            <a:endParaRPr lang="en-US" dirty="0"/>
          </a:p>
        </p:txBody>
      </p:sp>
    </p:spTree>
    <p:extLst>
      <p:ext uri="{BB962C8B-B14F-4D97-AF65-F5344CB8AC3E}">
        <p14:creationId xmlns:p14="http://schemas.microsoft.com/office/powerpoint/2010/main" val="500828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Broadcasts overview</a:t>
            </a:r>
            <a:br>
              <a:rPr lang="en-US" dirty="0"/>
            </a:br>
            <a:endParaRPr lang="en-US" dirty="0"/>
          </a:p>
        </p:txBody>
      </p:sp>
      <p:sp>
        <p:nvSpPr>
          <p:cNvPr id="3" name="Content Placeholder 2"/>
          <p:cNvSpPr>
            <a:spLocks noGrp="1"/>
          </p:cNvSpPr>
          <p:nvPr>
            <p:ph idx="1"/>
          </p:nvPr>
        </p:nvSpPr>
        <p:spPr/>
        <p:txBody>
          <a:bodyPr/>
          <a:lstStyle/>
          <a:p>
            <a:r>
              <a:rPr lang="en-US" dirty="0"/>
              <a:t>Apps can register to receive specific broadcasts. </a:t>
            </a:r>
            <a:endParaRPr lang="en-US" dirty="0" smtClean="0"/>
          </a:p>
          <a:p>
            <a:r>
              <a:rPr lang="en-US" dirty="0" smtClean="0"/>
              <a:t>When </a:t>
            </a:r>
            <a:r>
              <a:rPr lang="en-US" dirty="0"/>
              <a:t>a broadcast is sent, the system automatically routes broadcasts to apps that have subscribed to receive that particular type of broadcast.</a:t>
            </a:r>
          </a:p>
          <a:p>
            <a:r>
              <a:rPr lang="en-US" dirty="0"/>
              <a:t>Generally speaking, broadcasts can be used as a messaging system across apps and outside of the normal user flow. </a:t>
            </a:r>
            <a:endParaRPr lang="en-US" dirty="0" smtClean="0"/>
          </a:p>
          <a:p>
            <a:r>
              <a:rPr lang="en-US" dirty="0" smtClean="0"/>
              <a:t>However</a:t>
            </a:r>
            <a:r>
              <a:rPr lang="en-US" dirty="0"/>
              <a:t>, you must be careful not to abuse the opportunity to respond to broadcasts and run jobs in the background that can contribute to a slow system </a:t>
            </a:r>
            <a:r>
              <a:rPr lang="en-US" dirty="0" smtClean="0"/>
              <a:t>performance</a:t>
            </a:r>
            <a:r>
              <a:rPr lang="en-US" dirty="0"/>
              <a:t>.</a:t>
            </a:r>
          </a:p>
        </p:txBody>
      </p:sp>
    </p:spTree>
    <p:extLst>
      <p:ext uri="{BB962C8B-B14F-4D97-AF65-F5344CB8AC3E}">
        <p14:creationId xmlns:p14="http://schemas.microsoft.com/office/powerpoint/2010/main" val="1908099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system broadcasts</a:t>
            </a:r>
            <a:br>
              <a:rPr lang="en-US" dirty="0"/>
            </a:br>
            <a:endParaRPr lang="en-US" dirty="0"/>
          </a:p>
        </p:txBody>
      </p:sp>
      <p:sp>
        <p:nvSpPr>
          <p:cNvPr id="3" name="Content Placeholder 2"/>
          <p:cNvSpPr>
            <a:spLocks noGrp="1"/>
          </p:cNvSpPr>
          <p:nvPr>
            <p:ph idx="1"/>
          </p:nvPr>
        </p:nvSpPr>
        <p:spPr/>
        <p:txBody>
          <a:bodyPr/>
          <a:lstStyle/>
          <a:p>
            <a:r>
              <a:rPr lang="en-US" dirty="0"/>
              <a:t>The system automatically sends broadcasts when various system events occur, such as when the system switches in and out of airplane mode</a:t>
            </a:r>
            <a:r>
              <a:rPr lang="en-US" dirty="0" smtClean="0"/>
              <a:t>.</a:t>
            </a:r>
          </a:p>
          <a:p>
            <a:r>
              <a:rPr lang="en-US" dirty="0" smtClean="0"/>
              <a:t> </a:t>
            </a:r>
            <a:r>
              <a:rPr lang="en-US" dirty="0"/>
              <a:t>System broadcasts are sent to all apps that are subscribed to receive the event.</a:t>
            </a:r>
          </a:p>
          <a:p>
            <a:r>
              <a:rPr lang="en-US" dirty="0"/>
              <a:t>The broadcast message itself is wrapped in an </a:t>
            </a:r>
            <a:r>
              <a:rPr lang="en-US" u="sng" dirty="0">
                <a:hlinkClick r:id="rId2"/>
              </a:rPr>
              <a:t>Intent</a:t>
            </a:r>
            <a:r>
              <a:rPr lang="en-US" dirty="0"/>
              <a:t> object whose action string identifies the event that </a:t>
            </a:r>
            <a:r>
              <a:rPr lang="en-US" dirty="0" smtClean="0"/>
              <a:t>occurred.</a:t>
            </a:r>
          </a:p>
          <a:p>
            <a:r>
              <a:rPr lang="en-US" dirty="0"/>
              <a:t>The intent may also include additional information bundled into its extra field. </a:t>
            </a:r>
          </a:p>
          <a:p>
            <a:r>
              <a:rPr lang="en-US" dirty="0"/>
              <a:t>For example, the airplane mode intent includes a </a:t>
            </a:r>
            <a:r>
              <a:rPr lang="en-US" dirty="0" err="1"/>
              <a:t>boolean</a:t>
            </a:r>
            <a:r>
              <a:rPr lang="en-US" dirty="0"/>
              <a:t> extra that indicates whether or not Airplane Mode is on.</a:t>
            </a:r>
          </a:p>
          <a:p>
            <a:endParaRPr lang="en-US" dirty="0"/>
          </a:p>
        </p:txBody>
      </p:sp>
    </p:spTree>
    <p:extLst>
      <p:ext uri="{BB962C8B-B14F-4D97-AF65-F5344CB8AC3E}">
        <p14:creationId xmlns:p14="http://schemas.microsoft.com/office/powerpoint/2010/main" val="2703494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456" y="838200"/>
            <a:ext cx="10563648" cy="838200"/>
          </a:xfrm>
        </p:spPr>
        <p:txBody>
          <a:bodyPr/>
          <a:lstStyle/>
          <a:p>
            <a:r>
              <a:rPr lang="en-US" dirty="0"/>
              <a:t>Sending </a:t>
            </a:r>
            <a:r>
              <a:rPr lang="en-US" dirty="0" smtClean="0"/>
              <a:t>broadcasts</a:t>
            </a:r>
            <a:br>
              <a:rPr lang="en-US" dirty="0" smtClean="0"/>
            </a:br>
            <a:r>
              <a:rPr lang="en-US" dirty="0"/>
              <a:t>Android provides three ways for apps to send broadcast:</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smtClean="0"/>
              <a:t>The </a:t>
            </a:r>
            <a:r>
              <a:rPr lang="en-US" u="sng" dirty="0" err="1">
                <a:hlinkClick r:id="rId2"/>
              </a:rPr>
              <a:t>sendOrderedBroadcast</a:t>
            </a:r>
            <a:r>
              <a:rPr lang="en-US" u="sng" dirty="0">
                <a:hlinkClick r:id="rId2"/>
              </a:rPr>
              <a:t>(Intent, String)</a:t>
            </a:r>
            <a:r>
              <a:rPr lang="en-US" dirty="0"/>
              <a:t> method sends broadcasts to one receiver at a time. As each receiver executes in turn, it can propagate a result to the next receiver, or it can completely abort the broadcast so that it won't be passed to other receivers. The order receivers run in can be controlled with the </a:t>
            </a:r>
            <a:r>
              <a:rPr lang="en-US" dirty="0" err="1"/>
              <a:t>android:priority</a:t>
            </a:r>
            <a:r>
              <a:rPr lang="en-US" dirty="0"/>
              <a:t> attribute of the matching intent-filter; receivers with the same priority will be run in an arbitrary order.</a:t>
            </a:r>
          </a:p>
          <a:p>
            <a:pPr lvl="0"/>
            <a:r>
              <a:rPr lang="en-US" dirty="0"/>
              <a:t>The </a:t>
            </a:r>
            <a:r>
              <a:rPr lang="en-US" u="sng" dirty="0" err="1">
                <a:hlinkClick r:id="rId3"/>
              </a:rPr>
              <a:t>sendBroadcast</a:t>
            </a:r>
            <a:r>
              <a:rPr lang="en-US" u="sng" dirty="0">
                <a:hlinkClick r:id="rId3"/>
              </a:rPr>
              <a:t>(Intent)</a:t>
            </a:r>
            <a:r>
              <a:rPr lang="en-US" dirty="0"/>
              <a:t> method sends broadcasts to all receivers in an undefined order. This is called a Normal Broadcast. This is more efficient, but means that receivers cannot read results from other receivers, propagate data received from the broadcast, or abort the broadcast.</a:t>
            </a:r>
          </a:p>
          <a:p>
            <a:pPr lvl="0"/>
            <a:r>
              <a:rPr lang="en-US" dirty="0"/>
              <a:t>The </a:t>
            </a:r>
            <a:r>
              <a:rPr lang="en-US" u="sng" dirty="0" err="1">
                <a:hlinkClick r:id="rId4"/>
              </a:rPr>
              <a:t>LocalBroadcastManager.sendBroadcast</a:t>
            </a:r>
            <a:r>
              <a:rPr lang="en-US" dirty="0"/>
              <a:t> method sends broadcasts to receivers that are in the same app as the sender. If you don't need to send broadcasts across apps, use local broadcasts. The implementation is much more efficient (no </a:t>
            </a:r>
            <a:r>
              <a:rPr lang="en-US" dirty="0" err="1"/>
              <a:t>interprocess</a:t>
            </a:r>
            <a:r>
              <a:rPr lang="en-US" dirty="0"/>
              <a:t> communication needed) and you don't need to worry about any security issues related to other apps being able to receive or send your broadcasts.</a:t>
            </a:r>
          </a:p>
          <a:p>
            <a:endParaRPr lang="en-US" dirty="0"/>
          </a:p>
        </p:txBody>
      </p:sp>
    </p:spTree>
    <p:extLst>
      <p:ext uri="{BB962C8B-B14F-4D97-AF65-F5344CB8AC3E}">
        <p14:creationId xmlns:p14="http://schemas.microsoft.com/office/powerpoint/2010/main" val="267838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SMS stands for Short Message Service.</a:t>
            </a:r>
          </a:p>
        </p:txBody>
      </p:sp>
      <p:sp>
        <p:nvSpPr>
          <p:cNvPr id="3" name="Content Placeholder 2"/>
          <p:cNvSpPr>
            <a:spLocks noGrp="1"/>
          </p:cNvSpPr>
          <p:nvPr>
            <p:ph idx="1"/>
          </p:nvPr>
        </p:nvSpPr>
        <p:spPr/>
        <p:txBody>
          <a:bodyPr>
            <a:normAutofit lnSpcReduction="10000"/>
          </a:bodyPr>
          <a:lstStyle/>
          <a:p>
            <a:r>
              <a:rPr lang="en-US" dirty="0"/>
              <a:t/>
            </a:r>
            <a:br>
              <a:rPr lang="en-US" dirty="0"/>
            </a:br>
            <a:r>
              <a:rPr lang="en-US" dirty="0"/>
              <a:t>It is basically a standardized communication protocol that is used for the exchange of text messages between mobile devices. </a:t>
            </a:r>
            <a:endParaRPr lang="en-US" dirty="0" smtClean="0"/>
          </a:p>
          <a:p>
            <a:r>
              <a:rPr lang="en-US" dirty="0" smtClean="0"/>
              <a:t>It </a:t>
            </a:r>
            <a:r>
              <a:rPr lang="en-US" dirty="0"/>
              <a:t>is one of the most widely used data applications. </a:t>
            </a:r>
            <a:endParaRPr lang="en-US" dirty="0" smtClean="0"/>
          </a:p>
          <a:p>
            <a:r>
              <a:rPr lang="en-US" dirty="0" smtClean="0"/>
              <a:t>One </a:t>
            </a:r>
            <a:r>
              <a:rPr lang="en-US" dirty="0"/>
              <a:t>can send SMS by using a smartphone, any other mobile phone, or a computer system equipped with the web, etc. </a:t>
            </a:r>
            <a:endParaRPr lang="en-US" dirty="0" smtClean="0"/>
          </a:p>
          <a:p>
            <a:r>
              <a:rPr lang="en-US" dirty="0" smtClean="0"/>
              <a:t>The </a:t>
            </a:r>
            <a:r>
              <a:rPr lang="en-US" dirty="0"/>
              <a:t>maximum length that a text message can have is 160 alpha-numeric characters. </a:t>
            </a:r>
            <a:endParaRPr lang="en-US" dirty="0" smtClean="0"/>
          </a:p>
          <a:p>
            <a:r>
              <a:rPr lang="en-US" dirty="0" smtClean="0"/>
              <a:t>In </a:t>
            </a:r>
            <a:r>
              <a:rPr lang="en-US" dirty="0"/>
              <a:t>the current scenario, the SMS facility is supported by GSM, CDMA, and TDMA mobile networks. </a:t>
            </a:r>
            <a:endParaRPr lang="en-US" dirty="0" smtClean="0"/>
          </a:p>
          <a:p>
            <a:r>
              <a:rPr lang="en-US" dirty="0" smtClean="0"/>
              <a:t>The </a:t>
            </a:r>
            <a:r>
              <a:rPr lang="en-US" dirty="0"/>
              <a:t>facility of SMS is provided by all the telecommunication companies like Vodafone, </a:t>
            </a:r>
            <a:r>
              <a:rPr lang="en-US" dirty="0" err="1"/>
              <a:t>airtel</a:t>
            </a:r>
            <a:r>
              <a:rPr lang="en-US" dirty="0"/>
              <a:t>, idea, etc.</a:t>
            </a:r>
          </a:p>
          <a:p>
            <a:endParaRPr lang="en-US" dirty="0"/>
          </a:p>
        </p:txBody>
      </p:sp>
    </p:spTree>
    <p:extLst>
      <p:ext uri="{BB962C8B-B14F-4D97-AF65-F5344CB8AC3E}">
        <p14:creationId xmlns:p14="http://schemas.microsoft.com/office/powerpoint/2010/main" val="2767491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735" y="381000"/>
            <a:ext cx="10563648" cy="609600"/>
          </a:xfrm>
        </p:spPr>
        <p:txBody>
          <a:bodyPr/>
          <a:lstStyle/>
          <a:p>
            <a:r>
              <a:rPr lang="en-US" dirty="0"/>
              <a:t/>
            </a:r>
            <a:br>
              <a:rPr lang="en-US" dirty="0"/>
            </a:br>
            <a:r>
              <a:rPr lang="en-US" i="1" dirty="0"/>
              <a:t>Advantages</a:t>
            </a:r>
          </a:p>
        </p:txBody>
      </p:sp>
      <p:sp>
        <p:nvSpPr>
          <p:cNvPr id="3" name="Content Placeholder 2"/>
          <p:cNvSpPr>
            <a:spLocks noGrp="1"/>
          </p:cNvSpPr>
          <p:nvPr>
            <p:ph idx="1"/>
          </p:nvPr>
        </p:nvSpPr>
        <p:spPr/>
        <p:txBody>
          <a:bodyPr/>
          <a:lstStyle/>
          <a:p>
            <a:pPr lvl="0"/>
            <a:r>
              <a:rPr lang="en-US" dirty="0"/>
              <a:t>It is a very reliable and attested platform for sending important information which ensures a guaranteed delivery of the information.</a:t>
            </a:r>
          </a:p>
          <a:p>
            <a:pPr lvl="0"/>
            <a:r>
              <a:rPr lang="en-US" dirty="0"/>
              <a:t>It is a more discrete form of sending information in comparison to a phone call.</a:t>
            </a:r>
          </a:p>
          <a:p>
            <a:pPr lvl="0"/>
            <a:r>
              <a:rPr lang="en-US" dirty="0"/>
              <a:t>It is provided automatically to all mobile devices and there is no requirement for an internet connection.</a:t>
            </a:r>
          </a:p>
          <a:p>
            <a:pPr lvl="0"/>
            <a:r>
              <a:rPr lang="en-US" dirty="0"/>
              <a:t>The conversations among people are automatically stored until deleted by the people themselves.</a:t>
            </a:r>
          </a:p>
          <a:p>
            <a:pPr lvl="0"/>
            <a:r>
              <a:rPr lang="en-US" dirty="0"/>
              <a:t>It does not require any app to be downloaded as it is already provided in all the mobile devices.</a:t>
            </a:r>
          </a:p>
          <a:p>
            <a:endParaRPr lang="en-US" dirty="0"/>
          </a:p>
        </p:txBody>
      </p:sp>
    </p:spTree>
    <p:extLst>
      <p:ext uri="{BB962C8B-B14F-4D97-AF65-F5344CB8AC3E}">
        <p14:creationId xmlns:p14="http://schemas.microsoft.com/office/powerpoint/2010/main" val="1012630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Disadvantages</a:t>
            </a:r>
            <a:br>
              <a:rPr lang="en-US" i="1" dirty="0"/>
            </a:br>
            <a:endParaRPr lang="en-US" dirty="0"/>
          </a:p>
        </p:txBody>
      </p:sp>
      <p:sp>
        <p:nvSpPr>
          <p:cNvPr id="3" name="Content Placeholder 2"/>
          <p:cNvSpPr>
            <a:spLocks noGrp="1"/>
          </p:cNvSpPr>
          <p:nvPr>
            <p:ph idx="1"/>
          </p:nvPr>
        </p:nvSpPr>
        <p:spPr/>
        <p:txBody>
          <a:bodyPr/>
          <a:lstStyle/>
          <a:p>
            <a:pPr lvl="0"/>
            <a:r>
              <a:rPr lang="en-US" dirty="0"/>
              <a:t>It has a limited length as it provides only 160 characters per text message.</a:t>
            </a:r>
          </a:p>
          <a:p>
            <a:pPr lvl="0"/>
            <a:r>
              <a:rPr lang="en-US" dirty="0"/>
              <a:t>In order to send a text message one has to pay the cost for sending it as SMS facility is not free of cost.</a:t>
            </a:r>
          </a:p>
          <a:p>
            <a:pPr lvl="0"/>
            <a:r>
              <a:rPr lang="en-US" dirty="0"/>
              <a:t>There is no possibility to </a:t>
            </a:r>
            <a:r>
              <a:rPr lang="en-US" dirty="0" err="1"/>
              <a:t>unsend</a:t>
            </a:r>
            <a:r>
              <a:rPr lang="en-US" dirty="0"/>
              <a:t> a message once sent.</a:t>
            </a:r>
          </a:p>
          <a:p>
            <a:pPr marL="0" indent="0">
              <a:buNone/>
            </a:pPr>
            <a:endParaRPr lang="en-US" dirty="0"/>
          </a:p>
          <a:p>
            <a:endParaRPr lang="en-US" dirty="0"/>
          </a:p>
        </p:txBody>
      </p:sp>
    </p:spTree>
    <p:extLst>
      <p:ext uri="{BB962C8B-B14F-4D97-AF65-F5344CB8AC3E}">
        <p14:creationId xmlns:p14="http://schemas.microsoft.com/office/powerpoint/2010/main" val="341113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https://developer.android.com/guide/components/processes-and-threads</a:t>
            </a:r>
          </a:p>
          <a:p>
            <a:r>
              <a:rPr lang="en-US" u="sng" dirty="0">
                <a:hlinkClick r:id="rId2"/>
              </a:rPr>
              <a:t>https://www.tutorialspoint.com/android/android_services.htm</a:t>
            </a:r>
            <a:endParaRPr lang="en-US" dirty="0"/>
          </a:p>
          <a:p>
            <a:r>
              <a:rPr lang="en-US" u="sng" dirty="0">
                <a:hlinkClick r:id="rId3"/>
              </a:rPr>
              <a:t>https://www.geeksforgeeks.org/broadcast-receiver-in-android-with-example/</a:t>
            </a:r>
            <a:endParaRPr lang="en-US" dirty="0"/>
          </a:p>
          <a:p>
            <a:r>
              <a:rPr lang="en-US" u="sng" dirty="0">
                <a:hlinkClick r:id="rId4"/>
              </a:rPr>
              <a:t>https://developer.android.com/guide/components/broadcasts</a:t>
            </a:r>
            <a:endParaRPr lang="en-US" dirty="0"/>
          </a:p>
          <a:p>
            <a:r>
              <a:rPr lang="en-US" u="sng" dirty="0">
                <a:hlinkClick r:id="rId5"/>
              </a:rPr>
              <a:t>https://www.geeksforgeeks.org/how-to-send-sms-in-android-using-kotlin/</a:t>
            </a:r>
            <a:endParaRPr lang="en-US" dirty="0"/>
          </a:p>
          <a:p>
            <a:r>
              <a:rPr lang="en-US" dirty="0"/>
              <a:t>https://www.geeksforgeeks.org/sms-full-form/</a:t>
            </a:r>
          </a:p>
          <a:p>
            <a:endParaRPr lang="en-US" dirty="0"/>
          </a:p>
        </p:txBody>
      </p:sp>
    </p:spTree>
    <p:extLst>
      <p:ext uri="{BB962C8B-B14F-4D97-AF65-F5344CB8AC3E}">
        <p14:creationId xmlns:p14="http://schemas.microsoft.com/office/powerpoint/2010/main" val="3247893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88825" cy="4686918"/>
          </a:xfrm>
          <a:prstGeom prst="rect">
            <a:avLst/>
          </a:prstGeom>
          <a:solidFill>
            <a:schemeClr val="tx1">
              <a:lumMod val="50000"/>
              <a:lumOff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4766" y="0"/>
            <a:ext cx="1828324"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6481" y="0"/>
            <a:ext cx="66379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236" y="6294600"/>
            <a:ext cx="558200"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426" y="5129692"/>
            <a:ext cx="172786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516" y="2249080"/>
            <a:ext cx="10722355"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0914"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021"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 name="Rectangle 1"/>
          <p:cNvSpPr/>
          <p:nvPr/>
        </p:nvSpPr>
        <p:spPr>
          <a:xfrm>
            <a:off x="4112934" y="5334000"/>
            <a:ext cx="3734078" cy="646331"/>
          </a:xfrm>
          <a:prstGeom prst="rect">
            <a:avLst/>
          </a:prstGeom>
        </p:spPr>
        <p:txBody>
          <a:bodyPr wrap="squar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parveen.e13339@cumail.in</a:t>
            </a:r>
            <a:endParaRPr lang="en-US" dirty="0"/>
          </a:p>
        </p:txBody>
      </p:sp>
      <p:sp>
        <p:nvSpPr>
          <p:cNvPr id="11" name="Slide Number Placeholder 10"/>
          <p:cNvSpPr>
            <a:spLocks noGrp="1"/>
          </p:cNvSpPr>
          <p:nvPr>
            <p:ph type="sldNum" sz="quarter" idx="12"/>
          </p:nvPr>
        </p:nvSpPr>
        <p:spPr/>
        <p:txBody>
          <a:bodyPr/>
          <a:lstStyle/>
          <a:p>
            <a:fld id="{FC9A48AB-23F1-45F1-98E5-D2CDC7A5261D}"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2159952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ctrTitle"/>
          </p:nvPr>
        </p:nvSpPr>
        <p:spPr>
          <a:xfrm>
            <a:off x="415492" y="2499970"/>
            <a:ext cx="11357841" cy="1071321"/>
          </a:xfrm>
          <a:prstGeom prst="rect">
            <a:avLst/>
          </a:prstGeom>
        </p:spPr>
        <p:txBody>
          <a:bodyPr spcFirstLastPara="1" wrap="square" lIns="121868" tIns="121868" rIns="121868" bIns="121868" anchor="b" anchorCtr="0">
            <a:noAutofit/>
          </a:bodyPr>
          <a:lstStyle/>
          <a:p>
            <a:pPr>
              <a:spcBef>
                <a:spcPts val="0"/>
              </a:spcBef>
              <a:spcAft>
                <a:spcPts val="0"/>
              </a:spcAft>
              <a:buClr>
                <a:schemeClr val="dk1"/>
              </a:buClr>
              <a:buSzPts val="1100"/>
            </a:pPr>
            <a:r>
              <a:rPr lang="en-US" dirty="0"/>
              <a:t>Threads, Asynchronous task, Services-states and lifecycle, Broadcast receivers, Telephony, SMS API</a:t>
            </a:r>
            <a:endParaRPr dirty="0"/>
          </a:p>
        </p:txBody>
      </p:sp>
      <p:sp>
        <p:nvSpPr>
          <p:cNvPr id="282" name="Shape 282"/>
          <p:cNvSpPr txBox="1">
            <a:spLocks noGrp="1"/>
          </p:cNvSpPr>
          <p:nvPr>
            <p:ph type="sldNum" idx="12"/>
          </p:nvPr>
        </p:nvSpPr>
        <p:spPr>
          <a:xfrm>
            <a:off x="11293669" y="6318470"/>
            <a:ext cx="731409" cy="524663"/>
          </a:xfrm>
          <a:prstGeom prst="rect">
            <a:avLst/>
          </a:prstGeom>
        </p:spPr>
        <p:txBody>
          <a:bodyPr spcFirstLastPara="1" vert="horz" wrap="square" lIns="121868" tIns="121868" rIns="121868" bIns="121868" rtlCol="0" anchor="ctr" anchorCtr="0">
            <a:noAutofit/>
          </a:bodyPr>
          <a:lstStyle/>
          <a:p>
            <a:fld id="{00000000-1234-1234-1234-123412341234}" type="slidenum">
              <a:rPr lang="en"/>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ctrTitle"/>
          </p:nvPr>
        </p:nvSpPr>
        <p:spPr>
          <a:xfrm>
            <a:off x="1446212" y="1676400"/>
            <a:ext cx="10360501" cy="2285999"/>
          </a:xfrm>
          <a:prstGeom prst="rect">
            <a:avLst/>
          </a:prstGeom>
        </p:spPr>
        <p:txBody>
          <a:bodyPr spcFirstLastPara="1" wrap="square" lIns="121868" tIns="121868" rIns="121868" bIns="121868" anchor="b" anchorCtr="0">
            <a:noAutofit/>
          </a:bodyPr>
          <a:lstStyle/>
          <a:p>
            <a:pPr algn="ctr"/>
            <a:r>
              <a:rPr lang="en" dirty="0"/>
              <a:t>Threads</a:t>
            </a:r>
            <a:endParaRPr dirty="0"/>
          </a:p>
          <a:p>
            <a:endParaRPr dirty="0"/>
          </a:p>
        </p:txBody>
      </p:sp>
      <p:sp>
        <p:nvSpPr>
          <p:cNvPr id="448" name="Shape 448"/>
          <p:cNvSpPr txBox="1">
            <a:spLocks noGrp="1"/>
          </p:cNvSpPr>
          <p:nvPr>
            <p:ph type="sldNum" sz="quarter" idx="12"/>
          </p:nvPr>
        </p:nvSpPr>
        <p:spPr>
          <a:prstGeom prst="rect">
            <a:avLst/>
          </a:prstGeom>
        </p:spPr>
        <p:txBody>
          <a:bodyPr spcFirstLastPara="1" vert="horz" wrap="square" lIns="121868" tIns="121868" rIns="121868" bIns="121868" rtlCol="0" anchor="ctr" anchorCtr="0">
            <a:noAutofit/>
          </a:bodyPr>
          <a:lstStyle/>
          <a:p>
            <a:fld id="{00000000-1234-1234-1234-123412341234}" type="slidenum">
              <a:rPr lang="en"/>
              <a:pPr/>
              <a:t>3</a:t>
            </a:fld>
            <a:endParaRPr/>
          </a:p>
        </p:txBody>
      </p:sp>
    </p:spTree>
    <p:extLst>
      <p:ext uri="{BB962C8B-B14F-4D97-AF65-F5344CB8AC3E}">
        <p14:creationId xmlns:p14="http://schemas.microsoft.com/office/powerpoint/2010/main" val="47646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txBox="1">
            <a:spLocks noGrp="1"/>
          </p:cNvSpPr>
          <p:nvPr>
            <p:ph type="ctrTitle"/>
          </p:nvPr>
        </p:nvSpPr>
        <p:spPr>
          <a:xfrm>
            <a:off x="1370012" y="601661"/>
            <a:ext cx="10360501" cy="1066799"/>
          </a:xfrm>
          <a:prstGeom prst="rect">
            <a:avLst/>
          </a:prstGeom>
        </p:spPr>
        <p:txBody>
          <a:bodyPr spcFirstLastPara="1" wrap="square" lIns="121868" tIns="121868" rIns="121868" bIns="121868" anchor="t" anchorCtr="0">
            <a:noAutofit/>
          </a:bodyPr>
          <a:lstStyle/>
          <a:p>
            <a:pPr algn="ctr"/>
            <a:r>
              <a:rPr lang="en" dirty="0">
                <a:solidFill>
                  <a:schemeClr val="tx1"/>
                </a:solidFill>
              </a:rPr>
              <a:t>The main thread</a:t>
            </a:r>
            <a:endParaRPr dirty="0">
              <a:solidFill>
                <a:schemeClr val="tx1"/>
              </a:solidFill>
            </a:endParaRPr>
          </a:p>
        </p:txBody>
      </p:sp>
      <p:sp>
        <p:nvSpPr>
          <p:cNvPr id="455" name="Shape 455"/>
          <p:cNvSpPr txBox="1">
            <a:spLocks noGrp="1"/>
          </p:cNvSpPr>
          <p:nvPr>
            <p:ph type="sldNum" sz="quarter" idx="12"/>
          </p:nvPr>
        </p:nvSpPr>
        <p:spPr>
          <a:prstGeom prst="rect">
            <a:avLst/>
          </a:prstGeom>
        </p:spPr>
        <p:txBody>
          <a:bodyPr spcFirstLastPara="1" vert="horz" wrap="square" lIns="121868" tIns="121868" rIns="121868" bIns="121868" rtlCol="0" anchor="ctr" anchorCtr="0">
            <a:noAutofit/>
          </a:bodyPr>
          <a:lstStyle/>
          <a:p>
            <a:fld id="{00000000-1234-1234-1234-123412341234}" type="slidenum">
              <a:rPr lang="en"/>
              <a:pPr/>
              <a:t>4</a:t>
            </a:fld>
            <a:endParaRPr/>
          </a:p>
        </p:txBody>
      </p:sp>
      <p:sp>
        <p:nvSpPr>
          <p:cNvPr id="454" name="Shape 454"/>
          <p:cNvSpPr txBox="1">
            <a:spLocks noGrp="1"/>
          </p:cNvSpPr>
          <p:nvPr>
            <p:ph type="body" idx="4294967295"/>
          </p:nvPr>
        </p:nvSpPr>
        <p:spPr>
          <a:xfrm>
            <a:off x="0" y="1536700"/>
            <a:ext cx="11356975" cy="4554538"/>
          </a:xfrm>
          <a:prstGeom prst="rect">
            <a:avLst/>
          </a:prstGeom>
        </p:spPr>
        <p:txBody>
          <a:bodyPr spcFirstLastPara="1" wrap="square" lIns="121868" tIns="121868" rIns="121868" bIns="121868" anchor="t" anchorCtr="0">
            <a:noAutofit/>
          </a:bodyPr>
          <a:lstStyle/>
          <a:p>
            <a:pPr>
              <a:buChar char="●"/>
            </a:pPr>
            <a:r>
              <a:rPr lang="en"/>
              <a:t>Independent path of execution in a running program</a:t>
            </a:r>
            <a:endParaRPr/>
          </a:p>
          <a:p>
            <a:pPr>
              <a:buChar char="●"/>
            </a:pPr>
            <a:r>
              <a:rPr lang="en"/>
              <a:t>Code is executed line by line</a:t>
            </a:r>
            <a:endParaRPr/>
          </a:p>
          <a:p>
            <a:pPr>
              <a:buChar char="●"/>
            </a:pPr>
            <a:r>
              <a:rPr lang="en"/>
              <a:t>App runs on Java thread called "main" or "UI thread"</a:t>
            </a:r>
            <a:endParaRPr/>
          </a:p>
          <a:p>
            <a:pPr>
              <a:buChar char="●"/>
            </a:pPr>
            <a:r>
              <a:rPr lang="en"/>
              <a:t>Draws UI on the screen</a:t>
            </a:r>
            <a:endParaRPr/>
          </a:p>
          <a:p>
            <a:pPr>
              <a:buChar char="●"/>
            </a:pPr>
            <a:r>
              <a:rPr lang="en"/>
              <a:t>Responds to user actions by handling UI events</a:t>
            </a:r>
            <a:endParaRPr/>
          </a:p>
        </p:txBody>
      </p:sp>
    </p:spTree>
    <p:extLst>
      <p:ext uri="{BB962C8B-B14F-4D97-AF65-F5344CB8AC3E}">
        <p14:creationId xmlns:p14="http://schemas.microsoft.com/office/powerpoint/2010/main" val="1491996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Shape 460"/>
          <p:cNvSpPr txBox="1">
            <a:spLocks noGrp="1"/>
          </p:cNvSpPr>
          <p:nvPr>
            <p:ph type="ctrTitle"/>
          </p:nvPr>
        </p:nvSpPr>
        <p:spPr>
          <a:xfrm>
            <a:off x="1293812" y="483061"/>
            <a:ext cx="10360501" cy="1066799"/>
          </a:xfrm>
          <a:prstGeom prst="rect">
            <a:avLst/>
          </a:prstGeom>
        </p:spPr>
        <p:txBody>
          <a:bodyPr spcFirstLastPara="1" wrap="square" lIns="121868" tIns="121868" rIns="121868" bIns="121868" anchor="t" anchorCtr="0">
            <a:noAutofit/>
          </a:bodyPr>
          <a:lstStyle/>
          <a:p>
            <a:pPr algn="ctr"/>
            <a:r>
              <a:rPr lang="en" dirty="0">
                <a:solidFill>
                  <a:schemeClr val="tx1"/>
                </a:solidFill>
              </a:rPr>
              <a:t>The Main thread must be fast</a:t>
            </a:r>
            <a:endParaRPr dirty="0">
              <a:solidFill>
                <a:schemeClr val="tx1"/>
              </a:solidFill>
            </a:endParaRPr>
          </a:p>
        </p:txBody>
      </p:sp>
      <p:sp>
        <p:nvSpPr>
          <p:cNvPr id="462" name="Shape 462"/>
          <p:cNvSpPr txBox="1">
            <a:spLocks noGrp="1"/>
          </p:cNvSpPr>
          <p:nvPr>
            <p:ph type="sldNum" sz="quarter" idx="12"/>
          </p:nvPr>
        </p:nvSpPr>
        <p:spPr>
          <a:prstGeom prst="rect">
            <a:avLst/>
          </a:prstGeom>
        </p:spPr>
        <p:txBody>
          <a:bodyPr spcFirstLastPara="1" vert="horz" wrap="square" lIns="121868" tIns="121868" rIns="121868" bIns="121868" rtlCol="0" anchor="ctr" anchorCtr="0">
            <a:noAutofit/>
          </a:bodyPr>
          <a:lstStyle/>
          <a:p>
            <a:fld id="{00000000-1234-1234-1234-123412341234}" type="slidenum">
              <a:rPr lang="en"/>
              <a:pPr/>
              <a:t>5</a:t>
            </a:fld>
            <a:endParaRPr/>
          </a:p>
        </p:txBody>
      </p:sp>
      <p:sp>
        <p:nvSpPr>
          <p:cNvPr id="461" name="Shape 461"/>
          <p:cNvSpPr txBox="1">
            <a:spLocks noGrp="1"/>
          </p:cNvSpPr>
          <p:nvPr>
            <p:ph type="body" idx="4294967295"/>
          </p:nvPr>
        </p:nvSpPr>
        <p:spPr>
          <a:xfrm>
            <a:off x="0" y="1435100"/>
            <a:ext cx="11356975" cy="2530475"/>
          </a:xfrm>
          <a:prstGeom prst="rect">
            <a:avLst/>
          </a:prstGeom>
        </p:spPr>
        <p:txBody>
          <a:bodyPr spcFirstLastPara="1" wrap="square" lIns="121868" tIns="121868" rIns="121868" bIns="121868" anchor="t" anchorCtr="0">
            <a:noAutofit/>
          </a:bodyPr>
          <a:lstStyle/>
          <a:p>
            <a:pPr>
              <a:buChar char="●"/>
            </a:pPr>
            <a:r>
              <a:rPr lang="en" dirty="0"/>
              <a:t>Hardware updates screen every 16 milliseconds</a:t>
            </a:r>
            <a:endParaRPr dirty="0"/>
          </a:p>
          <a:p>
            <a:pPr>
              <a:buChar char="●"/>
            </a:pPr>
            <a:r>
              <a:rPr lang="en" dirty="0"/>
              <a:t>UI thread has 16 ms to do all its work</a:t>
            </a:r>
            <a:endParaRPr dirty="0"/>
          </a:p>
          <a:p>
            <a:pPr>
              <a:buChar char="●"/>
            </a:pPr>
            <a:r>
              <a:rPr lang="en" dirty="0"/>
              <a:t>If it takes too long, app stutters or hangs</a:t>
            </a:r>
            <a:endParaRPr dirty="0"/>
          </a:p>
        </p:txBody>
      </p:sp>
      <p:pic>
        <p:nvPicPr>
          <p:cNvPr id="463" name="Shape 463"/>
          <p:cNvPicPr preferRelativeResize="0"/>
          <p:nvPr/>
        </p:nvPicPr>
        <p:blipFill>
          <a:blip r:embed="rId3">
            <a:alphaModFix/>
          </a:blip>
          <a:stretch>
            <a:fillRect/>
          </a:stretch>
        </p:blipFill>
        <p:spPr>
          <a:xfrm>
            <a:off x="203147" y="3773744"/>
            <a:ext cx="10540869" cy="2341579"/>
          </a:xfrm>
          <a:prstGeom prst="rect">
            <a:avLst/>
          </a:prstGeom>
          <a:noFill/>
          <a:ln>
            <a:noFill/>
          </a:ln>
        </p:spPr>
      </p:pic>
      <p:sp>
        <p:nvSpPr>
          <p:cNvPr id="464" name="Shape 464"/>
          <p:cNvSpPr/>
          <p:nvPr/>
        </p:nvSpPr>
        <p:spPr>
          <a:xfrm>
            <a:off x="7568161" y="7822882"/>
            <a:ext cx="933757" cy="933757"/>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endParaRPr sz="2399"/>
          </a:p>
        </p:txBody>
      </p:sp>
      <p:sp>
        <p:nvSpPr>
          <p:cNvPr id="465" name="Shape 465"/>
          <p:cNvSpPr/>
          <p:nvPr/>
        </p:nvSpPr>
        <p:spPr>
          <a:xfrm>
            <a:off x="6050623" y="3833628"/>
            <a:ext cx="1517509" cy="1099226"/>
          </a:xfrm>
          <a:prstGeom prst="irregularSeal1">
            <a:avLst/>
          </a:prstGeom>
          <a:solidFill>
            <a:srgbClr val="CC0000"/>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r>
              <a:rPr lang="en" sz="2399" b="1">
                <a:solidFill>
                  <a:srgbClr val="FFFFFF"/>
                </a:solidFill>
              </a:rPr>
              <a:t>WAIT</a:t>
            </a:r>
            <a:endParaRPr sz="2399" b="1">
              <a:solidFill>
                <a:srgbClr val="FFFFFF"/>
              </a:solidFill>
            </a:endParaRPr>
          </a:p>
        </p:txBody>
      </p:sp>
    </p:spTree>
    <p:extLst>
      <p:ext uri="{BB962C8B-B14F-4D97-AF65-F5344CB8AC3E}">
        <p14:creationId xmlns:p14="http://schemas.microsoft.com/office/powerpoint/2010/main" val="3260263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a:spLocks noGrp="1"/>
          </p:cNvSpPr>
          <p:nvPr>
            <p:ph type="ctrTitle"/>
          </p:nvPr>
        </p:nvSpPr>
        <p:spPr>
          <a:xfrm>
            <a:off x="1293812" y="380380"/>
            <a:ext cx="10360501" cy="1066799"/>
          </a:xfrm>
          <a:prstGeom prst="rect">
            <a:avLst/>
          </a:prstGeom>
        </p:spPr>
        <p:txBody>
          <a:bodyPr spcFirstLastPara="1" wrap="square" lIns="121868" tIns="121868" rIns="121868" bIns="121868" anchor="t" anchorCtr="0">
            <a:noAutofit/>
          </a:bodyPr>
          <a:lstStyle/>
          <a:p>
            <a:pPr algn="ctr"/>
            <a:r>
              <a:rPr lang="en" dirty="0">
                <a:solidFill>
                  <a:schemeClr val="tx1"/>
                </a:solidFill>
              </a:rPr>
              <a:t>Users uninstall unresponsive apps </a:t>
            </a:r>
            <a:endParaRPr dirty="0">
              <a:solidFill>
                <a:schemeClr val="tx1"/>
              </a:solidFill>
            </a:endParaRPr>
          </a:p>
        </p:txBody>
      </p:sp>
      <p:sp>
        <p:nvSpPr>
          <p:cNvPr id="472" name="Shape 472"/>
          <p:cNvSpPr txBox="1">
            <a:spLocks noGrp="1"/>
          </p:cNvSpPr>
          <p:nvPr>
            <p:ph type="sldNum" sz="quarter" idx="12"/>
          </p:nvPr>
        </p:nvSpPr>
        <p:spPr>
          <a:prstGeom prst="rect">
            <a:avLst/>
          </a:prstGeom>
        </p:spPr>
        <p:txBody>
          <a:bodyPr spcFirstLastPara="1" vert="horz" wrap="square" lIns="121868" tIns="121868" rIns="121868" bIns="121868" rtlCol="0" anchor="ctr" anchorCtr="0">
            <a:noAutofit/>
          </a:bodyPr>
          <a:lstStyle/>
          <a:p>
            <a:fld id="{00000000-1234-1234-1234-123412341234}" type="slidenum">
              <a:rPr lang="en"/>
              <a:pPr/>
              <a:t>6</a:t>
            </a:fld>
            <a:endParaRPr/>
          </a:p>
        </p:txBody>
      </p:sp>
      <p:sp>
        <p:nvSpPr>
          <p:cNvPr id="471" name="Shape 471"/>
          <p:cNvSpPr txBox="1">
            <a:spLocks noGrp="1"/>
          </p:cNvSpPr>
          <p:nvPr>
            <p:ph type="body" idx="4294967295"/>
          </p:nvPr>
        </p:nvSpPr>
        <p:spPr>
          <a:xfrm>
            <a:off x="989012" y="2133600"/>
            <a:ext cx="5903913" cy="3856038"/>
          </a:xfrm>
          <a:prstGeom prst="rect">
            <a:avLst/>
          </a:prstGeom>
        </p:spPr>
        <p:txBody>
          <a:bodyPr spcFirstLastPara="1" wrap="square" lIns="121868" tIns="121868" rIns="121868" bIns="121868" anchor="t" anchorCtr="0">
            <a:noAutofit/>
          </a:bodyPr>
          <a:lstStyle/>
          <a:p>
            <a:pPr>
              <a:buChar char="●"/>
            </a:pPr>
            <a:r>
              <a:rPr lang="en" dirty="0"/>
              <a:t>If the UI waits too long for an operation to finish, it becomes unresponsive</a:t>
            </a:r>
            <a:endParaRPr dirty="0"/>
          </a:p>
          <a:p>
            <a:pPr>
              <a:spcAft>
                <a:spcPts val="1333"/>
              </a:spcAft>
              <a:buChar char="●"/>
            </a:pPr>
            <a:r>
              <a:rPr lang="en" dirty="0"/>
              <a:t>The framework shows an Application Not Responding (ANR) dialog</a:t>
            </a:r>
            <a:endParaRPr dirty="0"/>
          </a:p>
        </p:txBody>
      </p:sp>
      <p:pic>
        <p:nvPicPr>
          <p:cNvPr id="473" name="Shape 473"/>
          <p:cNvPicPr preferRelativeResize="0"/>
          <p:nvPr/>
        </p:nvPicPr>
        <p:blipFill>
          <a:blip r:embed="rId3">
            <a:alphaModFix/>
          </a:blip>
          <a:stretch>
            <a:fillRect/>
          </a:stretch>
        </p:blipFill>
        <p:spPr>
          <a:xfrm>
            <a:off x="7428631" y="2510639"/>
            <a:ext cx="4441710" cy="2385379"/>
          </a:xfrm>
          <a:prstGeom prst="rect">
            <a:avLst/>
          </a:prstGeom>
          <a:noFill/>
          <a:ln>
            <a:noFill/>
          </a:ln>
        </p:spPr>
      </p:pic>
    </p:spTree>
    <p:extLst>
      <p:ext uri="{BB962C8B-B14F-4D97-AF65-F5344CB8AC3E}">
        <p14:creationId xmlns:p14="http://schemas.microsoft.com/office/powerpoint/2010/main" val="661419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a:t>
            </a:r>
            <a:r>
              <a:rPr lang="en-US" dirty="0"/>
              <a:t>of execution for the application</a:t>
            </a:r>
            <a:endParaRPr lang="en-US" dirty="0"/>
          </a:p>
        </p:txBody>
      </p:sp>
      <p:sp>
        <p:nvSpPr>
          <p:cNvPr id="3" name="Content Placeholder 2"/>
          <p:cNvSpPr>
            <a:spLocks noGrp="1"/>
          </p:cNvSpPr>
          <p:nvPr>
            <p:ph idx="1"/>
          </p:nvPr>
        </p:nvSpPr>
        <p:spPr/>
        <p:txBody>
          <a:bodyPr/>
          <a:lstStyle/>
          <a:p>
            <a:r>
              <a:rPr lang="en-US" dirty="0"/>
              <a:t>When an application is launched, the system creates a thread of execution for the application, called "main." </a:t>
            </a:r>
            <a:endParaRPr lang="en-US" dirty="0" smtClean="0"/>
          </a:p>
          <a:p>
            <a:r>
              <a:rPr lang="en-US" dirty="0" smtClean="0"/>
              <a:t>This </a:t>
            </a:r>
            <a:r>
              <a:rPr lang="en-US" dirty="0"/>
              <a:t>thread is very important because it is in charge of dispatching events to the appropriate user interface widgets, including drawing events</a:t>
            </a:r>
            <a:r>
              <a:rPr lang="en-US" dirty="0" smtClean="0"/>
              <a:t>.</a:t>
            </a:r>
          </a:p>
          <a:p>
            <a:r>
              <a:rPr lang="en-US" dirty="0" smtClean="0"/>
              <a:t> </a:t>
            </a:r>
            <a:r>
              <a:rPr lang="en-US" dirty="0"/>
              <a:t>It is also almost always the thread in which your application interacts with components from the Android UI toolkit (components from the </a:t>
            </a:r>
            <a:r>
              <a:rPr lang="en-US" u="sng" dirty="0" err="1">
                <a:hlinkClick r:id="rId2"/>
              </a:rPr>
              <a:t>android.widget</a:t>
            </a:r>
            <a:r>
              <a:rPr lang="en-US" dirty="0"/>
              <a:t> and </a:t>
            </a:r>
            <a:r>
              <a:rPr lang="en-US" u="sng" dirty="0" err="1">
                <a:hlinkClick r:id="rId3"/>
              </a:rPr>
              <a:t>android.view</a:t>
            </a:r>
            <a:r>
              <a:rPr lang="en-US" dirty="0"/>
              <a:t> packages). </a:t>
            </a:r>
            <a:endParaRPr lang="en-US" dirty="0" smtClean="0"/>
          </a:p>
          <a:p>
            <a:r>
              <a:rPr lang="en-US" dirty="0" smtClean="0"/>
              <a:t>As </a:t>
            </a:r>
            <a:r>
              <a:rPr lang="en-US" dirty="0"/>
              <a:t>such, the main thread is also sometimes called the UI thread. </a:t>
            </a:r>
            <a:endParaRPr lang="en-US" dirty="0" smtClean="0"/>
          </a:p>
          <a:p>
            <a:r>
              <a:rPr lang="en-US" dirty="0" smtClean="0"/>
              <a:t>However</a:t>
            </a:r>
            <a:r>
              <a:rPr lang="en-US" dirty="0"/>
              <a:t>, under special circumstances, an app's main thread might not be its UI thread; for more information, see </a:t>
            </a:r>
            <a:r>
              <a:rPr lang="en-US" u="sng" dirty="0">
                <a:hlinkClick r:id="rId4"/>
              </a:rPr>
              <a:t>Thread annotations</a:t>
            </a:r>
            <a:r>
              <a:rPr lang="en-US" dirty="0"/>
              <a:t>.</a:t>
            </a:r>
          </a:p>
          <a:p>
            <a:endParaRPr lang="en-US" dirty="0"/>
          </a:p>
        </p:txBody>
      </p:sp>
    </p:spTree>
    <p:extLst>
      <p:ext uri="{BB962C8B-B14F-4D97-AF65-F5344CB8AC3E}">
        <p14:creationId xmlns:p14="http://schemas.microsoft.com/office/powerpoint/2010/main" val="2203938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8882" y="762000"/>
            <a:ext cx="10665222" cy="5486400"/>
          </a:xfrm>
        </p:spPr>
        <p:txBody>
          <a:bodyPr>
            <a:normAutofit/>
          </a:bodyPr>
          <a:lstStyle/>
          <a:p>
            <a:r>
              <a:rPr lang="en-US" dirty="0"/>
              <a:t>The system does </a:t>
            </a:r>
            <a:r>
              <a:rPr lang="en-US" i="1" dirty="0"/>
              <a:t>not</a:t>
            </a:r>
            <a:r>
              <a:rPr lang="en-US" dirty="0"/>
              <a:t> create a separate thread for each instance of a component. </a:t>
            </a:r>
            <a:endParaRPr lang="en-US" dirty="0" smtClean="0"/>
          </a:p>
          <a:p>
            <a:r>
              <a:rPr lang="en-US" dirty="0" smtClean="0"/>
              <a:t>All </a:t>
            </a:r>
            <a:r>
              <a:rPr lang="en-US" dirty="0"/>
              <a:t>components that run in the same process are instantiated in the UI thread, and system calls to each component are dispatched from that thread. </a:t>
            </a:r>
            <a:endParaRPr lang="en-US" dirty="0" smtClean="0"/>
          </a:p>
          <a:p>
            <a:r>
              <a:rPr lang="en-US" dirty="0" smtClean="0"/>
              <a:t>Consequently</a:t>
            </a:r>
            <a:r>
              <a:rPr lang="en-US" dirty="0"/>
              <a:t>, methods that respond to system callbacks (such as </a:t>
            </a:r>
            <a:r>
              <a:rPr lang="en-US" u="sng" dirty="0" err="1">
                <a:hlinkClick r:id="rId2"/>
              </a:rPr>
              <a:t>onKeyDown</a:t>
            </a:r>
            <a:r>
              <a:rPr lang="en-US" u="sng" dirty="0">
                <a:hlinkClick r:id="rId2"/>
              </a:rPr>
              <a:t>()</a:t>
            </a:r>
            <a:r>
              <a:rPr lang="en-US" dirty="0"/>
              <a:t> to report user actions or a lifecycle callback method) always run in the UI thread of the process.</a:t>
            </a:r>
          </a:p>
          <a:p>
            <a:r>
              <a:rPr lang="en-US" dirty="0"/>
              <a:t>For instance, when the user touches a button on the screen, your app's UI thread dispatches the touch event to the widget, which in turn sets its pressed state and posts an invalidate request to the event queue. </a:t>
            </a:r>
            <a:endParaRPr lang="en-US" dirty="0" smtClean="0"/>
          </a:p>
          <a:p>
            <a:r>
              <a:rPr lang="en-US" dirty="0" smtClean="0"/>
              <a:t>The </a:t>
            </a:r>
            <a:r>
              <a:rPr lang="en-US" dirty="0"/>
              <a:t>UI thread </a:t>
            </a:r>
            <a:r>
              <a:rPr lang="en-US" dirty="0" err="1"/>
              <a:t>dequeues</a:t>
            </a:r>
            <a:r>
              <a:rPr lang="en-US" dirty="0"/>
              <a:t> the request and notifies the widget that it should redraw itself.</a:t>
            </a:r>
          </a:p>
          <a:p>
            <a:endParaRPr lang="en-US" dirty="0"/>
          </a:p>
        </p:txBody>
      </p:sp>
    </p:spTree>
    <p:extLst>
      <p:ext uri="{BB962C8B-B14F-4D97-AF65-F5344CB8AC3E}">
        <p14:creationId xmlns:p14="http://schemas.microsoft.com/office/powerpoint/2010/main" val="3821632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8882" y="533400"/>
            <a:ext cx="10665222" cy="5715000"/>
          </a:xfrm>
        </p:spPr>
        <p:txBody>
          <a:bodyPr>
            <a:normAutofit/>
          </a:bodyPr>
          <a:lstStyle/>
          <a:p>
            <a:r>
              <a:rPr lang="en-US" dirty="0"/>
              <a:t>When your app performs intensive work in response to user interaction, this single thread model can yield poor performance unless you implement your application properly. </a:t>
            </a:r>
            <a:endParaRPr lang="en-US" dirty="0" smtClean="0"/>
          </a:p>
          <a:p>
            <a:r>
              <a:rPr lang="en-US" dirty="0" smtClean="0"/>
              <a:t>Specifically</a:t>
            </a:r>
            <a:r>
              <a:rPr lang="en-US" dirty="0"/>
              <a:t>, if everything is happening in the UI thread, performing long operations such as network access or database queries will block the whole UI. </a:t>
            </a:r>
            <a:endParaRPr lang="en-US" dirty="0" smtClean="0"/>
          </a:p>
          <a:p>
            <a:r>
              <a:rPr lang="en-US" dirty="0" smtClean="0"/>
              <a:t>When </a:t>
            </a:r>
            <a:r>
              <a:rPr lang="en-US" dirty="0"/>
              <a:t>the thread is blocked, no events can be dispatched, including drawing events. </a:t>
            </a:r>
            <a:endParaRPr lang="en-US" dirty="0" smtClean="0"/>
          </a:p>
          <a:p>
            <a:r>
              <a:rPr lang="en-US" dirty="0" smtClean="0"/>
              <a:t>From </a:t>
            </a:r>
            <a:r>
              <a:rPr lang="en-US" dirty="0"/>
              <a:t>the user's perspective, the application appears to hang. Even worse, if the UI thread is blocked for more than a few seconds (about 5 seconds currently) the user is presented with the infamous "</a:t>
            </a:r>
            <a:r>
              <a:rPr lang="en-US" u="sng" dirty="0">
                <a:hlinkClick r:id="rId2"/>
              </a:rPr>
              <a:t>application not responding</a:t>
            </a:r>
            <a:r>
              <a:rPr lang="en-US" dirty="0"/>
              <a:t>" (ANR) dialog. </a:t>
            </a:r>
            <a:endParaRPr lang="en-US" dirty="0" smtClean="0"/>
          </a:p>
          <a:p>
            <a:r>
              <a:rPr lang="en-US" dirty="0" smtClean="0"/>
              <a:t>The </a:t>
            </a:r>
            <a:r>
              <a:rPr lang="en-US" dirty="0"/>
              <a:t>user might then decide to quit your application and uninstall it if they are unhappy.</a:t>
            </a:r>
          </a:p>
          <a:p>
            <a:endParaRPr lang="en-US" dirty="0"/>
          </a:p>
        </p:txBody>
      </p:sp>
    </p:spTree>
    <p:extLst>
      <p:ext uri="{BB962C8B-B14F-4D97-AF65-F5344CB8AC3E}">
        <p14:creationId xmlns:p14="http://schemas.microsoft.com/office/powerpoint/2010/main" val="3632947703"/>
      </p:ext>
    </p:extLst>
  </p:cSld>
  <p:clrMapOvr>
    <a:masterClrMapping/>
  </p:clrMapOvr>
</p:sld>
</file>

<file path=ppt/theme/theme1.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1288</Words>
  <Application>Microsoft Office PowerPoint</Application>
  <PresentationFormat>Custom</PresentationFormat>
  <Paragraphs>102</Paragraphs>
  <Slides>19</Slides>
  <Notes>6</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33" baseType="lpstr">
      <vt:lpstr>Arial</vt:lpstr>
      <vt:lpstr>Arial Black</vt:lpstr>
      <vt:lpstr>Calibri</vt:lpstr>
      <vt:lpstr>Calibri Light</vt:lpstr>
      <vt:lpstr>Cambria</vt:lpstr>
      <vt:lpstr>Casper</vt:lpstr>
      <vt:lpstr>Karla</vt:lpstr>
      <vt:lpstr>King</vt:lpstr>
      <vt:lpstr>Raleway ExtraBold</vt:lpstr>
      <vt:lpstr>Segoe UI</vt:lpstr>
      <vt:lpstr>Times New Roman</vt:lpstr>
      <vt:lpstr>Wingdings</vt:lpstr>
      <vt:lpstr>FORMAT_PPT</vt:lpstr>
      <vt:lpstr>CorelDRAW</vt:lpstr>
      <vt:lpstr>PowerPoint Presentation</vt:lpstr>
      <vt:lpstr>Threads, Asynchronous task, Services-states and lifecycle, Broadcast receivers, Telephony, SMS API</vt:lpstr>
      <vt:lpstr>Threads </vt:lpstr>
      <vt:lpstr>The main thread</vt:lpstr>
      <vt:lpstr>The Main thread must be fast</vt:lpstr>
      <vt:lpstr>Users uninstall unresponsive apps </vt:lpstr>
      <vt:lpstr>Thread of execution for the application</vt:lpstr>
      <vt:lpstr>PowerPoint Presentation</vt:lpstr>
      <vt:lpstr>PowerPoint Presentation</vt:lpstr>
      <vt:lpstr>PowerPoint Presentation</vt:lpstr>
      <vt:lpstr>Broadcasts overview </vt:lpstr>
      <vt:lpstr>Broadcasts overview </vt:lpstr>
      <vt:lpstr>About system broadcasts </vt:lpstr>
      <vt:lpstr>Sending broadcasts Android provides three ways for apps to send broadcast:  </vt:lpstr>
      <vt:lpstr>SMS stands for Short Message Service.</vt:lpstr>
      <vt:lpstr> Advantages</vt:lpstr>
      <vt:lpstr>Disadvantages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Dell</cp:lastModifiedBy>
  <cp:revision>13</cp:revision>
  <dcterms:created xsi:type="dcterms:W3CDTF">2021-01-02T06:26:00Z</dcterms:created>
  <dcterms:modified xsi:type="dcterms:W3CDTF">2023-01-16T09:52:28Z</dcterms:modified>
</cp:coreProperties>
</file>