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309" r:id="rId2"/>
    <p:sldId id="28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2" r:id="rId11"/>
    <p:sldId id="273" r:id="rId12"/>
    <p:sldId id="274" r:id="rId13"/>
    <p:sldId id="275" r:id="rId14"/>
    <p:sldId id="290" r:id="rId15"/>
    <p:sldId id="291" r:id="rId16"/>
    <p:sldId id="292" r:id="rId17"/>
    <p:sldId id="293" r:id="rId18"/>
    <p:sldId id="304" r:id="rId19"/>
    <p:sldId id="305" r:id="rId20"/>
    <p:sldId id="306" r:id="rId21"/>
    <p:sldId id="307" r:id="rId22"/>
    <p:sldId id="308" r:id="rId23"/>
    <p:sldId id="310" r:id="rId24"/>
    <p:sldId id="311" r:id="rId25"/>
    <p:sldId id="312" r:id="rId26"/>
    <p:sldId id="313" r:id="rId27"/>
    <p:sldId id="314" r:id="rId28"/>
    <p:sldId id="315" r:id="rId29"/>
    <p:sldId id="316" r:id="rId30"/>
    <p:sldId id="317" r:id="rId31"/>
    <p:sldId id="318" r:id="rId32"/>
    <p:sldId id="319" r:id="rId33"/>
    <p:sldId id="320" r:id="rId34"/>
    <p:sldId id="321" r:id="rId35"/>
    <p:sldId id="322" r:id="rId36"/>
    <p:sldId id="323" r:id="rId37"/>
    <p:sldId id="324" r:id="rId38"/>
    <p:sldId id="325" r:id="rId39"/>
    <p:sldId id="326" r:id="rId40"/>
    <p:sldId id="327" r:id="rId41"/>
    <p:sldId id="328" r:id="rId42"/>
    <p:sldId id="329" r:id="rId43"/>
    <p:sldId id="330" r:id="rId44"/>
    <p:sldId id="331" r:id="rId45"/>
    <p:sldId id="332" r:id="rId46"/>
    <p:sldId id="333" r:id="rId4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240" y="-84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203CD-06F1-4AAE-99B4-98AB14932AB9}" type="datetimeFigureOut">
              <a:rPr lang="en-US" smtClean="0"/>
              <a:pPr/>
              <a:t>3/3/2023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815289-16C7-4B75-A914-702E2746BF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327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15289-16C7-4B75-A914-702E2746BFA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974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Shape 3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Shape 3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Shape 4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Shape 4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Shape 4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Shape 4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Shape 5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hape 5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Shape 5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Shape 6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 is left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Shape 6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 is left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Shape 6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Shape 6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26608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67647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56572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43315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39823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2749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9275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63163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Shape 3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06557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35344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115165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61633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604138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Shape 4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84630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Shape 4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396962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Shape 4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778761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Shape 4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5372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559116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Shape 4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727475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Shape 4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118236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Shape 4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010939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Shape 4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16851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4823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3739179" y="87314"/>
            <a:ext cx="8449648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alibri" pitchFamily="34" charset="0"/>
                <a:cs typeface="+mn-cs"/>
              </a:rPr>
              <a:t>Department of Computer Science and Engineering (CSE)</a:t>
            </a:r>
            <a:endParaRPr lang="en-US" sz="1700" dirty="0">
              <a:latin typeface="Calibri" pitchFamily="34" charset="0"/>
              <a:cs typeface="+mn-cs"/>
            </a:endParaRPr>
          </a:p>
        </p:txBody>
      </p:sp>
      <p:sp useBgFill="1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3429000"/>
            <a:ext cx="10360501" cy="1066799"/>
          </a:xfrm>
          <a:prstGeom prst="rect">
            <a:avLst/>
          </a:prstGeom>
          <a:ln w="19050" cap="sq" cmpd="thinThick">
            <a:solidFill>
              <a:schemeClr val="tx1"/>
            </a:solidFill>
            <a:bevel/>
          </a:ln>
          <a:scene3d>
            <a:camera prst="orthographicFront"/>
            <a:lightRig rig="threePt" dir="t"/>
          </a:scene3d>
          <a:sp3d extrusionH="76200">
            <a:bevelT prst="relaxedInset"/>
            <a:extrusionClr>
              <a:schemeClr val="tx1"/>
            </a:extrusionClr>
          </a:sp3d>
        </p:spPr>
        <p:txBody>
          <a:bodyPr anchor="ctr"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6356352"/>
            <a:ext cx="2844059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09BDC08-60F1-4F55-8D07-82CB20413114}" type="datetimeFigureOut">
              <a:rPr lang="en-US"/>
              <a:pPr>
                <a:defRPr/>
              </a:pPr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356352"/>
            <a:ext cx="385979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9B967E-0E2F-4C98-9E09-E7D2D0321E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3739179" y="87314"/>
            <a:ext cx="8449648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alibri" pitchFamily="34" charset="0"/>
                <a:cs typeface="+mn-cs"/>
              </a:rPr>
              <a:t>Department of Computer Science and Engineering (CSE)</a:t>
            </a:r>
            <a:endParaRPr lang="en-US" sz="1700" dirty="0">
              <a:latin typeface="Calibri" pitchFamily="34" charset="0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0"/>
            <a:ext cx="2742486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0"/>
            <a:ext cx="802431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6356352"/>
            <a:ext cx="2844059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5B184EA-2F31-4789-BD55-7FB28CBDC7E2}" type="datetimeFigureOut">
              <a:rPr lang="en-US"/>
              <a:pPr>
                <a:defRPr/>
              </a:pPr>
              <a:t>3/3/2023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356352"/>
            <a:ext cx="385979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D295FE-1EC8-446A-9B31-C60776D272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28" y="88902"/>
            <a:ext cx="10356269" cy="11398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7"/>
            <a:ext cx="10360501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6356352"/>
            <a:ext cx="2844059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75908-D241-4D5B-B573-55F96F624A2D}" type="datetimeFigureOut">
              <a:rPr lang="en-US"/>
              <a:pPr>
                <a:defRPr/>
              </a:pPr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356352"/>
            <a:ext cx="385979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8DBA54-E458-4905-8D1B-8EB2FD3A82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solidFill>
          <a:srgbClr val="FFFFFF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-14929" y="-50433"/>
            <a:ext cx="12203621" cy="13580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399"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15492" y="227760"/>
            <a:ext cx="11357841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15492" y="1435033"/>
            <a:ext cx="11357841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448" lvl="0" indent="-507873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1218895" lvl="1" indent="-474015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2000"/>
              <a:buAutoNum type="alphaLcPeriod"/>
              <a:defRPr sz="2666"/>
            </a:lvl2pPr>
            <a:lvl3pPr marL="1828343" lvl="2" indent="-423228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2437790" lvl="3" indent="-423228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3047238" lvl="4" indent="-423228">
              <a:spcBef>
                <a:spcPts val="2133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3656686" lvl="5" indent="-423228">
              <a:spcBef>
                <a:spcPts val="2133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4266133" lvl="6" indent="-423228">
              <a:spcBef>
                <a:spcPts val="2133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4875581" lvl="7" indent="-423228">
              <a:spcBef>
                <a:spcPts val="2133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5485028" lvl="8" indent="-423228">
              <a:spcBef>
                <a:spcPts val="2133"/>
              </a:spcBef>
              <a:spcAft>
                <a:spcPts val="2133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11293669" y="6319223"/>
            <a:ext cx="731409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52644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62350" y="6272785"/>
            <a:ext cx="32727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7853" y="6272785"/>
            <a:ext cx="63260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710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456" y="1066800"/>
            <a:ext cx="10563648" cy="6096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anchor="ctr"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2" y="1752600"/>
            <a:ext cx="10665222" cy="44958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3739178" y="87314"/>
            <a:ext cx="6236964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alibri" pitchFamily="34" charset="0"/>
                <a:cs typeface="+mn-cs"/>
              </a:rPr>
              <a:t>Department of Computer and Communication Engineering (CCE)</a:t>
            </a:r>
            <a:endParaRPr lang="en-US" sz="1700" dirty="0">
              <a:latin typeface="Calibri" pitchFamily="34" charset="0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5735" y="1447800"/>
            <a:ext cx="10969943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422030" y="609600"/>
            <a:ext cx="10563648" cy="6858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algn="ctr">
              <a:buNone/>
              <a:defRPr sz="32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739179" y="87314"/>
            <a:ext cx="8449648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alibri" pitchFamily="34" charset="0"/>
                <a:cs typeface="+mn-cs"/>
              </a:rPr>
              <a:t>Department of Computer Science and Engineering (CSE)</a:t>
            </a:r>
            <a:endParaRPr lang="en-US" sz="1700" dirty="0">
              <a:latin typeface="Calibri" pitchFamily="34" charset="0"/>
              <a:cs typeface="+mn-cs"/>
            </a:endParaRP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3859794" y="1371600"/>
            <a:ext cx="8024310" cy="472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04721" y="1371600"/>
            <a:ext cx="3453500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137160" indent="-137160">
              <a:defRPr sz="2000"/>
            </a:lvl1pPr>
            <a:lvl2pPr marL="320040" indent="-182880">
              <a:buFont typeface="Wingdings" pitchFamily="2" charset="2"/>
              <a:buChar char="§"/>
              <a:defRPr sz="1800"/>
            </a:lvl2pPr>
            <a:lvl3pPr marL="502920" indent="-182880"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Date Placeholder 6"/>
          <p:cNvSpPr>
            <a:spLocks noGrp="1"/>
          </p:cNvSpPr>
          <p:nvPr>
            <p:ph type="dt" sz="half" idx="15"/>
          </p:nvPr>
        </p:nvSpPr>
        <p:spPr>
          <a:xfrm>
            <a:off x="609441" y="6356352"/>
            <a:ext cx="2844059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AD50ECB-6F88-468B-8F10-526DFCCAEFEE}" type="datetimeFigureOut">
              <a:rPr lang="en-US"/>
              <a:pPr>
                <a:defRPr/>
              </a:pPr>
              <a:t>3/3/2023</a:t>
            </a:fld>
            <a:endParaRPr lang="en-US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6"/>
          </p:nvPr>
        </p:nvSpPr>
        <p:spPr>
          <a:xfrm>
            <a:off x="4164515" y="6356352"/>
            <a:ext cx="385979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9ED4B-B21B-457F-A66E-40BBD26D36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4012155" y="2"/>
            <a:ext cx="6098080" cy="353943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700" b="1" dirty="0">
                <a:solidFill>
                  <a:schemeClr val="bg1"/>
                </a:solidFill>
                <a:latin typeface="Calibri" pitchFamily="34" charset="0"/>
                <a:cs typeface="+mn-cs"/>
              </a:rPr>
              <a:t>Department of Computer and </a:t>
            </a:r>
            <a:r>
              <a:rPr lang="en-US" sz="1700" b="1" dirty="0" err="1">
                <a:solidFill>
                  <a:schemeClr val="bg1"/>
                </a:solidFill>
                <a:latin typeface="Calibri" pitchFamily="34" charset="0"/>
                <a:cs typeface="+mn-cs"/>
              </a:rPr>
              <a:t>Communicationq</a:t>
            </a:r>
            <a:r>
              <a:rPr lang="en-US" sz="1700" b="1" dirty="0">
                <a:solidFill>
                  <a:schemeClr val="bg1"/>
                </a:solidFill>
                <a:latin typeface="Calibri" pitchFamily="34" charset="0"/>
                <a:cs typeface="+mn-cs"/>
              </a:rPr>
              <a:t> Engineering (CCE)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12588" y="1524000"/>
            <a:ext cx="11071516" cy="4876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1422029" y="533400"/>
            <a:ext cx="10462075" cy="6858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algn="ctr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441" y="6356352"/>
            <a:ext cx="2844059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98D29AE-4230-498A-B399-4C45C9DBACD9}" type="datetimeFigureOut">
              <a:rPr lang="en-US"/>
              <a:pPr>
                <a:defRPr/>
              </a:pPr>
              <a:t>3/3/2023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4515" y="6356352"/>
            <a:ext cx="385979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FD7641-252C-4F4B-ADC5-01912FAF14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50"/>
            <a:ext cx="4010039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3" y="273052"/>
            <a:ext cx="6813893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441" y="6356352"/>
            <a:ext cx="2844059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4D5A3A0A-6DE5-46F1-8BC9-41290AF195DA}" type="datetimeFigureOut">
              <a:rPr lang="en-US"/>
              <a:pPr>
                <a:defRPr/>
              </a:pPr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4515" y="6356352"/>
            <a:ext cx="385979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D99CA0-F1B9-4A57-8E7E-6744A3A803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1"/>
            <a:ext cx="7313295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9"/>
            <a:ext cx="7313295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609441" y="6356352"/>
            <a:ext cx="2844059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5887648-C23F-4E66-955F-0B5248AAF333}" type="datetimeFigureOut">
              <a:rPr lang="en-US"/>
              <a:pPr>
                <a:defRPr/>
              </a:pPr>
              <a:t>3/3/2023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4515" y="6356352"/>
            <a:ext cx="385979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DCF5E1-9B7D-454E-87A3-DD7A545767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294" y="1371600"/>
            <a:ext cx="10969943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294" y="2209800"/>
            <a:ext cx="10969943" cy="4267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6356352"/>
            <a:ext cx="2844059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80C1F418-AD1C-40AA-AFE3-A331B116E59B}" type="datetimeFigureOut">
              <a:rPr lang="en-US"/>
              <a:pPr>
                <a:defRPr/>
              </a:pPr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356352"/>
            <a:ext cx="385979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348BC2-8286-4506-8698-EB3180A262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hyperlink" Target="http://www.cuchd.in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google.co.in/url?sa=i&amp;rct=j&amp;q=&amp;esrc=s&amp;source=images&amp;cd=&amp;cad=rja&amp;docid=Yol378O-s-lkMM&amp;tbnid=OLCbrS9PtZY4xM:&amp;ved=0CAUQjRw&amp;url=http://www.vidyavision.com/universities.asp?page=2&amp;ei=AFmwUobeKoL-iAf-44CwBQ&amp;psig=AFQjCNGRiFfOFz-wmZM6WF05bau8z5zqnw&amp;ust=1387374581297603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4766" y="6492877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92F6201-A602-4F55-9213-65940EB51C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0" y="6457950"/>
            <a:ext cx="12188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atin typeface="Calibri" pitchFamily="34" charset="0"/>
                <a:cs typeface="+mn-cs"/>
              </a:rPr>
              <a:t>University Institute of Engineering (</a:t>
            </a:r>
            <a:r>
              <a:rPr lang="en-US" sz="2000" b="1" dirty="0" err="1">
                <a:latin typeface="Calibri" pitchFamily="34" charset="0"/>
                <a:cs typeface="+mn-cs"/>
              </a:rPr>
              <a:t>UIE</a:t>
            </a:r>
            <a:r>
              <a:rPr lang="en-US" sz="2000" b="1" dirty="0">
                <a:latin typeface="Calibri" pitchFamily="34" charset="0"/>
                <a:cs typeface="+mn-cs"/>
              </a:rPr>
              <a:t>)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400800"/>
            <a:ext cx="12188825" cy="0"/>
          </a:xfrm>
          <a:prstGeom prst="line">
            <a:avLst/>
          </a:prstGeom>
          <a:ln w="88900" cmpd="thickThin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4" descr="https://encrypted-tbn3.gstatic.com/images?q=tbn:ANd9GcTyg3Gq4WoxkxO75aZWNEjYFvavmMfWdiMvs57jpDF8YRR3yCybqQ">
            <a:hlinkClick r:id="rId16"/>
          </p:cNvPr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203149" y="152400"/>
            <a:ext cx="1024201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 userDrawn="1"/>
        </p:nvSpPr>
        <p:spPr>
          <a:xfrm>
            <a:off x="30480" y="6326875"/>
            <a:ext cx="12161520" cy="6073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1" dirty="0">
              <a:solidFill>
                <a:schemeClr val="bg1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hlinkClick r:id="rId18"/>
              </a:rPr>
              <a:t>www.cuchd.in</a:t>
            </a:r>
            <a:r>
              <a:rPr lang="en-US" b="1" dirty="0">
                <a:solidFill>
                  <a:schemeClr val="bg1"/>
                </a:solidFill>
              </a:rPr>
              <a:t>                                                       Computer Science and Engineering Department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1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4" r:id="rId13"/>
    <p:sldLayoutId id="2147483675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guide/components/fundamentals.html#Component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1519097" y="5427343"/>
            <a:ext cx="9147315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749061" y="5901987"/>
            <a:ext cx="3428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094662" y="65087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xmlns="" id="{0983CA01-DED8-4A8A-82CA-5B1BE1DADB0C}"/>
              </a:ext>
            </a:extLst>
          </p:cNvPr>
          <p:cNvSpPr/>
          <p:nvPr/>
        </p:nvSpPr>
        <p:spPr>
          <a:xfrm flipV="1">
            <a:off x="8652556" y="5939880"/>
            <a:ext cx="968829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ID" kern="0">
              <a:solidFill>
                <a:srgbClr val="FFFFFF"/>
              </a:solidFill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xmlns="" id="{CAD0D7B8-E462-453C-B296-CA0154FA54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80003" y="3121722"/>
          <a:ext cx="2477292" cy="3148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CorelDRAW" r:id="rId4" imgW="2169000" imgH="2169360" progId="">
                  <p:embed/>
                </p:oleObj>
              </mc:Choice>
              <mc:Fallback>
                <p:oleObj name="CorelDRAW" r:id="rId4" imgW="2169000" imgH="2169360" progId="">
                  <p:embed/>
                  <p:pic>
                    <p:nvPicPr>
                      <p:cNvPr id="48" name="Object 47">
                        <a:extLst>
                          <a:ext uri="{FF2B5EF4-FFF2-40B4-BE49-F238E27FC236}">
                            <a16:creationId xmlns:a16="http://schemas.microsoft.com/office/drawing/2014/main" xmlns="" id="{CAD0D7B8-E462-453C-B296-CA0154FA54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0003" y="3121722"/>
                        <a:ext cx="2477292" cy="31480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xmlns="" id="{0983CA01-DED8-4A8A-82CA-5B1BE1DADB0C}"/>
              </a:ext>
            </a:extLst>
          </p:cNvPr>
          <p:cNvSpPr/>
          <p:nvPr/>
        </p:nvSpPr>
        <p:spPr>
          <a:xfrm flipH="1">
            <a:off x="6696720" y="27674"/>
            <a:ext cx="385992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ID" kern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115469" y="2025527"/>
            <a:ext cx="5122069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491" y="24501"/>
            <a:ext cx="2894815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8894761" y="5334001"/>
            <a:ext cx="1774967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683431" y="6029087"/>
            <a:ext cx="369645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686749" y="6043646"/>
            <a:ext cx="3428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3194580" y="1371600"/>
            <a:ext cx="6721214" cy="4308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INSTITUTE : UIE</a:t>
            </a: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DEPARTMENT : CSE</a:t>
            </a: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>
                <a:latin typeface="Arial Black" panose="020B0A04020102020204" pitchFamily="34" charset="0"/>
                <a:ea typeface="Calibri" panose="020F0502020204030204" pitchFamily="34" charset="0"/>
                <a:cs typeface="Times New Roman" pitchFamily="18" charset="0"/>
              </a:rPr>
              <a:t>Mobile Application Development(</a:t>
            </a:r>
            <a:r>
              <a:rPr lang="en-US" sz="2000" b="1" dirty="0"/>
              <a:t>20CST-355)</a:t>
            </a:r>
            <a:endParaRPr lang="en-US" sz="20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383B967-41CC-4702-9A6A-3CAB326C3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1820" y="3950041"/>
            <a:ext cx="5105400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 OF PRESENTATION: </a:t>
            </a:r>
          </a:p>
          <a:p>
            <a:pPr eaLnBrk="1" hangingPunct="1"/>
            <a:endParaRPr lang="en-US" sz="1600" dirty="0">
              <a:latin typeface="Raleway ExtraBold" pitchFamily="34" charset="-5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AC6DB94B-BA01-4C3C-92C8-ABB949BCB39B}"/>
              </a:ext>
            </a:extLst>
          </p:cNvPr>
          <p:cNvSpPr txBox="1"/>
          <p:nvPr/>
        </p:nvSpPr>
        <p:spPr>
          <a:xfrm>
            <a:off x="2132012" y="4475274"/>
            <a:ext cx="7089619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states and lifecycle, Interaction among activities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b="1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b="1" dirty="0" smtClean="0">
              <a:latin typeface="Arial Black" panose="020B0A0402010202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latin typeface="Arial Black" panose="020B0A04020102020204" pitchFamily="34" charset="0"/>
                <a:ea typeface="Calibri" panose="020F0502020204030204" pitchFamily="34" charset="0"/>
                <a:cs typeface="Times New Roman" pitchFamily="18" charset="0"/>
              </a:rPr>
              <a:t>Prepared </a:t>
            </a:r>
            <a:r>
              <a:rPr lang="en-US" sz="2000" b="1" dirty="0">
                <a:latin typeface="Arial Black" panose="020B0A04020102020204" pitchFamily="34" charset="0"/>
                <a:ea typeface="Calibri" panose="020F0502020204030204" pitchFamily="34" charset="0"/>
                <a:cs typeface="Times New Roman" pitchFamily="18" charset="0"/>
              </a:rPr>
              <a:t>by:</a:t>
            </a:r>
          </a:p>
          <a:p>
            <a:pPr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err="1">
                <a:latin typeface="Arial Black" panose="020B0A04020102020204" pitchFamily="34" charset="0"/>
                <a:ea typeface="Calibri" panose="020F0502020204030204" pitchFamily="34" charset="0"/>
                <a:cs typeface="Times New Roman" pitchFamily="18" charset="0"/>
              </a:rPr>
              <a:t>Parveen</a:t>
            </a:r>
            <a:r>
              <a:rPr lang="en-US" sz="2000" b="1" dirty="0">
                <a:latin typeface="Arial Black" panose="020B0A04020102020204" pitchFamily="34" charset="0"/>
                <a:ea typeface="Calibri" panose="020F0502020204030204" pitchFamily="34" charset="0"/>
                <a:cs typeface="Times New Roman" pitchFamily="18" charset="0"/>
              </a:rPr>
              <a:t> K</a:t>
            </a:r>
            <a:r>
              <a:rPr lang="en-US" sz="2000" b="1" dirty="0" smtClean="0">
                <a:latin typeface="Arial Black" panose="020B0A04020102020204" pitchFamily="34" charset="0"/>
                <a:ea typeface="Calibri" panose="020F0502020204030204" pitchFamily="34" charset="0"/>
                <a:cs typeface="Times New Roman" pitchFamily="18" charset="0"/>
              </a:rPr>
              <a:t>umar </a:t>
            </a:r>
            <a:r>
              <a:rPr lang="en-US" sz="2000" b="1" dirty="0">
                <a:latin typeface="Arial Black" panose="020B0A04020102020204" pitchFamily="34" charset="0"/>
                <a:ea typeface="Calibri" panose="020F0502020204030204" pitchFamily="34" charset="0"/>
                <a:cs typeface="Times New Roman" pitchFamily="18" charset="0"/>
              </a:rPr>
              <a:t>S</a:t>
            </a:r>
            <a:r>
              <a:rPr lang="en-US" sz="2000" b="1" dirty="0" smtClean="0">
                <a:latin typeface="Arial Black" panose="020B0A04020102020204" pitchFamily="34" charset="0"/>
                <a:ea typeface="Calibri" panose="020F0502020204030204" pitchFamily="34" charset="0"/>
                <a:cs typeface="Times New Roman" pitchFamily="18" charset="0"/>
              </a:rPr>
              <a:t>aini(E13339</a:t>
            </a:r>
            <a:r>
              <a:rPr lang="en-US" sz="2000" b="1" dirty="0">
                <a:latin typeface="Arial Black" panose="020B0A04020102020204" pitchFamily="34" charset="0"/>
                <a:ea typeface="Calibri" panose="020F0502020204030204" pitchFamily="34" charset="0"/>
                <a:cs typeface="Times New Roman" pitchFamily="18" charset="0"/>
              </a:rPr>
              <a:t>)</a:t>
            </a:r>
            <a:endParaRPr lang="en-US" sz="2000" b="1" dirty="0">
              <a:latin typeface="Arial Black" panose="020B0A04020102020204" pitchFamily="34" charset="0"/>
            </a:endParaRPr>
          </a:p>
          <a:p>
            <a:pPr algn="ctr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13175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ctrTitle"/>
          </p:nvPr>
        </p:nvSpPr>
        <p:spPr>
          <a:xfrm>
            <a:off x="1293812" y="1447800"/>
            <a:ext cx="10360501" cy="1066799"/>
          </a:xfrm>
          <a:prstGeom prst="rect">
            <a:avLst/>
          </a:prstGeom>
        </p:spPr>
        <p:txBody>
          <a:bodyPr spcFirstLastPara="1" wrap="square" lIns="121868" tIns="121868" rIns="121868" bIns="121868" anchor="b" anchorCtr="0">
            <a:noAutofit/>
          </a:bodyPr>
          <a:lstStyle/>
          <a:p>
            <a:pPr algn="ctr"/>
            <a:r>
              <a:rPr lang="en" dirty="0"/>
              <a:t>Intents</a:t>
            </a:r>
            <a:endParaRPr dirty="0"/>
          </a:p>
        </p:txBody>
      </p:sp>
      <p:sp>
        <p:nvSpPr>
          <p:cNvPr id="395" name="Shape 39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>
            <a:spLocks noGrp="1"/>
          </p:cNvSpPr>
          <p:nvPr>
            <p:ph type="ctrTitle"/>
          </p:nvPr>
        </p:nvSpPr>
        <p:spPr>
          <a:xfrm>
            <a:off x="1286668" y="470543"/>
            <a:ext cx="10360501" cy="1066799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l">
              <a:lnSpc>
                <a:spcPct val="115000"/>
              </a:lnSpc>
            </a:pPr>
            <a:r>
              <a:rPr lang="en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What is an intent?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01" name="Shape 40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/>
          </a:p>
        </p:txBody>
      </p:sp>
      <p:sp>
        <p:nvSpPr>
          <p:cNvPr id="402" name="Shape 402"/>
          <p:cNvSpPr txBox="1">
            <a:spLocks noGrp="1"/>
          </p:cNvSpPr>
          <p:nvPr>
            <p:ph type="body" idx="4294967295"/>
          </p:nvPr>
        </p:nvSpPr>
        <p:spPr>
          <a:xfrm>
            <a:off x="560388" y="1422400"/>
            <a:ext cx="11628437" cy="2192338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" dirty="0"/>
              <a:t>An intent is a description of an operation to be performed. </a:t>
            </a:r>
            <a:endParaRPr dirty="0"/>
          </a:p>
          <a:p>
            <a:pPr marL="0" indent="0">
              <a:buNone/>
            </a:pPr>
            <a:r>
              <a:rPr lang="en" dirty="0"/>
              <a:t>An Intent is an object used to request an action from another app</a:t>
            </a:r>
            <a:r>
              <a:rPr lang="en" u="sng" dirty="0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dirty="0"/>
              <a:t>component via the Android system.  </a:t>
            </a:r>
            <a:endParaRPr dirty="0"/>
          </a:p>
        </p:txBody>
      </p:sp>
      <p:sp>
        <p:nvSpPr>
          <p:cNvPr id="403" name="Shape 403"/>
          <p:cNvSpPr/>
          <p:nvPr/>
        </p:nvSpPr>
        <p:spPr>
          <a:xfrm>
            <a:off x="3095276" y="4191740"/>
            <a:ext cx="2518944" cy="56905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2399"/>
              <a:t>App component</a:t>
            </a:r>
            <a:endParaRPr sz="2399"/>
          </a:p>
        </p:txBody>
      </p:sp>
      <p:sp>
        <p:nvSpPr>
          <p:cNvPr id="404" name="Shape 404"/>
          <p:cNvSpPr/>
          <p:nvPr/>
        </p:nvSpPr>
        <p:spPr>
          <a:xfrm>
            <a:off x="452014" y="4191735"/>
            <a:ext cx="1851518" cy="56905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2399"/>
              <a:t>Originator</a:t>
            </a:r>
            <a:endParaRPr sz="2399"/>
          </a:p>
        </p:txBody>
      </p:sp>
      <p:sp>
        <p:nvSpPr>
          <p:cNvPr id="405" name="Shape 405"/>
          <p:cNvSpPr/>
          <p:nvPr/>
        </p:nvSpPr>
        <p:spPr>
          <a:xfrm>
            <a:off x="1246975" y="4767319"/>
            <a:ext cx="504835" cy="862342"/>
          </a:xfrm>
          <a:custGeom>
            <a:avLst/>
            <a:gdLst/>
            <a:ahLst/>
            <a:cxnLst/>
            <a:rect l="0" t="0" r="0" b="0"/>
            <a:pathLst>
              <a:path w="15149" h="25877" extrusionOk="0">
                <a:moveTo>
                  <a:pt x="0" y="0"/>
                </a:moveTo>
                <a:cubicBezTo>
                  <a:pt x="739" y="7393"/>
                  <a:pt x="1600" y="15955"/>
                  <a:pt x="6852" y="21209"/>
                </a:cubicBezTo>
                <a:cubicBezTo>
                  <a:pt x="8950" y="23308"/>
                  <a:pt x="17151" y="27097"/>
                  <a:pt x="14682" y="25450"/>
                </a:cubicBezTo>
              </a:path>
            </a:pathLst>
          </a:cu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06" name="Shape 406"/>
          <p:cNvSpPr txBox="1"/>
          <p:nvPr/>
        </p:nvSpPr>
        <p:spPr>
          <a:xfrm>
            <a:off x="784329" y="4788813"/>
            <a:ext cx="1377641" cy="413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r>
              <a:rPr lang="en" sz="2399"/>
              <a:t>Intent</a:t>
            </a:r>
            <a:endParaRPr sz="2399"/>
          </a:p>
        </p:txBody>
      </p:sp>
      <p:sp>
        <p:nvSpPr>
          <p:cNvPr id="407" name="Shape 407"/>
          <p:cNvSpPr/>
          <p:nvPr/>
        </p:nvSpPr>
        <p:spPr>
          <a:xfrm>
            <a:off x="2703962" y="4778216"/>
            <a:ext cx="956851" cy="848079"/>
          </a:xfrm>
          <a:custGeom>
            <a:avLst/>
            <a:gdLst/>
            <a:ahLst/>
            <a:cxnLst/>
            <a:rect l="0" t="0" r="0" b="0"/>
            <a:pathLst>
              <a:path w="28713" h="25449" extrusionOk="0">
                <a:moveTo>
                  <a:pt x="0" y="25449"/>
                </a:moveTo>
                <a:cubicBezTo>
                  <a:pt x="12661" y="23642"/>
                  <a:pt x="28713" y="12789"/>
                  <a:pt x="28713" y="0"/>
                </a:cubicBezTo>
              </a:path>
            </a:pathLst>
          </a:cu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08" name="Shape 408"/>
          <p:cNvSpPr txBox="1"/>
          <p:nvPr/>
        </p:nvSpPr>
        <p:spPr>
          <a:xfrm>
            <a:off x="3049939" y="4788813"/>
            <a:ext cx="1488012" cy="413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r>
              <a:rPr lang="en" sz="2399"/>
              <a:t>Action</a:t>
            </a:r>
            <a:endParaRPr sz="2399"/>
          </a:p>
        </p:txBody>
      </p:sp>
      <p:sp>
        <p:nvSpPr>
          <p:cNvPr id="409" name="Shape 409"/>
          <p:cNvSpPr/>
          <p:nvPr/>
        </p:nvSpPr>
        <p:spPr>
          <a:xfrm>
            <a:off x="1742479" y="5337903"/>
            <a:ext cx="1352848" cy="710215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2399"/>
              <a:t>Android System</a:t>
            </a:r>
            <a:endParaRPr sz="2399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>
            <a:spLocks noGrp="1"/>
          </p:cNvSpPr>
          <p:nvPr>
            <p:ph type="ctrTitle"/>
          </p:nvPr>
        </p:nvSpPr>
        <p:spPr>
          <a:xfrm>
            <a:off x="1267936" y="464502"/>
            <a:ext cx="10360501" cy="1066799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l">
              <a:lnSpc>
                <a:spcPct val="115000"/>
              </a:lnSpc>
            </a:pPr>
            <a:r>
              <a:rPr lang="en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What can intents do?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15" name="Shape 4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/>
          </a:p>
        </p:txBody>
      </p:sp>
      <p:sp>
        <p:nvSpPr>
          <p:cNvPr id="416" name="Shape 416"/>
          <p:cNvSpPr txBox="1">
            <a:spLocks noGrp="1"/>
          </p:cNvSpPr>
          <p:nvPr>
            <p:ph type="body" idx="4294967295"/>
          </p:nvPr>
        </p:nvSpPr>
        <p:spPr>
          <a:xfrm>
            <a:off x="560388" y="1219200"/>
            <a:ext cx="11628437" cy="4902200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>
              <a:buChar char="●"/>
            </a:pPr>
            <a:r>
              <a:rPr lang="en" dirty="0"/>
              <a:t>Start activities</a:t>
            </a:r>
            <a:endParaRPr dirty="0"/>
          </a:p>
          <a:p>
            <a:pPr lvl="1">
              <a:buChar char="○"/>
            </a:pPr>
            <a:r>
              <a:rPr lang="en" dirty="0"/>
              <a:t>A button click starts a new activity for text entry</a:t>
            </a:r>
            <a:endParaRPr dirty="0"/>
          </a:p>
          <a:p>
            <a:pPr lvl="1">
              <a:buChar char="○"/>
            </a:pPr>
            <a:r>
              <a:rPr lang="en" dirty="0"/>
              <a:t>Clicking Share opens an app that allows you to post a photo</a:t>
            </a:r>
            <a:endParaRPr dirty="0"/>
          </a:p>
          <a:p>
            <a:pPr>
              <a:buChar char="●"/>
            </a:pPr>
            <a:r>
              <a:rPr lang="en" dirty="0"/>
              <a:t>Start services</a:t>
            </a:r>
            <a:endParaRPr dirty="0"/>
          </a:p>
          <a:p>
            <a:pPr lvl="1">
              <a:buChar char="○"/>
            </a:pPr>
            <a:r>
              <a:rPr lang="en" dirty="0"/>
              <a:t>Initiate downloading a file in the background</a:t>
            </a:r>
            <a:endParaRPr dirty="0"/>
          </a:p>
          <a:p>
            <a:pPr>
              <a:buChar char="●"/>
            </a:pPr>
            <a:r>
              <a:rPr lang="en" dirty="0"/>
              <a:t>Deliver broadcasts</a:t>
            </a:r>
            <a:endParaRPr dirty="0"/>
          </a:p>
          <a:p>
            <a:pPr lvl="1">
              <a:buChar char="○"/>
            </a:pPr>
            <a:r>
              <a:rPr lang="en" dirty="0"/>
              <a:t>The system informs everybody that the phone is now charging</a:t>
            </a: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>
            <a:spLocks noGrp="1"/>
          </p:cNvSpPr>
          <p:nvPr>
            <p:ph type="ctrTitle"/>
          </p:nvPr>
        </p:nvSpPr>
        <p:spPr>
          <a:xfrm>
            <a:off x="1267936" y="481012"/>
            <a:ext cx="10360501" cy="1066799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l">
              <a:lnSpc>
                <a:spcPct val="115000"/>
              </a:lnSpc>
            </a:pPr>
            <a:r>
              <a:rPr lang="en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Explicit and implicit intents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22" name="Shape 4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13</a:t>
            </a:fld>
            <a:endParaRPr/>
          </a:p>
        </p:txBody>
      </p:sp>
      <p:sp>
        <p:nvSpPr>
          <p:cNvPr id="423" name="Shape 423"/>
          <p:cNvSpPr txBox="1">
            <a:spLocks noGrp="1"/>
          </p:cNvSpPr>
          <p:nvPr>
            <p:ph type="body" idx="4294967295"/>
          </p:nvPr>
        </p:nvSpPr>
        <p:spPr>
          <a:xfrm>
            <a:off x="560388" y="1219200"/>
            <a:ext cx="11628437" cy="4864100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marL="0" indent="0">
              <a:buNone/>
            </a:pPr>
            <a:r>
              <a:rPr lang="en" b="1" dirty="0"/>
              <a:t>Explicit Intent </a:t>
            </a:r>
            <a:endParaRPr b="1" dirty="0"/>
          </a:p>
          <a:p>
            <a:pPr>
              <a:buChar char="●"/>
            </a:pPr>
            <a:r>
              <a:rPr lang="en" dirty="0"/>
              <a:t>Starts a specific activity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 dirty="0"/>
              <a:t>Request tea with milk delivered by Nikita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 dirty="0"/>
              <a:t>Main activity starts the ViewShoppingCart activity</a:t>
            </a:r>
            <a:endParaRPr dirty="0"/>
          </a:p>
          <a:p>
            <a:pPr marL="0" indent="0">
              <a:buNone/>
            </a:pPr>
            <a:r>
              <a:rPr lang="en" b="1" dirty="0"/>
              <a:t>Implicit Intent </a:t>
            </a:r>
            <a:endParaRPr b="1" dirty="0"/>
          </a:p>
          <a:p>
            <a:pPr>
              <a:buChar char="●"/>
            </a:pPr>
            <a:r>
              <a:rPr lang="en" dirty="0"/>
              <a:t>Asks system to find an activity that can handle this request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 dirty="0"/>
              <a:t>Find an open store that sells green tea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 dirty="0"/>
              <a:t>Clicking Share opens a chooser with a list of apps </a:t>
            </a:r>
            <a:endParaRPr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ctrTitle"/>
          </p:nvPr>
        </p:nvSpPr>
        <p:spPr>
          <a:xfrm>
            <a:off x="1336990" y="441364"/>
            <a:ext cx="10360501" cy="1066799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l"/>
            <a:r>
              <a:rPr lang="en" dirty="0">
                <a:solidFill>
                  <a:schemeClr val="tx1"/>
                </a:solidFill>
              </a:rPr>
              <a:t>How Activities Run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57" name="Shape 45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14</a:t>
            </a:fld>
            <a:endParaRPr/>
          </a:p>
        </p:txBody>
      </p:sp>
      <p:sp>
        <p:nvSpPr>
          <p:cNvPr id="456" name="Shape 456"/>
          <p:cNvSpPr txBox="1">
            <a:spLocks noGrp="1"/>
          </p:cNvSpPr>
          <p:nvPr>
            <p:ph type="body" idx="4294967295"/>
          </p:nvPr>
        </p:nvSpPr>
        <p:spPr>
          <a:xfrm>
            <a:off x="0" y="1273175"/>
            <a:ext cx="11750675" cy="1731963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>
              <a:buChar char="●"/>
            </a:pPr>
            <a:r>
              <a:rPr lang="en"/>
              <a:t>All activities are managed by the Android runtime</a:t>
            </a:r>
            <a:endParaRPr/>
          </a:p>
          <a:p>
            <a:pPr>
              <a:buChar char="●"/>
            </a:pPr>
            <a:r>
              <a:rPr lang="en"/>
              <a:t>Started by an "intent", a message to the Android runtime to run an activity</a:t>
            </a:r>
            <a:endParaRPr/>
          </a:p>
          <a:p>
            <a:pPr marL="0" indent="0">
              <a:buNone/>
            </a:pPr>
            <a:endParaRPr/>
          </a:p>
        </p:txBody>
      </p:sp>
      <p:sp>
        <p:nvSpPr>
          <p:cNvPr id="458" name="Shape 458"/>
          <p:cNvSpPr/>
          <p:nvPr/>
        </p:nvSpPr>
        <p:spPr>
          <a:xfrm>
            <a:off x="3196849" y="3785446"/>
            <a:ext cx="2518944" cy="56905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/>
              <a:t>MainActivity</a:t>
            </a:r>
            <a:br>
              <a:rPr lang="en" sz="1600"/>
            </a:br>
            <a:r>
              <a:rPr lang="en" sz="1600"/>
              <a:t>What do you want to do?</a:t>
            </a:r>
            <a:endParaRPr sz="1600"/>
          </a:p>
        </p:txBody>
      </p:sp>
      <p:sp>
        <p:nvSpPr>
          <p:cNvPr id="459" name="Shape 459"/>
          <p:cNvSpPr/>
          <p:nvPr/>
        </p:nvSpPr>
        <p:spPr>
          <a:xfrm>
            <a:off x="5911593" y="3785440"/>
            <a:ext cx="2656908" cy="56905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/>
              <a:t>FoodListActivity</a:t>
            </a:r>
            <a:br>
              <a:rPr lang="en" sz="1600"/>
            </a:br>
            <a:r>
              <a:rPr lang="en" sz="1600"/>
              <a:t>Choose food items...Next</a:t>
            </a:r>
            <a:endParaRPr sz="1600"/>
          </a:p>
        </p:txBody>
      </p:sp>
      <p:sp>
        <p:nvSpPr>
          <p:cNvPr id="460" name="Shape 460"/>
          <p:cNvSpPr/>
          <p:nvPr/>
        </p:nvSpPr>
        <p:spPr>
          <a:xfrm>
            <a:off x="8764323" y="3785432"/>
            <a:ext cx="2518944" cy="56905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42424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/>
              <a:t>OrderActivity</a:t>
            </a:r>
            <a:br>
              <a:rPr lang="en" sz="1600"/>
            </a:br>
            <a:r>
              <a:rPr lang="en" sz="1600"/>
              <a:t>Place order</a:t>
            </a:r>
            <a:endParaRPr sz="1600"/>
          </a:p>
        </p:txBody>
      </p:sp>
      <p:sp>
        <p:nvSpPr>
          <p:cNvPr id="461" name="Shape 461"/>
          <p:cNvSpPr/>
          <p:nvPr/>
        </p:nvSpPr>
        <p:spPr>
          <a:xfrm>
            <a:off x="553594" y="3785440"/>
            <a:ext cx="1566792" cy="56905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/>
              <a:t>User clicks launcher icon</a:t>
            </a:r>
            <a:endParaRPr sz="1600"/>
          </a:p>
        </p:txBody>
      </p:sp>
      <p:sp>
        <p:nvSpPr>
          <p:cNvPr id="462" name="Shape 462"/>
          <p:cNvSpPr/>
          <p:nvPr/>
        </p:nvSpPr>
        <p:spPr>
          <a:xfrm>
            <a:off x="1844055" y="4931608"/>
            <a:ext cx="961350" cy="569052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/>
              <a:t>Android System</a:t>
            </a:r>
            <a:endParaRPr sz="1600"/>
          </a:p>
        </p:txBody>
      </p:sp>
      <p:sp>
        <p:nvSpPr>
          <p:cNvPr id="463" name="Shape 463"/>
          <p:cNvSpPr/>
          <p:nvPr/>
        </p:nvSpPr>
        <p:spPr>
          <a:xfrm>
            <a:off x="1348549" y="4361025"/>
            <a:ext cx="504835" cy="862342"/>
          </a:xfrm>
          <a:custGeom>
            <a:avLst/>
            <a:gdLst/>
            <a:ahLst/>
            <a:cxnLst/>
            <a:rect l="0" t="0" r="0" b="0"/>
            <a:pathLst>
              <a:path w="15149" h="25877" extrusionOk="0">
                <a:moveTo>
                  <a:pt x="0" y="0"/>
                </a:moveTo>
                <a:cubicBezTo>
                  <a:pt x="739" y="7393"/>
                  <a:pt x="1600" y="15955"/>
                  <a:pt x="6852" y="21209"/>
                </a:cubicBezTo>
                <a:cubicBezTo>
                  <a:pt x="8950" y="23308"/>
                  <a:pt x="17151" y="27097"/>
                  <a:pt x="14682" y="25450"/>
                </a:cubicBezTo>
              </a:path>
            </a:pathLst>
          </a:cu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64" name="Shape 464"/>
          <p:cNvSpPr txBox="1"/>
          <p:nvPr/>
        </p:nvSpPr>
        <p:spPr>
          <a:xfrm>
            <a:off x="446183" y="4484092"/>
            <a:ext cx="2089456" cy="413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r>
              <a:rPr lang="en" sz="2399"/>
              <a:t>Intent: Start app </a:t>
            </a:r>
            <a:endParaRPr sz="2399"/>
          </a:p>
        </p:txBody>
      </p:sp>
      <p:sp>
        <p:nvSpPr>
          <p:cNvPr id="465" name="Shape 465"/>
          <p:cNvSpPr/>
          <p:nvPr/>
        </p:nvSpPr>
        <p:spPr>
          <a:xfrm>
            <a:off x="2805536" y="4371922"/>
            <a:ext cx="956851" cy="848079"/>
          </a:xfrm>
          <a:custGeom>
            <a:avLst/>
            <a:gdLst/>
            <a:ahLst/>
            <a:cxnLst/>
            <a:rect l="0" t="0" r="0" b="0"/>
            <a:pathLst>
              <a:path w="28713" h="25449" extrusionOk="0">
                <a:moveTo>
                  <a:pt x="0" y="25449"/>
                </a:moveTo>
                <a:cubicBezTo>
                  <a:pt x="12661" y="23642"/>
                  <a:pt x="28713" y="12789"/>
                  <a:pt x="28713" y="0"/>
                </a:cubicBezTo>
              </a:path>
            </a:pathLst>
          </a:cu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66" name="Shape 466"/>
          <p:cNvSpPr txBox="1"/>
          <p:nvPr/>
        </p:nvSpPr>
        <p:spPr>
          <a:xfrm>
            <a:off x="2846791" y="4487808"/>
            <a:ext cx="1488012" cy="413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r>
              <a:rPr lang="en" sz="2399"/>
              <a:t>Start main activity</a:t>
            </a:r>
            <a:endParaRPr sz="2399"/>
          </a:p>
        </p:txBody>
      </p:sp>
      <p:sp>
        <p:nvSpPr>
          <p:cNvPr id="467" name="Shape 467"/>
          <p:cNvSpPr/>
          <p:nvPr/>
        </p:nvSpPr>
        <p:spPr>
          <a:xfrm>
            <a:off x="5195982" y="4931608"/>
            <a:ext cx="961350" cy="569052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/>
              <a:t>Android System</a:t>
            </a:r>
            <a:endParaRPr sz="1600"/>
          </a:p>
        </p:txBody>
      </p:sp>
      <p:sp>
        <p:nvSpPr>
          <p:cNvPr id="468" name="Shape 468"/>
          <p:cNvSpPr/>
          <p:nvPr/>
        </p:nvSpPr>
        <p:spPr>
          <a:xfrm>
            <a:off x="4700476" y="4361025"/>
            <a:ext cx="504835" cy="862342"/>
          </a:xfrm>
          <a:custGeom>
            <a:avLst/>
            <a:gdLst/>
            <a:ahLst/>
            <a:cxnLst/>
            <a:rect l="0" t="0" r="0" b="0"/>
            <a:pathLst>
              <a:path w="15149" h="25877" extrusionOk="0">
                <a:moveTo>
                  <a:pt x="0" y="0"/>
                </a:moveTo>
                <a:cubicBezTo>
                  <a:pt x="739" y="7393"/>
                  <a:pt x="1600" y="15955"/>
                  <a:pt x="6852" y="21209"/>
                </a:cubicBezTo>
                <a:cubicBezTo>
                  <a:pt x="8950" y="23308"/>
                  <a:pt x="17151" y="27097"/>
                  <a:pt x="14682" y="25450"/>
                </a:cubicBezTo>
              </a:path>
            </a:pathLst>
          </a:cu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69" name="Shape 469"/>
          <p:cNvSpPr/>
          <p:nvPr/>
        </p:nvSpPr>
        <p:spPr>
          <a:xfrm>
            <a:off x="6157463" y="4371922"/>
            <a:ext cx="956851" cy="848079"/>
          </a:xfrm>
          <a:custGeom>
            <a:avLst/>
            <a:gdLst/>
            <a:ahLst/>
            <a:cxnLst/>
            <a:rect l="0" t="0" r="0" b="0"/>
            <a:pathLst>
              <a:path w="28713" h="25449" extrusionOk="0">
                <a:moveTo>
                  <a:pt x="0" y="25449"/>
                </a:moveTo>
                <a:cubicBezTo>
                  <a:pt x="12661" y="23642"/>
                  <a:pt x="28713" y="12789"/>
                  <a:pt x="28713" y="0"/>
                </a:cubicBezTo>
              </a:path>
            </a:pathLst>
          </a:cu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70" name="Shape 470"/>
          <p:cNvSpPr txBox="1"/>
          <p:nvPr/>
        </p:nvSpPr>
        <p:spPr>
          <a:xfrm>
            <a:off x="6129793" y="4484092"/>
            <a:ext cx="1785535" cy="848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r>
              <a:rPr lang="en" sz="2399"/>
              <a:t>Start choose food activity</a:t>
            </a:r>
            <a:endParaRPr sz="2399"/>
          </a:p>
        </p:txBody>
      </p:sp>
      <p:sp>
        <p:nvSpPr>
          <p:cNvPr id="471" name="Shape 471"/>
          <p:cNvSpPr/>
          <p:nvPr/>
        </p:nvSpPr>
        <p:spPr>
          <a:xfrm>
            <a:off x="8344762" y="4931608"/>
            <a:ext cx="961350" cy="569052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/>
              <a:t>Android System</a:t>
            </a:r>
            <a:endParaRPr sz="1600"/>
          </a:p>
        </p:txBody>
      </p:sp>
      <p:sp>
        <p:nvSpPr>
          <p:cNvPr id="472" name="Shape 472"/>
          <p:cNvSpPr/>
          <p:nvPr/>
        </p:nvSpPr>
        <p:spPr>
          <a:xfrm>
            <a:off x="7814115" y="4361025"/>
            <a:ext cx="504835" cy="862342"/>
          </a:xfrm>
          <a:custGeom>
            <a:avLst/>
            <a:gdLst/>
            <a:ahLst/>
            <a:cxnLst/>
            <a:rect l="0" t="0" r="0" b="0"/>
            <a:pathLst>
              <a:path w="15149" h="25877" extrusionOk="0">
                <a:moveTo>
                  <a:pt x="0" y="0"/>
                </a:moveTo>
                <a:cubicBezTo>
                  <a:pt x="739" y="7393"/>
                  <a:pt x="1600" y="15955"/>
                  <a:pt x="6852" y="21209"/>
                </a:cubicBezTo>
                <a:cubicBezTo>
                  <a:pt x="8950" y="23308"/>
                  <a:pt x="17151" y="27097"/>
                  <a:pt x="14682" y="25450"/>
                </a:cubicBezTo>
              </a:path>
            </a:pathLst>
          </a:cu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73" name="Shape 473"/>
          <p:cNvSpPr/>
          <p:nvPr/>
        </p:nvSpPr>
        <p:spPr>
          <a:xfrm>
            <a:off x="9306243" y="4371922"/>
            <a:ext cx="956851" cy="848079"/>
          </a:xfrm>
          <a:custGeom>
            <a:avLst/>
            <a:gdLst/>
            <a:ahLst/>
            <a:cxnLst/>
            <a:rect l="0" t="0" r="0" b="0"/>
            <a:pathLst>
              <a:path w="28713" h="25449" extrusionOk="0">
                <a:moveTo>
                  <a:pt x="0" y="25449"/>
                </a:moveTo>
                <a:cubicBezTo>
                  <a:pt x="12661" y="23642"/>
                  <a:pt x="28713" y="12789"/>
                  <a:pt x="28713" y="0"/>
                </a:cubicBezTo>
              </a:path>
            </a:pathLst>
          </a:cu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74" name="Shape 474"/>
          <p:cNvSpPr txBox="1"/>
          <p:nvPr/>
        </p:nvSpPr>
        <p:spPr>
          <a:xfrm>
            <a:off x="9550645" y="4484092"/>
            <a:ext cx="1967088" cy="848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r>
              <a:rPr lang="en" sz="2399"/>
              <a:t>Start finish </a:t>
            </a:r>
            <a:br>
              <a:rPr lang="en" sz="2399"/>
            </a:br>
            <a:r>
              <a:rPr lang="en" sz="2399"/>
              <a:t>order activity</a:t>
            </a:r>
            <a:endParaRPr sz="2399"/>
          </a:p>
        </p:txBody>
      </p:sp>
      <p:sp>
        <p:nvSpPr>
          <p:cNvPr id="475" name="Shape 475"/>
          <p:cNvSpPr txBox="1"/>
          <p:nvPr/>
        </p:nvSpPr>
        <p:spPr>
          <a:xfrm>
            <a:off x="4350046" y="4487824"/>
            <a:ext cx="1566792" cy="413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r>
              <a:rPr lang="en" sz="2399"/>
              <a:t>Intent: Shop</a:t>
            </a:r>
            <a:endParaRPr sz="2399"/>
          </a:p>
        </p:txBody>
      </p:sp>
      <p:sp>
        <p:nvSpPr>
          <p:cNvPr id="476" name="Shape 476"/>
          <p:cNvSpPr txBox="1"/>
          <p:nvPr/>
        </p:nvSpPr>
        <p:spPr>
          <a:xfrm>
            <a:off x="7657653" y="4484059"/>
            <a:ext cx="1689960" cy="413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r>
              <a:rPr lang="en" sz="2399"/>
              <a:t>Intent: order  </a:t>
            </a:r>
            <a:endParaRPr sz="2399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121868" tIns="121868" rIns="121868" bIns="121868" anchor="b" anchorCtr="0">
            <a:noAutofit/>
          </a:bodyPr>
          <a:lstStyle/>
          <a:p>
            <a:r>
              <a:rPr lang="en"/>
              <a:t>Sending and Receiving Data</a:t>
            </a:r>
            <a:endParaRPr/>
          </a:p>
        </p:txBody>
      </p:sp>
      <p:sp>
        <p:nvSpPr>
          <p:cNvPr id="482" name="Shape 48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 txBox="1">
            <a:spLocks noGrp="1"/>
          </p:cNvSpPr>
          <p:nvPr>
            <p:ph type="ctrTitle"/>
          </p:nvPr>
        </p:nvSpPr>
        <p:spPr>
          <a:xfrm>
            <a:off x="1370012" y="665162"/>
            <a:ext cx="10360501" cy="1066799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r>
              <a:rPr lang="en" dirty="0">
                <a:solidFill>
                  <a:schemeClr val="tx1"/>
                </a:solidFill>
              </a:rPr>
              <a:t>Two types of sending data with intents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89" name="Shape 48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16</a:t>
            </a:fld>
            <a:endParaRPr/>
          </a:p>
        </p:txBody>
      </p:sp>
      <p:sp>
        <p:nvSpPr>
          <p:cNvPr id="488" name="Shape 488"/>
          <p:cNvSpPr txBox="1">
            <a:spLocks noGrp="1"/>
          </p:cNvSpPr>
          <p:nvPr>
            <p:ph type="body" idx="4294967295"/>
          </p:nvPr>
        </p:nvSpPr>
        <p:spPr>
          <a:xfrm>
            <a:off x="0" y="1638300"/>
            <a:ext cx="11356975" cy="4554538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>
              <a:spcBef>
                <a:spcPts val="667"/>
              </a:spcBef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Data—one piece of information whose data location can be represented by an URI 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667"/>
              </a:spcBef>
              <a:buNone/>
            </a:pP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667"/>
              </a:spcBef>
              <a:buClr>
                <a:schemeClr val="dk1"/>
              </a:buClr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Extras—one or more pieces of information as a collection of key-value pairs in a </a:t>
            </a:r>
            <a:r>
              <a:rPr lang="en" dirty="0">
                <a:latin typeface="Arial"/>
                <a:ea typeface="Arial"/>
                <a:cs typeface="Arial"/>
                <a:sym typeface="Arial"/>
              </a:rPr>
              <a:t>Bundle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ctrTitle"/>
          </p:nvPr>
        </p:nvSpPr>
        <p:spPr>
          <a:xfrm>
            <a:off x="1293812" y="624681"/>
            <a:ext cx="10360501" cy="1066799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l"/>
            <a:r>
              <a:rPr lang="en" dirty="0">
                <a:solidFill>
                  <a:schemeClr val="tx1"/>
                </a:solidFill>
              </a:rPr>
              <a:t>Sending and retrieving data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96" name="Shape 49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17</a:t>
            </a:fld>
            <a:endParaRPr/>
          </a:p>
        </p:txBody>
      </p:sp>
      <p:sp>
        <p:nvSpPr>
          <p:cNvPr id="495" name="Shape 495"/>
          <p:cNvSpPr txBox="1">
            <a:spLocks noGrp="1"/>
          </p:cNvSpPr>
          <p:nvPr>
            <p:ph type="body" idx="4294967295"/>
          </p:nvPr>
        </p:nvSpPr>
        <p:spPr>
          <a:xfrm>
            <a:off x="0" y="1435100"/>
            <a:ext cx="11356975" cy="4554538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marL="0" indent="0">
              <a:spcBef>
                <a:spcPts val="667"/>
              </a:spcBef>
              <a:buClr>
                <a:schemeClr val="dk1"/>
              </a:buClr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In the first (sending) activity:</a:t>
            </a:r>
            <a:endParaRPr>
              <a:solidFill>
                <a:schemeClr val="dk1"/>
              </a:solidFill>
            </a:endParaRPr>
          </a:p>
          <a:p>
            <a:pPr>
              <a:spcBef>
                <a:spcPts val="667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Create the Intent object</a:t>
            </a:r>
            <a:endParaRPr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Put data or extras into that intent</a:t>
            </a:r>
            <a:endParaRPr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Start the new activity with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startActivity()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2000"/>
              </a:spcBef>
              <a:buClr>
                <a:schemeClr val="dk1"/>
              </a:buClr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In the second (receiving) activity,: </a:t>
            </a:r>
            <a:endParaRPr>
              <a:solidFill>
                <a:schemeClr val="dk1"/>
              </a:solidFill>
            </a:endParaRPr>
          </a:p>
          <a:p>
            <a:pPr>
              <a:spcBef>
                <a:spcPts val="667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Get the intent object the activity was started with</a:t>
            </a:r>
            <a:endParaRPr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Retrieve the data or extras from the Intent object</a:t>
            </a:r>
            <a:endParaRPr>
              <a:solidFill>
                <a:schemeClr val="dk1"/>
              </a:solidFill>
            </a:endParaRPr>
          </a:p>
          <a:p>
            <a:pPr marL="0" indent="0"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 txBox="1">
            <a:spLocks noGrp="1"/>
          </p:cNvSpPr>
          <p:nvPr>
            <p:ph type="ctrTitle"/>
          </p:nvPr>
        </p:nvSpPr>
        <p:spPr>
          <a:xfrm>
            <a:off x="1366758" y="533400"/>
            <a:ext cx="10360501" cy="1066799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l"/>
            <a:r>
              <a:rPr lang="en" dirty="0">
                <a:solidFill>
                  <a:schemeClr val="tx1"/>
                </a:solidFill>
              </a:rPr>
              <a:t>Activity stack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572" name="Shape 57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18</a:t>
            </a:fld>
            <a:endParaRPr/>
          </a:p>
        </p:txBody>
      </p:sp>
      <p:sp>
        <p:nvSpPr>
          <p:cNvPr id="571" name="Shape 571"/>
          <p:cNvSpPr txBox="1">
            <a:spLocks noGrp="1"/>
          </p:cNvSpPr>
          <p:nvPr>
            <p:ph type="body" idx="4294967295"/>
          </p:nvPr>
        </p:nvSpPr>
        <p:spPr>
          <a:xfrm>
            <a:off x="0" y="1474788"/>
            <a:ext cx="11750675" cy="4462462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>
              <a:buChar char="●"/>
            </a:pPr>
            <a:r>
              <a:rPr lang="en" dirty="0"/>
              <a:t>When a new activity is started, the previous activity is stopped and pushed on the activity back stack</a:t>
            </a:r>
            <a:endParaRPr dirty="0"/>
          </a:p>
          <a:p>
            <a:pPr>
              <a:buChar char="●"/>
            </a:pPr>
            <a:r>
              <a:rPr lang="en" dirty="0"/>
              <a:t>Last-in-first-out-stack—when the current activity ends, or the  user presses the Back         button, it is popped from the stack and the previous activity resumes</a:t>
            </a:r>
            <a:endParaRPr dirty="0"/>
          </a:p>
          <a:p>
            <a:pPr marL="0" indent="0">
              <a:buNone/>
            </a:pPr>
            <a:endParaRPr dirty="0"/>
          </a:p>
        </p:txBody>
      </p:sp>
      <p:pic>
        <p:nvPicPr>
          <p:cNvPr id="573" name="Shape 573"/>
          <p:cNvPicPr preferRelativeResize="0"/>
          <p:nvPr/>
        </p:nvPicPr>
        <p:blipFill rotWithShape="1">
          <a:blip r:embed="rId3">
            <a:alphaModFix/>
          </a:blip>
          <a:srcRect l="18187" t="24646" r="74313" b="24421"/>
          <a:stretch/>
        </p:blipFill>
        <p:spPr>
          <a:xfrm>
            <a:off x="3046412" y="3123275"/>
            <a:ext cx="581716" cy="519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/>
          <p:nvPr/>
        </p:nvSpPr>
        <p:spPr>
          <a:xfrm rot="6853157">
            <a:off x="3257724" y="3670015"/>
            <a:ext cx="237341" cy="565422"/>
          </a:xfrm>
          <a:custGeom>
            <a:avLst/>
            <a:gdLst/>
            <a:ahLst/>
            <a:cxnLst/>
            <a:rect l="0" t="0" r="0" b="0"/>
            <a:pathLst>
              <a:path w="9614" h="16967" extrusionOk="0">
                <a:moveTo>
                  <a:pt x="4720" y="16967"/>
                </a:moveTo>
                <a:cubicBezTo>
                  <a:pt x="2500" y="14008"/>
                  <a:pt x="-456" y="10501"/>
                  <a:pt x="152" y="6852"/>
                </a:cubicBezTo>
                <a:cubicBezTo>
                  <a:pt x="792" y="3011"/>
                  <a:pt x="5720" y="0"/>
                  <a:pt x="9614" y="0"/>
                </a:cubicBezTo>
              </a:path>
            </a:pathLst>
          </a:custGeom>
          <a:noFill/>
          <a:ln w="28575" cap="flat" cmpd="sng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79" name="Shape 579"/>
          <p:cNvSpPr txBox="1">
            <a:spLocks noGrp="1"/>
          </p:cNvSpPr>
          <p:nvPr>
            <p:ph type="ctrTitle"/>
          </p:nvPr>
        </p:nvSpPr>
        <p:spPr>
          <a:xfrm>
            <a:off x="1323360" y="523470"/>
            <a:ext cx="10360501" cy="1066799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l"/>
            <a:r>
              <a:rPr lang="en" dirty="0">
                <a:solidFill>
                  <a:schemeClr val="tx1"/>
                </a:solidFill>
              </a:rPr>
              <a:t>Activity Stack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580" name="Shape 58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19</a:t>
            </a:fld>
            <a:endParaRPr/>
          </a:p>
        </p:txBody>
      </p:sp>
      <p:sp>
        <p:nvSpPr>
          <p:cNvPr id="581" name="Shape 581"/>
          <p:cNvSpPr/>
          <p:nvPr/>
        </p:nvSpPr>
        <p:spPr>
          <a:xfrm>
            <a:off x="308219" y="4752699"/>
            <a:ext cx="2518944" cy="56905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/>
              <a:t>MainActivity</a:t>
            </a:r>
            <a:br>
              <a:rPr lang="en" sz="1600"/>
            </a:br>
            <a:r>
              <a:rPr lang="en" sz="1600"/>
              <a:t>What do you want to do?</a:t>
            </a:r>
            <a:endParaRPr sz="1600"/>
          </a:p>
        </p:txBody>
      </p:sp>
      <p:sp>
        <p:nvSpPr>
          <p:cNvPr id="582" name="Shape 582"/>
          <p:cNvSpPr/>
          <p:nvPr/>
        </p:nvSpPr>
        <p:spPr>
          <a:xfrm>
            <a:off x="476922" y="4183879"/>
            <a:ext cx="2518944" cy="56905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/>
              <a:t>FoodListActivity</a:t>
            </a:r>
            <a:br>
              <a:rPr lang="en" sz="1600"/>
            </a:br>
            <a:r>
              <a:rPr lang="en" sz="1600"/>
              <a:t>Choose food items</a:t>
            </a:r>
            <a:endParaRPr sz="1600"/>
          </a:p>
        </p:txBody>
      </p:sp>
      <p:sp>
        <p:nvSpPr>
          <p:cNvPr id="583" name="Shape 583"/>
          <p:cNvSpPr/>
          <p:nvPr/>
        </p:nvSpPr>
        <p:spPr>
          <a:xfrm>
            <a:off x="628401" y="3615059"/>
            <a:ext cx="2518944" cy="569052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rgbClr val="4CAF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/>
              <a:t>CartActivity</a:t>
            </a:r>
            <a:br>
              <a:rPr lang="en" sz="1600"/>
            </a:br>
            <a:r>
              <a:rPr lang="en" sz="1600"/>
              <a:t>View shopping cart</a:t>
            </a:r>
            <a:endParaRPr sz="1600"/>
          </a:p>
        </p:txBody>
      </p:sp>
      <p:sp>
        <p:nvSpPr>
          <p:cNvPr id="584" name="Shape 584"/>
          <p:cNvSpPr/>
          <p:nvPr/>
        </p:nvSpPr>
        <p:spPr>
          <a:xfrm>
            <a:off x="3216362" y="4734921"/>
            <a:ext cx="2518944" cy="56905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/>
              <a:t>MainActivity</a:t>
            </a:r>
            <a:br>
              <a:rPr lang="en" sz="1600"/>
            </a:br>
            <a:r>
              <a:rPr lang="en" sz="1600"/>
              <a:t>What do you want to do?</a:t>
            </a:r>
            <a:endParaRPr sz="1600"/>
          </a:p>
        </p:txBody>
      </p:sp>
      <p:sp>
        <p:nvSpPr>
          <p:cNvPr id="585" name="Shape 585"/>
          <p:cNvSpPr/>
          <p:nvPr/>
        </p:nvSpPr>
        <p:spPr>
          <a:xfrm>
            <a:off x="3350505" y="4166100"/>
            <a:ext cx="2518944" cy="569052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rgbClr val="4CAF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/>
              <a:t>FoodListActivity</a:t>
            </a:r>
            <a:br>
              <a:rPr lang="en" sz="1600"/>
            </a:br>
            <a:r>
              <a:rPr lang="en" sz="1600"/>
              <a:t>Choose food items</a:t>
            </a:r>
            <a:endParaRPr sz="1600"/>
          </a:p>
        </p:txBody>
      </p:sp>
      <p:sp>
        <p:nvSpPr>
          <p:cNvPr id="586" name="Shape 586"/>
          <p:cNvSpPr/>
          <p:nvPr/>
        </p:nvSpPr>
        <p:spPr>
          <a:xfrm rot="-1860968">
            <a:off x="3366792" y="2452131"/>
            <a:ext cx="2550961" cy="56209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/>
              <a:t>CartActivity</a:t>
            </a:r>
            <a:br>
              <a:rPr lang="en" sz="1600"/>
            </a:br>
            <a:r>
              <a:rPr lang="en" sz="1600"/>
              <a:t>View shopping cart</a:t>
            </a:r>
            <a:endParaRPr sz="1600"/>
          </a:p>
        </p:txBody>
      </p:sp>
      <p:sp>
        <p:nvSpPr>
          <p:cNvPr id="587" name="Shape 587"/>
          <p:cNvSpPr/>
          <p:nvPr/>
        </p:nvSpPr>
        <p:spPr>
          <a:xfrm>
            <a:off x="6167342" y="4767490"/>
            <a:ext cx="2518944" cy="56905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/>
              <a:t>MainActivity</a:t>
            </a:r>
            <a:br>
              <a:rPr lang="en" sz="1600"/>
            </a:br>
            <a:r>
              <a:rPr lang="en" sz="1600"/>
              <a:t>What do you want to do?</a:t>
            </a:r>
            <a:endParaRPr sz="1600"/>
          </a:p>
        </p:txBody>
      </p:sp>
      <p:sp>
        <p:nvSpPr>
          <p:cNvPr id="588" name="Shape 588"/>
          <p:cNvSpPr/>
          <p:nvPr/>
        </p:nvSpPr>
        <p:spPr>
          <a:xfrm>
            <a:off x="6336044" y="4198670"/>
            <a:ext cx="2518944" cy="56905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/>
              <a:t>FoodListActivity</a:t>
            </a:r>
            <a:br>
              <a:rPr lang="en" sz="1600"/>
            </a:br>
            <a:r>
              <a:rPr lang="en" sz="1600"/>
              <a:t>Choose food items</a:t>
            </a:r>
            <a:endParaRPr sz="1600"/>
          </a:p>
        </p:txBody>
      </p:sp>
      <p:sp>
        <p:nvSpPr>
          <p:cNvPr id="589" name="Shape 589"/>
          <p:cNvSpPr/>
          <p:nvPr/>
        </p:nvSpPr>
        <p:spPr>
          <a:xfrm>
            <a:off x="6487524" y="3629850"/>
            <a:ext cx="2518944" cy="56905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/>
              <a:t>CartActivity</a:t>
            </a:r>
            <a:br>
              <a:rPr lang="en" sz="1600"/>
            </a:br>
            <a:r>
              <a:rPr lang="en" sz="1600"/>
              <a:t>View shopping cart</a:t>
            </a:r>
            <a:endParaRPr sz="1600"/>
          </a:p>
        </p:txBody>
      </p:sp>
      <p:sp>
        <p:nvSpPr>
          <p:cNvPr id="590" name="Shape 590"/>
          <p:cNvSpPr/>
          <p:nvPr/>
        </p:nvSpPr>
        <p:spPr>
          <a:xfrm>
            <a:off x="6618082" y="3061030"/>
            <a:ext cx="2518944" cy="569052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rgbClr val="4CAF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/>
              <a:t>OrderActivity</a:t>
            </a:r>
            <a:br>
              <a:rPr lang="en" sz="1600"/>
            </a:br>
            <a:r>
              <a:rPr lang="en" sz="1600"/>
              <a:t>Place order</a:t>
            </a:r>
            <a:endParaRPr sz="1600"/>
          </a:p>
        </p:txBody>
      </p:sp>
      <p:sp>
        <p:nvSpPr>
          <p:cNvPr id="591" name="Shape 591"/>
          <p:cNvSpPr/>
          <p:nvPr/>
        </p:nvSpPr>
        <p:spPr>
          <a:xfrm>
            <a:off x="9375207" y="4726634"/>
            <a:ext cx="2518944" cy="569052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rgbClr val="4CAF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/>
              <a:t>MainActivity</a:t>
            </a:r>
            <a:br>
              <a:rPr lang="en" sz="1600"/>
            </a:br>
            <a:r>
              <a:rPr lang="en" sz="1600"/>
              <a:t>What do you want to do?</a:t>
            </a:r>
            <a:endParaRPr sz="1600"/>
          </a:p>
        </p:txBody>
      </p:sp>
      <p:sp>
        <p:nvSpPr>
          <p:cNvPr id="592" name="Shape 592"/>
          <p:cNvSpPr/>
          <p:nvPr/>
        </p:nvSpPr>
        <p:spPr>
          <a:xfrm rot="-785650">
            <a:off x="9629145" y="3548604"/>
            <a:ext cx="2518853" cy="56901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/>
              <a:t>FoodListActivity</a:t>
            </a:r>
            <a:br>
              <a:rPr lang="en" sz="1600"/>
            </a:br>
            <a:r>
              <a:rPr lang="en" sz="1600"/>
              <a:t>Choose food items</a:t>
            </a:r>
            <a:endParaRPr sz="1600"/>
          </a:p>
        </p:txBody>
      </p:sp>
      <p:sp>
        <p:nvSpPr>
          <p:cNvPr id="593" name="Shape 593"/>
          <p:cNvSpPr/>
          <p:nvPr/>
        </p:nvSpPr>
        <p:spPr>
          <a:xfrm rot="-1380450">
            <a:off x="9543899" y="2611421"/>
            <a:ext cx="2518971" cy="569094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/>
              <a:t>CartActivity</a:t>
            </a:r>
            <a:br>
              <a:rPr lang="en" sz="1600"/>
            </a:br>
            <a:r>
              <a:rPr lang="en" sz="1600"/>
              <a:t>View shopping cart</a:t>
            </a:r>
            <a:endParaRPr sz="1600"/>
          </a:p>
        </p:txBody>
      </p:sp>
      <p:sp>
        <p:nvSpPr>
          <p:cNvPr id="594" name="Shape 594"/>
          <p:cNvSpPr/>
          <p:nvPr/>
        </p:nvSpPr>
        <p:spPr>
          <a:xfrm rot="-2431520">
            <a:off x="9772518" y="1421835"/>
            <a:ext cx="2518951" cy="56925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/>
              <a:t>OrderActivity</a:t>
            </a:r>
            <a:br>
              <a:rPr lang="en" sz="1600"/>
            </a:br>
            <a:r>
              <a:rPr lang="en" sz="1600"/>
              <a:t>Place order</a:t>
            </a:r>
            <a:endParaRPr sz="1600"/>
          </a:p>
        </p:txBody>
      </p:sp>
      <p:sp>
        <p:nvSpPr>
          <p:cNvPr id="595" name="Shape 595"/>
          <p:cNvSpPr/>
          <p:nvPr/>
        </p:nvSpPr>
        <p:spPr>
          <a:xfrm>
            <a:off x="158029" y="4452268"/>
            <a:ext cx="320383" cy="565419"/>
          </a:xfrm>
          <a:custGeom>
            <a:avLst/>
            <a:gdLst/>
            <a:ahLst/>
            <a:cxnLst/>
            <a:rect l="0" t="0" r="0" b="0"/>
            <a:pathLst>
              <a:path w="9614" h="16967" extrusionOk="0">
                <a:moveTo>
                  <a:pt x="4720" y="16967"/>
                </a:moveTo>
                <a:cubicBezTo>
                  <a:pt x="2500" y="14008"/>
                  <a:pt x="-456" y="10501"/>
                  <a:pt x="152" y="6852"/>
                </a:cubicBezTo>
                <a:cubicBezTo>
                  <a:pt x="792" y="3011"/>
                  <a:pt x="5720" y="0"/>
                  <a:pt x="9614" y="0"/>
                </a:cubicBezTo>
              </a:path>
            </a:pathLst>
          </a:custGeom>
          <a:noFill/>
          <a:ln w="28575" cap="flat" cmpd="sng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96" name="Shape 596"/>
          <p:cNvSpPr/>
          <p:nvPr/>
        </p:nvSpPr>
        <p:spPr>
          <a:xfrm>
            <a:off x="308223" y="3830163"/>
            <a:ext cx="320383" cy="565419"/>
          </a:xfrm>
          <a:custGeom>
            <a:avLst/>
            <a:gdLst/>
            <a:ahLst/>
            <a:cxnLst/>
            <a:rect l="0" t="0" r="0" b="0"/>
            <a:pathLst>
              <a:path w="9614" h="16967" extrusionOk="0">
                <a:moveTo>
                  <a:pt x="4720" y="16967"/>
                </a:moveTo>
                <a:cubicBezTo>
                  <a:pt x="2500" y="14008"/>
                  <a:pt x="-456" y="10501"/>
                  <a:pt x="152" y="6852"/>
                </a:cubicBezTo>
                <a:cubicBezTo>
                  <a:pt x="792" y="3011"/>
                  <a:pt x="5720" y="0"/>
                  <a:pt x="9614" y="0"/>
                </a:cubicBezTo>
              </a:path>
            </a:pathLst>
          </a:custGeom>
          <a:noFill/>
          <a:ln w="28575" cap="flat" cmpd="sng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97" name="Shape 597"/>
          <p:cNvSpPr/>
          <p:nvPr/>
        </p:nvSpPr>
        <p:spPr>
          <a:xfrm>
            <a:off x="6308094" y="3270675"/>
            <a:ext cx="320383" cy="565419"/>
          </a:xfrm>
          <a:custGeom>
            <a:avLst/>
            <a:gdLst/>
            <a:ahLst/>
            <a:cxnLst/>
            <a:rect l="0" t="0" r="0" b="0"/>
            <a:pathLst>
              <a:path w="9614" h="16967" extrusionOk="0">
                <a:moveTo>
                  <a:pt x="4720" y="16967"/>
                </a:moveTo>
                <a:cubicBezTo>
                  <a:pt x="2500" y="14008"/>
                  <a:pt x="-456" y="10501"/>
                  <a:pt x="152" y="6852"/>
                </a:cubicBezTo>
                <a:cubicBezTo>
                  <a:pt x="792" y="3011"/>
                  <a:pt x="5720" y="0"/>
                  <a:pt x="9614" y="0"/>
                </a:cubicBezTo>
              </a:path>
            </a:pathLst>
          </a:custGeom>
          <a:noFill/>
          <a:ln w="28575" cap="flat" cmpd="sng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98" name="Shape 598"/>
          <p:cNvSpPr/>
          <p:nvPr/>
        </p:nvSpPr>
        <p:spPr>
          <a:xfrm>
            <a:off x="5893265" y="3982153"/>
            <a:ext cx="587147" cy="470111"/>
          </a:xfrm>
          <a:custGeom>
            <a:avLst/>
            <a:gdLst/>
            <a:ahLst/>
            <a:cxnLst/>
            <a:rect l="0" t="0" r="0" b="0"/>
            <a:pathLst>
              <a:path w="17619" h="14107" extrusionOk="0">
                <a:moveTo>
                  <a:pt x="0" y="14107"/>
                </a:moveTo>
                <a:cubicBezTo>
                  <a:pt x="5046" y="14107"/>
                  <a:pt x="5984" y="5976"/>
                  <a:pt x="9136" y="2035"/>
                </a:cubicBezTo>
                <a:cubicBezTo>
                  <a:pt x="10948" y="-231"/>
                  <a:pt x="14717" y="77"/>
                  <a:pt x="17619" y="77"/>
                </a:cubicBezTo>
              </a:path>
            </a:pathLst>
          </a:custGeom>
          <a:noFill/>
          <a:ln w="28575" cap="flat" cmpd="sng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99" name="Shape 599"/>
          <p:cNvSpPr/>
          <p:nvPr/>
        </p:nvSpPr>
        <p:spPr>
          <a:xfrm>
            <a:off x="9106557" y="3310598"/>
            <a:ext cx="287858" cy="1728816"/>
          </a:xfrm>
          <a:custGeom>
            <a:avLst/>
            <a:gdLst/>
            <a:ahLst/>
            <a:cxnLst/>
            <a:rect l="0" t="0" r="0" b="0"/>
            <a:pathLst>
              <a:path w="8638" h="51878" extrusionOk="0">
                <a:moveTo>
                  <a:pt x="1134" y="0"/>
                </a:moveTo>
                <a:cubicBezTo>
                  <a:pt x="8920" y="1556"/>
                  <a:pt x="9192" y="15634"/>
                  <a:pt x="6680" y="23166"/>
                </a:cubicBezTo>
                <a:cubicBezTo>
                  <a:pt x="4142" y="30777"/>
                  <a:pt x="-839" y="38371"/>
                  <a:pt x="155" y="46332"/>
                </a:cubicBezTo>
                <a:cubicBezTo>
                  <a:pt x="574" y="49684"/>
                  <a:pt x="5260" y="51878"/>
                  <a:pt x="8638" y="51878"/>
                </a:cubicBezTo>
              </a:path>
            </a:pathLst>
          </a:custGeom>
          <a:noFill/>
          <a:ln w="28575" cap="flat" cmpd="sng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</p:spPr>
      </p:sp>
      <p:grpSp>
        <p:nvGrpSpPr>
          <p:cNvPr id="600" name="Shape 600"/>
          <p:cNvGrpSpPr/>
          <p:nvPr/>
        </p:nvGrpSpPr>
        <p:grpSpPr>
          <a:xfrm>
            <a:off x="3925211" y="2266770"/>
            <a:ext cx="989342" cy="1120108"/>
            <a:chOff x="2944675" y="1166450"/>
            <a:chExt cx="742200" cy="840300"/>
          </a:xfrm>
        </p:grpSpPr>
        <p:cxnSp>
          <p:nvCxnSpPr>
            <p:cNvPr id="601" name="Shape 601"/>
            <p:cNvCxnSpPr/>
            <p:nvPr/>
          </p:nvCxnSpPr>
          <p:spPr>
            <a:xfrm>
              <a:off x="2944675" y="1427475"/>
              <a:ext cx="742200" cy="4731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2" name="Shape 602"/>
            <p:cNvCxnSpPr/>
            <p:nvPr/>
          </p:nvCxnSpPr>
          <p:spPr>
            <a:xfrm>
              <a:off x="3328050" y="1166450"/>
              <a:ext cx="32700" cy="8403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03" name="Shape 603"/>
          <p:cNvGrpSpPr/>
          <p:nvPr/>
        </p:nvGrpSpPr>
        <p:grpSpPr>
          <a:xfrm>
            <a:off x="10456472" y="1463422"/>
            <a:ext cx="851528" cy="930586"/>
            <a:chOff x="2944675" y="1166450"/>
            <a:chExt cx="742200" cy="840300"/>
          </a:xfrm>
        </p:grpSpPr>
        <p:cxnSp>
          <p:nvCxnSpPr>
            <p:cNvPr id="604" name="Shape 604"/>
            <p:cNvCxnSpPr/>
            <p:nvPr/>
          </p:nvCxnSpPr>
          <p:spPr>
            <a:xfrm>
              <a:off x="2944675" y="1427475"/>
              <a:ext cx="742200" cy="4731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5" name="Shape 605"/>
            <p:cNvCxnSpPr/>
            <p:nvPr/>
          </p:nvCxnSpPr>
          <p:spPr>
            <a:xfrm>
              <a:off x="3328050" y="1166450"/>
              <a:ext cx="32700" cy="8403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06" name="Shape 606"/>
          <p:cNvGrpSpPr/>
          <p:nvPr/>
        </p:nvGrpSpPr>
        <p:grpSpPr>
          <a:xfrm rot="1475339">
            <a:off x="10470182" y="2384367"/>
            <a:ext cx="850713" cy="882561"/>
            <a:chOff x="2944675" y="1166450"/>
            <a:chExt cx="742200" cy="840300"/>
          </a:xfrm>
        </p:grpSpPr>
        <p:cxnSp>
          <p:nvCxnSpPr>
            <p:cNvPr id="607" name="Shape 607"/>
            <p:cNvCxnSpPr/>
            <p:nvPr/>
          </p:nvCxnSpPr>
          <p:spPr>
            <a:xfrm>
              <a:off x="2944675" y="1427475"/>
              <a:ext cx="742200" cy="4731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8" name="Shape 608"/>
            <p:cNvCxnSpPr/>
            <p:nvPr/>
          </p:nvCxnSpPr>
          <p:spPr>
            <a:xfrm>
              <a:off x="3328050" y="1166450"/>
              <a:ext cx="32700" cy="8403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09" name="Shape 609"/>
          <p:cNvGrpSpPr/>
          <p:nvPr/>
        </p:nvGrpSpPr>
        <p:grpSpPr>
          <a:xfrm rot="1899850">
            <a:off x="10449622" y="3451447"/>
            <a:ext cx="825866" cy="763373"/>
            <a:chOff x="2944675" y="1166450"/>
            <a:chExt cx="742200" cy="840300"/>
          </a:xfrm>
        </p:grpSpPr>
        <p:cxnSp>
          <p:nvCxnSpPr>
            <p:cNvPr id="610" name="Shape 610"/>
            <p:cNvCxnSpPr/>
            <p:nvPr/>
          </p:nvCxnSpPr>
          <p:spPr>
            <a:xfrm>
              <a:off x="2944675" y="1427475"/>
              <a:ext cx="742200" cy="4731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1" name="Shape 611"/>
            <p:cNvCxnSpPr/>
            <p:nvPr/>
          </p:nvCxnSpPr>
          <p:spPr>
            <a:xfrm>
              <a:off x="3328050" y="1166450"/>
              <a:ext cx="32700" cy="8403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12" name="Shape 612"/>
          <p:cNvSpPr txBox="1"/>
          <p:nvPr/>
        </p:nvSpPr>
        <p:spPr>
          <a:xfrm>
            <a:off x="239437" y="1470077"/>
            <a:ext cx="2830463" cy="1349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r>
              <a:rPr lang="en" sz="2399"/>
              <a:t>After viewing shopping cart, user decides to add more items, then places order.</a:t>
            </a:r>
            <a:endParaRPr sz="2399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ctrTitle"/>
          </p:nvPr>
        </p:nvSpPr>
        <p:spPr>
          <a:xfrm>
            <a:off x="415492" y="2499970"/>
            <a:ext cx="11357841" cy="1071321"/>
          </a:xfrm>
          <a:prstGeom prst="rect">
            <a:avLst/>
          </a:prstGeom>
        </p:spPr>
        <p:txBody>
          <a:bodyPr spcFirstLastPara="1" wrap="square" lIns="121868" tIns="121868" rIns="121868" bIns="121868" anchor="b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" dirty="0"/>
              <a:t> Activities</a:t>
            </a:r>
            <a:endParaRPr dirty="0"/>
          </a:p>
        </p:txBody>
      </p:sp>
      <p:sp>
        <p:nvSpPr>
          <p:cNvPr id="282" name="Shape 282"/>
          <p:cNvSpPr txBox="1">
            <a:spLocks noGrp="1"/>
          </p:cNvSpPr>
          <p:nvPr>
            <p:ph type="sldNum" idx="12"/>
          </p:nvPr>
        </p:nvSpPr>
        <p:spPr>
          <a:xfrm>
            <a:off x="11293669" y="6318470"/>
            <a:ext cx="731409" cy="524663"/>
          </a:xfrm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Shape 617"/>
          <p:cNvSpPr txBox="1">
            <a:spLocks noGrp="1"/>
          </p:cNvSpPr>
          <p:nvPr>
            <p:ph type="ctrTitle"/>
          </p:nvPr>
        </p:nvSpPr>
        <p:spPr>
          <a:xfrm>
            <a:off x="1370012" y="398461"/>
            <a:ext cx="10360501" cy="1066799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l"/>
            <a:r>
              <a:rPr lang="en" dirty="0">
                <a:solidFill>
                  <a:schemeClr val="tx1"/>
                </a:solidFill>
              </a:rPr>
              <a:t>Two forms of navigation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619" name="Shape 61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20</a:t>
            </a:fld>
            <a:endParaRPr/>
          </a:p>
        </p:txBody>
      </p:sp>
      <p:sp>
        <p:nvSpPr>
          <p:cNvPr id="618" name="Shape 618"/>
          <p:cNvSpPr txBox="1">
            <a:spLocks noGrp="1"/>
          </p:cNvSpPr>
          <p:nvPr>
            <p:ph type="body" idx="4294967295"/>
          </p:nvPr>
        </p:nvSpPr>
        <p:spPr>
          <a:xfrm>
            <a:off x="1460500" y="1435100"/>
            <a:ext cx="10728325" cy="4554538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marL="0" indent="0">
              <a:spcBef>
                <a:spcPts val="667"/>
              </a:spcBef>
              <a:buNone/>
            </a:pPr>
            <a:r>
              <a:rPr lang="en">
                <a:solidFill>
                  <a:schemeClr val="dk1"/>
                </a:solidFill>
              </a:rPr>
              <a:t>Temporal or back navigation</a:t>
            </a:r>
            <a:endParaRPr>
              <a:solidFill>
                <a:schemeClr val="dk1"/>
              </a:solidFill>
            </a:endParaRPr>
          </a:p>
          <a:p>
            <a:pPr>
              <a:spcBef>
                <a:spcPts val="667"/>
              </a:spcBef>
              <a:buClr>
                <a:schemeClr val="dk1"/>
              </a:buClr>
              <a:buChar char="●"/>
            </a:pPr>
            <a:r>
              <a:rPr lang="en" sz="3199">
                <a:solidFill>
                  <a:schemeClr val="dk1"/>
                </a:solidFill>
              </a:rPr>
              <a:t>provided by the device's back button</a:t>
            </a:r>
            <a:endParaRPr sz="3199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 sz="3199">
                <a:solidFill>
                  <a:schemeClr val="dk1"/>
                </a:solidFill>
              </a:rPr>
              <a:t>controlled by the Android system's back stack</a:t>
            </a:r>
            <a:endParaRPr>
              <a:solidFill>
                <a:schemeClr val="dk1"/>
              </a:solidFill>
            </a:endParaRPr>
          </a:p>
          <a:p>
            <a:pPr marL="0" indent="0">
              <a:spcBef>
                <a:spcPts val="2666"/>
              </a:spcBef>
              <a:buNone/>
            </a:pPr>
            <a:r>
              <a:rPr lang="en">
                <a:solidFill>
                  <a:schemeClr val="dk1"/>
                </a:solidFill>
              </a:rPr>
              <a:t>Ancestral or up navigation</a:t>
            </a:r>
            <a:endParaRPr>
              <a:solidFill>
                <a:schemeClr val="dk1"/>
              </a:solidFill>
            </a:endParaRPr>
          </a:p>
          <a:p>
            <a:pPr>
              <a:spcBef>
                <a:spcPts val="667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provided by the app's action bar</a:t>
            </a:r>
            <a:endParaRPr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controlled by defining parent-child relationships between activities in the Android manifest</a:t>
            </a:r>
            <a:endParaRPr/>
          </a:p>
        </p:txBody>
      </p:sp>
      <p:pic>
        <p:nvPicPr>
          <p:cNvPr id="620" name="Shape 620"/>
          <p:cNvPicPr preferRelativeResize="0"/>
          <p:nvPr/>
        </p:nvPicPr>
        <p:blipFill rotWithShape="1">
          <a:blip r:embed="rId3">
            <a:alphaModFix/>
          </a:blip>
          <a:srcRect b="9804"/>
          <a:stretch/>
        </p:blipFill>
        <p:spPr>
          <a:xfrm>
            <a:off x="361472" y="3753916"/>
            <a:ext cx="581715" cy="524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21" name="Shape 621"/>
          <p:cNvPicPr preferRelativeResize="0"/>
          <p:nvPr/>
        </p:nvPicPr>
        <p:blipFill rotWithShape="1">
          <a:blip r:embed="rId4">
            <a:alphaModFix/>
          </a:blip>
          <a:srcRect l="18187" t="24646" r="74313" b="24421"/>
          <a:stretch/>
        </p:blipFill>
        <p:spPr>
          <a:xfrm>
            <a:off x="361473" y="1654509"/>
            <a:ext cx="581716" cy="519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 txBox="1">
            <a:spLocks noGrp="1"/>
          </p:cNvSpPr>
          <p:nvPr>
            <p:ph type="ctrTitle"/>
          </p:nvPr>
        </p:nvSpPr>
        <p:spPr>
          <a:xfrm>
            <a:off x="1370012" y="330200"/>
            <a:ext cx="10360501" cy="1066799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l"/>
            <a:r>
              <a:rPr lang="en" dirty="0"/>
              <a:t>    </a:t>
            </a:r>
            <a:r>
              <a:rPr lang="en" dirty="0">
                <a:solidFill>
                  <a:schemeClr val="tx1"/>
                </a:solidFill>
              </a:rPr>
              <a:t>Back navigation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628" name="Shape 62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21</a:t>
            </a:fld>
            <a:endParaRPr/>
          </a:p>
        </p:txBody>
      </p:sp>
      <p:sp>
        <p:nvSpPr>
          <p:cNvPr id="627" name="Shape 627"/>
          <p:cNvSpPr txBox="1">
            <a:spLocks noGrp="1"/>
          </p:cNvSpPr>
          <p:nvPr>
            <p:ph type="body" idx="4294967295"/>
          </p:nvPr>
        </p:nvSpPr>
        <p:spPr>
          <a:xfrm>
            <a:off x="0" y="1481138"/>
            <a:ext cx="11356975" cy="4513262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indent="-474015">
              <a:spcBef>
                <a:spcPts val="0"/>
              </a:spcBef>
              <a:buClr>
                <a:schemeClr val="dk1"/>
              </a:buClr>
              <a:buSzPts val="2000"/>
              <a:buChar char="●"/>
            </a:pPr>
            <a:r>
              <a:rPr lang="en" sz="2666" dirty="0">
                <a:solidFill>
                  <a:schemeClr val="dk1"/>
                </a:solidFill>
              </a:rPr>
              <a:t>Back stack preserves history of recently viewed screens</a:t>
            </a:r>
            <a:endParaRPr sz="2666" dirty="0">
              <a:solidFill>
                <a:schemeClr val="dk1"/>
              </a:solidFill>
            </a:endParaRPr>
          </a:p>
          <a:p>
            <a:pPr indent="-474015">
              <a:buClr>
                <a:schemeClr val="dk1"/>
              </a:buClr>
              <a:buSzPts val="2000"/>
              <a:buChar char="●"/>
            </a:pPr>
            <a:r>
              <a:rPr lang="en" sz="2666" dirty="0">
                <a:solidFill>
                  <a:schemeClr val="dk1"/>
                </a:solidFill>
              </a:rPr>
              <a:t>Back stack contains all the activities that have been launched by the user in reverse order </a:t>
            </a:r>
            <a:r>
              <a:rPr lang="en" sz="2666" i="1" dirty="0">
                <a:solidFill>
                  <a:schemeClr val="dk1"/>
                </a:solidFill>
              </a:rPr>
              <a:t>for the current task</a:t>
            </a:r>
            <a:endParaRPr sz="2666" i="1" dirty="0">
              <a:solidFill>
                <a:schemeClr val="dk1"/>
              </a:solidFill>
            </a:endParaRPr>
          </a:p>
          <a:p>
            <a:pPr indent="-474015">
              <a:buClr>
                <a:schemeClr val="dk1"/>
              </a:buClr>
              <a:buSzPts val="2000"/>
              <a:buChar char="●"/>
            </a:pPr>
            <a:r>
              <a:rPr lang="en" sz="2666" dirty="0"/>
              <a:t>Each task has its own back stack</a:t>
            </a:r>
            <a:endParaRPr sz="2666" dirty="0"/>
          </a:p>
          <a:p>
            <a:pPr indent="-474015">
              <a:buSzPts val="2000"/>
              <a:buChar char="●"/>
            </a:pPr>
            <a:r>
              <a:rPr lang="en" sz="2666" dirty="0"/>
              <a:t>Switching between tasks activates that task's back stack</a:t>
            </a:r>
            <a:endParaRPr sz="2666" dirty="0"/>
          </a:p>
          <a:p>
            <a:pPr indent="-474015">
              <a:buSzPts val="2000"/>
              <a:buChar char="●"/>
            </a:pPr>
            <a:r>
              <a:rPr lang="en" sz="2666" dirty="0"/>
              <a:t>Launching an activity from the home screen         starts a new task</a:t>
            </a:r>
            <a:endParaRPr sz="2666" dirty="0"/>
          </a:p>
          <a:p>
            <a:pPr indent="-474015">
              <a:buSzPts val="2000"/>
              <a:buChar char="●"/>
            </a:pPr>
            <a:r>
              <a:rPr lang="en" sz="2666" dirty="0">
                <a:solidFill>
                  <a:schemeClr val="dk1"/>
                </a:solidFill>
              </a:rPr>
              <a:t>Navigate between tasks         with the overview or recent tasks screen</a:t>
            </a:r>
            <a:endParaRPr sz="2666" dirty="0"/>
          </a:p>
          <a:p>
            <a:pPr marL="0" indent="0">
              <a:spcBef>
                <a:spcPts val="667"/>
              </a:spcBef>
              <a:buNone/>
            </a:pPr>
            <a:endParaRPr sz="2399" dirty="0">
              <a:solidFill>
                <a:schemeClr val="dk1"/>
              </a:solidFill>
            </a:endParaRPr>
          </a:p>
          <a:p>
            <a:pPr marL="0" indent="0">
              <a:spcBef>
                <a:spcPts val="667"/>
              </a:spcBef>
              <a:spcAft>
                <a:spcPts val="267"/>
              </a:spcAft>
              <a:buNone/>
            </a:pPr>
            <a:endParaRPr sz="2399" dirty="0">
              <a:solidFill>
                <a:schemeClr val="dk1"/>
              </a:solidFill>
            </a:endParaRPr>
          </a:p>
        </p:txBody>
      </p:sp>
      <p:pic>
        <p:nvPicPr>
          <p:cNvPr id="629" name="Shape 629"/>
          <p:cNvPicPr preferRelativeResize="0"/>
          <p:nvPr/>
        </p:nvPicPr>
        <p:blipFill rotWithShape="1">
          <a:blip r:embed="rId3">
            <a:alphaModFix/>
          </a:blip>
          <a:srcRect l="18187" t="24646" r="74313" b="24421"/>
          <a:stretch/>
        </p:blipFill>
        <p:spPr>
          <a:xfrm>
            <a:off x="1370012" y="603897"/>
            <a:ext cx="581716" cy="519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630" name="Shape 630"/>
          <p:cNvPicPr preferRelativeResize="0"/>
          <p:nvPr/>
        </p:nvPicPr>
        <p:blipFill rotWithShape="1">
          <a:blip r:embed="rId3">
            <a:alphaModFix/>
          </a:blip>
          <a:srcRect l="74030" t="23464" r="18469" b="25603"/>
          <a:stretch/>
        </p:blipFill>
        <p:spPr>
          <a:xfrm>
            <a:off x="4037012" y="4471643"/>
            <a:ext cx="581716" cy="519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631" name="Shape 631"/>
          <p:cNvPicPr preferRelativeResize="0"/>
          <p:nvPr/>
        </p:nvPicPr>
        <p:blipFill rotWithShape="1">
          <a:blip r:embed="rId3">
            <a:alphaModFix/>
          </a:blip>
          <a:srcRect l="46251" t="23464" r="46248" b="25603"/>
          <a:stretch/>
        </p:blipFill>
        <p:spPr>
          <a:xfrm>
            <a:off x="6932612" y="3962400"/>
            <a:ext cx="581716" cy="519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Shape 636"/>
          <p:cNvSpPr txBox="1">
            <a:spLocks noGrp="1"/>
          </p:cNvSpPr>
          <p:nvPr>
            <p:ph type="ctrTitle"/>
          </p:nvPr>
        </p:nvSpPr>
        <p:spPr>
          <a:xfrm>
            <a:off x="1293812" y="513020"/>
            <a:ext cx="10360501" cy="1066799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l"/>
            <a:r>
              <a:rPr lang="en" dirty="0"/>
              <a:t>    </a:t>
            </a:r>
            <a:r>
              <a:rPr lang="en" dirty="0">
                <a:solidFill>
                  <a:schemeClr val="tx1"/>
                </a:solidFill>
              </a:rPr>
              <a:t>Up navigation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638" name="Shape 63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22</a:t>
            </a:fld>
            <a:endParaRPr/>
          </a:p>
        </p:txBody>
      </p:sp>
      <p:sp>
        <p:nvSpPr>
          <p:cNvPr id="637" name="Shape 637"/>
          <p:cNvSpPr txBox="1">
            <a:spLocks noGrp="1"/>
          </p:cNvSpPr>
          <p:nvPr>
            <p:ph type="body" idx="4294967295"/>
          </p:nvPr>
        </p:nvSpPr>
        <p:spPr>
          <a:xfrm>
            <a:off x="0" y="1435100"/>
            <a:ext cx="11356975" cy="4554538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marL="0" indent="0">
              <a:spcBef>
                <a:spcPts val="667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marL="0" indent="0">
              <a:spcBef>
                <a:spcPts val="667"/>
              </a:spcBef>
              <a:spcAft>
                <a:spcPts val="267"/>
              </a:spcAft>
              <a:buNone/>
            </a:pPr>
            <a:endParaRPr/>
          </a:p>
        </p:txBody>
      </p:sp>
      <p:sp>
        <p:nvSpPr>
          <p:cNvPr id="639" name="Shape 639"/>
          <p:cNvSpPr txBox="1">
            <a:spLocks noGrp="1"/>
          </p:cNvSpPr>
          <p:nvPr>
            <p:ph type="body" idx="4294967295"/>
          </p:nvPr>
        </p:nvSpPr>
        <p:spPr>
          <a:xfrm>
            <a:off x="0" y="1435100"/>
            <a:ext cx="11356975" cy="4616450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>
              <a:spcBef>
                <a:spcPts val="667"/>
              </a:spcBef>
              <a:buChar char="●"/>
            </a:pPr>
            <a:r>
              <a:rPr lang="en" dirty="0"/>
              <a:t>Goes to parent of current activity</a:t>
            </a:r>
            <a:endParaRPr dirty="0"/>
          </a:p>
          <a:p>
            <a:pPr>
              <a:buChar char="●"/>
            </a:pPr>
            <a:r>
              <a:rPr lang="en" dirty="0"/>
              <a:t>Define an activity's parent in Android manifest</a:t>
            </a:r>
            <a:endParaRPr dirty="0"/>
          </a:p>
          <a:p>
            <a:pPr>
              <a:buChar char="●"/>
            </a:pPr>
            <a:r>
              <a:rPr lang="en" dirty="0"/>
              <a:t>Set parentActivityName</a:t>
            </a:r>
            <a:endParaRPr dirty="0"/>
          </a:p>
          <a:p>
            <a:pPr indent="0">
              <a:buClr>
                <a:srgbClr val="000000"/>
              </a:buClr>
              <a:buSzPts val="1100"/>
              <a:buNone/>
            </a:pPr>
            <a:r>
              <a:rPr lang="en" sz="2399" dirty="0">
                <a:latin typeface="Consolas"/>
                <a:ea typeface="Consolas"/>
                <a:cs typeface="Consolas"/>
                <a:sym typeface="Consolas"/>
              </a:rPr>
              <a:t>&lt;activity</a:t>
            </a:r>
            <a:endParaRPr sz="2399" dirty="0">
              <a:latin typeface="Consolas"/>
              <a:ea typeface="Consolas"/>
              <a:cs typeface="Consolas"/>
              <a:sym typeface="Consolas"/>
            </a:endParaRPr>
          </a:p>
          <a:p>
            <a:pPr indent="0">
              <a:spcBef>
                <a:spcPts val="267"/>
              </a:spcBef>
              <a:buClr>
                <a:srgbClr val="000000"/>
              </a:buClr>
              <a:buSzPts val="1100"/>
              <a:buNone/>
            </a:pPr>
            <a:r>
              <a:rPr lang="en" sz="2399" dirty="0">
                <a:latin typeface="Consolas"/>
                <a:ea typeface="Consolas"/>
                <a:cs typeface="Consolas"/>
                <a:sym typeface="Consolas"/>
              </a:rPr>
              <a:t>   android:name=".ShowDinnerActivity"</a:t>
            </a:r>
            <a:endParaRPr sz="2399" dirty="0">
              <a:latin typeface="Consolas"/>
              <a:ea typeface="Consolas"/>
              <a:cs typeface="Consolas"/>
              <a:sym typeface="Consolas"/>
            </a:endParaRPr>
          </a:p>
          <a:p>
            <a:pPr indent="0">
              <a:spcBef>
                <a:spcPts val="267"/>
              </a:spcBef>
              <a:buClr>
                <a:srgbClr val="000000"/>
              </a:buClr>
              <a:buSzPts val="1100"/>
              <a:buNone/>
            </a:pPr>
            <a:r>
              <a:rPr lang="en" sz="2399" dirty="0">
                <a:latin typeface="Consolas"/>
                <a:ea typeface="Consolas"/>
                <a:cs typeface="Consolas"/>
                <a:sym typeface="Consolas"/>
              </a:rPr>
              <a:t>   android:</a:t>
            </a:r>
            <a:r>
              <a:rPr lang="en" sz="2399" b="1" dirty="0">
                <a:latin typeface="Consolas"/>
                <a:ea typeface="Consolas"/>
                <a:cs typeface="Consolas"/>
                <a:sym typeface="Consolas"/>
              </a:rPr>
              <a:t>parentActivityName</a:t>
            </a:r>
            <a:r>
              <a:rPr lang="en" sz="2399" dirty="0">
                <a:latin typeface="Consolas"/>
                <a:ea typeface="Consolas"/>
                <a:cs typeface="Consolas"/>
                <a:sym typeface="Consolas"/>
              </a:rPr>
              <a:t>=".MainActivity" &gt;</a:t>
            </a:r>
            <a:endParaRPr sz="2399" dirty="0">
              <a:latin typeface="Consolas"/>
              <a:ea typeface="Consolas"/>
              <a:cs typeface="Consolas"/>
              <a:sym typeface="Consolas"/>
            </a:endParaRPr>
          </a:p>
          <a:p>
            <a:pPr indent="0">
              <a:spcBef>
                <a:spcPts val="267"/>
              </a:spcBef>
              <a:buClr>
                <a:srgbClr val="000000"/>
              </a:buClr>
              <a:buSzPts val="1100"/>
              <a:buNone/>
            </a:pPr>
            <a:r>
              <a:rPr lang="en" sz="2399" dirty="0">
                <a:latin typeface="Consolas"/>
                <a:ea typeface="Consolas"/>
                <a:cs typeface="Consolas"/>
                <a:sym typeface="Consolas"/>
              </a:rPr>
              <a:t>&lt;/activity&gt;</a:t>
            </a:r>
            <a:endParaRPr dirty="0"/>
          </a:p>
          <a:p>
            <a:pPr marL="0" indent="0">
              <a:spcBef>
                <a:spcPts val="667"/>
              </a:spcBef>
              <a:buNone/>
            </a:pPr>
            <a:endParaRPr sz="1466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667"/>
              </a:spcBef>
              <a:spcAft>
                <a:spcPts val="267"/>
              </a:spcAft>
              <a:buNone/>
            </a:pPr>
            <a:endParaRPr sz="1466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0" name="Shape 640"/>
          <p:cNvPicPr preferRelativeResize="0"/>
          <p:nvPr/>
        </p:nvPicPr>
        <p:blipFill rotWithShape="1">
          <a:blip r:embed="rId3">
            <a:alphaModFix/>
          </a:blip>
          <a:srcRect b="9804"/>
          <a:stretch/>
        </p:blipFill>
        <p:spPr>
          <a:xfrm>
            <a:off x="1293812" y="772131"/>
            <a:ext cx="581715" cy="524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ctrTitle"/>
          </p:nvPr>
        </p:nvSpPr>
        <p:spPr>
          <a:xfrm>
            <a:off x="1065212" y="2392681"/>
            <a:ext cx="10360501" cy="1066799"/>
          </a:xfrm>
          <a:prstGeom prst="rect">
            <a:avLst/>
          </a:prstGeom>
        </p:spPr>
        <p:txBody>
          <a:bodyPr spcFirstLastPara="1" wrap="square" lIns="121868" tIns="121868" rIns="121868" bIns="121868" anchor="b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dirty="0"/>
              <a:t>Activity Lifecycle and Managing State</a:t>
            </a:r>
            <a:endParaRPr dirty="0"/>
          </a:p>
        </p:txBody>
      </p:sp>
      <p:sp>
        <p:nvSpPr>
          <p:cNvPr id="282" name="Shape 28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02387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ctrTitle"/>
          </p:nvPr>
        </p:nvSpPr>
        <p:spPr>
          <a:xfrm>
            <a:off x="1293812" y="609600"/>
            <a:ext cx="10360501" cy="1066799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l">
              <a:buClr>
                <a:srgbClr val="000000"/>
              </a:buClr>
              <a:buSzPts val="1100"/>
            </a:pPr>
            <a:r>
              <a:rPr lang="en" dirty="0">
                <a:solidFill>
                  <a:schemeClr val="tx1"/>
                </a:solidFill>
              </a:rPr>
              <a:t>Contents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89" name="Shape 28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24</a:t>
            </a:fld>
            <a:endParaRPr/>
          </a:p>
        </p:txBody>
      </p:sp>
      <p:sp>
        <p:nvSpPr>
          <p:cNvPr id="288" name="Shape 288"/>
          <p:cNvSpPr txBox="1">
            <a:spLocks noGrp="1"/>
          </p:cNvSpPr>
          <p:nvPr>
            <p:ph type="body" idx="4294967295"/>
          </p:nvPr>
        </p:nvSpPr>
        <p:spPr>
          <a:xfrm>
            <a:off x="0" y="1333500"/>
            <a:ext cx="11195050" cy="4554538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marL="0" indent="0">
              <a:spcBef>
                <a:spcPts val="533"/>
              </a:spcBef>
              <a:buNone/>
            </a:pPr>
            <a:endParaRPr dirty="0"/>
          </a:p>
          <a:p>
            <a:pPr>
              <a:buChar char="●"/>
            </a:pPr>
            <a:r>
              <a:rPr lang="en" dirty="0"/>
              <a:t>Activity lifecycle</a:t>
            </a:r>
            <a:endParaRPr dirty="0"/>
          </a:p>
          <a:p>
            <a:pPr>
              <a:buChar char="●"/>
            </a:pPr>
            <a:r>
              <a:rPr lang="en" dirty="0"/>
              <a:t>Activity lifecycle callbacks</a:t>
            </a:r>
            <a:endParaRPr dirty="0"/>
          </a:p>
          <a:p>
            <a:pPr>
              <a:buChar char="●"/>
            </a:pPr>
            <a:r>
              <a:rPr lang="en" dirty="0"/>
              <a:t>Activity instance state</a:t>
            </a:r>
            <a:endParaRPr dirty="0"/>
          </a:p>
          <a:p>
            <a:pPr>
              <a:buChar char="●"/>
            </a:pPr>
            <a:r>
              <a:rPr lang="en" dirty="0"/>
              <a:t>Saving and restoring activity state</a:t>
            </a:r>
            <a:endParaRPr dirty="0">
              <a:solidFill>
                <a:schemeClr val="dk1"/>
              </a:solidFill>
            </a:endParaRPr>
          </a:p>
          <a:p>
            <a:pPr marL="0" indent="0">
              <a:buNone/>
            </a:pPr>
            <a:endParaRPr dirty="0">
              <a:solidFill>
                <a:schemeClr val="dk1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1333"/>
              </a:spcAft>
              <a:buClr>
                <a:schemeClr val="dk1"/>
              </a:buClr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06827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ctrTitle"/>
          </p:nvPr>
        </p:nvSpPr>
        <p:spPr>
          <a:xfrm>
            <a:off x="1370012" y="2667000"/>
            <a:ext cx="10360501" cy="1066799"/>
          </a:xfrm>
          <a:prstGeom prst="rect">
            <a:avLst/>
          </a:prstGeom>
        </p:spPr>
        <p:txBody>
          <a:bodyPr spcFirstLastPara="1" wrap="square" lIns="121868" tIns="121868" rIns="121868" bIns="121868" anchor="b" anchorCtr="0">
            <a:noAutofit/>
          </a:bodyPr>
          <a:lstStyle/>
          <a:p>
            <a:pPr algn="l"/>
            <a:r>
              <a:rPr lang="en" dirty="0"/>
              <a:t>Activity Lifecycle</a:t>
            </a:r>
            <a:endParaRPr dirty="0"/>
          </a:p>
        </p:txBody>
      </p:sp>
      <p:sp>
        <p:nvSpPr>
          <p:cNvPr id="295" name="Shape 29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96432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ctrTitle"/>
          </p:nvPr>
        </p:nvSpPr>
        <p:spPr>
          <a:xfrm>
            <a:off x="1293812" y="533400"/>
            <a:ext cx="10360501" cy="1066799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l"/>
            <a:r>
              <a:rPr lang="en" dirty="0">
                <a:solidFill>
                  <a:schemeClr val="tx1"/>
                </a:solidFill>
              </a:rPr>
              <a:t>What is the Activity Lifecycle?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01" name="Shape 30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26</a:t>
            </a:fld>
            <a:endParaRPr/>
          </a:p>
        </p:txBody>
      </p:sp>
      <p:sp>
        <p:nvSpPr>
          <p:cNvPr id="302" name="Shape 302"/>
          <p:cNvSpPr txBox="1"/>
          <p:nvPr/>
        </p:nvSpPr>
        <p:spPr>
          <a:xfrm>
            <a:off x="426355" y="1449516"/>
            <a:ext cx="11068717" cy="4554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endParaRPr sz="3199" dirty="0">
              <a:latin typeface="Roboto"/>
              <a:ea typeface="Roboto"/>
              <a:cs typeface="Roboto"/>
              <a:sym typeface="Roboto"/>
            </a:endParaRPr>
          </a:p>
          <a:p>
            <a:pPr marL="609448" indent="-507873">
              <a:buSzPts val="2400"/>
              <a:buFont typeface="Roboto"/>
              <a:buChar char="●"/>
            </a:pPr>
            <a:r>
              <a:rPr lang="en" sz="3199" dirty="0">
                <a:latin typeface="Roboto"/>
                <a:ea typeface="Roboto"/>
                <a:cs typeface="Roboto"/>
                <a:sym typeface="Roboto"/>
              </a:rPr>
              <a:t>The set of states an activity can be in during its lifetime, from when it is created until it is destroyed</a:t>
            </a:r>
            <a:endParaRPr sz="3199" dirty="0">
              <a:latin typeface="Roboto"/>
              <a:ea typeface="Roboto"/>
              <a:cs typeface="Roboto"/>
              <a:sym typeface="Roboto"/>
            </a:endParaRPr>
          </a:p>
          <a:p>
            <a:endParaRPr sz="3199" dirty="0">
              <a:latin typeface="Roboto"/>
              <a:ea typeface="Roboto"/>
              <a:cs typeface="Roboto"/>
              <a:sym typeface="Roboto"/>
            </a:endParaRPr>
          </a:p>
          <a:p>
            <a:r>
              <a:rPr lang="en" sz="3199" dirty="0">
                <a:latin typeface="Roboto"/>
                <a:ea typeface="Roboto"/>
                <a:cs typeface="Roboto"/>
                <a:sym typeface="Roboto"/>
              </a:rPr>
              <a:t>More formally:</a:t>
            </a:r>
            <a:endParaRPr sz="3199" dirty="0">
              <a:latin typeface="Roboto"/>
              <a:ea typeface="Roboto"/>
              <a:cs typeface="Roboto"/>
              <a:sym typeface="Roboto"/>
            </a:endParaRPr>
          </a:p>
          <a:p>
            <a:pPr marL="609448" indent="-507873">
              <a:buSzPts val="2400"/>
              <a:buFont typeface="Roboto"/>
              <a:buChar char="●"/>
            </a:pPr>
            <a:r>
              <a:rPr lang="en" sz="3199" dirty="0">
                <a:latin typeface="Roboto"/>
                <a:ea typeface="Roboto"/>
                <a:cs typeface="Roboto"/>
                <a:sym typeface="Roboto"/>
              </a:rPr>
              <a:t>A directed graph of all the states an activity can be in, and the callbacks associated with transitioning from each state to the next one</a:t>
            </a:r>
            <a:endParaRPr sz="3199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4454878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ctrTitle"/>
          </p:nvPr>
        </p:nvSpPr>
        <p:spPr>
          <a:xfrm>
            <a:off x="1370012" y="609600"/>
            <a:ext cx="10360501" cy="1066799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l"/>
            <a:r>
              <a:rPr lang="en" dirty="0">
                <a:solidFill>
                  <a:schemeClr val="tx1"/>
                </a:solidFill>
              </a:rPr>
              <a:t>What is the Activity Lifecycle?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08" name="Shape 30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27</a:t>
            </a:fld>
            <a:endParaRPr/>
          </a:p>
        </p:txBody>
      </p:sp>
      <p:pic>
        <p:nvPicPr>
          <p:cNvPr id="309" name="Shape 309" descr="activity-stack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9927" y="1452249"/>
            <a:ext cx="9088964" cy="45590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61455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ctrTitle"/>
          </p:nvPr>
        </p:nvSpPr>
        <p:spPr>
          <a:xfrm>
            <a:off x="1370012" y="609601"/>
            <a:ext cx="10360501" cy="1066799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l"/>
            <a:r>
              <a:rPr lang="en" dirty="0">
                <a:solidFill>
                  <a:schemeClr val="tx1"/>
                </a:solidFill>
              </a:rPr>
              <a:t>Activity states and app visibility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15" name="Shape 3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28</a:t>
            </a:fld>
            <a:endParaRPr/>
          </a:p>
        </p:txBody>
      </p:sp>
      <p:sp>
        <p:nvSpPr>
          <p:cNvPr id="316" name="Shape 316"/>
          <p:cNvSpPr txBox="1"/>
          <p:nvPr/>
        </p:nvSpPr>
        <p:spPr>
          <a:xfrm>
            <a:off x="526263" y="1676400"/>
            <a:ext cx="11204250" cy="4614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marL="609448" indent="-507873">
              <a:buSzPts val="2400"/>
              <a:buFont typeface="Roboto"/>
              <a:buChar char="●"/>
            </a:pPr>
            <a:r>
              <a:rPr lang="en" sz="3199" dirty="0">
                <a:latin typeface="Roboto"/>
                <a:ea typeface="Roboto"/>
                <a:cs typeface="Roboto"/>
                <a:sym typeface="Roboto"/>
              </a:rPr>
              <a:t>Created (not visible yet)</a:t>
            </a:r>
            <a:endParaRPr sz="3199" dirty="0">
              <a:latin typeface="Roboto"/>
              <a:ea typeface="Roboto"/>
              <a:cs typeface="Roboto"/>
              <a:sym typeface="Roboto"/>
            </a:endParaRPr>
          </a:p>
          <a:p>
            <a:pPr marL="609448" indent="-507873">
              <a:buSzPts val="2400"/>
              <a:buFont typeface="Roboto"/>
              <a:buChar char="●"/>
            </a:pPr>
            <a:r>
              <a:rPr lang="en" sz="3199" dirty="0">
                <a:latin typeface="Roboto"/>
                <a:ea typeface="Roboto"/>
                <a:cs typeface="Roboto"/>
                <a:sym typeface="Roboto"/>
              </a:rPr>
              <a:t>Started</a:t>
            </a:r>
            <a:r>
              <a:rPr lang="en" sz="3199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(visible)</a:t>
            </a:r>
            <a:endParaRPr sz="3199" dirty="0">
              <a:latin typeface="Roboto"/>
              <a:ea typeface="Roboto"/>
              <a:cs typeface="Roboto"/>
              <a:sym typeface="Roboto"/>
            </a:endParaRPr>
          </a:p>
          <a:p>
            <a:pPr marL="609448" indent="-507873">
              <a:buSzPts val="2400"/>
              <a:buFont typeface="Roboto"/>
              <a:buChar char="●"/>
            </a:pPr>
            <a:r>
              <a:rPr lang="en" sz="3199" dirty="0">
                <a:latin typeface="Roboto"/>
                <a:ea typeface="Roboto"/>
                <a:cs typeface="Roboto"/>
                <a:sym typeface="Roboto"/>
              </a:rPr>
              <a:t>Resume</a:t>
            </a:r>
            <a:r>
              <a:rPr lang="en" sz="3199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(visible)</a:t>
            </a:r>
            <a:endParaRPr sz="3199" dirty="0">
              <a:latin typeface="Roboto"/>
              <a:ea typeface="Roboto"/>
              <a:cs typeface="Roboto"/>
              <a:sym typeface="Roboto"/>
            </a:endParaRPr>
          </a:p>
          <a:p>
            <a:pPr marL="609448" indent="-507873">
              <a:buSzPts val="2400"/>
              <a:buFont typeface="Roboto"/>
              <a:buChar char="●"/>
            </a:pPr>
            <a:r>
              <a:rPr lang="en" sz="3199" dirty="0">
                <a:latin typeface="Roboto"/>
                <a:ea typeface="Roboto"/>
                <a:cs typeface="Roboto"/>
                <a:sym typeface="Roboto"/>
              </a:rPr>
              <a:t>Paused</a:t>
            </a:r>
            <a:r>
              <a:rPr lang="en" sz="3199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(partially invisible)</a:t>
            </a:r>
            <a:endParaRPr sz="3199" dirty="0">
              <a:latin typeface="Roboto"/>
              <a:ea typeface="Roboto"/>
              <a:cs typeface="Roboto"/>
              <a:sym typeface="Roboto"/>
            </a:endParaRPr>
          </a:p>
          <a:p>
            <a:pPr marL="609448" indent="-507873">
              <a:buSzPts val="2400"/>
              <a:buFont typeface="Roboto"/>
              <a:buChar char="●"/>
            </a:pPr>
            <a:r>
              <a:rPr lang="en" sz="3199" dirty="0">
                <a:latin typeface="Roboto"/>
                <a:ea typeface="Roboto"/>
                <a:cs typeface="Roboto"/>
                <a:sym typeface="Roboto"/>
              </a:rPr>
              <a:t>Stopped</a:t>
            </a:r>
            <a:r>
              <a:rPr lang="en" sz="3199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(hidden)</a:t>
            </a:r>
            <a:endParaRPr sz="3199" dirty="0">
              <a:latin typeface="Roboto"/>
              <a:ea typeface="Roboto"/>
              <a:cs typeface="Roboto"/>
              <a:sym typeface="Roboto"/>
            </a:endParaRPr>
          </a:p>
          <a:p>
            <a:pPr marL="609448" indent="-507873">
              <a:buSzPts val="2400"/>
              <a:buFont typeface="Roboto"/>
              <a:buChar char="●"/>
            </a:pPr>
            <a:r>
              <a:rPr lang="en" sz="3199" dirty="0">
                <a:latin typeface="Roboto"/>
                <a:ea typeface="Roboto"/>
                <a:cs typeface="Roboto"/>
                <a:sym typeface="Roboto"/>
              </a:rPr>
              <a:t>Destroyed (gone from memory)</a:t>
            </a:r>
            <a:endParaRPr sz="3199" dirty="0">
              <a:latin typeface="Roboto"/>
              <a:ea typeface="Roboto"/>
              <a:cs typeface="Roboto"/>
              <a:sym typeface="Roboto"/>
            </a:endParaRPr>
          </a:p>
          <a:p>
            <a:endParaRPr sz="3199" dirty="0">
              <a:latin typeface="Roboto"/>
              <a:ea typeface="Roboto"/>
              <a:cs typeface="Roboto"/>
              <a:sym typeface="Roboto"/>
            </a:endParaRPr>
          </a:p>
          <a:p>
            <a:r>
              <a:rPr lang="en" sz="3199" dirty="0">
                <a:latin typeface="Roboto"/>
                <a:ea typeface="Roboto"/>
                <a:cs typeface="Roboto"/>
                <a:sym typeface="Roboto"/>
              </a:rPr>
              <a:t>State changes are triggered by user action, configuration changes such as device rotation, or system action </a:t>
            </a:r>
            <a:endParaRPr sz="3199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6647509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ctrTitle"/>
          </p:nvPr>
        </p:nvSpPr>
        <p:spPr>
          <a:xfrm>
            <a:off x="1257442" y="570369"/>
            <a:ext cx="10396072" cy="909440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l">
              <a:lnSpc>
                <a:spcPct val="115000"/>
              </a:lnSpc>
            </a:pPr>
            <a:r>
              <a:rPr lang="en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Callbacks and when they are called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22" name="Shape 3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29</a:t>
            </a:fld>
            <a:endParaRPr/>
          </a:p>
        </p:txBody>
      </p:sp>
      <p:sp>
        <p:nvSpPr>
          <p:cNvPr id="323" name="Shape 323"/>
          <p:cNvSpPr txBox="1"/>
          <p:nvPr/>
        </p:nvSpPr>
        <p:spPr>
          <a:xfrm>
            <a:off x="303217" y="1637166"/>
            <a:ext cx="11295994" cy="4396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" sz="2399" b="1" dirty="0">
                <a:latin typeface="Consolas"/>
                <a:ea typeface="Consolas"/>
                <a:cs typeface="Consolas"/>
                <a:sym typeface="Consolas"/>
              </a:rPr>
              <a:t>    onCreate(Bundle savedInstanceState)</a:t>
            </a:r>
            <a:r>
              <a:rPr lang="en" sz="2399" dirty="0">
                <a:latin typeface="Roboto"/>
                <a:ea typeface="Roboto"/>
                <a:cs typeface="Roboto"/>
                <a:sym typeface="Roboto"/>
              </a:rPr>
              <a:t>—static initialization</a:t>
            </a:r>
            <a:endParaRPr sz="2399" dirty="0"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  <a:spcBef>
                <a:spcPts val="1333"/>
              </a:spcBef>
              <a:buClr>
                <a:schemeClr val="dk1"/>
              </a:buClr>
              <a:buSzPts val="1100"/>
            </a:pPr>
            <a:r>
              <a:rPr lang="en" sz="2399" b="1" dirty="0">
                <a:latin typeface="Consolas"/>
                <a:ea typeface="Consolas"/>
                <a:cs typeface="Consolas"/>
                <a:sym typeface="Consolas"/>
              </a:rPr>
              <a:t>        onStart()</a:t>
            </a:r>
            <a:r>
              <a:rPr lang="en" sz="2399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</a:t>
            </a:r>
            <a:r>
              <a:rPr lang="en" sz="2399" dirty="0">
                <a:latin typeface="Roboto"/>
                <a:ea typeface="Roboto"/>
                <a:cs typeface="Roboto"/>
                <a:sym typeface="Roboto"/>
              </a:rPr>
              <a:t>when activity (screen) is becoming visible</a:t>
            </a:r>
            <a:endParaRPr sz="2399" dirty="0"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  <a:spcBef>
                <a:spcPts val="1333"/>
              </a:spcBef>
              <a:buClr>
                <a:schemeClr val="dk1"/>
              </a:buClr>
              <a:buSzPts val="1100"/>
            </a:pPr>
            <a:r>
              <a:rPr lang="en" sz="2399" b="1" dirty="0">
                <a:latin typeface="Consolas"/>
                <a:ea typeface="Consolas"/>
                <a:cs typeface="Consolas"/>
                <a:sym typeface="Consolas"/>
              </a:rPr>
              <a:t>        onRestart()</a:t>
            </a:r>
            <a:r>
              <a:rPr lang="en" sz="2399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</a:t>
            </a:r>
            <a:r>
              <a:rPr lang="en" sz="2399" dirty="0">
                <a:latin typeface="Roboto"/>
                <a:ea typeface="Roboto"/>
                <a:cs typeface="Roboto"/>
                <a:sym typeface="Roboto"/>
              </a:rPr>
              <a:t>called if activity was stopped (calls onStart())</a:t>
            </a:r>
            <a:endParaRPr sz="2399" dirty="0"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  <a:spcBef>
                <a:spcPts val="1333"/>
              </a:spcBef>
              <a:buClr>
                <a:schemeClr val="dk1"/>
              </a:buClr>
              <a:buSzPts val="1100"/>
            </a:pPr>
            <a:r>
              <a:rPr lang="en" sz="2399" b="1" dirty="0">
                <a:latin typeface="Consolas"/>
                <a:ea typeface="Consolas"/>
                <a:cs typeface="Consolas"/>
                <a:sym typeface="Consolas"/>
              </a:rPr>
              <a:t>            onResume()</a:t>
            </a:r>
            <a:r>
              <a:rPr lang="en" sz="2399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</a:t>
            </a:r>
            <a:r>
              <a:rPr lang="en" sz="2399" dirty="0">
                <a:latin typeface="Roboto"/>
                <a:ea typeface="Roboto"/>
                <a:cs typeface="Roboto"/>
                <a:sym typeface="Roboto"/>
              </a:rPr>
              <a:t>start to interact with user</a:t>
            </a:r>
            <a:endParaRPr sz="2399" dirty="0"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  <a:spcBef>
                <a:spcPts val="1333"/>
              </a:spcBef>
              <a:buClr>
                <a:schemeClr val="dk1"/>
              </a:buClr>
              <a:buSzPts val="1100"/>
            </a:pPr>
            <a:r>
              <a:rPr lang="en" sz="2399" b="1" dirty="0">
                <a:latin typeface="Consolas"/>
                <a:ea typeface="Consolas"/>
                <a:cs typeface="Consolas"/>
                <a:sym typeface="Consolas"/>
              </a:rPr>
              <a:t>            onPause()</a:t>
            </a:r>
            <a:r>
              <a:rPr lang="en" sz="2399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</a:t>
            </a:r>
            <a:r>
              <a:rPr lang="en" sz="2399" dirty="0">
                <a:latin typeface="Roboto"/>
                <a:ea typeface="Roboto"/>
                <a:cs typeface="Roboto"/>
                <a:sym typeface="Roboto"/>
              </a:rPr>
              <a:t>about to resume PREVIOUS activity</a:t>
            </a:r>
            <a:endParaRPr sz="2399" dirty="0"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  <a:spcBef>
                <a:spcPts val="1333"/>
              </a:spcBef>
              <a:buClr>
                <a:schemeClr val="dk1"/>
              </a:buClr>
              <a:buSzPts val="1100"/>
            </a:pPr>
            <a:r>
              <a:rPr lang="en" sz="2399" b="1" dirty="0">
                <a:latin typeface="Consolas"/>
                <a:ea typeface="Consolas"/>
                <a:cs typeface="Consolas"/>
                <a:sym typeface="Consolas"/>
              </a:rPr>
              <a:t>        onStop()</a:t>
            </a:r>
            <a:r>
              <a:rPr lang="en" sz="2399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—n</a:t>
            </a:r>
            <a:r>
              <a:rPr lang="en" sz="2399" dirty="0">
                <a:latin typeface="Roboto"/>
                <a:ea typeface="Roboto"/>
                <a:cs typeface="Roboto"/>
                <a:sym typeface="Roboto"/>
              </a:rPr>
              <a:t>o longer visible, but still exists and all state info preserved</a:t>
            </a:r>
            <a:endParaRPr sz="2399" dirty="0"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  <a:spcBef>
                <a:spcPts val="1333"/>
              </a:spcBef>
              <a:buClr>
                <a:schemeClr val="dk1"/>
              </a:buClr>
              <a:buSzPts val="1100"/>
            </a:pPr>
            <a:r>
              <a:rPr lang="en" sz="2399" b="1" dirty="0">
                <a:latin typeface="Consolas"/>
                <a:ea typeface="Consolas"/>
                <a:cs typeface="Consolas"/>
                <a:sym typeface="Consolas"/>
              </a:rPr>
              <a:t>    onDestroy()</a:t>
            </a:r>
            <a:r>
              <a:rPr lang="en" sz="2399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</a:t>
            </a:r>
            <a:r>
              <a:rPr lang="en" sz="2399" dirty="0">
                <a:latin typeface="Roboto"/>
                <a:ea typeface="Roboto"/>
                <a:cs typeface="Roboto"/>
                <a:sym typeface="Roboto"/>
              </a:rPr>
              <a:t>final call before Android system destroys activity</a:t>
            </a:r>
            <a:endParaRPr sz="2399" dirty="0"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  <a:spcBef>
                <a:spcPts val="1333"/>
              </a:spcBef>
              <a:buClr>
                <a:schemeClr val="dk1"/>
              </a:buClr>
              <a:buSzPts val="1100"/>
            </a:pPr>
            <a:endParaRPr sz="2399" b="1" dirty="0"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  <a:spcBef>
                <a:spcPts val="1333"/>
              </a:spcBef>
            </a:pPr>
            <a:endParaRPr sz="2399" b="1" dirty="0"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  <a:spcBef>
                <a:spcPts val="1333"/>
              </a:spcBef>
            </a:pPr>
            <a:endParaRPr sz="2399" b="1" dirty="0"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  <a:spcBef>
                <a:spcPts val="1333"/>
              </a:spcBef>
            </a:pPr>
            <a:endParaRPr sz="2399" b="1" dirty="0">
              <a:solidFill>
                <a:srgbClr val="4CAF5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24" name="Shape 324"/>
          <p:cNvCxnSpPr/>
          <p:nvPr/>
        </p:nvCxnSpPr>
        <p:spPr>
          <a:xfrm>
            <a:off x="1484813" y="2228113"/>
            <a:ext cx="0" cy="875372"/>
          </a:xfrm>
          <a:prstGeom prst="straightConnector1">
            <a:avLst/>
          </a:prstGeom>
          <a:noFill/>
          <a:ln w="7620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5" name="Shape 325"/>
          <p:cNvCxnSpPr/>
          <p:nvPr/>
        </p:nvCxnSpPr>
        <p:spPr>
          <a:xfrm>
            <a:off x="2275240" y="3417470"/>
            <a:ext cx="0" cy="875372"/>
          </a:xfrm>
          <a:prstGeom prst="straightConnector1">
            <a:avLst/>
          </a:prstGeom>
          <a:noFill/>
          <a:ln w="7620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6" name="Shape 326"/>
          <p:cNvCxnSpPr/>
          <p:nvPr/>
        </p:nvCxnSpPr>
        <p:spPr>
          <a:xfrm>
            <a:off x="1484813" y="4532913"/>
            <a:ext cx="0" cy="417491"/>
          </a:xfrm>
          <a:prstGeom prst="straightConnector1">
            <a:avLst/>
          </a:prstGeom>
          <a:noFill/>
          <a:ln w="7620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7" name="Shape 327"/>
          <p:cNvCxnSpPr/>
          <p:nvPr/>
        </p:nvCxnSpPr>
        <p:spPr>
          <a:xfrm>
            <a:off x="923392" y="5101731"/>
            <a:ext cx="0" cy="417491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8" name="Shape 328"/>
          <p:cNvCxnSpPr/>
          <p:nvPr/>
        </p:nvCxnSpPr>
        <p:spPr>
          <a:xfrm>
            <a:off x="923392" y="1637167"/>
            <a:ext cx="0" cy="417491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667215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ctrTitle"/>
          </p:nvPr>
        </p:nvSpPr>
        <p:spPr>
          <a:xfrm>
            <a:off x="1293812" y="533400"/>
            <a:ext cx="10360501" cy="1066799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l">
              <a:lnSpc>
                <a:spcPct val="115000"/>
              </a:lnSpc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Contents</a:t>
            </a:r>
            <a:endParaRPr dirty="0"/>
          </a:p>
        </p:txBody>
      </p:sp>
      <p:sp>
        <p:nvSpPr>
          <p:cNvPr id="289" name="Shape 28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/>
          </a:p>
        </p:txBody>
      </p:sp>
      <p:sp>
        <p:nvSpPr>
          <p:cNvPr id="290" name="Shape 290"/>
          <p:cNvSpPr txBox="1">
            <a:spLocks noGrp="1"/>
          </p:cNvSpPr>
          <p:nvPr>
            <p:ph type="body" idx="4294967295"/>
          </p:nvPr>
        </p:nvSpPr>
        <p:spPr>
          <a:xfrm>
            <a:off x="0" y="1435100"/>
            <a:ext cx="11356975" cy="4554538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>
              <a:buClr>
                <a:srgbClr val="424242"/>
              </a:buClr>
              <a:buFont typeface="Roboto"/>
              <a:buChar char="●"/>
            </a:pPr>
            <a:r>
              <a:rPr lang="en" dirty="0"/>
              <a:t>Activities</a:t>
            </a:r>
            <a:endParaRPr dirty="0"/>
          </a:p>
          <a:p>
            <a:pPr>
              <a:buChar char="●"/>
            </a:pPr>
            <a:r>
              <a:rPr lang="en" dirty="0"/>
              <a:t>Defining an activity </a:t>
            </a:r>
            <a:endParaRPr dirty="0"/>
          </a:p>
          <a:p>
            <a:pPr>
              <a:buChar char="●"/>
            </a:pPr>
            <a:r>
              <a:rPr lang="en" dirty="0"/>
              <a:t>Starting a new activity with an intent</a:t>
            </a:r>
            <a:endParaRPr dirty="0"/>
          </a:p>
          <a:p>
            <a:pPr>
              <a:buChar char="●"/>
            </a:pPr>
            <a:r>
              <a:rPr lang="en" dirty="0"/>
              <a:t>Passing data between activities with extras</a:t>
            </a:r>
            <a:endParaRPr dirty="0"/>
          </a:p>
          <a:p>
            <a:pPr>
              <a:buChar char="●"/>
            </a:pPr>
            <a:r>
              <a:rPr lang="en" dirty="0"/>
              <a:t>Navigating between activities</a:t>
            </a:r>
            <a:endParaRPr dirty="0"/>
          </a:p>
          <a:p>
            <a:pPr marL="0" indent="0">
              <a:buNone/>
            </a:pPr>
            <a:endParaRPr sz="2133" dirty="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>
            <a:spLocks noGrp="1"/>
          </p:cNvSpPr>
          <p:nvPr>
            <p:ph type="ctrTitle"/>
          </p:nvPr>
        </p:nvSpPr>
        <p:spPr>
          <a:xfrm>
            <a:off x="1370013" y="574325"/>
            <a:ext cx="10287000" cy="797276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l">
              <a:lnSpc>
                <a:spcPct val="115000"/>
              </a:lnSpc>
            </a:pPr>
            <a:r>
              <a:rPr lang="en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Activity states and callbacks graph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34" name="Shape 33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30</a:t>
            </a:fld>
            <a:endParaRPr/>
          </a:p>
        </p:txBody>
      </p:sp>
      <p:pic>
        <p:nvPicPr>
          <p:cNvPr id="335" name="Shape 3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493" y="1503538"/>
            <a:ext cx="10863837" cy="48574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91321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ctrTitle"/>
          </p:nvPr>
        </p:nvSpPr>
        <p:spPr>
          <a:xfrm>
            <a:off x="1370012" y="533400"/>
            <a:ext cx="10360501" cy="1066799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l"/>
            <a:r>
              <a:rPr lang="en" dirty="0">
                <a:solidFill>
                  <a:schemeClr val="tx1"/>
                </a:solidFill>
              </a:rPr>
              <a:t>Implementing and overriding callbacks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41" name="Shape 34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31</a:t>
            </a:fld>
            <a:endParaRPr/>
          </a:p>
        </p:txBody>
      </p:sp>
      <p:sp>
        <p:nvSpPr>
          <p:cNvPr id="342" name="Shape 342"/>
          <p:cNvSpPr txBox="1">
            <a:spLocks noGrp="1"/>
          </p:cNvSpPr>
          <p:nvPr>
            <p:ph type="body" idx="4294967295"/>
          </p:nvPr>
        </p:nvSpPr>
        <p:spPr>
          <a:xfrm>
            <a:off x="379412" y="2286000"/>
            <a:ext cx="10977563" cy="3703638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>
              <a:buChar char="●"/>
            </a:pPr>
            <a:r>
              <a:rPr lang="en" dirty="0"/>
              <a:t>Only onCreate() is required</a:t>
            </a:r>
            <a:endParaRPr dirty="0"/>
          </a:p>
          <a:p>
            <a:pPr>
              <a:buChar char="●"/>
            </a:pPr>
            <a:r>
              <a:rPr lang="en" dirty="0"/>
              <a:t>Override the other callbacks to change default behavior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41490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>
            <a:spLocks noGrp="1"/>
          </p:cNvSpPr>
          <p:nvPr>
            <p:ph type="ctrTitle"/>
          </p:nvPr>
        </p:nvSpPr>
        <p:spPr>
          <a:xfrm>
            <a:off x="1339930" y="597855"/>
            <a:ext cx="10360501" cy="849945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l"/>
            <a:r>
              <a:rPr lang="en" dirty="0">
                <a:solidFill>
                  <a:schemeClr val="tx1"/>
                </a:solidFill>
              </a:rPr>
              <a:t>onCreate() –&gt; Created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49" name="Shape 34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32</a:t>
            </a:fld>
            <a:endParaRPr/>
          </a:p>
        </p:txBody>
      </p:sp>
      <p:sp>
        <p:nvSpPr>
          <p:cNvPr id="347" name="Shape 347"/>
          <p:cNvSpPr txBox="1">
            <a:spLocks noGrp="1"/>
          </p:cNvSpPr>
          <p:nvPr>
            <p:ph type="body" idx="4294967295"/>
          </p:nvPr>
        </p:nvSpPr>
        <p:spPr>
          <a:xfrm>
            <a:off x="343456" y="1984059"/>
            <a:ext cx="11356975" cy="4554538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>
              <a:spcBef>
                <a:spcPts val="0"/>
              </a:spcBef>
              <a:buChar char="●"/>
            </a:pPr>
            <a:r>
              <a:rPr lang="en"/>
              <a:t>Called when the activity is first created, for example when user taps launcher icon</a:t>
            </a:r>
            <a:endParaRPr/>
          </a:p>
          <a:p>
            <a:pPr>
              <a:buChar char="●"/>
            </a:pPr>
            <a:r>
              <a:rPr lang="en"/>
              <a:t>Does all static setup: create views, bind data to lists, ... </a:t>
            </a:r>
            <a:endParaRPr/>
          </a:p>
          <a:p>
            <a:pPr>
              <a:buChar char="●"/>
            </a:pPr>
            <a:r>
              <a:rPr lang="en"/>
              <a:t>Only called once during an activity's lifetime</a:t>
            </a:r>
            <a:endParaRPr/>
          </a:p>
          <a:p>
            <a:pPr>
              <a:buChar char="●"/>
            </a:pPr>
            <a:r>
              <a:rPr lang="en"/>
              <a:t>Takes a Bundle with activity's previously frozen state, if there was one</a:t>
            </a:r>
            <a:endParaRPr/>
          </a:p>
          <a:p>
            <a:pPr>
              <a:buChar char="●"/>
            </a:pPr>
            <a:r>
              <a:rPr lang="en"/>
              <a:t>Created state is always followed by onStart()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109266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ctrTitle"/>
          </p:nvPr>
        </p:nvSpPr>
        <p:spPr>
          <a:xfrm>
            <a:off x="1446212" y="618593"/>
            <a:ext cx="10360501" cy="1066799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l"/>
            <a:r>
              <a:rPr lang="en" dirty="0">
                <a:solidFill>
                  <a:schemeClr val="tx1"/>
                </a:solidFill>
              </a:rPr>
              <a:t>onStart() –&gt; Started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62" name="Shape 36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33</a:t>
            </a:fld>
            <a:endParaRPr/>
          </a:p>
        </p:txBody>
      </p:sp>
      <p:sp>
        <p:nvSpPr>
          <p:cNvPr id="363" name="Shape 363"/>
          <p:cNvSpPr txBox="1"/>
          <p:nvPr/>
        </p:nvSpPr>
        <p:spPr>
          <a:xfrm>
            <a:off x="304721" y="1685392"/>
            <a:ext cx="11357841" cy="4554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>
              <a:spcBef>
                <a:spcPts val="1333"/>
              </a:spcBef>
            </a:pPr>
            <a:endParaRPr sz="3199" dirty="0">
              <a:latin typeface="Roboto"/>
              <a:ea typeface="Roboto"/>
              <a:cs typeface="Roboto"/>
              <a:sym typeface="Roboto"/>
            </a:endParaRPr>
          </a:p>
          <a:p>
            <a:pPr marL="609448" indent="-507873">
              <a:spcBef>
                <a:spcPts val="1333"/>
              </a:spcBef>
              <a:buSzPts val="2400"/>
              <a:buFont typeface="Roboto"/>
              <a:buChar char="●"/>
            </a:pPr>
            <a:r>
              <a:rPr lang="en" sz="3199" dirty="0">
                <a:latin typeface="Roboto"/>
                <a:ea typeface="Roboto"/>
                <a:cs typeface="Roboto"/>
                <a:sym typeface="Roboto"/>
              </a:rPr>
              <a:t>Called when the activity is becoming visible to user</a:t>
            </a:r>
            <a:endParaRPr sz="3199" dirty="0">
              <a:latin typeface="Roboto"/>
              <a:ea typeface="Roboto"/>
              <a:cs typeface="Roboto"/>
              <a:sym typeface="Roboto"/>
            </a:endParaRPr>
          </a:p>
          <a:p>
            <a:pPr marL="609448" indent="-507873">
              <a:spcBef>
                <a:spcPts val="1333"/>
              </a:spcBef>
              <a:buSzPts val="2400"/>
              <a:buFont typeface="Roboto"/>
              <a:buChar char="●"/>
            </a:pPr>
            <a:r>
              <a:rPr lang="en" sz="3199" dirty="0">
                <a:latin typeface="Roboto"/>
                <a:ea typeface="Roboto"/>
                <a:cs typeface="Roboto"/>
                <a:sym typeface="Roboto"/>
              </a:rPr>
              <a:t>Can be called more than once during lifecycle</a:t>
            </a:r>
            <a:endParaRPr sz="3199" dirty="0">
              <a:latin typeface="Roboto"/>
              <a:ea typeface="Roboto"/>
              <a:cs typeface="Roboto"/>
              <a:sym typeface="Roboto"/>
            </a:endParaRPr>
          </a:p>
          <a:p>
            <a:pPr marL="609448" indent="-507873">
              <a:spcBef>
                <a:spcPts val="1333"/>
              </a:spcBef>
              <a:buSzPts val="2400"/>
              <a:buFont typeface="Roboto"/>
              <a:buChar char="●"/>
            </a:pPr>
            <a:r>
              <a:rPr lang="en" sz="3199" dirty="0">
                <a:latin typeface="Roboto"/>
                <a:ea typeface="Roboto"/>
                <a:cs typeface="Roboto"/>
                <a:sym typeface="Roboto"/>
              </a:rPr>
              <a:t>Followed by o</a:t>
            </a:r>
            <a:r>
              <a:rPr lang="en" sz="3199" dirty="0">
                <a:latin typeface="Consolas"/>
                <a:ea typeface="Consolas"/>
                <a:cs typeface="Consolas"/>
                <a:sym typeface="Consolas"/>
              </a:rPr>
              <a:t>nResume()</a:t>
            </a:r>
            <a:r>
              <a:rPr lang="en" sz="3199" dirty="0">
                <a:latin typeface="Roboto"/>
                <a:ea typeface="Roboto"/>
                <a:cs typeface="Roboto"/>
                <a:sym typeface="Roboto"/>
              </a:rPr>
              <a:t> if the activity comes to the foreground, or </a:t>
            </a:r>
            <a:r>
              <a:rPr lang="en" sz="3199" dirty="0">
                <a:latin typeface="Consolas"/>
                <a:ea typeface="Consolas"/>
                <a:cs typeface="Consolas"/>
                <a:sym typeface="Consolas"/>
              </a:rPr>
              <a:t>onStop()</a:t>
            </a:r>
            <a:r>
              <a:rPr lang="en" sz="3199" dirty="0">
                <a:latin typeface="Roboto"/>
                <a:ea typeface="Roboto"/>
                <a:cs typeface="Roboto"/>
                <a:sym typeface="Roboto"/>
              </a:rPr>
              <a:t> if it becomes hidden</a:t>
            </a:r>
            <a:endParaRPr sz="3199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7769568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>
            <a:spLocks noGrp="1"/>
          </p:cNvSpPr>
          <p:nvPr>
            <p:ph type="ctrTitle"/>
          </p:nvPr>
        </p:nvSpPr>
        <p:spPr>
          <a:xfrm>
            <a:off x="1238710" y="609600"/>
            <a:ext cx="10360501" cy="1066799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l"/>
            <a:r>
              <a:rPr lang="en" dirty="0">
                <a:solidFill>
                  <a:schemeClr val="tx1"/>
                </a:solidFill>
              </a:rPr>
              <a:t>onRestart() –&gt; Started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76" name="Shape 37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34</a:t>
            </a:fld>
            <a:endParaRPr/>
          </a:p>
        </p:txBody>
      </p:sp>
      <p:sp>
        <p:nvSpPr>
          <p:cNvPr id="377" name="Shape 377"/>
          <p:cNvSpPr txBox="1"/>
          <p:nvPr/>
        </p:nvSpPr>
        <p:spPr>
          <a:xfrm>
            <a:off x="241370" y="1479808"/>
            <a:ext cx="11357841" cy="4554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endParaRPr sz="3199" dirty="0">
              <a:latin typeface="Roboto"/>
              <a:ea typeface="Roboto"/>
              <a:cs typeface="Roboto"/>
              <a:sym typeface="Roboto"/>
            </a:endParaRPr>
          </a:p>
          <a:p>
            <a:pPr marL="609448" indent="-507873">
              <a:spcBef>
                <a:spcPts val="1333"/>
              </a:spcBef>
              <a:buSzPts val="2400"/>
              <a:buFont typeface="Roboto"/>
              <a:buChar char="●"/>
            </a:pPr>
            <a:r>
              <a:rPr lang="en" sz="3199" dirty="0">
                <a:latin typeface="Roboto"/>
                <a:ea typeface="Roboto"/>
                <a:cs typeface="Roboto"/>
                <a:sym typeface="Roboto"/>
              </a:rPr>
              <a:t>Called after activity has been stopped, immediately before it is started again</a:t>
            </a:r>
            <a:endParaRPr sz="3199" dirty="0">
              <a:latin typeface="Roboto"/>
              <a:ea typeface="Roboto"/>
              <a:cs typeface="Roboto"/>
              <a:sym typeface="Roboto"/>
            </a:endParaRPr>
          </a:p>
          <a:p>
            <a:pPr marL="609448" indent="-507873">
              <a:spcBef>
                <a:spcPts val="1333"/>
              </a:spcBef>
              <a:buSzPts val="2400"/>
              <a:buFont typeface="Roboto"/>
              <a:buChar char="●"/>
            </a:pPr>
            <a:r>
              <a:rPr lang="en" sz="3199" dirty="0">
                <a:latin typeface="Roboto"/>
                <a:ea typeface="Roboto"/>
                <a:cs typeface="Roboto"/>
                <a:sym typeface="Roboto"/>
              </a:rPr>
              <a:t>Transient state</a:t>
            </a:r>
            <a:endParaRPr sz="3199" dirty="0">
              <a:latin typeface="Roboto"/>
              <a:ea typeface="Roboto"/>
              <a:cs typeface="Roboto"/>
              <a:sym typeface="Roboto"/>
            </a:endParaRPr>
          </a:p>
          <a:p>
            <a:pPr marL="609448" indent="-507873">
              <a:spcBef>
                <a:spcPts val="1333"/>
              </a:spcBef>
              <a:buSzPts val="2400"/>
              <a:buFont typeface="Roboto"/>
              <a:buChar char="●"/>
            </a:pPr>
            <a:r>
              <a:rPr lang="en" sz="3199" dirty="0">
                <a:latin typeface="Roboto"/>
                <a:ea typeface="Roboto"/>
                <a:cs typeface="Roboto"/>
                <a:sym typeface="Roboto"/>
              </a:rPr>
              <a:t>Always followed by </a:t>
            </a:r>
            <a:r>
              <a:rPr lang="en" sz="3199" dirty="0">
                <a:latin typeface="Consolas"/>
                <a:ea typeface="Consolas"/>
                <a:cs typeface="Consolas"/>
                <a:sym typeface="Consolas"/>
              </a:rPr>
              <a:t>onStart()</a:t>
            </a:r>
            <a:endParaRPr sz="3199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639455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ctrTitle"/>
          </p:nvPr>
        </p:nvSpPr>
        <p:spPr>
          <a:xfrm>
            <a:off x="1293812" y="609601"/>
            <a:ext cx="10360501" cy="838200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l"/>
            <a:r>
              <a:rPr lang="en" dirty="0">
                <a:solidFill>
                  <a:schemeClr val="tx1"/>
                </a:solidFill>
              </a:rPr>
              <a:t>onResume() –&gt; Resumed/Running 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90" name="Shape 39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35</a:t>
            </a:fld>
            <a:endParaRPr/>
          </a:p>
        </p:txBody>
      </p:sp>
      <p:sp>
        <p:nvSpPr>
          <p:cNvPr id="391" name="Shape 391"/>
          <p:cNvSpPr txBox="1"/>
          <p:nvPr/>
        </p:nvSpPr>
        <p:spPr>
          <a:xfrm>
            <a:off x="455612" y="1828800"/>
            <a:ext cx="11198701" cy="4173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endParaRPr sz="3199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448" indent="-507873"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3199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Called when activity will start interacting with user</a:t>
            </a:r>
            <a:endParaRPr sz="3199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448" indent="-507873">
              <a:spcBef>
                <a:spcPts val="1333"/>
              </a:spcBef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3199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Activity has moved to top of the activity stack</a:t>
            </a:r>
            <a:endParaRPr sz="3199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448" indent="-507873">
              <a:spcBef>
                <a:spcPts val="1333"/>
              </a:spcBef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3199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Starts accepting user input</a:t>
            </a:r>
            <a:endParaRPr sz="3199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448" indent="-507873">
              <a:spcBef>
                <a:spcPts val="1333"/>
              </a:spcBef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3199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Running state</a:t>
            </a:r>
            <a:endParaRPr sz="3199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448" indent="-507873">
              <a:spcBef>
                <a:spcPts val="1333"/>
              </a:spcBef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3199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Always followed by  </a:t>
            </a:r>
            <a:r>
              <a:rPr lang="en" sz="31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onPause()</a:t>
            </a:r>
            <a:endParaRPr sz="3199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157412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>
            <a:spLocks noGrp="1"/>
          </p:cNvSpPr>
          <p:nvPr>
            <p:ph type="ctrTitle"/>
          </p:nvPr>
        </p:nvSpPr>
        <p:spPr>
          <a:xfrm>
            <a:off x="1238710" y="458729"/>
            <a:ext cx="10360501" cy="760471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l"/>
            <a:r>
              <a:rPr lang="en" dirty="0">
                <a:solidFill>
                  <a:schemeClr val="tx1"/>
                </a:solidFill>
              </a:rPr>
              <a:t>onPause() –&gt; Paused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04" name="Shape 40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36</a:t>
            </a:fld>
            <a:endParaRPr/>
          </a:p>
        </p:txBody>
      </p:sp>
      <p:sp>
        <p:nvSpPr>
          <p:cNvPr id="405" name="Shape 405"/>
          <p:cNvSpPr txBox="1"/>
          <p:nvPr/>
        </p:nvSpPr>
        <p:spPr>
          <a:xfrm>
            <a:off x="241370" y="1479808"/>
            <a:ext cx="11357841" cy="4554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marL="609448" indent="-474015"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666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Called when system is about to resume a previous activity</a:t>
            </a:r>
            <a:endParaRPr sz="2666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448" indent="-474015">
              <a:spcBef>
                <a:spcPts val="1333"/>
              </a:spcBef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666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activity is partly visible but user is leaving the activity</a:t>
            </a:r>
            <a:endParaRPr sz="2666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448" indent="-474015">
              <a:spcBef>
                <a:spcPts val="1333"/>
              </a:spcBef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666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Typically used to commit unsaved changes to persistent data, stop animations and anything that consumes resources </a:t>
            </a:r>
            <a:endParaRPr sz="2666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448" indent="-474015">
              <a:spcBef>
                <a:spcPts val="1333"/>
              </a:spcBef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666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Implementations must be fast because the next activity is not resumed until this method returns</a:t>
            </a:r>
            <a:endParaRPr sz="2666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448" indent="-474015">
              <a:spcBef>
                <a:spcPts val="1333"/>
              </a:spcBef>
              <a:spcAft>
                <a:spcPts val="1333"/>
              </a:spcAft>
              <a:buSzPts val="2000"/>
              <a:buFont typeface="Roboto"/>
              <a:buChar char="●"/>
            </a:pPr>
            <a:r>
              <a:rPr lang="en" sz="2666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Followed by either </a:t>
            </a:r>
            <a:r>
              <a:rPr lang="en" sz="2666">
                <a:latin typeface="Consolas"/>
                <a:ea typeface="Consolas"/>
                <a:cs typeface="Consolas"/>
                <a:sym typeface="Consolas"/>
              </a:rPr>
              <a:t>onResume()</a:t>
            </a:r>
            <a:r>
              <a:rPr lang="en" sz="2666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if the activity returns back to the front, or </a:t>
            </a:r>
            <a:r>
              <a:rPr lang="en" sz="2666">
                <a:latin typeface="Consolas"/>
                <a:ea typeface="Consolas"/>
                <a:cs typeface="Consolas"/>
                <a:sym typeface="Consolas"/>
              </a:rPr>
              <a:t>onStop()</a:t>
            </a:r>
            <a:r>
              <a:rPr lang="en" sz="2666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if it becomes invisible to the user</a:t>
            </a:r>
            <a:endParaRPr sz="2666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7489729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>
            <a:spLocks noGrp="1"/>
          </p:cNvSpPr>
          <p:nvPr>
            <p:ph type="ctrTitle"/>
          </p:nvPr>
        </p:nvSpPr>
        <p:spPr>
          <a:xfrm>
            <a:off x="1293812" y="573470"/>
            <a:ext cx="10360501" cy="854986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l"/>
            <a:r>
              <a:rPr lang="en" dirty="0">
                <a:solidFill>
                  <a:schemeClr val="tx1"/>
                </a:solidFill>
              </a:rPr>
              <a:t>onStop() –&gt; Stopped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18" name="Shape 41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37</a:t>
            </a:fld>
            <a:endParaRPr/>
          </a:p>
        </p:txBody>
      </p:sp>
      <p:sp>
        <p:nvSpPr>
          <p:cNvPr id="419" name="Shape 419"/>
          <p:cNvSpPr txBox="1"/>
          <p:nvPr/>
        </p:nvSpPr>
        <p:spPr>
          <a:xfrm>
            <a:off x="241370" y="1428455"/>
            <a:ext cx="11357841" cy="4421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marL="609448" marR="186220" indent="-507873">
              <a:lnSpc>
                <a:spcPct val="115000"/>
              </a:lnSpc>
              <a:spcBef>
                <a:spcPts val="667"/>
              </a:spcBef>
              <a:buSzPts val="2400"/>
              <a:buFont typeface="Roboto"/>
              <a:buChar char="●"/>
            </a:pPr>
            <a:r>
              <a:rPr lang="en" sz="3199">
                <a:latin typeface="Roboto"/>
                <a:ea typeface="Roboto"/>
                <a:cs typeface="Roboto"/>
                <a:sym typeface="Roboto"/>
              </a:rPr>
              <a:t>Called when the activity is no longer visible to the user</a:t>
            </a:r>
            <a:endParaRPr sz="3199">
              <a:latin typeface="Roboto"/>
              <a:ea typeface="Roboto"/>
              <a:cs typeface="Roboto"/>
              <a:sym typeface="Roboto"/>
            </a:endParaRPr>
          </a:p>
          <a:p>
            <a:pPr marL="609448" marR="186220" indent="-507873">
              <a:lnSpc>
                <a:spcPct val="115000"/>
              </a:lnSpc>
              <a:spcBef>
                <a:spcPts val="1333"/>
              </a:spcBef>
              <a:buSzPts val="2400"/>
              <a:buFont typeface="Roboto"/>
              <a:buChar char="●"/>
            </a:pPr>
            <a:r>
              <a:rPr lang="en" sz="3199">
                <a:latin typeface="Roboto"/>
                <a:ea typeface="Roboto"/>
                <a:cs typeface="Roboto"/>
                <a:sym typeface="Roboto"/>
              </a:rPr>
              <a:t>New activity is being started, an existing one is brought in front of this one, or this one is being destroyed</a:t>
            </a:r>
            <a:endParaRPr sz="3199">
              <a:latin typeface="Roboto"/>
              <a:ea typeface="Roboto"/>
              <a:cs typeface="Roboto"/>
              <a:sym typeface="Roboto"/>
            </a:endParaRPr>
          </a:p>
          <a:p>
            <a:pPr marL="609448" marR="186220" indent="-507873">
              <a:lnSpc>
                <a:spcPct val="115000"/>
              </a:lnSpc>
              <a:spcBef>
                <a:spcPts val="1333"/>
              </a:spcBef>
              <a:buSzPts val="2400"/>
              <a:buFont typeface="Roboto"/>
              <a:buChar char="●"/>
            </a:pPr>
            <a:r>
              <a:rPr lang="en" sz="3199">
                <a:latin typeface="Roboto"/>
                <a:ea typeface="Roboto"/>
                <a:cs typeface="Roboto"/>
                <a:sym typeface="Roboto"/>
              </a:rPr>
              <a:t>Operations that were too heavy-weight for onPause</a:t>
            </a:r>
            <a:endParaRPr sz="3199">
              <a:latin typeface="Roboto"/>
              <a:ea typeface="Roboto"/>
              <a:cs typeface="Roboto"/>
              <a:sym typeface="Roboto"/>
            </a:endParaRPr>
          </a:p>
          <a:p>
            <a:pPr marL="609448" indent="-507873">
              <a:lnSpc>
                <a:spcPct val="115000"/>
              </a:lnSpc>
              <a:spcBef>
                <a:spcPts val="1333"/>
              </a:spcBef>
              <a:buSzPts val="2400"/>
              <a:buFont typeface="Roboto"/>
              <a:buChar char="●"/>
            </a:pPr>
            <a:r>
              <a:rPr lang="en" sz="3199">
                <a:latin typeface="Roboto"/>
                <a:ea typeface="Roboto"/>
                <a:cs typeface="Roboto"/>
                <a:sym typeface="Roboto"/>
              </a:rPr>
              <a:t>Followed by either </a:t>
            </a:r>
            <a:r>
              <a:rPr lang="en" sz="3199">
                <a:latin typeface="Consolas"/>
                <a:ea typeface="Consolas"/>
                <a:cs typeface="Consolas"/>
                <a:sym typeface="Consolas"/>
              </a:rPr>
              <a:t>onRestart()</a:t>
            </a:r>
            <a:r>
              <a:rPr lang="en" sz="3199">
                <a:latin typeface="Roboto"/>
                <a:ea typeface="Roboto"/>
                <a:cs typeface="Roboto"/>
                <a:sym typeface="Roboto"/>
              </a:rPr>
              <a:t> if this activity is coming back to interact with the user, or </a:t>
            </a:r>
            <a:r>
              <a:rPr lang="en" sz="3199">
                <a:latin typeface="Consolas"/>
                <a:ea typeface="Consolas"/>
                <a:cs typeface="Consolas"/>
                <a:sym typeface="Consolas"/>
              </a:rPr>
              <a:t>onDestroy()</a:t>
            </a:r>
            <a:r>
              <a:rPr lang="en" sz="3199">
                <a:latin typeface="Roboto"/>
                <a:ea typeface="Roboto"/>
                <a:cs typeface="Roboto"/>
                <a:sym typeface="Roboto"/>
              </a:rPr>
              <a:t> if this activity is going away</a:t>
            </a:r>
            <a:endParaRPr sz="3199">
              <a:latin typeface="Roboto"/>
              <a:ea typeface="Roboto"/>
              <a:cs typeface="Roboto"/>
              <a:sym typeface="Roboto"/>
            </a:endParaRPr>
          </a:p>
          <a:p>
            <a:pPr>
              <a:spcBef>
                <a:spcPts val="1333"/>
              </a:spcBef>
            </a:pPr>
            <a:endParaRPr sz="3199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7145837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ctrTitle"/>
          </p:nvPr>
        </p:nvSpPr>
        <p:spPr>
          <a:xfrm>
            <a:off x="1370012" y="457201"/>
            <a:ext cx="10383917" cy="762000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l"/>
            <a:r>
              <a:rPr lang="en" dirty="0">
                <a:solidFill>
                  <a:schemeClr val="tx1"/>
                </a:solidFill>
              </a:rPr>
              <a:t>onDestroy() –&gt; Destroyed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32" name="Shape 43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38</a:t>
            </a:fld>
            <a:endParaRPr/>
          </a:p>
        </p:txBody>
      </p:sp>
      <p:sp>
        <p:nvSpPr>
          <p:cNvPr id="433" name="Shape 433"/>
          <p:cNvSpPr txBox="1"/>
          <p:nvPr/>
        </p:nvSpPr>
        <p:spPr>
          <a:xfrm>
            <a:off x="241371" y="1378234"/>
            <a:ext cx="11110842" cy="4554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marL="609448" indent="-507873"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3199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Final call before activity is destroyed</a:t>
            </a:r>
            <a:endParaRPr sz="3199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448" indent="-507873">
              <a:spcBef>
                <a:spcPts val="1333"/>
              </a:spcBef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3199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User navigates back to previous activity, or configuration changes</a:t>
            </a:r>
            <a:endParaRPr sz="3199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448" indent="-507873">
              <a:spcBef>
                <a:spcPts val="1333"/>
              </a:spcBef>
              <a:buSzPts val="2400"/>
              <a:buChar char="●"/>
            </a:pPr>
            <a:r>
              <a:rPr lang="en" sz="3199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Activity is finishing or system is destroying it to save space</a:t>
            </a:r>
            <a:endParaRPr sz="3199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448" indent="-507873">
              <a:spcBef>
                <a:spcPts val="1333"/>
              </a:spcBef>
              <a:buSzPts val="2400"/>
              <a:buFont typeface="Roboto"/>
              <a:buChar char="●"/>
            </a:pPr>
            <a:r>
              <a:rPr lang="en" sz="3199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Call </a:t>
            </a:r>
            <a:r>
              <a:rPr lang="en" sz="3199" dirty="0">
                <a:uFill>
                  <a:noFill/>
                </a:uFill>
                <a:latin typeface="Consolas"/>
                <a:ea typeface="Consolas"/>
                <a:cs typeface="Consolas"/>
                <a:sym typeface="Consolas"/>
              </a:rPr>
              <a:t>isFinishing()</a:t>
            </a:r>
            <a:r>
              <a:rPr lang="en" sz="3199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method to check</a:t>
            </a:r>
            <a:endParaRPr sz="3199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448" indent="-507873"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3199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System may destroy activity without calling this, so use </a:t>
            </a:r>
            <a:r>
              <a:rPr lang="en" sz="3199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onPause()</a:t>
            </a:r>
            <a:r>
              <a:rPr lang="en" sz="3199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or </a:t>
            </a:r>
            <a:r>
              <a:rPr lang="en" sz="3199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onStop()</a:t>
            </a:r>
            <a:r>
              <a:rPr lang="en" sz="3199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to save data or state</a:t>
            </a:r>
            <a:endParaRPr sz="3199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6034021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121868" tIns="121868" rIns="121868" bIns="121868" anchor="b" anchorCtr="0">
            <a:noAutofit/>
          </a:bodyPr>
          <a:lstStyle/>
          <a:p>
            <a:pPr algn="l"/>
            <a:r>
              <a:rPr lang="en" dirty="0"/>
              <a:t>Activity Instance State</a:t>
            </a:r>
            <a:endParaRPr dirty="0"/>
          </a:p>
        </p:txBody>
      </p:sp>
      <p:sp>
        <p:nvSpPr>
          <p:cNvPr id="446" name="Shape 44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90421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ctrTitle"/>
          </p:nvPr>
        </p:nvSpPr>
        <p:spPr>
          <a:xfrm>
            <a:off x="1370012" y="1295400"/>
            <a:ext cx="10360501" cy="2286000"/>
          </a:xfrm>
          <a:prstGeom prst="rect">
            <a:avLst/>
          </a:prstGeom>
        </p:spPr>
        <p:txBody>
          <a:bodyPr spcFirstLastPara="1" wrap="square" lIns="121868" tIns="121868" rIns="121868" bIns="121868" anchor="b" anchorCtr="0">
            <a:noAutofit/>
          </a:bodyPr>
          <a:lstStyle/>
          <a:p>
            <a:pPr algn="ctr"/>
            <a:r>
              <a:rPr lang="en" dirty="0"/>
              <a:t>Activities</a:t>
            </a:r>
            <a:endParaRPr dirty="0"/>
          </a:p>
          <a:p>
            <a:pPr algn="ctr"/>
            <a:r>
              <a:rPr lang="en" dirty="0"/>
              <a:t>(high-level view)</a:t>
            </a:r>
            <a:endParaRPr dirty="0"/>
          </a:p>
        </p:txBody>
      </p:sp>
      <p:sp>
        <p:nvSpPr>
          <p:cNvPr id="296" name="Shape 29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>
            <a:spLocks noGrp="1"/>
          </p:cNvSpPr>
          <p:nvPr>
            <p:ph type="ctrTitle"/>
          </p:nvPr>
        </p:nvSpPr>
        <p:spPr>
          <a:xfrm>
            <a:off x="1293812" y="533400"/>
            <a:ext cx="10360501" cy="1066799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l">
              <a:lnSpc>
                <a:spcPct val="115000"/>
              </a:lnSpc>
            </a:pPr>
            <a:r>
              <a:rPr lang="en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When does config change?</a:t>
            </a:r>
            <a:endParaRPr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Shape 45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40</a:t>
            </a:fld>
            <a:endParaRPr/>
          </a:p>
        </p:txBody>
      </p:sp>
      <p:sp>
        <p:nvSpPr>
          <p:cNvPr id="453" name="Shape 453"/>
          <p:cNvSpPr txBox="1">
            <a:spLocks noGrp="1"/>
          </p:cNvSpPr>
          <p:nvPr>
            <p:ph type="body" idx="4294967295"/>
          </p:nvPr>
        </p:nvSpPr>
        <p:spPr>
          <a:xfrm>
            <a:off x="0" y="1435100"/>
            <a:ext cx="11356975" cy="4554538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/>
              <a:t>Configuration changes invalidate the current layout or other resources in your activity when the user:</a:t>
            </a:r>
            <a:endParaRPr/>
          </a:p>
          <a:p>
            <a:pPr>
              <a:buChar char="●"/>
            </a:pPr>
            <a:r>
              <a:rPr lang="en"/>
              <a:t>rotates the device</a:t>
            </a:r>
            <a:endParaRPr/>
          </a:p>
          <a:p>
            <a:pPr>
              <a:buChar char="●"/>
            </a:pPr>
            <a:r>
              <a:rPr lang="en"/>
              <a:t>chooses different system language, so locale changes</a:t>
            </a:r>
            <a:endParaRPr/>
          </a:p>
          <a:p>
            <a:pPr>
              <a:buChar char="●"/>
            </a:pPr>
            <a:r>
              <a:rPr lang="en"/>
              <a:t>enters multi-window mode (Android 7)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906894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>
            <a:spLocks noGrp="1"/>
          </p:cNvSpPr>
          <p:nvPr>
            <p:ph type="ctrTitle"/>
          </p:nvPr>
        </p:nvSpPr>
        <p:spPr>
          <a:xfrm>
            <a:off x="1319845" y="444205"/>
            <a:ext cx="10360501" cy="990896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l"/>
            <a:r>
              <a:rPr lang="en" dirty="0">
                <a:solidFill>
                  <a:schemeClr val="tx1"/>
                </a:solidFill>
              </a:rPr>
              <a:t>What happens on config change?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60" name="Shape 46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41</a:t>
            </a:fld>
            <a:endParaRPr/>
          </a:p>
        </p:txBody>
      </p:sp>
      <p:sp>
        <p:nvSpPr>
          <p:cNvPr id="459" name="Shape 459"/>
          <p:cNvSpPr txBox="1">
            <a:spLocks noGrp="1"/>
          </p:cNvSpPr>
          <p:nvPr>
            <p:ph type="body" idx="4294967295"/>
          </p:nvPr>
        </p:nvSpPr>
        <p:spPr>
          <a:xfrm>
            <a:off x="0" y="1435100"/>
            <a:ext cx="11210925" cy="4554538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marL="0" indent="0">
              <a:buNone/>
            </a:pPr>
            <a:r>
              <a:rPr lang="en"/>
              <a:t>On configuration change,  Android:</a:t>
            </a:r>
            <a:endParaRPr/>
          </a:p>
          <a:p>
            <a:pPr marL="0" indent="0">
              <a:buNone/>
            </a:pPr>
            <a:r>
              <a:rPr lang="en" b="1"/>
              <a:t>1.</a:t>
            </a:r>
            <a:r>
              <a:rPr lang="en"/>
              <a:t> shuts down activity </a:t>
            </a:r>
            <a:br>
              <a:rPr lang="en"/>
            </a:br>
            <a:r>
              <a:rPr lang="en"/>
              <a:t>    by calling:</a:t>
            </a:r>
            <a:endParaRPr/>
          </a:p>
        </p:txBody>
      </p:sp>
      <p:sp>
        <p:nvSpPr>
          <p:cNvPr id="461" name="Shape 461"/>
          <p:cNvSpPr txBox="1"/>
          <p:nvPr/>
        </p:nvSpPr>
        <p:spPr>
          <a:xfrm>
            <a:off x="6722782" y="2321422"/>
            <a:ext cx="5426986" cy="830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3199" b="1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2. </a:t>
            </a:r>
            <a:r>
              <a:rPr lang="en" sz="3199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then starts it over </a:t>
            </a:r>
            <a:br>
              <a:rPr lang="en" sz="3199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3199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     by calling:</a:t>
            </a:r>
            <a:endParaRPr sz="2399"/>
          </a:p>
        </p:txBody>
      </p:sp>
      <p:sp>
        <p:nvSpPr>
          <p:cNvPr id="462" name="Shape 462"/>
          <p:cNvSpPr txBox="1"/>
          <p:nvPr/>
        </p:nvSpPr>
        <p:spPr>
          <a:xfrm>
            <a:off x="1021134" y="3501915"/>
            <a:ext cx="4084536" cy="2217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marL="609448" indent="-507873">
              <a:lnSpc>
                <a:spcPct val="115000"/>
              </a:lnSpc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3199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onPause()</a:t>
            </a:r>
            <a:endParaRPr sz="3199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448" indent="-507873">
              <a:lnSpc>
                <a:spcPct val="115000"/>
              </a:lnSpc>
              <a:spcBef>
                <a:spcPts val="533"/>
              </a:spcBef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3199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onStop()</a:t>
            </a:r>
            <a:endParaRPr sz="3199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448" indent="-507873">
              <a:lnSpc>
                <a:spcPct val="115000"/>
              </a:lnSpc>
              <a:spcBef>
                <a:spcPts val="533"/>
              </a:spcBef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3199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onDestroy()</a:t>
            </a:r>
            <a:endParaRPr sz="2399"/>
          </a:p>
        </p:txBody>
      </p:sp>
      <p:sp>
        <p:nvSpPr>
          <p:cNvPr id="463" name="Shape 463"/>
          <p:cNvSpPr txBox="1"/>
          <p:nvPr/>
        </p:nvSpPr>
        <p:spPr>
          <a:xfrm>
            <a:off x="7293966" y="3501915"/>
            <a:ext cx="3355126" cy="19986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marL="609448" indent="-507873"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3199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onCreate()</a:t>
            </a:r>
            <a:endParaRPr sz="3199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448" indent="-507873">
              <a:spcBef>
                <a:spcPts val="1333"/>
              </a:spcBef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3199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onStart()</a:t>
            </a:r>
            <a:endParaRPr sz="3199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448" indent="-507873">
              <a:spcBef>
                <a:spcPts val="1333"/>
              </a:spcBef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3199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onResume()</a:t>
            </a:r>
            <a:endParaRPr sz="3199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endParaRPr sz="2399"/>
          </a:p>
        </p:txBody>
      </p:sp>
    </p:spTree>
    <p:extLst>
      <p:ext uri="{BB962C8B-B14F-4D97-AF65-F5344CB8AC3E}">
        <p14:creationId xmlns:p14="http://schemas.microsoft.com/office/powerpoint/2010/main" val="2815640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ctrTitle"/>
          </p:nvPr>
        </p:nvSpPr>
        <p:spPr>
          <a:xfrm>
            <a:off x="1396004" y="533401"/>
            <a:ext cx="10360501" cy="838200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l">
              <a:lnSpc>
                <a:spcPct val="115000"/>
              </a:lnSpc>
            </a:pPr>
            <a:r>
              <a:rPr lang="en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Activity instance state</a:t>
            </a:r>
            <a:endParaRPr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Shape 46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42</a:t>
            </a:fld>
            <a:endParaRPr/>
          </a:p>
        </p:txBody>
      </p:sp>
      <p:sp>
        <p:nvSpPr>
          <p:cNvPr id="470" name="Shape 470"/>
          <p:cNvSpPr txBox="1"/>
          <p:nvPr/>
        </p:nvSpPr>
        <p:spPr>
          <a:xfrm>
            <a:off x="379412" y="1752600"/>
            <a:ext cx="11393921" cy="4236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marL="609448" indent="-507873">
              <a:lnSpc>
                <a:spcPct val="115000"/>
              </a:lnSpc>
              <a:spcBef>
                <a:spcPts val="1333"/>
              </a:spcBef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3199" dirty="0">
                <a:latin typeface="Roboto"/>
                <a:ea typeface="Roboto"/>
                <a:cs typeface="Roboto"/>
                <a:sym typeface="Roboto"/>
              </a:rPr>
              <a:t>State information is created while the activity is running, such as a counter, user text, animation progression</a:t>
            </a:r>
            <a:endParaRPr sz="3199" dirty="0"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</a:pPr>
            <a:endParaRPr sz="3199" dirty="0">
              <a:latin typeface="Roboto"/>
              <a:ea typeface="Roboto"/>
              <a:cs typeface="Roboto"/>
              <a:sym typeface="Roboto"/>
            </a:endParaRPr>
          </a:p>
          <a:p>
            <a:pPr marL="609448" indent="-507873">
              <a:lnSpc>
                <a:spcPct val="115000"/>
              </a:lnSpc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3199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State is lost when device is rotated, language changes, back-button is pressed, or the system clears memory </a:t>
            </a:r>
            <a:endParaRPr sz="3199" dirty="0"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</a:pPr>
            <a:endParaRPr sz="3199" dirty="0"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  <a:spcBef>
                <a:spcPts val="1333"/>
              </a:spcBef>
            </a:pPr>
            <a:endParaRPr sz="2133" dirty="0">
              <a:solidFill>
                <a:srgbClr val="4CAF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4187957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 txBox="1">
            <a:spLocks noGrp="1"/>
          </p:cNvSpPr>
          <p:nvPr>
            <p:ph type="ctrTitle"/>
          </p:nvPr>
        </p:nvSpPr>
        <p:spPr>
          <a:xfrm>
            <a:off x="1370012" y="609601"/>
            <a:ext cx="10360501" cy="762000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l">
              <a:lnSpc>
                <a:spcPct val="115000"/>
              </a:lnSpc>
            </a:pPr>
            <a:r>
              <a:rPr lang="en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Activity instance state</a:t>
            </a:r>
            <a:endParaRPr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Shape 47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43</a:t>
            </a:fld>
            <a:endParaRPr/>
          </a:p>
        </p:txBody>
      </p:sp>
      <p:sp>
        <p:nvSpPr>
          <p:cNvPr id="477" name="Shape 477"/>
          <p:cNvSpPr txBox="1"/>
          <p:nvPr/>
        </p:nvSpPr>
        <p:spPr>
          <a:xfrm>
            <a:off x="267573" y="1600200"/>
            <a:ext cx="11357841" cy="4020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marL="609448" indent="-507873">
              <a:lnSpc>
                <a:spcPct val="115000"/>
              </a:lnSpc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3199" dirty="0">
                <a:latin typeface="Roboto"/>
                <a:ea typeface="Roboto"/>
                <a:cs typeface="Roboto"/>
                <a:sym typeface="Roboto"/>
              </a:rPr>
              <a:t>System only saves:</a:t>
            </a:r>
            <a:endParaRPr sz="3199" dirty="0">
              <a:latin typeface="Roboto"/>
              <a:ea typeface="Roboto"/>
              <a:cs typeface="Roboto"/>
              <a:sym typeface="Roboto"/>
            </a:endParaRPr>
          </a:p>
          <a:p>
            <a:pPr marL="1218895" lvl="1" indent="-507873">
              <a:lnSpc>
                <a:spcPct val="115000"/>
              </a:lnSpc>
              <a:buClr>
                <a:srgbClr val="424242"/>
              </a:buClr>
              <a:buSzPts val="2400"/>
              <a:buFont typeface="Roboto"/>
              <a:buChar char="○"/>
            </a:pPr>
            <a:r>
              <a:rPr lang="en" sz="3199" dirty="0">
                <a:latin typeface="Roboto"/>
                <a:ea typeface="Roboto"/>
                <a:cs typeface="Roboto"/>
                <a:sym typeface="Roboto"/>
              </a:rPr>
              <a:t>State of views with unique ID (android:id) such as text entered into EditText</a:t>
            </a:r>
            <a:endParaRPr sz="3199" dirty="0">
              <a:latin typeface="Roboto"/>
              <a:ea typeface="Roboto"/>
              <a:cs typeface="Roboto"/>
              <a:sym typeface="Roboto"/>
            </a:endParaRPr>
          </a:p>
          <a:p>
            <a:pPr marL="1218895" lvl="1" indent="-507873">
              <a:lnSpc>
                <a:spcPct val="115000"/>
              </a:lnSpc>
              <a:buClr>
                <a:srgbClr val="424242"/>
              </a:buClr>
              <a:buSzPts val="2400"/>
              <a:buFont typeface="Roboto"/>
              <a:buChar char="○"/>
            </a:pPr>
            <a:r>
              <a:rPr lang="en" sz="3199" dirty="0">
                <a:latin typeface="Roboto"/>
                <a:ea typeface="Roboto"/>
                <a:cs typeface="Roboto"/>
                <a:sym typeface="Roboto"/>
              </a:rPr>
              <a:t>Intent that started activity and data in its extras</a:t>
            </a:r>
            <a:endParaRPr sz="3199" dirty="0">
              <a:latin typeface="Roboto"/>
              <a:ea typeface="Roboto"/>
              <a:cs typeface="Roboto"/>
              <a:sym typeface="Roboto"/>
            </a:endParaRPr>
          </a:p>
          <a:p>
            <a:pPr marL="609448" indent="-507873">
              <a:lnSpc>
                <a:spcPct val="115000"/>
              </a:lnSpc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3199" dirty="0">
                <a:latin typeface="Roboto"/>
                <a:ea typeface="Roboto"/>
                <a:cs typeface="Roboto"/>
                <a:sym typeface="Roboto"/>
              </a:rPr>
              <a:t>You are responsible for saving other activity and user progress data</a:t>
            </a:r>
            <a:endParaRPr sz="3199" dirty="0"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</a:pPr>
            <a:endParaRPr sz="3199" dirty="0"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  <a:spcBef>
                <a:spcPts val="1333"/>
              </a:spcBef>
            </a:pPr>
            <a:endParaRPr sz="2133" dirty="0">
              <a:solidFill>
                <a:srgbClr val="4CAF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1286432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 txBox="1">
            <a:spLocks noGrp="1"/>
          </p:cNvSpPr>
          <p:nvPr>
            <p:ph type="ctrTitle"/>
          </p:nvPr>
        </p:nvSpPr>
        <p:spPr>
          <a:xfrm>
            <a:off x="1390403" y="533400"/>
            <a:ext cx="10360501" cy="1066799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l">
              <a:lnSpc>
                <a:spcPct val="115000"/>
              </a:lnSpc>
            </a:pPr>
            <a:r>
              <a:rPr lang="en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Saving instance state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83" name="Shape 48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44</a:t>
            </a:fld>
            <a:endParaRPr/>
          </a:p>
        </p:txBody>
      </p:sp>
      <p:sp>
        <p:nvSpPr>
          <p:cNvPr id="484" name="Shape 484"/>
          <p:cNvSpPr txBox="1"/>
          <p:nvPr/>
        </p:nvSpPr>
        <p:spPr>
          <a:xfrm>
            <a:off x="531812" y="1828799"/>
            <a:ext cx="11241520" cy="3877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>
              <a:lnSpc>
                <a:spcPct val="115000"/>
              </a:lnSpc>
            </a:pPr>
            <a:endParaRPr sz="3199" dirty="0"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</a:pPr>
            <a:r>
              <a:rPr lang="en" sz="3199" dirty="0">
                <a:latin typeface="Roboto"/>
                <a:ea typeface="Roboto"/>
                <a:cs typeface="Roboto"/>
                <a:sym typeface="Roboto"/>
              </a:rPr>
              <a:t>Implement </a:t>
            </a:r>
            <a:r>
              <a:rPr lang="en" sz="3199" dirty="0">
                <a:latin typeface="Consolas"/>
                <a:ea typeface="Consolas"/>
                <a:cs typeface="Consolas"/>
                <a:sym typeface="Consolas"/>
              </a:rPr>
              <a:t>onSaveInstanceState()</a:t>
            </a:r>
            <a:r>
              <a:rPr lang="en" sz="3199" dirty="0">
                <a:latin typeface="Roboto"/>
                <a:ea typeface="Roboto"/>
                <a:cs typeface="Roboto"/>
                <a:sym typeface="Roboto"/>
              </a:rPr>
              <a:t> in your activity</a:t>
            </a:r>
            <a:endParaRPr sz="3199" dirty="0">
              <a:latin typeface="Roboto"/>
              <a:ea typeface="Roboto"/>
              <a:cs typeface="Roboto"/>
              <a:sym typeface="Roboto"/>
            </a:endParaRPr>
          </a:p>
          <a:p>
            <a:pPr marL="609448" indent="-507873">
              <a:lnSpc>
                <a:spcPct val="115000"/>
              </a:lnSpc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3199" dirty="0">
                <a:latin typeface="Roboto"/>
                <a:ea typeface="Roboto"/>
                <a:cs typeface="Roboto"/>
                <a:sym typeface="Roboto"/>
              </a:rPr>
              <a:t>called by Android runtime when there is a possibility the activity may be destroyed</a:t>
            </a:r>
            <a:endParaRPr sz="3199" dirty="0">
              <a:latin typeface="Roboto"/>
              <a:ea typeface="Roboto"/>
              <a:cs typeface="Roboto"/>
              <a:sym typeface="Roboto"/>
            </a:endParaRPr>
          </a:p>
          <a:p>
            <a:pPr marL="609448" indent="-507873">
              <a:lnSpc>
                <a:spcPct val="115000"/>
              </a:lnSpc>
              <a:spcBef>
                <a:spcPts val="1333"/>
              </a:spcBef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3199" dirty="0">
                <a:latin typeface="Roboto"/>
                <a:ea typeface="Roboto"/>
                <a:cs typeface="Roboto"/>
                <a:sym typeface="Roboto"/>
              </a:rPr>
              <a:t>saves data only for this instance of the activity during current session</a:t>
            </a:r>
            <a:endParaRPr sz="3199" dirty="0"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  <a:spcBef>
                <a:spcPts val="667"/>
              </a:spcBef>
            </a:pPr>
            <a:endParaRPr sz="3199" dirty="0"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  <a:spcBef>
                <a:spcPts val="1333"/>
              </a:spcBef>
            </a:pPr>
            <a:endParaRPr sz="2133" dirty="0">
              <a:solidFill>
                <a:srgbClr val="4CAF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5405733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 txBox="1">
            <a:spLocks noGrp="1"/>
          </p:cNvSpPr>
          <p:nvPr>
            <p:ph type="ctrTitle"/>
          </p:nvPr>
        </p:nvSpPr>
        <p:spPr>
          <a:xfrm>
            <a:off x="1370012" y="609600"/>
            <a:ext cx="10360501" cy="1066799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l">
              <a:lnSpc>
                <a:spcPct val="115000"/>
              </a:lnSpc>
            </a:pPr>
            <a:r>
              <a:rPr lang="en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Instance state and app restart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518" name="Shape 51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45</a:t>
            </a:fld>
            <a:endParaRPr/>
          </a:p>
        </p:txBody>
      </p:sp>
      <p:sp>
        <p:nvSpPr>
          <p:cNvPr id="519" name="Shape 519"/>
          <p:cNvSpPr txBox="1"/>
          <p:nvPr/>
        </p:nvSpPr>
        <p:spPr>
          <a:xfrm>
            <a:off x="227012" y="1371600"/>
            <a:ext cx="11357841" cy="4554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667"/>
              </a:spcBef>
            </a:pPr>
            <a:endParaRPr sz="3199">
              <a:solidFill>
                <a:schemeClr val="dk1"/>
              </a:solidFill>
            </a:endParaRPr>
          </a:p>
          <a:p>
            <a:pPr>
              <a:lnSpc>
                <a:spcPct val="115000"/>
              </a:lnSpc>
              <a:spcBef>
                <a:spcPts val="667"/>
              </a:spcBef>
            </a:pPr>
            <a:r>
              <a:rPr lang="en" sz="3199">
                <a:solidFill>
                  <a:schemeClr val="dk1"/>
                </a:solidFill>
              </a:rPr>
              <a:t>When you stop and restart a new app session, the activity instance states are lost and your activities will revert to their default appearance</a:t>
            </a:r>
            <a:endParaRPr sz="3199">
              <a:solidFill>
                <a:schemeClr val="dk1"/>
              </a:solidFill>
            </a:endParaRPr>
          </a:p>
          <a:p>
            <a:pPr>
              <a:lnSpc>
                <a:spcPct val="115000"/>
              </a:lnSpc>
              <a:spcBef>
                <a:spcPts val="667"/>
              </a:spcBef>
            </a:pPr>
            <a:endParaRPr sz="3199">
              <a:solidFill>
                <a:schemeClr val="dk1"/>
              </a:solidFill>
            </a:endParaRPr>
          </a:p>
          <a:p>
            <a:pPr>
              <a:lnSpc>
                <a:spcPct val="115000"/>
              </a:lnSpc>
              <a:spcBef>
                <a:spcPts val="667"/>
              </a:spcBef>
            </a:pPr>
            <a:r>
              <a:rPr lang="en" sz="3199">
                <a:solidFill>
                  <a:schemeClr val="dk1"/>
                </a:solidFill>
              </a:rPr>
              <a:t>If you need to save user data between app sessions, use shared preferences or a database.</a:t>
            </a:r>
            <a:endParaRPr sz="3199"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  <a:spcBef>
                <a:spcPts val="667"/>
              </a:spcBef>
            </a:pPr>
            <a:endParaRPr sz="3199"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  <a:spcBef>
                <a:spcPts val="1333"/>
              </a:spcBef>
            </a:pPr>
            <a:endParaRPr sz="2133">
              <a:solidFill>
                <a:srgbClr val="4CAF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1712267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2C813A83-4CF3-4942-8C24-169E11C40466}"/>
              </a:ext>
            </a:extLst>
          </p:cNvPr>
          <p:cNvSpPr/>
          <p:nvPr/>
        </p:nvSpPr>
        <p:spPr>
          <a:xfrm>
            <a:off x="0" y="0"/>
            <a:ext cx="12188825" cy="4686918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8C6F3F28-25A8-4E20-83C7-12F88E7C28D0}"/>
              </a:ext>
            </a:extLst>
          </p:cNvPr>
          <p:cNvCxnSpPr>
            <a:cxnSpLocks/>
          </p:cNvCxnSpPr>
          <p:nvPr/>
        </p:nvCxnSpPr>
        <p:spPr>
          <a:xfrm>
            <a:off x="9344766" y="0"/>
            <a:ext cx="1828324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8E1879BF-80CB-413D-9BC1-C05963A116D7}"/>
              </a:ext>
            </a:extLst>
          </p:cNvPr>
          <p:cNvCxnSpPr>
            <a:cxnSpLocks/>
          </p:cNvCxnSpPr>
          <p:nvPr/>
        </p:nvCxnSpPr>
        <p:spPr>
          <a:xfrm>
            <a:off x="10166481" y="0"/>
            <a:ext cx="663799" cy="6639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ED354CBC-26FA-4C5C-B91C-AD6F2AE53BC2}"/>
              </a:ext>
            </a:extLst>
          </p:cNvPr>
          <p:cNvCxnSpPr>
            <a:cxnSpLocks/>
          </p:cNvCxnSpPr>
          <p:nvPr/>
        </p:nvCxnSpPr>
        <p:spPr>
          <a:xfrm>
            <a:off x="733236" y="6294600"/>
            <a:ext cx="558200" cy="5583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B6F6E02B-7F30-40ED-9667-2C98864546BE}"/>
              </a:ext>
            </a:extLst>
          </p:cNvPr>
          <p:cNvCxnSpPr>
            <a:cxnSpLocks/>
          </p:cNvCxnSpPr>
          <p:nvPr/>
        </p:nvCxnSpPr>
        <p:spPr>
          <a:xfrm>
            <a:off x="390426" y="5129692"/>
            <a:ext cx="1727861" cy="17283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1485516" y="2249080"/>
            <a:ext cx="10722355" cy="123110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22" name="Diamond 6">
            <a:extLst>
              <a:ext uri="{FF2B5EF4-FFF2-40B4-BE49-F238E27FC236}">
                <a16:creationId xmlns:a16="http://schemas.microsoft.com/office/drawing/2014/main" xmlns="" id="{AFBA4B1A-59E0-42F9-8062-FE9B4E00A99F}"/>
              </a:ext>
            </a:extLst>
          </p:cNvPr>
          <p:cNvSpPr/>
          <p:nvPr/>
        </p:nvSpPr>
        <p:spPr>
          <a:xfrm>
            <a:off x="2640914" y="1214279"/>
            <a:ext cx="2429830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23" name="Diamond 6">
            <a:extLst>
              <a:ext uri="{FF2B5EF4-FFF2-40B4-BE49-F238E27FC236}">
                <a16:creationId xmlns:a16="http://schemas.microsoft.com/office/drawing/2014/main" xmlns="" id="{4F0CA98B-3337-4AC3-8305-ED6C9C731FFB}"/>
              </a:ext>
            </a:extLst>
          </p:cNvPr>
          <p:cNvSpPr/>
          <p:nvPr/>
        </p:nvSpPr>
        <p:spPr>
          <a:xfrm>
            <a:off x="2898021" y="1214279"/>
            <a:ext cx="2429830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12934" y="5334000"/>
            <a:ext cx="37340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For queries</a:t>
            </a:r>
          </a:p>
          <a:p>
            <a:r>
              <a:rPr lang="en-US" dirty="0" smtClean="0">
                <a:latin typeface="Casper" panose="02000506000000020004" pitchFamily="2" charset="0"/>
                <a:cs typeface="Segoe UI" panose="020B0502040204020203" pitchFamily="34" charset="0"/>
              </a:rPr>
              <a:t>Email: parveen.e13339@cumail.in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95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ctrTitle"/>
          </p:nvPr>
        </p:nvSpPr>
        <p:spPr>
          <a:xfrm>
            <a:off x="1370012" y="433070"/>
            <a:ext cx="10278824" cy="1041400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l">
              <a:lnSpc>
                <a:spcPct val="115000"/>
              </a:lnSpc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What is an Activity?</a:t>
            </a:r>
            <a:endParaRPr dirty="0"/>
          </a:p>
        </p:txBody>
      </p:sp>
      <p:sp>
        <p:nvSpPr>
          <p:cNvPr id="302" name="Shape 30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  <p:sp>
        <p:nvSpPr>
          <p:cNvPr id="303" name="Shape 303"/>
          <p:cNvSpPr txBox="1">
            <a:spLocks noGrp="1"/>
          </p:cNvSpPr>
          <p:nvPr>
            <p:ph type="body" idx="4294967295"/>
          </p:nvPr>
        </p:nvSpPr>
        <p:spPr>
          <a:xfrm>
            <a:off x="579438" y="1479550"/>
            <a:ext cx="11609387" cy="4554538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>
              <a:buChar char="●"/>
            </a:pPr>
            <a:r>
              <a:rPr lang="en" dirty="0"/>
              <a:t>An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dirty="0"/>
              <a:t> is an application component</a:t>
            </a:r>
            <a:endParaRPr dirty="0"/>
          </a:p>
          <a:p>
            <a:pPr>
              <a:buChar char="●"/>
            </a:pPr>
            <a:r>
              <a:rPr lang="en" dirty="0"/>
              <a:t>Represents one window, one hierarchy of views</a:t>
            </a:r>
            <a:endParaRPr dirty="0"/>
          </a:p>
          <a:p>
            <a:pPr>
              <a:buChar char="●"/>
            </a:pPr>
            <a:r>
              <a:rPr lang="en" dirty="0"/>
              <a:t>Typically fills the screen, but can be embedded in other activity or a appear as floating window</a:t>
            </a:r>
            <a:endParaRPr dirty="0"/>
          </a:p>
          <a:p>
            <a:pPr>
              <a:buChar char="●"/>
            </a:pPr>
            <a:r>
              <a:rPr lang="en" dirty="0"/>
              <a:t>Java class, typically one activity in one file</a:t>
            </a:r>
            <a:endParaRPr dirty="0"/>
          </a:p>
          <a:p>
            <a:pPr marL="0" indent="0">
              <a:buNone/>
            </a:pPr>
            <a:endParaRPr sz="2133" dirty="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ctrTitle"/>
          </p:nvPr>
        </p:nvSpPr>
        <p:spPr>
          <a:xfrm>
            <a:off x="1266110" y="508476"/>
            <a:ext cx="10360501" cy="1066799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l">
              <a:lnSpc>
                <a:spcPct val="115000"/>
              </a:lnSpc>
            </a:pPr>
            <a:r>
              <a:rPr lang="en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What does an Activity do?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09" name="Shape 30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  <p:sp>
        <p:nvSpPr>
          <p:cNvPr id="310" name="Shape 310"/>
          <p:cNvSpPr txBox="1">
            <a:spLocks noGrp="1"/>
          </p:cNvSpPr>
          <p:nvPr>
            <p:ph type="body" idx="4294967295"/>
          </p:nvPr>
        </p:nvSpPr>
        <p:spPr>
          <a:xfrm>
            <a:off x="579438" y="1377950"/>
            <a:ext cx="11609387" cy="4554538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>
              <a:buChar char="●"/>
            </a:pPr>
            <a:r>
              <a:rPr lang="en" dirty="0"/>
              <a:t>Represents an activity, such as ordering groceries, sending email, or getting directions</a:t>
            </a:r>
            <a:endParaRPr dirty="0"/>
          </a:p>
          <a:p>
            <a:pPr>
              <a:buChar char="●"/>
            </a:pPr>
            <a:r>
              <a:rPr lang="en" dirty="0"/>
              <a:t>Handles user interactions, such as button clicks, text entry, or login verification</a:t>
            </a:r>
            <a:endParaRPr dirty="0"/>
          </a:p>
          <a:p>
            <a:pPr>
              <a:buChar char="●"/>
            </a:pPr>
            <a:r>
              <a:rPr lang="en" dirty="0"/>
              <a:t>Can start other activities in the same or other apps</a:t>
            </a:r>
            <a:endParaRPr dirty="0"/>
          </a:p>
          <a:p>
            <a:pPr>
              <a:buChar char="●"/>
            </a:pPr>
            <a:r>
              <a:rPr lang="en" dirty="0"/>
              <a:t>Has a life cycle—is created, started, runs, is paused, resumed, stopped, and destroyed</a:t>
            </a:r>
            <a:endParaRPr dirty="0"/>
          </a:p>
          <a:p>
            <a:pPr marL="0" indent="0">
              <a:buNone/>
            </a:pPr>
            <a:endParaRPr sz="2133" dirty="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ctrTitle"/>
          </p:nvPr>
        </p:nvSpPr>
        <p:spPr>
          <a:xfrm>
            <a:off x="1293812" y="381000"/>
            <a:ext cx="10360501" cy="1066799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l">
              <a:lnSpc>
                <a:spcPct val="115000"/>
              </a:lnSpc>
            </a:pPr>
            <a:r>
              <a:rPr lang="en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Examples of activities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16" name="Shape 31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/>
          </a:p>
        </p:txBody>
      </p:sp>
      <p:pic>
        <p:nvPicPr>
          <p:cNvPr id="317" name="Shape 317"/>
          <p:cNvPicPr preferRelativeResize="0"/>
          <p:nvPr/>
        </p:nvPicPr>
        <p:blipFill rotWithShape="1">
          <a:blip r:embed="rId3">
            <a:alphaModFix/>
          </a:blip>
          <a:srcRect t="3606" b="7788"/>
          <a:stretch/>
        </p:blipFill>
        <p:spPr>
          <a:xfrm>
            <a:off x="9343166" y="1597208"/>
            <a:ext cx="2612919" cy="411608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18" name="Shape 318"/>
          <p:cNvPicPr preferRelativeResize="0"/>
          <p:nvPr/>
        </p:nvPicPr>
        <p:blipFill rotWithShape="1">
          <a:blip r:embed="rId4">
            <a:alphaModFix/>
          </a:blip>
          <a:srcRect t="3810" b="8176"/>
          <a:stretch/>
        </p:blipFill>
        <p:spPr>
          <a:xfrm>
            <a:off x="3188414" y="1657329"/>
            <a:ext cx="2612951" cy="4088304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19" name="Shape 319"/>
          <p:cNvPicPr preferRelativeResize="0"/>
          <p:nvPr/>
        </p:nvPicPr>
        <p:blipFill rotWithShape="1">
          <a:blip r:embed="rId5">
            <a:alphaModFix/>
          </a:blip>
          <a:srcRect t="3810" b="8176"/>
          <a:stretch/>
        </p:blipFill>
        <p:spPr>
          <a:xfrm>
            <a:off x="111037" y="1657329"/>
            <a:ext cx="2612951" cy="4088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Shape 320"/>
          <p:cNvPicPr preferRelativeResize="0"/>
          <p:nvPr/>
        </p:nvPicPr>
        <p:blipFill rotWithShape="1">
          <a:blip r:embed="rId6">
            <a:alphaModFix/>
          </a:blip>
          <a:srcRect t="3810" b="8176"/>
          <a:stretch/>
        </p:blipFill>
        <p:spPr>
          <a:xfrm>
            <a:off x="6265790" y="1657329"/>
            <a:ext cx="2612951" cy="4088304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21" name="Shape 321"/>
          <p:cNvSpPr/>
          <p:nvPr/>
        </p:nvSpPr>
        <p:spPr>
          <a:xfrm>
            <a:off x="111071" y="1657412"/>
            <a:ext cx="2612919" cy="4088135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endParaRPr sz="2399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ctrTitle"/>
          </p:nvPr>
        </p:nvSpPr>
        <p:spPr>
          <a:xfrm>
            <a:off x="1293812" y="449261"/>
            <a:ext cx="10360501" cy="1066799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l">
              <a:lnSpc>
                <a:spcPct val="115000"/>
              </a:lnSpc>
            </a:pPr>
            <a:r>
              <a:rPr lang="en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Apps and activities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27" name="Shape 32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/>
          </a:p>
        </p:txBody>
      </p:sp>
      <p:sp>
        <p:nvSpPr>
          <p:cNvPr id="328" name="Shape 328"/>
          <p:cNvSpPr txBox="1">
            <a:spLocks noGrp="1"/>
          </p:cNvSpPr>
          <p:nvPr>
            <p:ph type="body" idx="4294967295"/>
          </p:nvPr>
        </p:nvSpPr>
        <p:spPr>
          <a:xfrm>
            <a:off x="0" y="1581150"/>
            <a:ext cx="11356975" cy="4313238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>
              <a:buChar char="●"/>
            </a:pPr>
            <a:r>
              <a:rPr lang="en" dirty="0"/>
              <a:t>Activities are loosely tied together to make up an app</a:t>
            </a:r>
            <a:endParaRPr dirty="0"/>
          </a:p>
          <a:p>
            <a:pPr>
              <a:buChar char="●"/>
            </a:pPr>
            <a:r>
              <a:rPr lang="en" dirty="0"/>
              <a:t>First activity user sees is typically called "main activity"</a:t>
            </a:r>
            <a:endParaRPr dirty="0"/>
          </a:p>
          <a:p>
            <a:pPr>
              <a:buChar char="●"/>
            </a:pPr>
            <a:r>
              <a:rPr lang="en" dirty="0"/>
              <a:t>Activities can be organized in parent-child relationships in the Android manifest  to aid navigation</a:t>
            </a:r>
            <a:endParaRPr dirty="0"/>
          </a:p>
          <a:p>
            <a:pPr marL="0" indent="0">
              <a:buNone/>
            </a:pPr>
            <a:endParaRPr sz="2133" dirty="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>
            <a:spLocks noGrp="1"/>
          </p:cNvSpPr>
          <p:nvPr>
            <p:ph type="ctrTitle"/>
          </p:nvPr>
        </p:nvSpPr>
        <p:spPr>
          <a:xfrm>
            <a:off x="1446212" y="609600"/>
            <a:ext cx="10360501" cy="1066799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r>
              <a:rPr lang="en" dirty="0">
                <a:solidFill>
                  <a:schemeClr val="tx1"/>
                </a:solidFill>
              </a:rPr>
              <a:t>Layouts and Activities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35" name="Shape 33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/>
          </a:p>
        </p:txBody>
      </p:sp>
      <p:sp>
        <p:nvSpPr>
          <p:cNvPr id="334" name="Shape 334"/>
          <p:cNvSpPr txBox="1">
            <a:spLocks noGrp="1"/>
          </p:cNvSpPr>
          <p:nvPr>
            <p:ph type="body" idx="4294967295"/>
          </p:nvPr>
        </p:nvSpPr>
        <p:spPr>
          <a:xfrm>
            <a:off x="556021" y="1828800"/>
            <a:ext cx="11356975" cy="2914650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>
              <a:buChar char="●"/>
            </a:pPr>
            <a:r>
              <a:rPr lang="en" dirty="0"/>
              <a:t>An activity typically has a UI layout</a:t>
            </a:r>
            <a:endParaRPr dirty="0"/>
          </a:p>
          <a:p>
            <a:pPr>
              <a:buChar char="●"/>
            </a:pPr>
            <a:r>
              <a:rPr lang="en" dirty="0"/>
              <a:t>Layout is usually defined in one or more XML files</a:t>
            </a:r>
            <a:endParaRPr dirty="0"/>
          </a:p>
          <a:p>
            <a:pPr>
              <a:buChar char="●"/>
            </a:pPr>
            <a:r>
              <a:rPr lang="en" dirty="0"/>
              <a:t>Activity "inflates" layout as part of being created</a:t>
            </a:r>
            <a:endParaRPr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RMAT_P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1679</Words>
  <Application>Microsoft Office PowerPoint</Application>
  <PresentationFormat>Custom</PresentationFormat>
  <Paragraphs>302</Paragraphs>
  <Slides>46</Slides>
  <Notes>45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8" baseType="lpstr">
      <vt:lpstr>FORMAT_PPT</vt:lpstr>
      <vt:lpstr>CorelDRAW</vt:lpstr>
      <vt:lpstr>PowerPoint Presentation</vt:lpstr>
      <vt:lpstr> Activities</vt:lpstr>
      <vt:lpstr>Contents</vt:lpstr>
      <vt:lpstr>Activities (high-level view)</vt:lpstr>
      <vt:lpstr>What is an Activity?</vt:lpstr>
      <vt:lpstr>What does an Activity do?</vt:lpstr>
      <vt:lpstr>Examples of activities</vt:lpstr>
      <vt:lpstr>Apps and activities</vt:lpstr>
      <vt:lpstr>Layouts and Activities</vt:lpstr>
      <vt:lpstr>Intents</vt:lpstr>
      <vt:lpstr>What is an intent?</vt:lpstr>
      <vt:lpstr>What can intents do?</vt:lpstr>
      <vt:lpstr>Explicit and implicit intents</vt:lpstr>
      <vt:lpstr>How Activities Run</vt:lpstr>
      <vt:lpstr>Sending and Receiving Data</vt:lpstr>
      <vt:lpstr>Two types of sending data with intents</vt:lpstr>
      <vt:lpstr>Sending and retrieving data</vt:lpstr>
      <vt:lpstr>Activity stack</vt:lpstr>
      <vt:lpstr>Activity Stack</vt:lpstr>
      <vt:lpstr>Two forms of navigation</vt:lpstr>
      <vt:lpstr>    Back navigation</vt:lpstr>
      <vt:lpstr>    Up navigation</vt:lpstr>
      <vt:lpstr>Activity Lifecycle and Managing State</vt:lpstr>
      <vt:lpstr>Contents</vt:lpstr>
      <vt:lpstr>Activity Lifecycle</vt:lpstr>
      <vt:lpstr>What is the Activity Lifecycle?</vt:lpstr>
      <vt:lpstr>What is the Activity Lifecycle?</vt:lpstr>
      <vt:lpstr>Activity states and app visibility</vt:lpstr>
      <vt:lpstr>Callbacks and when they are called</vt:lpstr>
      <vt:lpstr>Activity states and callbacks graph</vt:lpstr>
      <vt:lpstr>Implementing and overriding callbacks</vt:lpstr>
      <vt:lpstr>onCreate() –&gt; Created</vt:lpstr>
      <vt:lpstr>onStart() –&gt; Started</vt:lpstr>
      <vt:lpstr>onRestart() –&gt; Started</vt:lpstr>
      <vt:lpstr>onResume() –&gt; Resumed/Running </vt:lpstr>
      <vt:lpstr>onPause() –&gt; Paused</vt:lpstr>
      <vt:lpstr>onStop() –&gt; Stopped</vt:lpstr>
      <vt:lpstr>onDestroy() –&gt; Destroyed</vt:lpstr>
      <vt:lpstr>Activity Instance State</vt:lpstr>
      <vt:lpstr>When does config change?</vt:lpstr>
      <vt:lpstr>What happens on config change?</vt:lpstr>
      <vt:lpstr>Activity instance state</vt:lpstr>
      <vt:lpstr>Activity instance state</vt:lpstr>
      <vt:lpstr>Saving instance state</vt:lpstr>
      <vt:lpstr>Instance state and app restart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hcl</dc:creator>
  <cp:lastModifiedBy>Dell</cp:lastModifiedBy>
  <cp:revision>10</cp:revision>
  <dcterms:created xsi:type="dcterms:W3CDTF">2021-01-02T06:26:00Z</dcterms:created>
  <dcterms:modified xsi:type="dcterms:W3CDTF">2023-03-03T09:52:13Z</dcterms:modified>
</cp:coreProperties>
</file>