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380" r:id="rId2"/>
    <p:sldId id="527" r:id="rId3"/>
    <p:sldId id="479" r:id="rId4"/>
    <p:sldId id="529" r:id="rId5"/>
    <p:sldId id="530" r:id="rId6"/>
    <p:sldId id="528" r:id="rId7"/>
    <p:sldId id="481" r:id="rId8"/>
    <p:sldId id="482" r:id="rId9"/>
    <p:sldId id="483" r:id="rId10"/>
    <p:sldId id="505" r:id="rId11"/>
    <p:sldId id="486" r:id="rId12"/>
    <p:sldId id="508" r:id="rId13"/>
    <p:sldId id="484" r:id="rId14"/>
    <p:sldId id="485" r:id="rId15"/>
    <p:sldId id="504" r:id="rId16"/>
    <p:sldId id="520" r:id="rId17"/>
    <p:sldId id="488" r:id="rId18"/>
    <p:sldId id="487" r:id="rId19"/>
    <p:sldId id="491" r:id="rId20"/>
    <p:sldId id="500" r:id="rId21"/>
    <p:sldId id="492" r:id="rId22"/>
    <p:sldId id="493" r:id="rId23"/>
    <p:sldId id="503" r:id="rId24"/>
    <p:sldId id="514" r:id="rId25"/>
    <p:sldId id="519" r:id="rId26"/>
    <p:sldId id="516" r:id="rId27"/>
    <p:sldId id="480" r:id="rId28"/>
    <p:sldId id="499" r:id="rId29"/>
    <p:sldId id="489" r:id="rId30"/>
    <p:sldId id="506" r:id="rId31"/>
    <p:sldId id="525" r:id="rId32"/>
    <p:sldId id="522" r:id="rId33"/>
    <p:sldId id="521" r:id="rId34"/>
    <p:sldId id="5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31" autoAdjust="0"/>
  </p:normalViewPr>
  <p:slideViewPr>
    <p:cSldViewPr snapToGrid="0">
      <p:cViewPr varScale="1">
        <p:scale>
          <a:sx n="63" d="100"/>
          <a:sy n="63" d="100"/>
        </p:scale>
        <p:origin x="-77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a:t>
            </a:fld>
            <a:endParaRPr lang="en-US"/>
          </a:p>
        </p:txBody>
      </p:sp>
    </p:spTree>
    <p:extLst>
      <p:ext uri="{BB962C8B-B14F-4D97-AF65-F5344CB8AC3E}">
        <p14:creationId xmlns:p14="http://schemas.microsoft.com/office/powerpoint/2010/main" val="143555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570454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33304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95004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93075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t>
            </a:r>
            <a:r>
              <a:rPr lang="en-US" dirty="0" smtClean="0"/>
              <a:t>A</a:t>
            </a:r>
            <a:endParaRPr lang="en-US" dirty="0"/>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47688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Expert </a:t>
            </a:r>
            <a:r>
              <a:rPr lang="en-US" dirty="0" smtClean="0"/>
              <a:t>(Optional)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732320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C</a:t>
            </a:r>
          </a:p>
          <a:p>
            <a:r>
              <a:rPr lang="en-IN" dirty="0"/>
              <a:t>Expert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111957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1</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89191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1</a:t>
            </a:r>
          </a:p>
          <a:p>
            <a:r>
              <a:rPr lang="en-US" dirty="0"/>
              <a:t>Easy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847067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4</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369097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extLst>
      <p:ext uri="{BB962C8B-B14F-4D97-AF65-F5344CB8AC3E}">
        <p14:creationId xmlns:p14="http://schemas.microsoft.com/office/powerpoint/2010/main" val="519139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Option-C</a:t>
            </a:r>
          </a:p>
          <a:p>
            <a:r>
              <a:rPr lang="en-US" dirty="0"/>
              <a:t>Moderate (Optional)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3413060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1</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2671701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t>
            </a:r>
            <a:r>
              <a:rPr lang="en-US" dirty="0" smtClean="0"/>
              <a:t>1</a:t>
            </a:r>
            <a:endParaRPr lang="en-US" dirty="0"/>
          </a:p>
          <a:p>
            <a:r>
              <a:rPr lang="en-US" dirty="0"/>
              <a:t>Moderate (Optional)</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428467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178108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B</a:t>
            </a:r>
          </a:p>
          <a:p>
            <a:r>
              <a:rPr lang="en-IN" dirty="0"/>
              <a:t>Easy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2165446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A</a:t>
            </a:r>
          </a:p>
          <a:p>
            <a:r>
              <a:rPr lang="en-IN" dirty="0"/>
              <a:t>Moderate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762294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D</a:t>
            </a:r>
          </a:p>
          <a:p>
            <a:r>
              <a:rPr lang="en-IN" dirty="0"/>
              <a:t>Easy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2102881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920034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Option-B</a:t>
            </a:r>
          </a:p>
          <a:p>
            <a:r>
              <a:rPr lang="en-US" dirty="0"/>
              <a:t>Moderate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2258836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Expert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46725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486819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Expert </a:t>
            </a:r>
            <a:r>
              <a:rPr lang="en-US" dirty="0" smtClean="0"/>
              <a:t>(</a:t>
            </a:r>
            <a:r>
              <a:rPr lang="en-US" dirty="0" err="1" smtClean="0"/>
              <a:t>Optiional</a:t>
            </a:r>
            <a:r>
              <a:rPr lang="en-US" dirty="0" smtClean="0"/>
              <a: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68855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E</a:t>
            </a:r>
          </a:p>
          <a:p>
            <a:r>
              <a:rPr lang="en-IN" dirty="0"/>
              <a:t>Easy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394119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C</a:t>
            </a:r>
          </a:p>
          <a:p>
            <a:r>
              <a:rPr lang="en-IN" dirty="0"/>
              <a:t>Expert (Compulsory)</a:t>
            </a:r>
          </a:p>
        </p:txBody>
      </p:sp>
      <p:sp>
        <p:nvSpPr>
          <p:cNvPr id="4" name="Slide Number Placeholder 3"/>
          <p:cNvSpPr>
            <a:spLocks noGrp="1"/>
          </p:cNvSpPr>
          <p:nvPr>
            <p:ph type="sldNum" sz="quarter" idx="5"/>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2387913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D</a:t>
            </a:r>
          </a:p>
          <a:p>
            <a:r>
              <a:rPr lang="en-IN" dirty="0"/>
              <a:t>Expert (Optional)</a:t>
            </a:r>
          </a:p>
        </p:txBody>
      </p:sp>
      <p:sp>
        <p:nvSpPr>
          <p:cNvPr id="4" name="Slide Number Placeholder 3"/>
          <p:cNvSpPr>
            <a:spLocks noGrp="1"/>
          </p:cNvSpPr>
          <p:nvPr>
            <p:ph type="sldNum" sz="quarter" idx="5"/>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193836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321202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19623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380520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92900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98034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1977755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(Compulsory)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272122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3/5/2023</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
        <p:nvSpPr>
          <p:cNvPr id="5" name="Rectangle 4"/>
          <p:cNvSpPr/>
          <p:nvPr userDrawn="1"/>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Input-Output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3/5/2023</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072056"/>
            <a:ext cx="11229474" cy="2395044"/>
          </a:xfrm>
        </p:spPr>
        <p:txBody>
          <a:bodyPr>
            <a:normAutofit/>
          </a:bodyPr>
          <a:lstStyle/>
          <a:p>
            <a:r>
              <a:rPr lang="en-US" sz="7200" b="1" dirty="0">
                <a:solidFill>
                  <a:srgbClr val="C00000"/>
                </a:solidFill>
                <a:effectLst/>
                <a:cs typeface="Times New Roman" pitchFamily="18" charset="0"/>
              </a:rPr>
              <a:t>ALGEBRA</a:t>
            </a: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5.</a:t>
            </a:r>
            <a:r>
              <a:rPr lang="en-US" sz="2400" b="0" i="0" dirty="0">
                <a:solidFill>
                  <a:srgbClr val="000000"/>
                </a:solidFill>
                <a:effectLst/>
                <a:latin typeface="Times New Roman" panose="02020603050405020304" pitchFamily="18" charset="0"/>
                <a:cs typeface="Times New Roman" panose="02020603050405020304" pitchFamily="18" charset="0"/>
              </a:rPr>
              <a:t> There are 120 legs and 50 heads of some ducks and horses grazing in a field. Find the number of horses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­20		 B. 10 		C. 30 		D. 40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235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938992"/>
          </a:xfrm>
          <a:prstGeom prst="rect">
            <a:avLst/>
          </a:prstGeom>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6. A vessel, full of water, weighs 16.5 kg. When  the vessel is 1/4 full, it weighs 5.25 kg. Find the weight of the empty vessel.</a:t>
            </a:r>
          </a:p>
          <a:p>
            <a:pPr>
              <a:buNone/>
            </a:pPr>
            <a:endParaRPr lang="en-US" sz="2400" dirty="0">
              <a:latin typeface="Times New Roman" panose="02020603050405020304" pitchFamily="18" charset="0"/>
              <a:cs typeface="Times New Roman" panose="02020603050405020304" pitchFamily="18" charset="0"/>
            </a:endParaRPr>
          </a:p>
          <a:p>
            <a:pPr marL="514350" indent="-514350">
              <a:buAutoNum type="alphaUcPeriod"/>
            </a:pPr>
            <a:r>
              <a:rPr lang="nn-NO" sz="2400" dirty="0">
                <a:latin typeface="Times New Roman" panose="02020603050405020304" pitchFamily="18" charset="0"/>
                <a:cs typeface="Times New Roman" panose="02020603050405020304" pitchFamily="18" charset="0"/>
              </a:rPr>
              <a:t>15 kg 		B. 10 kg 		C. 1.5 kg		 D. 5.25 kg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7.</a:t>
            </a:r>
            <a:r>
              <a:rPr lang="en-US" sz="2400" i="0" dirty="0">
                <a:solidFill>
                  <a:srgbClr val="000000"/>
                </a:solidFill>
                <a:effectLst/>
                <a:latin typeface="Times New Roman" panose="02020603050405020304" pitchFamily="18" charset="0"/>
                <a:cs typeface="Times New Roman" panose="02020603050405020304" pitchFamily="18" charset="0"/>
              </a:rPr>
              <a:t> The sum of the digits of a 2 - digit number is 9. If we add 27 to the number, the new number obtained is a number formed by interchange of the digits. Find the number.</a:t>
            </a:r>
          </a:p>
          <a:p>
            <a:endParaRPr lang="en-US" sz="2400" i="0" dirty="0">
              <a:solidFill>
                <a:srgbClr val="000000"/>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36		B. 63 		C. 54		D. 45</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235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2308324"/>
          </a:xfrm>
          <a:prstGeom prst="rect">
            <a:avLst/>
          </a:prstGeom>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8. Sudhir has 30 handkerchiefs and socks. If he had 5 more handkerchiefs and 5 less socks, the number of handkerchiefs becomes 5 times the number of socks. Find the original number of handkerchiefs and socks respectively.</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A. 25 &amp; 5 	B. 18, 12 	C. 20, 10 	D. 24, 6</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230832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9.A milkman has cows, buffaloes and goats. The number of goats is 5/2 times the number of cows and the number of cows is 5/2 times the number of buffaloes. If the total number of cows, buffaloes and goats is 39, find the number of goats the milkman owns.</a:t>
            </a:r>
          </a:p>
          <a:p>
            <a:pPr algn="just"/>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A. 25 		B. 10 		C. 4 		D. 21</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378565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10.</a:t>
            </a:r>
            <a:r>
              <a:rPr lang="en-US" sz="2400" b="1" dirty="0" smtClean="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Two hackers planned to hack a bank account which had debit card pin code in such a format that if a fraction could be made using the first two digits as numerator and last two digits as denominator, then if the numerator of the fraction was increased by 200% and the denominator by 300%, the fraction becomes 12/15. What was the pin of the debit card?</a:t>
            </a:r>
          </a:p>
          <a:p>
            <a:r>
              <a:rPr lang="en-US" sz="2400" dirty="0">
                <a:latin typeface="Times New Roman" panose="02020603050405020304" pitchFamily="18" charset="0"/>
                <a:cs typeface="Times New Roman" panose="02020603050405020304" pitchFamily="18" charset="0"/>
              </a:rPr>
              <a:t>A. 1889		B. 1660		C. 4850		D. 1615</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235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935A37A-08FF-4DCE-969F-5BA67E059DE4}"/>
              </a:ext>
            </a:extLst>
          </p:cNvPr>
          <p:cNvSpPr txBox="1"/>
          <p:nvPr/>
        </p:nvSpPr>
        <p:spPr>
          <a:xfrm>
            <a:off x="264160" y="1121956"/>
            <a:ext cx="11582400" cy="1569660"/>
          </a:xfrm>
          <a:prstGeom prst="rect">
            <a:avLst/>
          </a:prstGeom>
          <a:noFill/>
        </p:spPr>
        <p:txBody>
          <a:bodyPr wrap="square">
            <a:spAutoFit/>
          </a:bodyPr>
          <a:lstStyle/>
          <a:p>
            <a:r>
              <a:rPr lang="en-US" sz="2400" b="0" i="0" dirty="0" smtClean="0">
                <a:solidFill>
                  <a:srgbClr val="000000"/>
                </a:solidFill>
                <a:effectLst/>
                <a:latin typeface="Times New Roman" panose="02020603050405020304" pitchFamily="18" charset="0"/>
                <a:cs typeface="Times New Roman" panose="02020603050405020304" pitchFamily="18" charset="0"/>
              </a:rPr>
              <a:t>11. </a:t>
            </a:r>
            <a:r>
              <a:rPr lang="en-US" sz="2400" b="0" i="0" dirty="0">
                <a:solidFill>
                  <a:srgbClr val="000000"/>
                </a:solidFill>
                <a:effectLst/>
                <a:latin typeface="Times New Roman" panose="02020603050405020304" pitchFamily="18" charset="0"/>
                <a:cs typeface="Times New Roman" panose="02020603050405020304" pitchFamily="18" charset="0"/>
              </a:rPr>
              <a:t>A boy was asked to find 8/9</a:t>
            </a:r>
            <a:r>
              <a:rPr lang="en-US" sz="2400" b="0" i="0" baseline="30000" dirty="0">
                <a:solidFill>
                  <a:srgbClr val="000000"/>
                </a:solidFill>
                <a:effectLst/>
                <a:latin typeface="Times New Roman" panose="02020603050405020304" pitchFamily="18" charset="0"/>
                <a:cs typeface="Times New Roman" panose="02020603050405020304" pitchFamily="18" charset="0"/>
              </a:rPr>
              <a:t>th</a:t>
            </a:r>
            <a:r>
              <a:rPr lang="en-US" sz="2400" b="0" i="0" dirty="0">
                <a:solidFill>
                  <a:srgbClr val="000000"/>
                </a:solidFill>
                <a:effectLst/>
                <a:latin typeface="Times New Roman" panose="02020603050405020304" pitchFamily="18" charset="0"/>
                <a:cs typeface="Times New Roman" panose="02020603050405020304" pitchFamily="18" charset="0"/>
              </a:rPr>
              <a:t> of a fraction. He made a mistake of dividing the fraction by 8/9 and so got an answer which exceeds the correct answer by 17/54. Find the original fraction?</a:t>
            </a:r>
          </a:p>
          <a:p>
            <a:pPr marL="457200" indent="-457200">
              <a:buAutoNum type="alphaUcPeriod"/>
            </a:pPr>
            <a:r>
              <a:rPr lang="en-US" sz="2400" dirty="0">
                <a:solidFill>
                  <a:srgbClr val="000000"/>
                </a:solidFill>
                <a:latin typeface="Times New Roman" panose="02020603050405020304" pitchFamily="18" charset="0"/>
                <a:cs typeface="Times New Roman" panose="02020603050405020304" pitchFamily="18" charset="0"/>
              </a:rPr>
              <a:t>2/3			B. ¾			C. 4/3			D. 3/5</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D56B1860-80D1-4C44-9DBF-952F2722B361}"/>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173799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400110"/>
          </a:xfrm>
          <a:prstGeom prst="rect">
            <a:avLst/>
          </a:prstGeom>
        </p:spPr>
        <p:txBody>
          <a:bodyPr wrap="square">
            <a:spAutoFit/>
          </a:bodyPr>
          <a:lstStyle/>
          <a:p>
            <a:r>
              <a:rPr lang="en-US" sz="2000" dirty="0" smtClean="0">
                <a:latin typeface="Times New Roman" pitchFamily="18" charset="0"/>
                <a:cs typeface="Times New Roman" pitchFamily="18" charset="0"/>
              </a:rPr>
              <a:t>12.  </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6" name="Picture 7"/>
          <p:cNvPicPr>
            <a:picLocks noChangeAspect="1" noChangeArrowheads="1"/>
          </p:cNvPicPr>
          <p:nvPr/>
        </p:nvPicPr>
        <p:blipFill>
          <a:blip r:embed="rId3"/>
          <a:srcRect/>
          <a:stretch>
            <a:fillRect/>
          </a:stretch>
        </p:blipFill>
        <p:spPr bwMode="auto">
          <a:xfrm>
            <a:off x="965199" y="966062"/>
            <a:ext cx="8822465" cy="2172525"/>
          </a:xfrm>
          <a:prstGeom prst="rect">
            <a:avLst/>
          </a:prstGeom>
          <a:noFill/>
          <a:ln w="9525">
            <a:noFill/>
            <a:miter lim="800000"/>
            <a:headEnd/>
            <a:tailEnd/>
          </a:ln>
          <a:effectLst/>
        </p:spPr>
      </p:pic>
    </p:spTree>
    <p:extLst>
      <p:ext uri="{BB962C8B-B14F-4D97-AF65-F5344CB8AC3E}">
        <p14:creationId xmlns:p14="http://schemas.microsoft.com/office/powerpoint/2010/main" val="338235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400110"/>
          </a:xfrm>
          <a:prstGeom prst="rect">
            <a:avLst/>
          </a:prstGeom>
        </p:spPr>
        <p:txBody>
          <a:bodyPr wrap="square">
            <a:spAutoFit/>
          </a:bodyPr>
          <a:lstStyle/>
          <a:p>
            <a:r>
              <a:rPr lang="en-US" sz="2000" dirty="0" smtClean="0">
                <a:latin typeface="Times New Roman" pitchFamily="18" charset="0"/>
                <a:cs typeface="Times New Roman" pitchFamily="18" charset="0"/>
              </a:rPr>
              <a:t>13. </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4" name="Picture 3" descr="Capture 8.JPG"/>
          <p:cNvPicPr>
            <a:picLocks noChangeAspect="1"/>
          </p:cNvPicPr>
          <p:nvPr/>
        </p:nvPicPr>
        <p:blipFill>
          <a:blip r:embed="rId3"/>
          <a:stretch>
            <a:fillRect/>
          </a:stretch>
        </p:blipFill>
        <p:spPr>
          <a:xfrm>
            <a:off x="743242" y="973016"/>
            <a:ext cx="10320997" cy="2593144"/>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400110"/>
          </a:xfrm>
          <a:prstGeom prst="rect">
            <a:avLst/>
          </a:prstGeom>
        </p:spPr>
        <p:txBody>
          <a:bodyPr wrap="square">
            <a:spAutoFit/>
          </a:bodyPr>
          <a:lstStyle/>
          <a:p>
            <a:r>
              <a:rPr lang="en-US" sz="2000" dirty="0" smtClean="0">
                <a:latin typeface="Times New Roman" pitchFamily="18" charset="0"/>
                <a:cs typeface="Times New Roman" pitchFamily="18" charset="0"/>
              </a:rPr>
              <a:t>14.</a:t>
            </a:r>
            <a:r>
              <a:rPr lang="en-US" sz="2000" dirty="0" smtClean="0"/>
              <a:t> </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4" name="Picture 3" descr="Capture 12.JPG"/>
          <p:cNvPicPr>
            <a:picLocks noChangeAspect="1"/>
          </p:cNvPicPr>
          <p:nvPr/>
        </p:nvPicPr>
        <p:blipFill>
          <a:blip r:embed="rId3"/>
          <a:stretch>
            <a:fillRect/>
          </a:stretch>
        </p:blipFill>
        <p:spPr>
          <a:xfrm>
            <a:off x="790501" y="913887"/>
            <a:ext cx="7572375" cy="2047875"/>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grpSp>
        <p:nvGrpSpPr>
          <p:cNvPr id="4" name="Group 3">
            <a:extLst>
              <a:ext uri="{FF2B5EF4-FFF2-40B4-BE49-F238E27FC236}">
                <a16:creationId xmlns:a16="http://schemas.microsoft.com/office/drawing/2014/main" xmlns="" id="{4F8B347D-7F52-43D2-91DF-049347D9F521}"/>
              </a:ext>
            </a:extLst>
          </p:cNvPr>
          <p:cNvGrpSpPr/>
          <p:nvPr/>
        </p:nvGrpSpPr>
        <p:grpSpPr>
          <a:xfrm>
            <a:off x="718317" y="1200319"/>
            <a:ext cx="8229600" cy="912600"/>
            <a:chOff x="0" y="297714"/>
            <a:chExt cx="10972800" cy="1216800"/>
          </a:xfrm>
        </p:grpSpPr>
        <p:sp>
          <p:nvSpPr>
            <p:cNvPr id="6" name="Rectangle: Rounded Corners 4">
              <a:extLst>
                <a:ext uri="{FF2B5EF4-FFF2-40B4-BE49-F238E27FC236}">
                  <a16:creationId xmlns:a16="http://schemas.microsoft.com/office/drawing/2014/main" xmlns=""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xmlns=""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smtClean="0"/>
                <a:t>Algebra</a:t>
              </a:r>
              <a:endParaRPr lang="en-US" sz="1350" b="1" dirty="0"/>
            </a:p>
          </p:txBody>
        </p:sp>
      </p:grpSp>
      <p:grpSp>
        <p:nvGrpSpPr>
          <p:cNvPr id="9" name="Group 8">
            <a:extLst>
              <a:ext uri="{FF2B5EF4-FFF2-40B4-BE49-F238E27FC236}">
                <a16:creationId xmlns:a16="http://schemas.microsoft.com/office/drawing/2014/main" xmlns="" id="{3BCA04A2-D336-42F4-8230-E1F3B637993F}"/>
              </a:ext>
            </a:extLst>
          </p:cNvPr>
          <p:cNvGrpSpPr/>
          <p:nvPr/>
        </p:nvGrpSpPr>
        <p:grpSpPr>
          <a:xfrm>
            <a:off x="537410" y="2323165"/>
            <a:ext cx="8455056" cy="3628456"/>
            <a:chOff x="106947" y="1377303"/>
            <a:chExt cx="11273408" cy="1234976"/>
          </a:xfrm>
        </p:grpSpPr>
        <p:sp>
          <p:nvSpPr>
            <p:cNvPr id="10" name="Rectangle 9">
              <a:extLst>
                <a:ext uri="{FF2B5EF4-FFF2-40B4-BE49-F238E27FC236}">
                  <a16:creationId xmlns:a16="http://schemas.microsoft.com/office/drawing/2014/main" xmlns="" id="{B8399927-F30A-4A71-B388-FB669E51C9ED}"/>
                </a:ext>
              </a:extLst>
            </p:cNvPr>
            <p:cNvSpPr/>
            <p:nvPr/>
          </p:nvSpPr>
          <p:spPr>
            <a:xfrm>
              <a:off x="407555" y="1377303"/>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xmlns="" id="{FB4DD572-C818-4C4A-96E4-5D19D6F26744}"/>
                </a:ext>
              </a:extLst>
            </p:cNvPr>
            <p:cNvSpPr txBox="1"/>
            <p:nvPr/>
          </p:nvSpPr>
          <p:spPr>
            <a:xfrm>
              <a:off x="106947" y="140132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smtClean="0">
                  <a:solidFill>
                    <a:srgbClr val="000000"/>
                  </a:solidFill>
                </a:rPr>
                <a:t>Introduction</a:t>
              </a:r>
            </a:p>
            <a:p>
              <a:pPr marL="128588" lvl="1" indent="-128588" defTabSz="533400">
                <a:lnSpc>
                  <a:spcPct val="90000"/>
                </a:lnSpc>
                <a:spcBef>
                  <a:spcPct val="0"/>
                </a:spcBef>
                <a:spcAft>
                  <a:spcPct val="20000"/>
                </a:spcAft>
                <a:buChar char="•"/>
              </a:pPr>
              <a:r>
                <a:rPr lang="en-IN" sz="1600" dirty="0"/>
                <a:t>Degree of a polynomial </a:t>
              </a:r>
              <a:endParaRPr lang="en-IN" sz="1600" dirty="0" smtClean="0"/>
            </a:p>
            <a:p>
              <a:pPr marL="128588" lvl="1" indent="-128588" defTabSz="533400">
                <a:lnSpc>
                  <a:spcPct val="90000"/>
                </a:lnSpc>
                <a:spcBef>
                  <a:spcPct val="0"/>
                </a:spcBef>
                <a:spcAft>
                  <a:spcPct val="20000"/>
                </a:spcAft>
                <a:buChar char="•"/>
              </a:pPr>
              <a:r>
                <a:rPr lang="en-IN" sz="1600" dirty="0"/>
                <a:t>Unique, No or Infinite solution </a:t>
              </a:r>
              <a:r>
                <a:rPr lang="en-IN" sz="1600" dirty="0" smtClean="0"/>
                <a:t>conditions.</a:t>
              </a:r>
            </a:p>
            <a:p>
              <a:pPr marL="128588" lvl="1" indent="-128588" defTabSz="533400">
                <a:lnSpc>
                  <a:spcPct val="90000"/>
                </a:lnSpc>
                <a:spcBef>
                  <a:spcPct val="0"/>
                </a:spcBef>
                <a:spcAft>
                  <a:spcPct val="20000"/>
                </a:spcAft>
                <a:buChar char="•"/>
              </a:pPr>
              <a:r>
                <a:rPr lang="en-US" sz="1600" dirty="0"/>
                <a:t>How to solve linear </a:t>
              </a:r>
              <a:r>
                <a:rPr lang="en-US" sz="1600" dirty="0" smtClean="0"/>
                <a:t>equations</a:t>
              </a:r>
            </a:p>
            <a:p>
              <a:pPr marL="128588" lvl="1" indent="-128588" defTabSz="533400">
                <a:lnSpc>
                  <a:spcPct val="90000"/>
                </a:lnSpc>
                <a:spcBef>
                  <a:spcPct val="0"/>
                </a:spcBef>
                <a:spcAft>
                  <a:spcPct val="20000"/>
                </a:spcAft>
                <a:buChar char="•"/>
              </a:pPr>
              <a:r>
                <a:rPr lang="en-US" sz="1600" dirty="0"/>
                <a:t>Finding sum and product of roots of quadratic equation &amp; Forming the quadratic equation </a:t>
              </a:r>
              <a:endParaRPr lang="en-US" sz="1600" dirty="0" smtClean="0"/>
            </a:p>
            <a:p>
              <a:pPr marL="128588" lvl="1" indent="-128588" defTabSz="533400">
                <a:lnSpc>
                  <a:spcPct val="90000"/>
                </a:lnSpc>
                <a:spcBef>
                  <a:spcPct val="0"/>
                </a:spcBef>
                <a:spcAft>
                  <a:spcPct val="20000"/>
                </a:spcAft>
                <a:buChar char="•"/>
              </a:pPr>
              <a:r>
                <a:rPr lang="en-US" sz="1600" dirty="0"/>
                <a:t>How to calculate roots of quadratic </a:t>
              </a:r>
              <a:r>
                <a:rPr lang="en-US" sz="1600" dirty="0" smtClean="0"/>
                <a:t>equation</a:t>
              </a:r>
            </a:p>
            <a:p>
              <a:pPr marL="128588" lvl="1" indent="-128588" defTabSz="533400">
                <a:lnSpc>
                  <a:spcPct val="90000"/>
                </a:lnSpc>
                <a:spcBef>
                  <a:spcPct val="0"/>
                </a:spcBef>
                <a:spcAft>
                  <a:spcPct val="20000"/>
                </a:spcAft>
                <a:buChar char="•"/>
              </a:pPr>
              <a:r>
                <a:rPr lang="en-IN" sz="1600" dirty="0"/>
                <a:t>Identity based questions </a:t>
              </a:r>
              <a:endParaRPr lang="en-IN" sz="1600" dirty="0" smtClean="0"/>
            </a:p>
            <a:p>
              <a:pPr marL="128588" lvl="1" indent="-128588" defTabSz="533400">
                <a:lnSpc>
                  <a:spcPct val="90000"/>
                </a:lnSpc>
                <a:spcBef>
                  <a:spcPct val="0"/>
                </a:spcBef>
                <a:spcAft>
                  <a:spcPct val="20000"/>
                </a:spcAft>
                <a:buChar char="•"/>
              </a:pPr>
              <a:r>
                <a:rPr lang="en-IN" sz="1600" dirty="0" smtClean="0"/>
                <a:t>Miscellaneous  </a:t>
              </a:r>
              <a:r>
                <a:rPr lang="en-IN" sz="1600" dirty="0"/>
                <a:t>questions </a:t>
              </a:r>
              <a:endParaRPr lang="en-US" sz="1600" dirty="0" smtClean="0">
                <a:solidFill>
                  <a:srgbClr val="000000"/>
                </a:solidFill>
              </a:endParaRPr>
            </a:p>
            <a:p>
              <a:pPr marL="128588" lvl="1" indent="-128588" defTabSz="533400">
                <a:lnSpc>
                  <a:spcPct val="90000"/>
                </a:lnSpc>
                <a:spcBef>
                  <a:spcPct val="0"/>
                </a:spcBef>
                <a:spcAft>
                  <a:spcPct val="20000"/>
                </a:spcAft>
                <a:buChar char="•"/>
              </a:pPr>
              <a:r>
                <a:rPr lang="en-US" sz="1600" dirty="0" smtClean="0">
                  <a:solidFill>
                    <a:srgbClr val="000000"/>
                  </a:solidFill>
                </a:rPr>
                <a:t>Data Sufficiency</a:t>
              </a:r>
              <a:endParaRPr lang="en-US" sz="1600" dirty="0">
                <a:solidFill>
                  <a:srgbClr val="000000"/>
                </a:solidFill>
              </a:endParaRPr>
            </a:p>
          </p:txBody>
        </p:sp>
      </p:grpSp>
    </p:spTree>
    <p:extLst>
      <p:ext uri="{BB962C8B-B14F-4D97-AF65-F5344CB8AC3E}">
        <p14:creationId xmlns:p14="http://schemas.microsoft.com/office/powerpoint/2010/main" val="42410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1938992"/>
          </a:xfrm>
          <a:prstGeom prst="rect">
            <a:avLst/>
          </a:prstGeom>
        </p:spPr>
        <p:txBody>
          <a:bodyPr wrap="square">
            <a:spAutoFit/>
          </a:bodyPr>
          <a:lstStyle/>
          <a:p>
            <a:endParaRPr lang="en-US" sz="2000" dirty="0"/>
          </a:p>
          <a:p>
            <a:r>
              <a:rPr lang="en-US" sz="2000" dirty="0" smtClean="0"/>
              <a:t>15. </a:t>
            </a:r>
            <a:endParaRPr lang="en-US" sz="2000" dirty="0"/>
          </a:p>
          <a:p>
            <a:endParaRPr lang="en-US" sz="2000" dirty="0"/>
          </a:p>
          <a:p>
            <a:endParaRPr lang="en-US" sz="2000" dirty="0"/>
          </a:p>
          <a:p>
            <a:endParaRPr lang="en-US" sz="2000" dirty="0"/>
          </a:p>
          <a:p>
            <a:r>
              <a:rPr lang="en-US" sz="2000" dirty="0"/>
              <a:t>A. 1		B. 55		C. 97		D. none of these </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0" name="Picture 2"/>
          <p:cNvPicPr>
            <a:picLocks noChangeAspect="1" noChangeArrowheads="1"/>
          </p:cNvPicPr>
          <p:nvPr/>
        </p:nvPicPr>
        <p:blipFill>
          <a:blip r:embed="rId3"/>
          <a:srcRect/>
          <a:stretch>
            <a:fillRect/>
          </a:stretch>
        </p:blipFill>
        <p:spPr bwMode="auto">
          <a:xfrm>
            <a:off x="826062" y="1234074"/>
            <a:ext cx="9111726" cy="787765"/>
          </a:xfrm>
          <a:prstGeom prst="rect">
            <a:avLst/>
          </a:prstGeom>
          <a:noFill/>
          <a:ln w="9525">
            <a:noFill/>
            <a:miter lim="800000"/>
            <a:headEnd/>
            <a:tailEnd/>
          </a:ln>
          <a:effectLst/>
        </p:spPr>
      </p:pic>
    </p:spTree>
    <p:extLst>
      <p:ext uri="{BB962C8B-B14F-4D97-AF65-F5344CB8AC3E}">
        <p14:creationId xmlns:p14="http://schemas.microsoft.com/office/powerpoint/2010/main" val="338235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400110"/>
          </a:xfrm>
          <a:prstGeom prst="rect">
            <a:avLst/>
          </a:prstGeom>
        </p:spPr>
        <p:txBody>
          <a:bodyPr wrap="square">
            <a:spAutoFit/>
          </a:bodyPr>
          <a:lstStyle/>
          <a:p>
            <a:r>
              <a:rPr lang="en-US" sz="2000" dirty="0" smtClean="0">
                <a:latin typeface="Times New Roman" pitchFamily="18" charset="0"/>
                <a:cs typeface="Times New Roman" pitchFamily="18" charset="0"/>
              </a:rPr>
              <a:t>16. </a:t>
            </a:r>
            <a:r>
              <a:rPr lang="en-US" sz="2000" dirty="0" smtClean="0"/>
              <a:t> </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6" name="Picture 5" descr="Capture 13.JPG"/>
          <p:cNvPicPr>
            <a:picLocks noChangeAspect="1"/>
          </p:cNvPicPr>
          <p:nvPr/>
        </p:nvPicPr>
        <p:blipFill>
          <a:blip r:embed="rId3"/>
          <a:stretch>
            <a:fillRect/>
          </a:stretch>
        </p:blipFill>
        <p:spPr>
          <a:xfrm>
            <a:off x="908533" y="966061"/>
            <a:ext cx="9417612" cy="2524125"/>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400110"/>
          </a:xfrm>
          <a:prstGeom prst="rect">
            <a:avLst/>
          </a:prstGeom>
        </p:spPr>
        <p:txBody>
          <a:bodyPr wrap="square">
            <a:spAutoFit/>
          </a:bodyPr>
          <a:lstStyle/>
          <a:p>
            <a:r>
              <a:rPr lang="en-US" sz="2000" dirty="0" smtClean="0">
                <a:latin typeface="Times New Roman" pitchFamily="18" charset="0"/>
                <a:cs typeface="Times New Roman" pitchFamily="18" charset="0"/>
              </a:rPr>
              <a:t>17. </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1026" name="Picture 2"/>
          <p:cNvPicPr>
            <a:picLocks noChangeAspect="1" noChangeArrowheads="1"/>
          </p:cNvPicPr>
          <p:nvPr/>
        </p:nvPicPr>
        <p:blipFill>
          <a:blip r:embed="rId3"/>
          <a:srcRect/>
          <a:stretch>
            <a:fillRect/>
          </a:stretch>
        </p:blipFill>
        <p:spPr bwMode="auto">
          <a:xfrm>
            <a:off x="837248" y="961879"/>
            <a:ext cx="8956992" cy="2514600"/>
          </a:xfrm>
          <a:prstGeom prst="rect">
            <a:avLst/>
          </a:prstGeom>
          <a:noFill/>
          <a:ln w="9525">
            <a:noFill/>
            <a:miter lim="800000"/>
            <a:headEnd/>
            <a:tailEnd/>
          </a:ln>
          <a:effectLst/>
        </p:spPr>
      </p:pic>
    </p:spTree>
    <p:extLst>
      <p:ext uri="{BB962C8B-B14F-4D97-AF65-F5344CB8AC3E}">
        <p14:creationId xmlns:p14="http://schemas.microsoft.com/office/powerpoint/2010/main" val="3382353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18. </a:t>
            </a:r>
            <a:r>
              <a:rPr lang="en-US" sz="2400" dirty="0">
                <a:latin typeface="Times New Roman" panose="02020603050405020304" pitchFamily="18" charset="0"/>
                <a:cs typeface="Times New Roman" panose="02020603050405020304" pitchFamily="18" charset="0"/>
              </a:rPr>
              <a:t>If p and q are the roots of the equation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bx</a:t>
            </a:r>
            <a:r>
              <a:rPr lang="en-US" sz="2400" dirty="0">
                <a:latin typeface="Times New Roman" panose="02020603050405020304" pitchFamily="18" charset="0"/>
                <a:cs typeface="Times New Roman" panose="02020603050405020304" pitchFamily="18" charset="0"/>
              </a:rPr>
              <a:t> + c = 0, what is the equation if the roots </a:t>
            </a:r>
            <a:r>
              <a:rPr lang="en-US" sz="2400" dirty="0" smtClean="0">
                <a:latin typeface="Times New Roman" panose="02020603050405020304" pitchFamily="18" charset="0"/>
                <a:cs typeface="Times New Roman" panose="02020603050405020304" pitchFamily="18" charset="0"/>
              </a:rPr>
              <a:t>   are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 p + q) and (</a:t>
            </a:r>
            <a:r>
              <a:rPr lang="en-US" sz="2400" dirty="0" err="1">
                <a:latin typeface="Times New Roman" panose="02020603050405020304" pitchFamily="18" charset="0"/>
                <a:cs typeface="Times New Roman" panose="02020603050405020304" pitchFamily="18" charset="0"/>
              </a:rPr>
              <a:t>pq</a:t>
            </a:r>
            <a:r>
              <a:rPr lang="en-US" sz="2400" dirty="0">
                <a:latin typeface="Times New Roman" panose="02020603050405020304" pitchFamily="18" charset="0"/>
                <a:cs typeface="Times New Roman" panose="02020603050405020304" pitchFamily="18" charset="0"/>
              </a:rPr>
              <a:t> - p - q</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- 2cx + (c</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b</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B.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- 2bx + (b</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c</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C. bcx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- 2(b + c)x + c</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D. 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+ 2bx - (c</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b</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0</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235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6BC89D6-2999-49E9-970E-3D097F08A012}"/>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5" name="TextBox 4">
            <a:extLst>
              <a:ext uri="{FF2B5EF4-FFF2-40B4-BE49-F238E27FC236}">
                <a16:creationId xmlns:a16="http://schemas.microsoft.com/office/drawing/2014/main" xmlns="" id="{1DC04519-FA17-43FB-A009-F4AC786933B3}"/>
              </a:ext>
            </a:extLst>
          </p:cNvPr>
          <p:cNvSpPr txBox="1"/>
          <p:nvPr/>
        </p:nvSpPr>
        <p:spPr>
          <a:xfrm>
            <a:off x="368468" y="902176"/>
            <a:ext cx="11010731" cy="2308324"/>
          </a:xfrm>
          <a:prstGeom prst="rect">
            <a:avLst/>
          </a:prstGeom>
          <a:noFill/>
        </p:spPr>
        <p:txBody>
          <a:bodyPr wrap="square">
            <a:spAutoFit/>
          </a:bodyPr>
          <a:lstStyle/>
          <a:p>
            <a:pPr algn="l"/>
            <a:r>
              <a:rPr lang="en-US" sz="2400" dirty="0" smtClean="0">
                <a:solidFill>
                  <a:srgbClr val="000000"/>
                </a:solidFill>
                <a:latin typeface="Times New Roman" panose="02020603050405020304" pitchFamily="18" charset="0"/>
                <a:cs typeface="Times New Roman" panose="02020603050405020304" pitchFamily="18" charset="0"/>
              </a:rPr>
              <a:t>19</a:t>
            </a:r>
            <a:r>
              <a:rPr lang="en-US" sz="2400" b="0" i="0" dirty="0" smtClean="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In the given question, two equations numbered l and II are given. You have to solve both the equations and mark the appropriate answer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I. a</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- 9a + 14 = 0</a:t>
            </a:r>
          </a:p>
          <a:p>
            <a:pPr algn="l"/>
            <a:r>
              <a:rPr lang="en-US" sz="2400" b="0" i="0" dirty="0">
                <a:solidFill>
                  <a:srgbClr val="000000"/>
                </a:solidFill>
                <a:effectLst/>
                <a:latin typeface="Times New Roman" panose="02020603050405020304" pitchFamily="18" charset="0"/>
                <a:cs typeface="Times New Roman" panose="02020603050405020304" pitchFamily="18" charset="0"/>
              </a:rPr>
              <a:t>II. 3b</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+ 9b + 6 = 0</a:t>
            </a:r>
          </a:p>
          <a:p>
            <a:pPr marL="457200" indent="-457200" algn="l">
              <a:buAutoNum type="alphaUcPeriod"/>
            </a:pPr>
            <a:r>
              <a:rPr lang="en-IN" sz="2400" b="0" i="0" dirty="0">
                <a:solidFill>
                  <a:srgbClr val="000000"/>
                </a:solidFill>
                <a:effectLst/>
                <a:latin typeface="Times New Roman" panose="02020603050405020304" pitchFamily="18" charset="0"/>
                <a:cs typeface="Times New Roman" panose="02020603050405020304" pitchFamily="18" charset="0"/>
              </a:rPr>
              <a:t>a &lt; b</a:t>
            </a:r>
            <a:r>
              <a:rPr lang="en-US" sz="2400" dirty="0">
                <a:solidFill>
                  <a:srgbClr val="000000"/>
                </a:solidFill>
                <a:latin typeface="Times New Roman" panose="02020603050405020304" pitchFamily="18" charset="0"/>
                <a:cs typeface="Times New Roman" panose="02020603050405020304" pitchFamily="18" charset="0"/>
              </a:rPr>
              <a:t>		B. </a:t>
            </a:r>
            <a:r>
              <a:rPr lang="en-IN" sz="2400" b="0" i="0" dirty="0">
                <a:solidFill>
                  <a:srgbClr val="000000"/>
                </a:solidFill>
                <a:effectLst/>
                <a:latin typeface="Times New Roman" panose="02020603050405020304" pitchFamily="18" charset="0"/>
                <a:cs typeface="Times New Roman" panose="02020603050405020304" pitchFamily="18" charset="0"/>
              </a:rPr>
              <a:t>a &gt; b</a:t>
            </a:r>
            <a:r>
              <a:rPr lang="en-US" sz="2400" dirty="0">
                <a:solidFill>
                  <a:srgbClr val="000000"/>
                </a:solidFill>
                <a:latin typeface="Times New Roman" panose="02020603050405020304" pitchFamily="18" charset="0"/>
                <a:cs typeface="Times New Roman" panose="02020603050405020304" pitchFamily="18" charset="0"/>
              </a:rPr>
              <a:t>		C. </a:t>
            </a:r>
            <a:r>
              <a:rPr lang="en-IN" sz="2400" b="0" i="0" dirty="0">
                <a:solidFill>
                  <a:srgbClr val="000000"/>
                </a:solidFill>
                <a:effectLst/>
                <a:latin typeface="Times New Roman" panose="02020603050405020304" pitchFamily="18" charset="0"/>
                <a:cs typeface="Times New Roman" panose="02020603050405020304" pitchFamily="18" charset="0"/>
              </a:rPr>
              <a:t>a ≤ b</a:t>
            </a:r>
            <a:r>
              <a:rPr lang="en-US" sz="2400" dirty="0">
                <a:solidFill>
                  <a:srgbClr val="000000"/>
                </a:solidFill>
                <a:latin typeface="Times New Roman" panose="02020603050405020304" pitchFamily="18" charset="0"/>
                <a:cs typeface="Times New Roman" panose="02020603050405020304" pitchFamily="18" charset="0"/>
              </a:rPr>
              <a:t>		D. </a:t>
            </a:r>
            <a:r>
              <a:rPr lang="en-IN" sz="2400" b="0" i="0" dirty="0">
                <a:solidFill>
                  <a:srgbClr val="000000"/>
                </a:solidFill>
                <a:effectLst/>
                <a:latin typeface="Times New Roman" panose="02020603050405020304" pitchFamily="18" charset="0"/>
                <a:cs typeface="Times New Roman" panose="02020603050405020304" pitchFamily="18" charset="0"/>
              </a:rPr>
              <a:t>a ≥ b</a:t>
            </a:r>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dirty="0">
                <a:solidFill>
                  <a:srgbClr val="000000"/>
                </a:solidFill>
                <a:latin typeface="Times New Roman" panose="02020603050405020304" pitchFamily="18" charset="0"/>
                <a:cs typeface="Times New Roman" panose="02020603050405020304" pitchFamily="18" charset="0"/>
              </a:rPr>
              <a:t>E. </a:t>
            </a:r>
            <a:r>
              <a:rPr lang="en-US" sz="2400" b="0" i="0" dirty="0">
                <a:solidFill>
                  <a:srgbClr val="000000"/>
                </a:solidFill>
                <a:effectLst/>
                <a:latin typeface="Times New Roman" panose="02020603050405020304" pitchFamily="18" charset="0"/>
                <a:cs typeface="Times New Roman" panose="02020603050405020304" pitchFamily="18" charset="0"/>
              </a:rPr>
              <a:t>a = b or the relationship cannot be determined</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71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60CDEFE-7F73-4AFA-8C29-CC582CAF0D32}"/>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5" name="TextBox 4">
            <a:extLst>
              <a:ext uri="{FF2B5EF4-FFF2-40B4-BE49-F238E27FC236}">
                <a16:creationId xmlns:a16="http://schemas.microsoft.com/office/drawing/2014/main" xmlns="" id="{DABCAF08-ED05-4D07-BCFA-104ED3420968}"/>
              </a:ext>
            </a:extLst>
          </p:cNvPr>
          <p:cNvSpPr txBox="1"/>
          <p:nvPr/>
        </p:nvSpPr>
        <p:spPr>
          <a:xfrm>
            <a:off x="203200" y="993616"/>
            <a:ext cx="11328400" cy="2677656"/>
          </a:xfrm>
          <a:prstGeom prst="rect">
            <a:avLst/>
          </a:prstGeom>
          <a:noFill/>
        </p:spPr>
        <p:txBody>
          <a:bodyPr wrap="square">
            <a:spAutoFit/>
          </a:bodyPr>
          <a:lstStyle/>
          <a:p>
            <a:pPr algn="l"/>
            <a:r>
              <a:rPr lang="en-US" sz="2400" b="0" i="0" dirty="0" smtClean="0">
                <a:solidFill>
                  <a:srgbClr val="000000"/>
                </a:solidFill>
                <a:effectLst/>
                <a:latin typeface="Times New Roman" panose="02020603050405020304" pitchFamily="18" charset="0"/>
                <a:cs typeface="Times New Roman" panose="02020603050405020304" pitchFamily="18" charset="0"/>
              </a:rPr>
              <a:t>20. </a:t>
            </a:r>
            <a:r>
              <a:rPr lang="en-US" sz="2400" b="0" i="0" dirty="0">
                <a:solidFill>
                  <a:srgbClr val="000000"/>
                </a:solidFill>
                <a:effectLst/>
                <a:latin typeface="Times New Roman" panose="02020603050405020304" pitchFamily="18" charset="0"/>
                <a:cs typeface="Times New Roman" panose="02020603050405020304" pitchFamily="18" charset="0"/>
              </a:rPr>
              <a:t>In the given question, two equations numbered l and II are given. You have to solve both the equations and mark the appropriate answer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I. 2a</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+ 28a + 98 = 0</a:t>
            </a:r>
          </a:p>
          <a:p>
            <a:pPr algn="l"/>
            <a:r>
              <a:rPr lang="en-US" sz="2400" b="0" i="0" dirty="0">
                <a:solidFill>
                  <a:srgbClr val="000000"/>
                </a:solidFill>
                <a:effectLst/>
                <a:latin typeface="Times New Roman" panose="02020603050405020304" pitchFamily="18" charset="0"/>
                <a:cs typeface="Times New Roman" panose="02020603050405020304" pitchFamily="18" charset="0"/>
              </a:rPr>
              <a:t>II. 9b</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- 2b - 7 = 0</a:t>
            </a:r>
          </a:p>
          <a:p>
            <a:pPr marL="457200" indent="-457200" algn="l">
              <a:buAutoNum type="alphaUcPeriod"/>
            </a:pPr>
            <a:r>
              <a:rPr lang="en-IN" sz="2400" b="0" i="0" dirty="0">
                <a:solidFill>
                  <a:srgbClr val="000000"/>
                </a:solidFill>
                <a:effectLst/>
                <a:latin typeface="Times New Roman" panose="02020603050405020304" pitchFamily="18" charset="0"/>
                <a:cs typeface="Times New Roman" panose="02020603050405020304" pitchFamily="18" charset="0"/>
              </a:rPr>
              <a:t>a &lt; b</a:t>
            </a:r>
            <a:r>
              <a:rPr lang="en-US" sz="2400" dirty="0">
                <a:solidFill>
                  <a:srgbClr val="000000"/>
                </a:solidFill>
                <a:latin typeface="Times New Roman" panose="02020603050405020304" pitchFamily="18" charset="0"/>
                <a:cs typeface="Times New Roman" panose="02020603050405020304" pitchFamily="18" charset="0"/>
              </a:rPr>
              <a:t>		B. </a:t>
            </a:r>
            <a:r>
              <a:rPr lang="en-IN" sz="2400" b="0" i="0" dirty="0">
                <a:solidFill>
                  <a:srgbClr val="000000"/>
                </a:solidFill>
                <a:effectLst/>
                <a:latin typeface="Times New Roman" panose="02020603050405020304" pitchFamily="18" charset="0"/>
                <a:cs typeface="Times New Roman" panose="02020603050405020304" pitchFamily="18" charset="0"/>
              </a:rPr>
              <a:t>a &gt; b</a:t>
            </a:r>
            <a:r>
              <a:rPr lang="en-US" sz="2400" dirty="0">
                <a:solidFill>
                  <a:srgbClr val="000000"/>
                </a:solidFill>
                <a:latin typeface="Times New Roman" panose="02020603050405020304" pitchFamily="18" charset="0"/>
                <a:cs typeface="Times New Roman" panose="02020603050405020304" pitchFamily="18" charset="0"/>
              </a:rPr>
              <a:t>		C. </a:t>
            </a:r>
            <a:r>
              <a:rPr lang="en-IN" sz="2400" b="0" i="0" dirty="0">
                <a:solidFill>
                  <a:srgbClr val="000000"/>
                </a:solidFill>
                <a:effectLst/>
                <a:latin typeface="Times New Roman" panose="02020603050405020304" pitchFamily="18" charset="0"/>
                <a:cs typeface="Times New Roman" panose="02020603050405020304" pitchFamily="18" charset="0"/>
              </a:rPr>
              <a:t>a ≤ b</a:t>
            </a:r>
            <a:r>
              <a:rPr lang="en-US" sz="2400" dirty="0">
                <a:solidFill>
                  <a:srgbClr val="000000"/>
                </a:solidFill>
                <a:latin typeface="Times New Roman" panose="02020603050405020304" pitchFamily="18" charset="0"/>
                <a:cs typeface="Times New Roman" panose="02020603050405020304" pitchFamily="18" charset="0"/>
              </a:rPr>
              <a:t>		D. </a:t>
            </a:r>
            <a:r>
              <a:rPr lang="en-IN" sz="2400" b="0" i="0" dirty="0">
                <a:solidFill>
                  <a:srgbClr val="000000"/>
                </a:solidFill>
                <a:effectLst/>
                <a:latin typeface="Times New Roman" panose="02020603050405020304" pitchFamily="18" charset="0"/>
                <a:cs typeface="Times New Roman" panose="02020603050405020304" pitchFamily="18" charset="0"/>
              </a:rPr>
              <a:t>a ≥ b</a:t>
            </a:r>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dirty="0">
                <a:solidFill>
                  <a:srgbClr val="000000"/>
                </a:solidFill>
                <a:latin typeface="Times New Roman" panose="02020603050405020304" pitchFamily="18" charset="0"/>
                <a:cs typeface="Times New Roman" panose="02020603050405020304" pitchFamily="18" charset="0"/>
              </a:rPr>
              <a:t>E. </a:t>
            </a:r>
            <a:r>
              <a:rPr lang="en-US" sz="2400" b="0" i="0" dirty="0">
                <a:solidFill>
                  <a:srgbClr val="000000"/>
                </a:solidFill>
                <a:effectLst/>
                <a:latin typeface="Times New Roman" panose="02020603050405020304" pitchFamily="18" charset="0"/>
                <a:cs typeface="Times New Roman" panose="02020603050405020304" pitchFamily="18" charset="0"/>
              </a:rPr>
              <a:t>a = b or the relationship cannot be determined</a:t>
            </a:r>
            <a:endParaRPr lang="en-US" sz="2400" dirty="0">
              <a:solidFill>
                <a:srgbClr val="000000"/>
              </a:solidFill>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75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E0499FB-88D1-40FE-9C4B-DCDAA4BB79FF}"/>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4" name="TextBox 3">
            <a:extLst>
              <a:ext uri="{FF2B5EF4-FFF2-40B4-BE49-F238E27FC236}">
                <a16:creationId xmlns:a16="http://schemas.microsoft.com/office/drawing/2014/main" xmlns="" id="{F869E7A5-9348-4AEC-921D-5B2D79E53EA3}"/>
              </a:ext>
            </a:extLst>
          </p:cNvPr>
          <p:cNvSpPr txBox="1"/>
          <p:nvPr/>
        </p:nvSpPr>
        <p:spPr>
          <a:xfrm>
            <a:off x="497840" y="1151374"/>
            <a:ext cx="9083040" cy="1200329"/>
          </a:xfrm>
          <a:prstGeom prst="rect">
            <a:avLst/>
          </a:prstGeom>
          <a:noFill/>
        </p:spPr>
        <p:txBody>
          <a:bodyPr wrap="square">
            <a:spAutoFit/>
          </a:bodyPr>
          <a:lstStyle/>
          <a:p>
            <a:r>
              <a:rPr lang="en-US" sz="2400" b="0" i="0" dirty="0" smtClean="0">
                <a:solidFill>
                  <a:srgbClr val="000000"/>
                </a:solidFill>
                <a:effectLst/>
                <a:latin typeface="Times New Roman" panose="02020603050405020304" pitchFamily="18" charset="0"/>
                <a:cs typeface="Times New Roman" panose="02020603050405020304" pitchFamily="18" charset="0"/>
              </a:rPr>
              <a:t>21. </a:t>
            </a:r>
            <a:r>
              <a:rPr lang="en-US" sz="2400" b="0" i="0" dirty="0">
                <a:solidFill>
                  <a:srgbClr val="000000"/>
                </a:solidFill>
                <a:effectLst/>
                <a:latin typeface="Times New Roman" panose="02020603050405020304" pitchFamily="18" charset="0"/>
                <a:cs typeface="Times New Roman" panose="02020603050405020304" pitchFamily="18" charset="0"/>
              </a:rPr>
              <a:t>If a + b = 17 and a – b = 9 then the value of (4a</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+ 4b</a:t>
            </a:r>
            <a:r>
              <a:rPr lang="en-US" sz="2400" b="0" i="0" baseline="30000" dirty="0">
                <a:solidFill>
                  <a:srgbClr val="000000"/>
                </a:solidFill>
                <a:effectLst/>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is,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457200" indent="-457200">
              <a:buAutoNum type="alphaUcPeriod"/>
            </a:pPr>
            <a:r>
              <a:rPr lang="en-US" sz="2400" dirty="0">
                <a:solidFill>
                  <a:srgbClr val="000000"/>
                </a:solidFill>
                <a:latin typeface="Times New Roman" panose="02020603050405020304" pitchFamily="18" charset="0"/>
                <a:cs typeface="Times New Roman" panose="02020603050405020304" pitchFamily="18" charset="0"/>
              </a:rPr>
              <a:t>710		B. </a:t>
            </a:r>
            <a:r>
              <a:rPr lang="en-US" sz="2400" b="0" i="0" dirty="0">
                <a:solidFill>
                  <a:srgbClr val="000000"/>
                </a:solidFill>
                <a:effectLst/>
                <a:latin typeface="Times New Roman" panose="02020603050405020304" pitchFamily="18" charset="0"/>
                <a:cs typeface="Times New Roman" panose="02020603050405020304" pitchFamily="18" charset="0"/>
              </a:rPr>
              <a:t>720		C. </a:t>
            </a:r>
            <a:r>
              <a:rPr lang="en-US" sz="2400" dirty="0">
                <a:solidFill>
                  <a:srgbClr val="000000"/>
                </a:solidFill>
                <a:latin typeface="Times New Roman" panose="02020603050405020304" pitchFamily="18" charset="0"/>
                <a:cs typeface="Times New Roman" panose="02020603050405020304" pitchFamily="18" charset="0"/>
              </a:rPr>
              <a:t>730			D. </a:t>
            </a:r>
            <a:r>
              <a:rPr lang="en-US" sz="2400" b="0" i="0" dirty="0">
                <a:solidFill>
                  <a:srgbClr val="000000"/>
                </a:solidFill>
                <a:effectLst/>
                <a:latin typeface="Times New Roman" panose="02020603050405020304" pitchFamily="18" charset="0"/>
                <a:cs typeface="Times New Roman" panose="02020603050405020304" pitchFamily="18" charset="0"/>
              </a:rPr>
              <a:t>740 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67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569660"/>
          </a:xfrm>
          <a:prstGeom prst="rect">
            <a:avLst/>
          </a:prstGeom>
        </p:spPr>
        <p:txBody>
          <a:bodyPr wrap="square">
            <a:spAutoFit/>
          </a:bodyPr>
          <a:lstStyle/>
          <a:p>
            <a:r>
              <a:rPr lang="en-US" sz="2400" b="0" i="0" dirty="0" smtClean="0">
                <a:solidFill>
                  <a:srgbClr val="000000"/>
                </a:solidFill>
                <a:effectLst/>
                <a:latin typeface="Times New Roman" panose="02020603050405020304" pitchFamily="18" charset="0"/>
                <a:cs typeface="Times New Roman" panose="02020603050405020304" pitchFamily="18" charset="0"/>
              </a:rPr>
              <a:t>22. </a:t>
            </a:r>
            <a:r>
              <a:rPr lang="en-US" sz="2400" b="0" i="0" dirty="0">
                <a:solidFill>
                  <a:srgbClr val="000000"/>
                </a:solidFill>
                <a:effectLst/>
                <a:latin typeface="Times New Roman" panose="02020603050405020304" pitchFamily="18" charset="0"/>
                <a:cs typeface="Times New Roman" panose="02020603050405020304" pitchFamily="18" charset="0"/>
              </a:rPr>
              <a:t>If a + b + c = 9, ab + </a:t>
            </a:r>
            <a:r>
              <a:rPr lang="en-US" sz="2400" b="0" i="0" dirty="0" err="1">
                <a:solidFill>
                  <a:srgbClr val="000000"/>
                </a:solidFill>
                <a:effectLst/>
                <a:latin typeface="Times New Roman" panose="02020603050405020304" pitchFamily="18" charset="0"/>
                <a:cs typeface="Times New Roman" panose="02020603050405020304" pitchFamily="18" charset="0"/>
              </a:rPr>
              <a:t>bc</a:t>
            </a:r>
            <a:r>
              <a:rPr lang="en-US" sz="2400" b="0" i="0" dirty="0">
                <a:solidFill>
                  <a:srgbClr val="000000"/>
                </a:solidFill>
                <a:effectLst/>
                <a:latin typeface="Times New Roman" panose="02020603050405020304" pitchFamily="18" charset="0"/>
                <a:cs typeface="Times New Roman" panose="02020603050405020304" pitchFamily="18" charset="0"/>
              </a:rPr>
              <a:t> + ca = 26, a</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b</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91, b</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c</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72 and c</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a</a:t>
            </a:r>
            <a:r>
              <a:rPr lang="en-US" sz="2400" b="0" i="0" baseline="30000" dirty="0">
                <a:solidFill>
                  <a:srgbClr val="000000"/>
                </a:solidFill>
                <a:effectLst/>
                <a:latin typeface="Times New Roman" panose="02020603050405020304" pitchFamily="18" charset="0"/>
                <a:cs typeface="Times New Roman" panose="02020603050405020304" pitchFamily="18" charset="0"/>
              </a:rPr>
              <a:t>3</a:t>
            </a:r>
            <a:r>
              <a:rPr lang="en-US" sz="2400" b="0" i="0" dirty="0">
                <a:solidFill>
                  <a:srgbClr val="000000"/>
                </a:solidFill>
                <a:effectLst/>
                <a:latin typeface="Times New Roman" panose="02020603050405020304" pitchFamily="18" charset="0"/>
                <a:cs typeface="Times New Roman" panose="02020603050405020304" pitchFamily="18" charset="0"/>
              </a:rPr>
              <a:t> = 35, then what is the value of </a:t>
            </a:r>
            <a:r>
              <a:rPr lang="en-US" sz="2400" b="0" i="0" dirty="0" err="1">
                <a:solidFill>
                  <a:srgbClr val="000000"/>
                </a:solidFill>
                <a:effectLst/>
                <a:latin typeface="Times New Roman" panose="02020603050405020304" pitchFamily="18" charset="0"/>
                <a:cs typeface="Times New Roman" panose="02020603050405020304" pitchFamily="18" charset="0"/>
              </a:rPr>
              <a:t>abc</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A.48		B.24		C.36		D.42</a:t>
            </a:r>
            <a:endParaRPr lang="en-US" sz="2400" dirty="0">
              <a:latin typeface="Times New Roman" panose="02020603050405020304"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323439"/>
          </a:xfrm>
          <a:prstGeom prst="rect">
            <a:avLst/>
          </a:prstGeom>
        </p:spPr>
        <p:txBody>
          <a:bodyPr wrap="square">
            <a:spAutoFit/>
          </a:bodyPr>
          <a:lstStyle/>
          <a:p>
            <a:r>
              <a:rPr lang="en-US" sz="2000" dirty="0"/>
              <a:t/>
            </a:r>
            <a:br>
              <a:rPr lang="en-US" sz="2000" dirty="0"/>
            </a:br>
            <a:r>
              <a:rPr lang="en-US" sz="2000" dirty="0" smtClean="0"/>
              <a:t>23.</a:t>
            </a:r>
            <a:endParaRPr lang="en-US" sz="2000" dirty="0"/>
          </a:p>
          <a:p>
            <a:endParaRPr lang="en-US" sz="2000" dirty="0"/>
          </a:p>
          <a:p>
            <a:r>
              <a:rPr lang="en-US" sz="2000" dirty="0"/>
              <a:t>A. 80		B. 90		C. 100		D. 110</a:t>
            </a:r>
            <a:endParaRPr lang="en-US" sz="20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Capture 15.JPG"/>
          <p:cNvPicPr>
            <a:picLocks noChangeAspect="1"/>
          </p:cNvPicPr>
          <p:nvPr/>
        </p:nvPicPr>
        <p:blipFill>
          <a:blip r:embed="rId3"/>
          <a:stretch>
            <a:fillRect/>
          </a:stretch>
        </p:blipFill>
        <p:spPr>
          <a:xfrm>
            <a:off x="866187" y="1028993"/>
            <a:ext cx="4901566" cy="673198"/>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631216"/>
          </a:xfrm>
          <a:prstGeom prst="rect">
            <a:avLst/>
          </a:prstGeom>
        </p:spPr>
        <p:txBody>
          <a:bodyPr wrap="square">
            <a:spAutoFit/>
          </a:bodyPr>
          <a:lstStyle/>
          <a:p>
            <a:r>
              <a:rPr lang="en-US" sz="2000" dirty="0" smtClean="0">
                <a:latin typeface="Times New Roman" pitchFamily="18" charset="0"/>
                <a:cs typeface="Times New Roman" pitchFamily="18" charset="0"/>
              </a:rPr>
              <a:t>24.  </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 0		B. 9		C. </a:t>
            </a:r>
            <a:r>
              <a:rPr lang="en-IN" sz="2000" b="0" i="0" dirty="0">
                <a:solidFill>
                  <a:srgbClr val="000000"/>
                </a:solidFill>
                <a:effectLst/>
                <a:latin typeface="Times New Roman" panose="02020603050405020304" pitchFamily="18" charset="0"/>
                <a:cs typeface="Times New Roman" panose="02020603050405020304" pitchFamily="18" charset="0"/>
              </a:rPr>
              <a:t>3√3</a:t>
            </a:r>
            <a:r>
              <a:rPr lang="en-US" sz="2000" dirty="0">
                <a:solidFill>
                  <a:srgbClr val="000000"/>
                </a:solidFill>
                <a:latin typeface="Times New Roman" panose="02020603050405020304" pitchFamily="18" charset="0"/>
                <a:cs typeface="Times New Roman" pitchFamily="18" charset="0"/>
              </a:rPr>
              <a:t>		D. </a:t>
            </a:r>
            <a:r>
              <a:rPr lang="en-IN" sz="2000" b="0" i="0" dirty="0">
                <a:solidFill>
                  <a:srgbClr val="000000"/>
                </a:solidFill>
                <a:effectLst/>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4" name="Picture 3">
            <a:extLst>
              <a:ext uri="{FF2B5EF4-FFF2-40B4-BE49-F238E27FC236}">
                <a16:creationId xmlns:a16="http://schemas.microsoft.com/office/drawing/2014/main" xmlns="" id="{E14B3EA9-B0D6-4567-A85C-92601B10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79" y="947030"/>
            <a:ext cx="5535138" cy="770010"/>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3551" y="1462676"/>
            <a:ext cx="11713780" cy="3231654"/>
          </a:xfrm>
          <a:prstGeom prst="rect">
            <a:avLst/>
          </a:prstGeom>
        </p:spPr>
        <p:txBody>
          <a:bodyPr wrap="square">
            <a:spAutoFit/>
          </a:bodyPr>
          <a:lstStyle/>
          <a:p>
            <a:r>
              <a:rPr lang="en-US" dirty="0"/>
              <a:t>1. Quadratic Equations:</a:t>
            </a:r>
          </a:p>
          <a:p>
            <a:endParaRPr lang="en-US" b="1" dirty="0" smtClean="0"/>
          </a:p>
          <a:p>
            <a:r>
              <a:rPr lang="en-US" b="1" dirty="0" smtClean="0"/>
              <a:t>(</a:t>
            </a:r>
            <a:r>
              <a:rPr lang="en-US" b="1" dirty="0" err="1"/>
              <a:t>i</a:t>
            </a:r>
            <a:r>
              <a:rPr lang="en-US" b="1" dirty="0"/>
              <a:t>)</a:t>
            </a:r>
            <a:r>
              <a:rPr lang="en-US" dirty="0"/>
              <a:t> An equation of the type ax</a:t>
            </a:r>
            <a:r>
              <a:rPr lang="en-US" baseline="30000" dirty="0"/>
              <a:t>2</a:t>
            </a:r>
            <a:r>
              <a:rPr lang="en-US" dirty="0"/>
              <a:t> + </a:t>
            </a:r>
            <a:r>
              <a:rPr lang="en-US" dirty="0" err="1"/>
              <a:t>bx</a:t>
            </a:r>
            <a:r>
              <a:rPr lang="en-US" dirty="0"/>
              <a:t> + c =0 is called the quadratic equation.</a:t>
            </a:r>
          </a:p>
          <a:p>
            <a:endParaRPr lang="en-US" b="1" dirty="0" smtClean="0"/>
          </a:p>
          <a:p>
            <a:r>
              <a:rPr lang="en-US" b="1" dirty="0" smtClean="0"/>
              <a:t>(</a:t>
            </a:r>
            <a:r>
              <a:rPr lang="en-US" b="1" dirty="0"/>
              <a:t>ii)</a:t>
            </a:r>
            <a:r>
              <a:rPr lang="en-US" dirty="0"/>
              <a:t> The highest power of the variable is called the degree of an equation.</a:t>
            </a:r>
          </a:p>
          <a:p>
            <a:endParaRPr lang="en-US" b="1" dirty="0" smtClean="0"/>
          </a:p>
          <a:p>
            <a:r>
              <a:rPr lang="en-US" b="1" dirty="0" smtClean="0"/>
              <a:t>(</a:t>
            </a:r>
            <a:r>
              <a:rPr lang="en-US" b="1" dirty="0"/>
              <a:t>iii)</a:t>
            </a:r>
            <a:r>
              <a:rPr lang="en-US" dirty="0"/>
              <a:t> An equation will have as many solutions as its degree. If an equation is of n degree, it will have 'n' solutions.</a:t>
            </a:r>
          </a:p>
          <a:p>
            <a:endParaRPr lang="en-US" b="1" dirty="0" smtClean="0"/>
          </a:p>
          <a:p>
            <a:r>
              <a:rPr lang="en-US" b="1" dirty="0" smtClean="0"/>
              <a:t>(</a:t>
            </a:r>
            <a:r>
              <a:rPr lang="en-US" b="1" dirty="0"/>
              <a:t>iv)</a:t>
            </a:r>
            <a:r>
              <a:rPr lang="en-US" dirty="0"/>
              <a:t> The solution of an equation is the value by which equation is satisfied. The values of the solution of an equation are also called the roots of the equation. This quadratic equation has two solutions.</a:t>
            </a:r>
          </a:p>
          <a:p>
            <a:pPr>
              <a:buNone/>
            </a:pPr>
            <a:endParaRPr lang="en-US" sz="2400" dirty="0" smtClean="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 name="Rectangle 3"/>
          <p:cNvSpPr>
            <a:spLocks noChangeArrowheads="1"/>
          </p:cNvSpPr>
          <p:nvPr/>
        </p:nvSpPr>
        <p:spPr bwMode="auto">
          <a:xfrm>
            <a:off x="240631" y="4966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inter-regular"/>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25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2353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1938992"/>
          </a:xfrm>
          <a:prstGeom prst="rect">
            <a:avLst/>
          </a:prstGeom>
        </p:spPr>
        <p:txBody>
          <a:bodyPr wrap="square">
            <a:spAutoFit/>
          </a:bodyPr>
          <a:lstStyle/>
          <a:p>
            <a:r>
              <a:rPr lang="en-US" sz="2000" dirty="0" smtClean="0"/>
              <a:t>25.</a:t>
            </a:r>
            <a:endParaRPr lang="en-US" sz="2000" dirty="0"/>
          </a:p>
          <a:p>
            <a:endParaRPr lang="en-US" sz="2000" dirty="0"/>
          </a:p>
          <a:p>
            <a:endParaRPr lang="en-US" sz="2000" dirty="0"/>
          </a:p>
          <a:p>
            <a:r>
              <a:rPr lang="en-US" sz="2000" dirty="0"/>
              <a:t>A. 25 		B. 26 		C. 30		 D. 40</a:t>
            </a:r>
            <a:br>
              <a:rPr lang="en-US" sz="2000" dirty="0"/>
            </a:br>
            <a:r>
              <a:rPr lang="en-US" sz="2000" dirty="0"/>
              <a:t/>
            </a:r>
            <a:br>
              <a:rPr lang="en-US" sz="2000" dirty="0"/>
            </a:br>
            <a:endParaRPr lang="en-US" sz="2000" dirty="0"/>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Capture ppt 26.JPG"/>
          <p:cNvPicPr>
            <a:picLocks noChangeAspect="1"/>
          </p:cNvPicPr>
          <p:nvPr/>
        </p:nvPicPr>
        <p:blipFill>
          <a:blip r:embed="rId3"/>
          <a:stretch>
            <a:fillRect/>
          </a:stretch>
        </p:blipFill>
        <p:spPr>
          <a:xfrm>
            <a:off x="1098890" y="888756"/>
            <a:ext cx="5794279" cy="771232"/>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405E5A2-FED3-4592-B1AE-A51664E4A488}"/>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5" name="TextBox 4">
            <a:extLst>
              <a:ext uri="{FF2B5EF4-FFF2-40B4-BE49-F238E27FC236}">
                <a16:creationId xmlns:a16="http://schemas.microsoft.com/office/drawing/2014/main" xmlns="" id="{6EDB9587-9443-4102-BBC5-DECFAF45FA12}"/>
              </a:ext>
            </a:extLst>
          </p:cNvPr>
          <p:cNvSpPr txBox="1"/>
          <p:nvPr/>
        </p:nvSpPr>
        <p:spPr>
          <a:xfrm>
            <a:off x="294640" y="843677"/>
            <a:ext cx="11501120" cy="3970318"/>
          </a:xfrm>
          <a:prstGeom prst="rect">
            <a:avLst/>
          </a:prstGeom>
          <a:noFill/>
        </p:spPr>
        <p:txBody>
          <a:bodyPr wrap="square">
            <a:spAutoFit/>
          </a:bodyPr>
          <a:lstStyle/>
          <a:p>
            <a:pPr algn="l"/>
            <a:r>
              <a:rPr lang="en-US" b="1" dirty="0" smtClean="0">
                <a:solidFill>
                  <a:srgbClr val="000000"/>
                </a:solidFill>
                <a:latin typeface="Times New Roman" panose="02020603050405020304" pitchFamily="18" charset="0"/>
                <a:cs typeface="Times New Roman" panose="02020603050405020304" pitchFamily="18" charset="0"/>
              </a:rPr>
              <a:t>26</a:t>
            </a:r>
            <a:r>
              <a:rPr lang="en-US" b="1" i="0" dirty="0" smtClean="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Direction:-</a:t>
            </a:r>
            <a:r>
              <a:rPr lang="en-US" b="0" i="0" dirty="0">
                <a:solidFill>
                  <a:srgbClr val="000000"/>
                </a:solidFill>
                <a:effectLst/>
                <a:latin typeface="Times New Roman" panose="02020603050405020304" pitchFamily="18" charset="0"/>
                <a:cs typeface="Times New Roman" panose="02020603050405020304" pitchFamily="18" charset="0"/>
              </a:rPr>
              <a:t> Below question is followed by two statements I and II. You have to determine whether the data given in the statements are sufficient for answering the question. You should use the data your knowledge of Mathematics to choose between the possible answers</a:t>
            </a:r>
          </a:p>
          <a:p>
            <a:pPr algn="l"/>
            <a:r>
              <a:rPr lang="en-US" b="0" i="0" dirty="0">
                <a:solidFill>
                  <a:srgbClr val="000000"/>
                </a:solidFill>
                <a:effectLst/>
                <a:latin typeface="Times New Roman" panose="02020603050405020304" pitchFamily="18" charset="0"/>
                <a:cs typeface="Times New Roman" panose="02020603050405020304" pitchFamily="18" charset="0"/>
              </a:rPr>
              <a:t>What is the two digit number in which unit’s place digit is greater than digit at ten’s place?</a:t>
            </a:r>
          </a:p>
          <a:p>
            <a:pPr algn="l"/>
            <a:r>
              <a:rPr lang="en-US" b="0" i="0" dirty="0">
                <a:solidFill>
                  <a:srgbClr val="000000"/>
                </a:solidFill>
                <a:effectLst/>
                <a:latin typeface="Times New Roman" panose="02020603050405020304" pitchFamily="18" charset="0"/>
                <a:cs typeface="Times New Roman" panose="02020603050405020304" pitchFamily="18" charset="0"/>
              </a:rPr>
              <a:t>I. The difference between the two digits of the number is 2</a:t>
            </a:r>
          </a:p>
          <a:p>
            <a:r>
              <a:rPr lang="en-US" b="0" i="0" dirty="0">
                <a:solidFill>
                  <a:srgbClr val="000000"/>
                </a:solidFill>
                <a:effectLst/>
                <a:latin typeface="Times New Roman" panose="02020603050405020304" pitchFamily="18" charset="0"/>
                <a:cs typeface="Times New Roman" panose="02020603050405020304" pitchFamily="18" charset="0"/>
              </a:rPr>
              <a:t>II. The sum of the two digits of the number is 8</a:t>
            </a:r>
          </a:p>
          <a:p>
            <a:endParaRPr lang="en-US" b="0" i="0" dirty="0">
              <a:solidFill>
                <a:srgbClr val="000000"/>
              </a:solidFill>
              <a:effectLst/>
              <a:latin typeface="Times New Roman" panose="02020603050405020304" pitchFamily="18" charset="0"/>
              <a:cs typeface="Times New Roman" panose="02020603050405020304" pitchFamily="18" charset="0"/>
            </a:endParaRPr>
          </a:p>
          <a:p>
            <a:r>
              <a:rPr lang="en-IN" dirty="0">
                <a:latin typeface="Times New Roman" pitchFamily="18" charset="0"/>
                <a:cs typeface="Times New Roman" pitchFamily="18" charset="0"/>
              </a:rPr>
              <a:t>A) I alone sufficient while II alone not sufficient to answer</a:t>
            </a:r>
          </a:p>
          <a:p>
            <a:r>
              <a:rPr lang="en-IN" dirty="0">
                <a:latin typeface="Times New Roman" pitchFamily="18" charset="0"/>
                <a:cs typeface="Times New Roman" pitchFamily="18" charset="0"/>
              </a:rPr>
              <a:t>B) II alone sufficient while I alone not sufficient to answer</a:t>
            </a:r>
          </a:p>
          <a:p>
            <a:r>
              <a:rPr lang="en-IN" dirty="0">
                <a:latin typeface="Times New Roman" pitchFamily="18" charset="0"/>
                <a:cs typeface="Times New Roman" pitchFamily="18" charset="0"/>
              </a:rPr>
              <a:t>C) Either I or II alone sufficient to answer</a:t>
            </a:r>
          </a:p>
          <a:p>
            <a:r>
              <a:rPr lang="en-IN" dirty="0">
                <a:latin typeface="Times New Roman" pitchFamily="18" charset="0"/>
                <a:cs typeface="Times New Roman" pitchFamily="18" charset="0"/>
              </a:rPr>
              <a:t>D) Both I and II are not sufficient to answer</a:t>
            </a:r>
          </a:p>
          <a:p>
            <a:r>
              <a:rPr lang="en-IN" dirty="0">
                <a:latin typeface="Times New Roman" pitchFamily="18" charset="0"/>
                <a:cs typeface="Times New Roman" pitchFamily="18" charset="0"/>
              </a:rPr>
              <a:t>E) Both I and II are necessary to answer</a:t>
            </a: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52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3A13A43-ADC1-4700-94C0-AF8E5F5E24D3}"/>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5" name="TextBox 4">
            <a:extLst>
              <a:ext uri="{FF2B5EF4-FFF2-40B4-BE49-F238E27FC236}">
                <a16:creationId xmlns:a16="http://schemas.microsoft.com/office/drawing/2014/main" xmlns="" id="{79275BAB-C1B6-4570-A90B-D169D168A190}"/>
              </a:ext>
            </a:extLst>
          </p:cNvPr>
          <p:cNvSpPr txBox="1"/>
          <p:nvPr/>
        </p:nvSpPr>
        <p:spPr>
          <a:xfrm>
            <a:off x="368468" y="1128375"/>
            <a:ext cx="10939611" cy="3416320"/>
          </a:xfrm>
          <a:prstGeom prst="rect">
            <a:avLst/>
          </a:prstGeom>
          <a:noFill/>
        </p:spPr>
        <p:txBody>
          <a:bodyPr wrap="square">
            <a:spAutoFit/>
          </a:bodyPr>
          <a:lstStyle/>
          <a:p>
            <a:r>
              <a:rPr lang="en-US" dirty="0" smtClean="0"/>
              <a:t>27. </a:t>
            </a:r>
            <a:r>
              <a:rPr lang="en-US" dirty="0"/>
              <a:t>Find the value of x. </a:t>
            </a:r>
          </a:p>
          <a:p>
            <a:r>
              <a:rPr lang="en-US" dirty="0"/>
              <a:t>Statement I: 2xyz + 6y – 8z + 5 = 0, z = 1 </a:t>
            </a:r>
          </a:p>
          <a:p>
            <a:r>
              <a:rPr lang="en-US" dirty="0"/>
              <a:t>Statement II: y = √ </a:t>
            </a:r>
            <a:r>
              <a:rPr lang="en-IN" dirty="0"/>
              <a:t>(225 - 116)</a:t>
            </a:r>
            <a:r>
              <a:rPr lang="en-US" dirty="0"/>
              <a:t> </a:t>
            </a:r>
          </a:p>
          <a:p>
            <a:r>
              <a:rPr lang="en-US" dirty="0"/>
              <a:t>Statement III: 4xyz – 6z + 8y – 7 = 0, z = 3</a:t>
            </a:r>
          </a:p>
          <a:p>
            <a:endParaRPr lang="en-US" dirty="0"/>
          </a:p>
          <a:p>
            <a:pPr marL="342900" indent="-342900">
              <a:buAutoNum type="alphaUcPeriod"/>
            </a:pPr>
            <a:r>
              <a:rPr lang="en-US" dirty="0"/>
              <a:t>The data in statements I alone is sufficient to answer the question, while the data in statement II and III is not sufficient to answer the question. </a:t>
            </a:r>
          </a:p>
          <a:p>
            <a:r>
              <a:rPr lang="en-US" dirty="0"/>
              <a:t>B. The data in statements II and III is sufficient to answer the question, while the data in statement I is not sufficient to answer the question. </a:t>
            </a:r>
          </a:p>
          <a:p>
            <a:r>
              <a:rPr lang="en-US" dirty="0"/>
              <a:t>C. The data in statements I and II or in statement II and III is sufficient to answer the question. </a:t>
            </a:r>
          </a:p>
          <a:p>
            <a:r>
              <a:rPr lang="en-US" dirty="0"/>
              <a:t>D. The data in all the statements I, II and III is not sufficient to answer the question. </a:t>
            </a:r>
          </a:p>
          <a:p>
            <a:r>
              <a:rPr lang="en-US" dirty="0"/>
              <a:t>E. The data in all the statements I, II and III together is necessary to answer the question</a:t>
            </a:r>
            <a:endParaRPr lang="en-IN" dirty="0"/>
          </a:p>
        </p:txBody>
      </p:sp>
    </p:spTree>
    <p:extLst>
      <p:ext uri="{BB962C8B-B14F-4D97-AF65-F5344CB8AC3E}">
        <p14:creationId xmlns:p14="http://schemas.microsoft.com/office/powerpoint/2010/main" val="822852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CF420AB-ADA6-451C-AEF5-1A5B5760FE31}"/>
              </a:ext>
            </a:extLst>
          </p:cNvPr>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5" name="TextBox 4">
            <a:extLst>
              <a:ext uri="{FF2B5EF4-FFF2-40B4-BE49-F238E27FC236}">
                <a16:creationId xmlns:a16="http://schemas.microsoft.com/office/drawing/2014/main" xmlns="" id="{B7F6E42F-1FBB-4CEF-8E9F-13FA40950FE9}"/>
              </a:ext>
            </a:extLst>
          </p:cNvPr>
          <p:cNvSpPr txBox="1"/>
          <p:nvPr/>
        </p:nvSpPr>
        <p:spPr>
          <a:xfrm>
            <a:off x="264160" y="959902"/>
            <a:ext cx="11663680" cy="3139321"/>
          </a:xfrm>
          <a:prstGeom prst="rect">
            <a:avLst/>
          </a:prstGeom>
          <a:noFill/>
        </p:spPr>
        <p:txBody>
          <a:bodyPr wrap="square">
            <a:spAutoFit/>
          </a:bodyPr>
          <a:lstStyle/>
          <a:p>
            <a:r>
              <a:rPr lang="en-US" dirty="0" smtClean="0"/>
              <a:t>28. </a:t>
            </a:r>
            <a:r>
              <a:rPr lang="en-US" dirty="0"/>
              <a:t>Find the two digit number. </a:t>
            </a:r>
          </a:p>
          <a:p>
            <a:r>
              <a:rPr lang="en-US" dirty="0"/>
              <a:t>Statement I: The product of the two digits of the two digit number is 20. </a:t>
            </a:r>
          </a:p>
          <a:p>
            <a:r>
              <a:rPr lang="en-US" dirty="0"/>
              <a:t>Statement II: The difference between the two digits of the two digit numbers is 1. </a:t>
            </a:r>
          </a:p>
          <a:p>
            <a:r>
              <a:rPr lang="en-US" dirty="0"/>
              <a:t>Statement III: The sum of the two digits of the two digit numbers is 9. </a:t>
            </a:r>
          </a:p>
          <a:p>
            <a:pPr marL="342900" indent="-342900">
              <a:buAutoNum type="alphaUcPeriod"/>
            </a:pPr>
            <a:r>
              <a:rPr lang="en-US" dirty="0"/>
              <a:t>The data in statements I alone is sufficient to answer the question, while the data in statement II and III is not sufficient to answer the question. </a:t>
            </a:r>
          </a:p>
          <a:p>
            <a:r>
              <a:rPr lang="en-US" dirty="0"/>
              <a:t>B. The data in statements II and III is sufficient to answer the question, while the data in statement I is not sufficient to answer the question. </a:t>
            </a:r>
          </a:p>
          <a:p>
            <a:r>
              <a:rPr lang="en-US" dirty="0"/>
              <a:t>C. The data in statements I and II or in statement II and III is sufficient to answer the question. </a:t>
            </a:r>
          </a:p>
          <a:p>
            <a:r>
              <a:rPr lang="en-US" dirty="0"/>
              <a:t>D. The data in all the statements I, II and III is not sufficient to answer the question. </a:t>
            </a:r>
          </a:p>
          <a:p>
            <a:r>
              <a:rPr lang="en-US" dirty="0"/>
              <a:t>E. The data in all the statements I, II and III together is necessary to answer the question. </a:t>
            </a:r>
            <a:endParaRPr lang="en-IN" dirty="0"/>
          </a:p>
        </p:txBody>
      </p:sp>
    </p:spTree>
    <p:extLst>
      <p:ext uri="{BB962C8B-B14F-4D97-AF65-F5344CB8AC3E}">
        <p14:creationId xmlns:p14="http://schemas.microsoft.com/office/powerpoint/2010/main" val="152475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1"/>
            <a:ext cx="11713780" cy="4401205"/>
          </a:xfrm>
          <a:prstGeom prst="rect">
            <a:avLst/>
          </a:prstGeom>
        </p:spPr>
        <p:txBody>
          <a:bodyPr wrap="square">
            <a:spAutoFit/>
          </a:bodyPr>
          <a:lstStyle/>
          <a:p>
            <a:pPr algn="ctr"/>
            <a:endParaRPr lang="en-US" sz="4400" dirty="0">
              <a:latin typeface="AR BERKLEY" panose="02000000000000000000" pitchFamily="2" charset="0"/>
              <a:cs typeface="Times New Roman" panose="02020603050405020304" pitchFamily="18" charset="0"/>
            </a:endParaRPr>
          </a:p>
          <a:p>
            <a:pPr algn="ctr"/>
            <a:endParaRPr lang="en-US" sz="4400" dirty="0">
              <a:latin typeface="AR BERKLEY" panose="02000000000000000000" pitchFamily="2" charset="0"/>
              <a:cs typeface="Times New Roman" panose="02020603050405020304" pitchFamily="18" charset="0"/>
            </a:endParaRPr>
          </a:p>
          <a:p>
            <a:pPr algn="ctr"/>
            <a:r>
              <a:rPr lang="en-US" sz="7200" dirty="0">
                <a:cs typeface="Times New Roman" panose="02020603050405020304" pitchFamily="18" charset="0"/>
              </a:rPr>
              <a:t>Any Doubts??</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074"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973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3551" y="1462676"/>
            <a:ext cx="11713780" cy="3323987"/>
          </a:xfrm>
          <a:prstGeom prst="rect">
            <a:avLst/>
          </a:prstGeom>
        </p:spPr>
        <p:txBody>
          <a:bodyPr wrap="square">
            <a:spAutoFit/>
          </a:bodyPr>
          <a:lstStyle/>
          <a:p>
            <a:r>
              <a:rPr lang="en-US" dirty="0" smtClean="0"/>
              <a:t>2</a:t>
            </a:r>
            <a:r>
              <a:rPr lang="en-US" dirty="0"/>
              <a:t>. Solving Quadratic Equations:</a:t>
            </a:r>
          </a:p>
          <a:p>
            <a:r>
              <a:rPr lang="en-US" dirty="0"/>
              <a:t>Any quadratic equation can be either solved by the factor method or by formula.</a:t>
            </a:r>
          </a:p>
          <a:p>
            <a:r>
              <a:rPr lang="en-US" b="1" dirty="0"/>
              <a:t>(</a:t>
            </a:r>
            <a:r>
              <a:rPr lang="en-US" b="1" dirty="0" err="1"/>
              <a:t>i</a:t>
            </a:r>
            <a:r>
              <a:rPr lang="en-US" b="1" dirty="0"/>
              <a:t>) By the factor method:</a:t>
            </a:r>
            <a:r>
              <a:rPr lang="en-US" dirty="0"/>
              <a:t> First find the factors of the given equation making the right-hand side equal to zero and then by equating the factors to zero, we get the values of the variable.</a:t>
            </a:r>
          </a:p>
          <a:p>
            <a:r>
              <a:rPr lang="en-US" b="1" dirty="0"/>
              <a:t>(ii) By Formula:</a:t>
            </a:r>
            <a:r>
              <a:rPr lang="en-US" dirty="0"/>
              <a:t> Consider a quadratic equation ax</a:t>
            </a:r>
            <a:r>
              <a:rPr lang="en-US" baseline="30000" dirty="0"/>
              <a:t>2</a:t>
            </a:r>
            <a:r>
              <a:rPr lang="en-US" dirty="0"/>
              <a:t> + </a:t>
            </a:r>
            <a:r>
              <a:rPr lang="en-US" dirty="0" err="1"/>
              <a:t>bx</a:t>
            </a:r>
            <a:r>
              <a:rPr lang="en-US" dirty="0"/>
              <a:t> + c = 0,for finding the roots of the equation, we use the following formula:</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dirty="0" smtClean="0"/>
          </a:p>
          <a:p>
            <a:pPr>
              <a:buNone/>
            </a:pPr>
            <a:r>
              <a:rPr lang="en-US" dirty="0" smtClean="0"/>
              <a:t>Here </a:t>
            </a:r>
            <a:r>
              <a:rPr lang="en-US" dirty="0"/>
              <a:t>+ and - in the above formula is used to get the two values of x. Here the quantity b</a:t>
            </a:r>
            <a:r>
              <a:rPr lang="en-US" baseline="30000" dirty="0"/>
              <a:t>2</a:t>
            </a:r>
            <a:r>
              <a:rPr lang="en-US" dirty="0"/>
              <a:t> - 4ac is called the discriminant.</a:t>
            </a:r>
            <a:endParaRPr lang="en-US" sz="24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 name="Rectangle 3"/>
          <p:cNvSpPr>
            <a:spLocks noChangeArrowheads="1"/>
          </p:cNvSpPr>
          <p:nvPr/>
        </p:nvSpPr>
        <p:spPr bwMode="auto">
          <a:xfrm>
            <a:off x="240631" y="4966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inter-regular"/>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25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8" name="Picture 4" descr="Apti Algebraic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415" y="3417993"/>
            <a:ext cx="1887581" cy="57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7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9741" y="1459652"/>
            <a:ext cx="11713780" cy="4962897"/>
          </a:xfrm>
          <a:prstGeom prst="rect">
            <a:avLst/>
          </a:prstGeom>
        </p:spPr>
        <p:txBody>
          <a:bodyPr wrap="square">
            <a:spAutoFit/>
          </a:bodyPr>
          <a:lstStyle/>
          <a:p>
            <a:r>
              <a:rPr lang="en-US" dirty="0"/>
              <a:t>3. Roots of the Quadratic Equation:</a:t>
            </a:r>
          </a:p>
          <a:p>
            <a:r>
              <a:rPr lang="en-US" dirty="0"/>
              <a:t>The value of the x that we obtain from a quadratic equation is called the root of the equation; α and β are used to denote the roots of the equation.</a:t>
            </a:r>
          </a:p>
          <a:p>
            <a:pPr lvl="0" algn="just" eaLnBrk="0" fontAlgn="base" hangingPunct="0">
              <a:spcBef>
                <a:spcPct val="0"/>
              </a:spcBef>
              <a:spcAft>
                <a:spcPct val="0"/>
              </a:spcAft>
            </a:pPr>
            <a:endParaRPr lang="en-US" b="1" dirty="0" smtClean="0"/>
          </a:p>
          <a:p>
            <a:pPr lvl="0" algn="just" eaLnBrk="0" fontAlgn="base" hangingPunct="0">
              <a:spcBef>
                <a:spcPct val="0"/>
              </a:spcBef>
              <a:spcAft>
                <a:spcPct val="0"/>
              </a:spcAft>
            </a:pPr>
            <a:r>
              <a:rPr lang="en-US" b="1" dirty="0" smtClean="0"/>
              <a:t>(</a:t>
            </a:r>
            <a:r>
              <a:rPr lang="en-US" b="1" dirty="0" err="1"/>
              <a:t>i</a:t>
            </a:r>
            <a:r>
              <a:rPr lang="en-US" b="1" dirty="0"/>
              <a:t>)</a:t>
            </a:r>
            <a:r>
              <a:rPr lang="en-US" dirty="0"/>
              <a:t> Sum of the roots of a quadratic equation</a:t>
            </a:r>
            <a:r>
              <a:rPr lang="en-US" dirty="0" smtClean="0"/>
              <a:t>:</a:t>
            </a:r>
          </a:p>
          <a:p>
            <a:pPr lvl="0" algn="just" eaLnBrk="0" fontAlgn="base" hangingPunct="0">
              <a:spcBef>
                <a:spcPct val="0"/>
              </a:spcBef>
              <a:spcAft>
                <a:spcPct val="0"/>
              </a:spcAft>
            </a:pPr>
            <a:endParaRPr lang="en-US" altLang="en-US" sz="1050" dirty="0"/>
          </a:p>
          <a:p>
            <a:pPr lvl="0" algn="just" eaLnBrk="0" fontAlgn="base" hangingPunct="0">
              <a:spcBef>
                <a:spcPct val="0"/>
              </a:spcBef>
              <a:spcAft>
                <a:spcPct val="0"/>
              </a:spcAft>
            </a:pPr>
            <a:r>
              <a:rPr lang="en-US" altLang="en-US" dirty="0">
                <a:solidFill>
                  <a:srgbClr val="333333"/>
                </a:solidFill>
                <a:latin typeface="inter-regular"/>
              </a:rPr>
              <a:t>ax</a:t>
            </a:r>
            <a:r>
              <a:rPr lang="en-US" altLang="en-US" baseline="30000" dirty="0">
                <a:solidFill>
                  <a:srgbClr val="333333"/>
                </a:solidFill>
                <a:latin typeface="inter-regular"/>
              </a:rPr>
              <a:t>2</a:t>
            </a:r>
            <a:r>
              <a:rPr lang="en-US" altLang="en-US" dirty="0">
                <a:solidFill>
                  <a:srgbClr val="333333"/>
                </a:solidFill>
                <a:latin typeface="inter-regular"/>
              </a:rPr>
              <a:t> + </a:t>
            </a:r>
            <a:r>
              <a:rPr lang="en-US" altLang="en-US" dirty="0" err="1">
                <a:solidFill>
                  <a:srgbClr val="333333"/>
                </a:solidFill>
                <a:latin typeface="inter-regular"/>
              </a:rPr>
              <a:t>bx</a:t>
            </a:r>
            <a:r>
              <a:rPr lang="en-US" altLang="en-US" dirty="0">
                <a:solidFill>
                  <a:srgbClr val="333333"/>
                </a:solidFill>
                <a:latin typeface="inter-regular"/>
              </a:rPr>
              <a:t> + c = </a:t>
            </a:r>
            <a:r>
              <a:rPr lang="en-US" altLang="en-US" dirty="0" smtClean="0">
                <a:solidFill>
                  <a:srgbClr val="333333"/>
                </a:solidFill>
                <a:latin typeface="inter-regular"/>
              </a:rPr>
              <a:t>0 is </a:t>
            </a:r>
            <a:r>
              <a:rPr lang="en-US" altLang="en-US" dirty="0">
                <a:solidFill>
                  <a:srgbClr val="333333"/>
                </a:solidFill>
                <a:latin typeface="inter-regular"/>
              </a:rPr>
              <a:t>equal to </a:t>
            </a:r>
            <a:r>
              <a:rPr lang="en-US" altLang="en-US" dirty="0" smtClean="0">
                <a:solidFill>
                  <a:srgbClr val="333333"/>
                </a:solidFill>
                <a:latin typeface="inter-regular"/>
              </a:rPr>
              <a:t> 	i.e</a:t>
            </a:r>
            <a:r>
              <a:rPr lang="en-US" altLang="en-US" dirty="0">
                <a:solidFill>
                  <a:srgbClr val="333333"/>
                </a:solidFill>
                <a:latin typeface="inter-regular"/>
              </a:rPr>
              <a:t>.,α+β=  </a:t>
            </a:r>
            <a:endParaRPr lang="en-US" altLang="en-US" sz="4000" dirty="0">
              <a:solidFill>
                <a:srgbClr val="333333"/>
              </a:solidFill>
              <a:latin typeface="inter-regular"/>
            </a:endParaRPr>
          </a:p>
          <a:p>
            <a:endParaRPr lang="en-US" dirty="0" smtClean="0"/>
          </a:p>
          <a:p>
            <a:r>
              <a:rPr lang="en-US" b="1" dirty="0"/>
              <a:t>(</a:t>
            </a:r>
            <a:r>
              <a:rPr lang="en-US" b="1" dirty="0" smtClean="0"/>
              <a:t>ii) </a:t>
            </a:r>
            <a:r>
              <a:rPr lang="en-US" dirty="0" smtClean="0"/>
              <a:t>The </a:t>
            </a:r>
            <a:r>
              <a:rPr lang="en-US" dirty="0"/>
              <a:t>product of the roots is equal </a:t>
            </a:r>
            <a:r>
              <a:rPr lang="en-US" dirty="0" smtClean="0"/>
              <a:t>to c/a 	</a:t>
            </a:r>
            <a:r>
              <a:rPr lang="en-US" altLang="en-US" dirty="0">
                <a:solidFill>
                  <a:srgbClr val="333333"/>
                </a:solidFill>
                <a:latin typeface="inter-regular"/>
              </a:rPr>
              <a:t> i.e.,</a:t>
            </a:r>
            <a:r>
              <a:rPr lang="en-US" altLang="en-US" dirty="0" smtClean="0">
                <a:solidFill>
                  <a:srgbClr val="333333"/>
                </a:solidFill>
                <a:latin typeface="inter-regular"/>
              </a:rPr>
              <a:t>αβ</a:t>
            </a:r>
            <a:r>
              <a:rPr lang="en-US" altLang="en-US" dirty="0">
                <a:solidFill>
                  <a:srgbClr val="333333"/>
                </a:solidFill>
                <a:latin typeface="inter-regular"/>
              </a:rPr>
              <a:t>= </a:t>
            </a:r>
            <a:r>
              <a:rPr lang="en-US" altLang="en-US" dirty="0" smtClean="0">
                <a:solidFill>
                  <a:srgbClr val="333333"/>
                </a:solidFill>
                <a:latin typeface="inter-regular"/>
              </a:rPr>
              <a:t>c/a</a:t>
            </a:r>
          </a:p>
          <a:p>
            <a:endParaRPr lang="en-US" dirty="0">
              <a:solidFill>
                <a:srgbClr val="333333"/>
              </a:solidFill>
              <a:latin typeface="inter-regular"/>
            </a:endParaRPr>
          </a:p>
          <a:p>
            <a:r>
              <a:rPr lang="en-US" b="1" dirty="0"/>
              <a:t>(iii)</a:t>
            </a:r>
            <a:r>
              <a:rPr lang="en-US" dirty="0"/>
              <a:t> Consider a quadratic equation: ax</a:t>
            </a:r>
            <a:r>
              <a:rPr lang="en-US" baseline="30000" dirty="0"/>
              <a:t>2</a:t>
            </a:r>
            <a:r>
              <a:rPr lang="en-US" dirty="0"/>
              <a:t> + </a:t>
            </a:r>
            <a:r>
              <a:rPr lang="en-US" dirty="0" err="1"/>
              <a:t>bx</a:t>
            </a:r>
            <a:r>
              <a:rPr lang="en-US" dirty="0"/>
              <a:t> + c = 0.</a:t>
            </a:r>
            <a:br>
              <a:rPr lang="en-US" dirty="0"/>
            </a:br>
            <a:r>
              <a:rPr lang="en-US" dirty="0"/>
              <a:t>For this equation, the roots will be equal if b</a:t>
            </a:r>
            <a:r>
              <a:rPr lang="en-US" baseline="30000" dirty="0"/>
              <a:t>2</a:t>
            </a:r>
            <a:r>
              <a:rPr lang="en-US" dirty="0"/>
              <a:t> = 4ac.</a:t>
            </a:r>
            <a:br>
              <a:rPr lang="en-US" dirty="0"/>
            </a:br>
            <a:r>
              <a:rPr lang="en-US" dirty="0"/>
              <a:t>The roots will be unequal and real if b</a:t>
            </a:r>
            <a:r>
              <a:rPr lang="en-US" baseline="30000" dirty="0"/>
              <a:t>2</a:t>
            </a:r>
            <a:r>
              <a:rPr lang="en-US" dirty="0"/>
              <a:t> &gt; 4ac.</a:t>
            </a:r>
            <a:br>
              <a:rPr lang="en-US" dirty="0"/>
            </a:br>
            <a:r>
              <a:rPr lang="en-US" dirty="0"/>
              <a:t>The roots will be unequal and unreal if b</a:t>
            </a:r>
            <a:r>
              <a:rPr lang="en-US" baseline="30000" dirty="0"/>
              <a:t>2</a:t>
            </a:r>
            <a:r>
              <a:rPr lang="en-US" dirty="0"/>
              <a:t> &lt; 4ac</a:t>
            </a:r>
            <a:r>
              <a:rPr lang="en-US" dirty="0" smtClean="0"/>
              <a:t>.</a:t>
            </a:r>
          </a:p>
          <a:p>
            <a:endParaRPr lang="en-US" dirty="0"/>
          </a:p>
          <a:p>
            <a:r>
              <a:rPr lang="en-US" dirty="0"/>
              <a:t>4. Whenever we are given the roots of a quadratic equation, then the equation will be</a:t>
            </a:r>
            <a:br>
              <a:rPr lang="en-US" dirty="0"/>
            </a:br>
            <a:r>
              <a:rPr lang="en-US" dirty="0"/>
              <a:t>x</a:t>
            </a:r>
            <a:r>
              <a:rPr lang="en-US" baseline="30000" dirty="0"/>
              <a:t>2</a:t>
            </a:r>
            <a:r>
              <a:rPr lang="en-US" dirty="0"/>
              <a:t> - (Sum of the roots)x + product of roots = 0.</a:t>
            </a:r>
          </a:p>
          <a:p>
            <a:endParaRPr lang="en-US" dirty="0"/>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
        <p:nvSpPr>
          <p:cNvPr id="3" name="Rectangle 3"/>
          <p:cNvSpPr>
            <a:spLocks noChangeArrowheads="1"/>
          </p:cNvSpPr>
          <p:nvPr/>
        </p:nvSpPr>
        <p:spPr bwMode="auto">
          <a:xfrm>
            <a:off x="240631" y="4966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inter-regular"/>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25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50" name="Picture 2" descr="Apti Algebraic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340" y="3007681"/>
            <a:ext cx="333375" cy="3794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pti Algebraic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503" y="2977527"/>
            <a:ext cx="3333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9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569660"/>
          </a:xfrm>
          <a:prstGeom prst="rect">
            <a:avLst/>
          </a:prstGeom>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1.What is the degree of following polynomial </a:t>
            </a:r>
          </a:p>
          <a:p>
            <a:pPr>
              <a:buNone/>
            </a:pPr>
            <a:r>
              <a:rPr lang="en-US" sz="2400" dirty="0">
                <a:latin typeface="Times New Roman" panose="02020603050405020304" pitchFamily="18" charset="0"/>
                <a:cs typeface="Times New Roman" panose="02020603050405020304" pitchFamily="18" charset="0"/>
              </a:rPr>
              <a:t>6x</a:t>
            </a:r>
            <a:r>
              <a:rPr lang="en-US" sz="2400" baseline="30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+ 7x</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+ 8x</a:t>
            </a:r>
            <a:r>
              <a:rPr lang="en-US" sz="2400" baseline="30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+ 3x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itchFamily="18" charset="0"/>
                <a:cs typeface="Times New Roman" pitchFamily="18" charset="0"/>
              </a:rPr>
              <a:t>+ 5 + 8x + 4</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A.5	  	B.4		C.3		D.1</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44598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938992"/>
          </a:xfrm>
          <a:prstGeom prst="rect">
            <a:avLst/>
          </a:prstGeom>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2.What is the degree of the polynomial?</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A.6	  	B.4		C.5		D.3</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pic>
        <p:nvPicPr>
          <p:cNvPr id="4" name="Picture 3" descr="Capture 6.JPG"/>
          <p:cNvPicPr>
            <a:picLocks noChangeAspect="1"/>
          </p:cNvPicPr>
          <p:nvPr/>
        </p:nvPicPr>
        <p:blipFill>
          <a:blip r:embed="rId3"/>
          <a:stretch>
            <a:fillRect/>
          </a:stretch>
        </p:blipFill>
        <p:spPr>
          <a:xfrm>
            <a:off x="844062" y="1568845"/>
            <a:ext cx="3243943" cy="733425"/>
          </a:xfrm>
          <a:prstGeom prst="rect">
            <a:avLst/>
          </a:prstGeom>
        </p:spPr>
      </p:pic>
    </p:spTree>
    <p:extLst>
      <p:ext uri="{BB962C8B-B14F-4D97-AF65-F5344CB8AC3E}">
        <p14:creationId xmlns:p14="http://schemas.microsoft.com/office/powerpoint/2010/main" val="338235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2677656"/>
          </a:xfrm>
          <a:prstGeom prst="rect">
            <a:avLst/>
          </a:prstGeom>
        </p:spPr>
        <p:txBody>
          <a:bodyPr wrap="square">
            <a:spAutoFit/>
          </a:bodyPr>
          <a:lstStyle/>
          <a:p>
            <a:pPr algn="just"/>
            <a:r>
              <a:rPr lang="en-US" sz="2400" dirty="0">
                <a:latin typeface="Times New Roman" pitchFamily="18" charset="0"/>
                <a:cs typeface="Times New Roman" pitchFamily="18" charset="0"/>
              </a:rPr>
              <a:t>3. Find weather the following system  3x+9y=−6 and −4x−12y=8. is having:</a:t>
            </a:r>
          </a:p>
          <a:p>
            <a:pPr marL="457200" indent="-457200" algn="just">
              <a:buAutoNum type="alphaUcPeriod"/>
            </a:pPr>
            <a:r>
              <a:rPr lang="en-US" sz="2400" dirty="0">
                <a:latin typeface="Times New Roman" pitchFamily="18" charset="0"/>
                <a:cs typeface="Times New Roman" pitchFamily="18" charset="0"/>
              </a:rPr>
              <a:t>Unique solution          	B. No  solution          </a:t>
            </a:r>
          </a:p>
          <a:p>
            <a:pPr algn="just"/>
            <a:r>
              <a:rPr lang="en-US" sz="2400" dirty="0">
                <a:latin typeface="Times New Roman" pitchFamily="18" charset="0"/>
                <a:cs typeface="Times New Roman" pitchFamily="18" charset="0"/>
              </a:rPr>
              <a:t>C.   Infinite solution 	  	D. cannot be determined</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2920" y="966062"/>
            <a:ext cx="11713780" cy="1200329"/>
          </a:xfrm>
          <a:prstGeom prst="rect">
            <a:avLst/>
          </a:prstGeom>
        </p:spPr>
        <p:txBody>
          <a:bodyPr wrap="square">
            <a:spAutoFit/>
          </a:bodyPr>
          <a:lstStyle/>
          <a:p>
            <a:r>
              <a:rPr lang="en-US" sz="2400" dirty="0">
                <a:latin typeface="Times New Roman" pitchFamily="18" charset="0"/>
                <a:cs typeface="Times New Roman" pitchFamily="18" charset="0"/>
              </a:rPr>
              <a:t>4. For the system of equation 5x+3y=20 and 6x+2y=3 the graphs are:</a:t>
            </a:r>
          </a:p>
          <a:p>
            <a:pPr marL="457200" indent="-457200" algn="just">
              <a:buAutoNum type="alphaUcPeriod"/>
            </a:pPr>
            <a:r>
              <a:rPr lang="en-US" sz="2400" dirty="0">
                <a:latin typeface="Times New Roman" pitchFamily="18" charset="0"/>
                <a:cs typeface="Times New Roman" pitchFamily="18" charset="0"/>
              </a:rPr>
              <a:t>Intersecting 	         	  B. Parallel         </a:t>
            </a:r>
          </a:p>
          <a:p>
            <a:pPr algn="just"/>
            <a:r>
              <a:rPr lang="en-US" sz="2400" dirty="0">
                <a:latin typeface="Times New Roman" pitchFamily="18" charset="0"/>
                <a:cs typeface="Times New Roman" pitchFamily="18" charset="0"/>
              </a:rPr>
              <a:t>C. Overlapping  	 	  D. Cannot be determined</a:t>
            </a:r>
          </a:p>
        </p:txBody>
      </p:sp>
      <p:sp>
        <p:nvSpPr>
          <p:cNvPr id="5" name="Rectangle 4"/>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ALGEBRA</a:t>
            </a:r>
          </a:p>
        </p:txBody>
      </p:sp>
    </p:spTree>
    <p:extLst>
      <p:ext uri="{BB962C8B-B14F-4D97-AF65-F5344CB8AC3E}">
        <p14:creationId xmlns:p14="http://schemas.microsoft.com/office/powerpoint/2010/main" val="3382353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4922</TotalTime>
  <Words>1220</Words>
  <Application>Microsoft Office PowerPoint</Application>
  <PresentationFormat>Custom</PresentationFormat>
  <Paragraphs>287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Executive</vt:lpstr>
      <vt:lpstr>ALGEBRA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DELL</cp:lastModifiedBy>
  <cp:revision>623</cp:revision>
  <dcterms:created xsi:type="dcterms:W3CDTF">2017-07-13T07:57:18Z</dcterms:created>
  <dcterms:modified xsi:type="dcterms:W3CDTF">2023-03-05T14:25:21Z</dcterms:modified>
</cp:coreProperties>
</file>