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8"/>
  </p:notesMasterIdLst>
  <p:sldIdLst>
    <p:sldId id="380" r:id="rId2"/>
    <p:sldId id="465" r:id="rId3"/>
    <p:sldId id="471" r:id="rId4"/>
    <p:sldId id="466" r:id="rId5"/>
    <p:sldId id="467" r:id="rId6"/>
    <p:sldId id="468" r:id="rId7"/>
    <p:sldId id="469" r:id="rId8"/>
    <p:sldId id="470" r:id="rId9"/>
    <p:sldId id="418" r:id="rId10"/>
    <p:sldId id="421" r:id="rId11"/>
    <p:sldId id="422" r:id="rId12"/>
    <p:sldId id="420" r:id="rId13"/>
    <p:sldId id="445" r:id="rId14"/>
    <p:sldId id="432" r:id="rId15"/>
    <p:sldId id="423" r:id="rId16"/>
    <p:sldId id="424" r:id="rId17"/>
    <p:sldId id="425" r:id="rId18"/>
    <p:sldId id="426" r:id="rId19"/>
    <p:sldId id="427" r:id="rId20"/>
    <p:sldId id="428" r:id="rId21"/>
    <p:sldId id="429" r:id="rId22"/>
    <p:sldId id="430" r:id="rId23"/>
    <p:sldId id="433" r:id="rId24"/>
    <p:sldId id="434" r:id="rId25"/>
    <p:sldId id="431" r:id="rId26"/>
    <p:sldId id="437" r:id="rId27"/>
    <p:sldId id="459" r:id="rId28"/>
    <p:sldId id="458" r:id="rId29"/>
    <p:sldId id="457" r:id="rId30"/>
    <p:sldId id="456" r:id="rId31"/>
    <p:sldId id="451" r:id="rId32"/>
    <p:sldId id="452" r:id="rId33"/>
    <p:sldId id="455" r:id="rId34"/>
    <p:sldId id="454" r:id="rId35"/>
    <p:sldId id="453" r:id="rId36"/>
    <p:sldId id="33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71" autoAdjust="0"/>
    <p:restoredTop sz="84520" autoAdjust="0"/>
  </p:normalViewPr>
  <p:slideViewPr>
    <p:cSldViewPr snapToGrid="0">
      <p:cViewPr varScale="1">
        <p:scale>
          <a:sx n="58" d="100"/>
          <a:sy n="58" d="100"/>
        </p:scale>
        <p:origin x="-1096" y="-56"/>
      </p:cViewPr>
      <p:guideLst>
        <p:guide orient="horz" pos="2160"/>
        <p:guide pos="3840"/>
      </p:guideLst>
    </p:cSldViewPr>
  </p:slideViewPr>
  <p:outlineViewPr>
    <p:cViewPr>
      <p:scale>
        <a:sx n="33" d="100"/>
        <a:sy n="33" d="100"/>
      </p:scale>
      <p:origin x="0" y="1218"/>
    </p:cViewPr>
  </p:outlineViewPr>
  <p:notesTextViewPr>
    <p:cViewPr>
      <p:scale>
        <a:sx n="1" d="1"/>
        <a:sy n="1" d="1"/>
      </p:scale>
      <p:origin x="0" y="0"/>
    </p:cViewPr>
  </p:notesTextViewPr>
  <p:sorterViewPr>
    <p:cViewPr>
      <p:scale>
        <a:sx n="110" d="100"/>
        <a:sy n="110" d="100"/>
      </p:scale>
      <p:origin x="0" y="65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46A4F-F976-47AD-9E0B-DEB8B87FF1C7}" type="datetimeFigureOut">
              <a:rPr lang="en-US" smtClean="0"/>
              <a:pPr/>
              <a:t>4/26/2023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4E5F1C-18F0-46A8-B179-598C90B80A18}" type="slidenum">
              <a:rPr lang="en-US" smtClean="0"/>
              <a:pPr/>
              <a:t>‹#›</a:t>
            </a:fld>
            <a:endParaRPr lang="en-US" dirty="0"/>
          </a:p>
        </p:txBody>
      </p:sp>
    </p:spTree>
    <p:extLst>
      <p:ext uri="{BB962C8B-B14F-4D97-AF65-F5344CB8AC3E}">
        <p14:creationId xmlns:p14="http://schemas.microsoft.com/office/powerpoint/2010/main" val="4008983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a:t>
            </a:fld>
            <a:endParaRPr lang="en-US" dirty="0"/>
          </a:p>
        </p:txBody>
      </p:sp>
    </p:spTree>
    <p:extLst>
      <p:ext uri="{BB962C8B-B14F-4D97-AF65-F5344CB8AC3E}">
        <p14:creationId xmlns:p14="http://schemas.microsoft.com/office/powerpoint/2010/main" val="1450834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Option-D</a:t>
            </a:r>
          </a:p>
          <a:p>
            <a:r>
              <a:rPr lang="en-US" dirty="0"/>
              <a:t>Easy (Optional)</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11</a:t>
            </a:fld>
            <a:endParaRPr lang="en-US" dirty="0"/>
          </a:p>
        </p:txBody>
      </p:sp>
    </p:spTree>
    <p:extLst>
      <p:ext uri="{BB962C8B-B14F-4D97-AF65-F5344CB8AC3E}">
        <p14:creationId xmlns:p14="http://schemas.microsoft.com/office/powerpoint/2010/main" val="2536768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Option-C</a:t>
            </a:r>
          </a:p>
          <a:p>
            <a:r>
              <a:rPr lang="en-US" dirty="0"/>
              <a:t>Easy (Optional)</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12</a:t>
            </a:fld>
            <a:endParaRPr lang="en-US" dirty="0"/>
          </a:p>
        </p:txBody>
      </p:sp>
    </p:spTree>
    <p:extLst>
      <p:ext uri="{BB962C8B-B14F-4D97-AF65-F5344CB8AC3E}">
        <p14:creationId xmlns:p14="http://schemas.microsoft.com/office/powerpoint/2010/main" val="39368621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Option-C</a:t>
            </a:r>
          </a:p>
          <a:p>
            <a:r>
              <a:rPr lang="en-US" dirty="0"/>
              <a:t>Easy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13</a:t>
            </a:fld>
            <a:endParaRPr lang="en-US" dirty="0"/>
          </a:p>
        </p:txBody>
      </p:sp>
    </p:spTree>
    <p:extLst>
      <p:ext uri="{BB962C8B-B14F-4D97-AF65-F5344CB8AC3E}">
        <p14:creationId xmlns:p14="http://schemas.microsoft.com/office/powerpoint/2010/main" val="3781638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Option-B</a:t>
            </a:r>
          </a:p>
          <a:p>
            <a:r>
              <a:rPr lang="en-US" dirty="0"/>
              <a:t>Easy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14</a:t>
            </a:fld>
            <a:endParaRPr lang="en-US" dirty="0"/>
          </a:p>
        </p:txBody>
      </p:sp>
    </p:spTree>
    <p:extLst>
      <p:ext uri="{BB962C8B-B14F-4D97-AF65-F5344CB8AC3E}">
        <p14:creationId xmlns:p14="http://schemas.microsoft.com/office/powerpoint/2010/main" val="335739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Option-A</a:t>
            </a:r>
          </a:p>
          <a:p>
            <a:r>
              <a:rPr lang="en-US" dirty="0"/>
              <a:t>Easy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15</a:t>
            </a:fld>
            <a:endParaRPr lang="en-US" dirty="0"/>
          </a:p>
        </p:txBody>
      </p:sp>
    </p:spTree>
    <p:extLst>
      <p:ext uri="{BB962C8B-B14F-4D97-AF65-F5344CB8AC3E}">
        <p14:creationId xmlns:p14="http://schemas.microsoft.com/office/powerpoint/2010/main" val="4126862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Option-C</a:t>
            </a:r>
          </a:p>
          <a:p>
            <a:r>
              <a:rPr lang="en-US" dirty="0"/>
              <a:t>Easy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16</a:t>
            </a:fld>
            <a:endParaRPr lang="en-US" dirty="0"/>
          </a:p>
        </p:txBody>
      </p:sp>
    </p:spTree>
    <p:extLst>
      <p:ext uri="{BB962C8B-B14F-4D97-AF65-F5344CB8AC3E}">
        <p14:creationId xmlns:p14="http://schemas.microsoft.com/office/powerpoint/2010/main" val="6371560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Option-C</a:t>
            </a:r>
          </a:p>
          <a:p>
            <a:r>
              <a:rPr lang="en-US" dirty="0"/>
              <a:t>Easy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17</a:t>
            </a:fld>
            <a:endParaRPr lang="en-US" dirty="0"/>
          </a:p>
        </p:txBody>
      </p:sp>
    </p:spTree>
    <p:extLst>
      <p:ext uri="{BB962C8B-B14F-4D97-AF65-F5344CB8AC3E}">
        <p14:creationId xmlns:p14="http://schemas.microsoft.com/office/powerpoint/2010/main" val="25679609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Option-A</a:t>
            </a:r>
          </a:p>
          <a:p>
            <a:r>
              <a:rPr lang="en-US" dirty="0"/>
              <a:t>Easy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18</a:t>
            </a:fld>
            <a:endParaRPr lang="en-US" dirty="0"/>
          </a:p>
        </p:txBody>
      </p:sp>
    </p:spTree>
    <p:extLst>
      <p:ext uri="{BB962C8B-B14F-4D97-AF65-F5344CB8AC3E}">
        <p14:creationId xmlns:p14="http://schemas.microsoft.com/office/powerpoint/2010/main" val="11040590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Option-C</a:t>
            </a:r>
          </a:p>
          <a:p>
            <a:r>
              <a:rPr lang="en-US" dirty="0"/>
              <a:t>Easy (Optional)</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19</a:t>
            </a:fld>
            <a:endParaRPr lang="en-US" dirty="0"/>
          </a:p>
        </p:txBody>
      </p:sp>
    </p:spTree>
    <p:extLst>
      <p:ext uri="{BB962C8B-B14F-4D97-AF65-F5344CB8AC3E}">
        <p14:creationId xmlns:p14="http://schemas.microsoft.com/office/powerpoint/2010/main" val="19175948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Option-A</a:t>
            </a:r>
          </a:p>
          <a:p>
            <a:r>
              <a:rPr lang="en-US" dirty="0"/>
              <a:t>Easy (Optional)</a:t>
            </a:r>
          </a:p>
        </p:txBody>
      </p:sp>
      <p:sp>
        <p:nvSpPr>
          <p:cNvPr id="4" name="Slide Number Placeholder 3"/>
          <p:cNvSpPr>
            <a:spLocks noGrp="1"/>
          </p:cNvSpPr>
          <p:nvPr>
            <p:ph type="sldNum" sz="quarter" idx="10"/>
          </p:nvPr>
        </p:nvSpPr>
        <p:spPr/>
        <p:txBody>
          <a:bodyPr/>
          <a:lstStyle/>
          <a:p>
            <a:fld id="{1C4E5F1C-18F0-46A8-B179-598C90B80A18}" type="slidenum">
              <a:rPr lang="en-US" smtClean="0"/>
              <a:pPr/>
              <a:t>20</a:t>
            </a:fld>
            <a:endParaRPr lang="en-US" dirty="0"/>
          </a:p>
        </p:txBody>
      </p:sp>
    </p:spTree>
    <p:extLst>
      <p:ext uri="{BB962C8B-B14F-4D97-AF65-F5344CB8AC3E}">
        <p14:creationId xmlns:p14="http://schemas.microsoft.com/office/powerpoint/2010/main" val="570783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a:t>
            </a:fld>
            <a:endParaRPr lang="en-US" dirty="0"/>
          </a:p>
        </p:txBody>
      </p:sp>
    </p:spTree>
    <p:extLst>
      <p:ext uri="{BB962C8B-B14F-4D97-AF65-F5344CB8AC3E}">
        <p14:creationId xmlns:p14="http://schemas.microsoft.com/office/powerpoint/2010/main" val="24777280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Option-D</a:t>
            </a:r>
          </a:p>
          <a:p>
            <a:r>
              <a:rPr lang="en-US" dirty="0"/>
              <a:t>Easy (Optional)</a:t>
            </a:r>
          </a:p>
        </p:txBody>
      </p:sp>
      <p:sp>
        <p:nvSpPr>
          <p:cNvPr id="4" name="Slide Number Placeholder 3"/>
          <p:cNvSpPr>
            <a:spLocks noGrp="1"/>
          </p:cNvSpPr>
          <p:nvPr>
            <p:ph type="sldNum" sz="quarter" idx="10"/>
          </p:nvPr>
        </p:nvSpPr>
        <p:spPr/>
        <p:txBody>
          <a:bodyPr/>
          <a:lstStyle/>
          <a:p>
            <a:fld id="{1C4E5F1C-18F0-46A8-B179-598C90B80A18}" type="slidenum">
              <a:rPr lang="en-US" smtClean="0"/>
              <a:pPr/>
              <a:t>21</a:t>
            </a:fld>
            <a:endParaRPr lang="en-US" dirty="0"/>
          </a:p>
        </p:txBody>
      </p:sp>
    </p:spTree>
    <p:extLst>
      <p:ext uri="{BB962C8B-B14F-4D97-AF65-F5344CB8AC3E}">
        <p14:creationId xmlns:p14="http://schemas.microsoft.com/office/powerpoint/2010/main" val="11734153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Option-C</a:t>
            </a:r>
          </a:p>
          <a:p>
            <a:r>
              <a:rPr lang="en-US" dirty="0"/>
              <a:t>Easy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22</a:t>
            </a:fld>
            <a:endParaRPr lang="en-US" dirty="0"/>
          </a:p>
        </p:txBody>
      </p:sp>
    </p:spTree>
    <p:extLst>
      <p:ext uri="{BB962C8B-B14F-4D97-AF65-F5344CB8AC3E}">
        <p14:creationId xmlns:p14="http://schemas.microsoft.com/office/powerpoint/2010/main" val="37267683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Option-D</a:t>
            </a:r>
          </a:p>
          <a:p>
            <a:r>
              <a:rPr lang="en-US" dirty="0"/>
              <a:t>Easy (Optional)</a:t>
            </a:r>
          </a:p>
        </p:txBody>
      </p:sp>
      <p:sp>
        <p:nvSpPr>
          <p:cNvPr id="4" name="Slide Number Placeholder 3"/>
          <p:cNvSpPr>
            <a:spLocks noGrp="1"/>
          </p:cNvSpPr>
          <p:nvPr>
            <p:ph type="sldNum" sz="quarter" idx="10"/>
          </p:nvPr>
        </p:nvSpPr>
        <p:spPr/>
        <p:txBody>
          <a:bodyPr/>
          <a:lstStyle/>
          <a:p>
            <a:fld id="{1C4E5F1C-18F0-46A8-B179-598C90B80A18}" type="slidenum">
              <a:rPr lang="en-US" smtClean="0"/>
              <a:pPr/>
              <a:t>23</a:t>
            </a:fld>
            <a:endParaRPr lang="en-US" dirty="0"/>
          </a:p>
        </p:txBody>
      </p:sp>
    </p:spTree>
    <p:extLst>
      <p:ext uri="{BB962C8B-B14F-4D97-AF65-F5344CB8AC3E}">
        <p14:creationId xmlns:p14="http://schemas.microsoft.com/office/powerpoint/2010/main" val="34849674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Option-B</a:t>
            </a:r>
          </a:p>
          <a:p>
            <a:r>
              <a:rPr lang="en-US" dirty="0"/>
              <a:t>Easy (Optional)</a:t>
            </a:r>
          </a:p>
        </p:txBody>
      </p:sp>
      <p:sp>
        <p:nvSpPr>
          <p:cNvPr id="4" name="Slide Number Placeholder 3"/>
          <p:cNvSpPr>
            <a:spLocks noGrp="1"/>
          </p:cNvSpPr>
          <p:nvPr>
            <p:ph type="sldNum" sz="quarter" idx="10"/>
          </p:nvPr>
        </p:nvSpPr>
        <p:spPr/>
        <p:txBody>
          <a:bodyPr/>
          <a:lstStyle/>
          <a:p>
            <a:fld id="{1C4E5F1C-18F0-46A8-B179-598C90B80A18}" type="slidenum">
              <a:rPr lang="en-US" smtClean="0"/>
              <a:pPr/>
              <a:t>24</a:t>
            </a:fld>
            <a:endParaRPr lang="en-US" dirty="0"/>
          </a:p>
        </p:txBody>
      </p:sp>
    </p:spTree>
    <p:extLst>
      <p:ext uri="{BB962C8B-B14F-4D97-AF65-F5344CB8AC3E}">
        <p14:creationId xmlns:p14="http://schemas.microsoft.com/office/powerpoint/2010/main" val="9244267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Option-A</a:t>
            </a:r>
          </a:p>
          <a:p>
            <a:r>
              <a:rPr lang="en-US" dirty="0"/>
              <a:t>Moderate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25</a:t>
            </a:fld>
            <a:endParaRPr lang="en-US" dirty="0"/>
          </a:p>
        </p:txBody>
      </p:sp>
    </p:spTree>
    <p:extLst>
      <p:ext uri="{BB962C8B-B14F-4D97-AF65-F5344CB8AC3E}">
        <p14:creationId xmlns:p14="http://schemas.microsoft.com/office/powerpoint/2010/main" val="37120151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Option-B</a:t>
            </a:r>
          </a:p>
          <a:p>
            <a:r>
              <a:rPr lang="en-US" dirty="0"/>
              <a:t>Easy </a:t>
            </a:r>
            <a:r>
              <a:rPr lang="en-US"/>
              <a:t>(Optional)</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26</a:t>
            </a:fld>
            <a:endParaRPr lang="en-US" dirty="0"/>
          </a:p>
        </p:txBody>
      </p:sp>
    </p:spTree>
    <p:extLst>
      <p:ext uri="{BB962C8B-B14F-4D97-AF65-F5344CB8AC3E}">
        <p14:creationId xmlns:p14="http://schemas.microsoft.com/office/powerpoint/2010/main" val="29253103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Option A</a:t>
            </a:r>
          </a:p>
          <a:p>
            <a:r>
              <a:rPr lang="en-IN" dirty="0"/>
              <a:t>Moderate (Compulsory)</a:t>
            </a:r>
          </a:p>
        </p:txBody>
      </p:sp>
      <p:sp>
        <p:nvSpPr>
          <p:cNvPr id="4" name="Slide Number Placeholder 3"/>
          <p:cNvSpPr>
            <a:spLocks noGrp="1"/>
          </p:cNvSpPr>
          <p:nvPr>
            <p:ph type="sldNum" sz="quarter" idx="5"/>
          </p:nvPr>
        </p:nvSpPr>
        <p:spPr/>
        <p:txBody>
          <a:bodyPr/>
          <a:lstStyle/>
          <a:p>
            <a:fld id="{1C4E5F1C-18F0-46A8-B179-598C90B80A18}" type="slidenum">
              <a:rPr lang="en-US" smtClean="0"/>
              <a:pPr/>
              <a:t>27</a:t>
            </a:fld>
            <a:endParaRPr lang="en-US" dirty="0"/>
          </a:p>
        </p:txBody>
      </p:sp>
    </p:spTree>
    <p:extLst>
      <p:ext uri="{BB962C8B-B14F-4D97-AF65-F5344CB8AC3E}">
        <p14:creationId xmlns:p14="http://schemas.microsoft.com/office/powerpoint/2010/main" val="7659344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Option A</a:t>
            </a:r>
          </a:p>
          <a:p>
            <a:r>
              <a:rPr lang="en-IN" dirty="0"/>
              <a:t>Moderate (Optional)</a:t>
            </a:r>
          </a:p>
        </p:txBody>
      </p:sp>
      <p:sp>
        <p:nvSpPr>
          <p:cNvPr id="4" name="Slide Number Placeholder 3"/>
          <p:cNvSpPr>
            <a:spLocks noGrp="1"/>
          </p:cNvSpPr>
          <p:nvPr>
            <p:ph type="sldNum" sz="quarter" idx="5"/>
          </p:nvPr>
        </p:nvSpPr>
        <p:spPr/>
        <p:txBody>
          <a:bodyPr/>
          <a:lstStyle/>
          <a:p>
            <a:fld id="{1C4E5F1C-18F0-46A8-B179-598C90B80A18}" type="slidenum">
              <a:rPr lang="en-US" smtClean="0"/>
              <a:pPr/>
              <a:t>28</a:t>
            </a:fld>
            <a:endParaRPr lang="en-US" dirty="0"/>
          </a:p>
        </p:txBody>
      </p:sp>
    </p:spTree>
    <p:extLst>
      <p:ext uri="{BB962C8B-B14F-4D97-AF65-F5344CB8AC3E}">
        <p14:creationId xmlns:p14="http://schemas.microsoft.com/office/powerpoint/2010/main" val="15802759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Option D</a:t>
            </a:r>
          </a:p>
          <a:p>
            <a:r>
              <a:rPr lang="en-IN" dirty="0"/>
              <a:t>Moderate (Compulsory)</a:t>
            </a:r>
          </a:p>
        </p:txBody>
      </p:sp>
      <p:sp>
        <p:nvSpPr>
          <p:cNvPr id="4" name="Slide Number Placeholder 3"/>
          <p:cNvSpPr>
            <a:spLocks noGrp="1"/>
          </p:cNvSpPr>
          <p:nvPr>
            <p:ph type="sldNum" sz="quarter" idx="5"/>
          </p:nvPr>
        </p:nvSpPr>
        <p:spPr/>
        <p:txBody>
          <a:bodyPr/>
          <a:lstStyle/>
          <a:p>
            <a:fld id="{1C4E5F1C-18F0-46A8-B179-598C90B80A18}" type="slidenum">
              <a:rPr lang="en-US" smtClean="0"/>
              <a:pPr/>
              <a:t>29</a:t>
            </a:fld>
            <a:endParaRPr lang="en-US" dirty="0"/>
          </a:p>
        </p:txBody>
      </p:sp>
    </p:spTree>
    <p:extLst>
      <p:ext uri="{BB962C8B-B14F-4D97-AF65-F5344CB8AC3E}">
        <p14:creationId xmlns:p14="http://schemas.microsoft.com/office/powerpoint/2010/main" val="27398056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Option A</a:t>
            </a:r>
          </a:p>
          <a:p>
            <a:r>
              <a:rPr lang="en-IN" dirty="0"/>
              <a:t>Moderate (Optional)</a:t>
            </a:r>
          </a:p>
        </p:txBody>
      </p:sp>
      <p:sp>
        <p:nvSpPr>
          <p:cNvPr id="4" name="Slide Number Placeholder 3"/>
          <p:cNvSpPr>
            <a:spLocks noGrp="1"/>
          </p:cNvSpPr>
          <p:nvPr>
            <p:ph type="sldNum" sz="quarter" idx="5"/>
          </p:nvPr>
        </p:nvSpPr>
        <p:spPr/>
        <p:txBody>
          <a:bodyPr/>
          <a:lstStyle/>
          <a:p>
            <a:fld id="{1C4E5F1C-18F0-46A8-B179-598C90B80A18}" type="slidenum">
              <a:rPr lang="en-US" smtClean="0"/>
              <a:pPr/>
              <a:t>30</a:t>
            </a:fld>
            <a:endParaRPr lang="en-US" dirty="0"/>
          </a:p>
        </p:txBody>
      </p:sp>
    </p:spTree>
    <p:extLst>
      <p:ext uri="{BB962C8B-B14F-4D97-AF65-F5344CB8AC3E}">
        <p14:creationId xmlns:p14="http://schemas.microsoft.com/office/powerpoint/2010/main" val="656280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4</a:t>
            </a:fld>
            <a:endParaRPr lang="en-US" dirty="0"/>
          </a:p>
        </p:txBody>
      </p:sp>
    </p:spTree>
    <p:extLst>
      <p:ext uri="{BB962C8B-B14F-4D97-AF65-F5344CB8AC3E}">
        <p14:creationId xmlns:p14="http://schemas.microsoft.com/office/powerpoint/2010/main" val="14508345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Option-E</a:t>
            </a:r>
          </a:p>
          <a:p>
            <a:r>
              <a:rPr lang="en-US" dirty="0"/>
              <a:t>Easy (Optional)</a:t>
            </a:r>
          </a:p>
        </p:txBody>
      </p:sp>
      <p:sp>
        <p:nvSpPr>
          <p:cNvPr id="4" name="Slide Number Placeholder 3"/>
          <p:cNvSpPr>
            <a:spLocks noGrp="1"/>
          </p:cNvSpPr>
          <p:nvPr>
            <p:ph type="sldNum" sz="quarter" idx="10"/>
          </p:nvPr>
        </p:nvSpPr>
        <p:spPr/>
        <p:txBody>
          <a:bodyPr/>
          <a:lstStyle/>
          <a:p>
            <a:fld id="{1C4E5F1C-18F0-46A8-B179-598C90B80A18}" type="slidenum">
              <a:rPr lang="en-US" smtClean="0"/>
              <a:pPr/>
              <a:t>31</a:t>
            </a:fld>
            <a:endParaRPr lang="en-US" dirty="0"/>
          </a:p>
        </p:txBody>
      </p:sp>
    </p:spTree>
    <p:extLst>
      <p:ext uri="{BB962C8B-B14F-4D97-AF65-F5344CB8AC3E}">
        <p14:creationId xmlns:p14="http://schemas.microsoft.com/office/powerpoint/2010/main" val="28918477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–E</a:t>
            </a:r>
          </a:p>
          <a:p>
            <a:r>
              <a:rPr lang="en-US" dirty="0"/>
              <a:t>Easy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32</a:t>
            </a:fld>
            <a:endParaRPr lang="en-US" dirty="0"/>
          </a:p>
        </p:txBody>
      </p:sp>
    </p:spTree>
    <p:extLst>
      <p:ext uri="{BB962C8B-B14F-4D97-AF65-F5344CB8AC3E}">
        <p14:creationId xmlns:p14="http://schemas.microsoft.com/office/powerpoint/2010/main" val="36939995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Option-E</a:t>
            </a:r>
          </a:p>
          <a:p>
            <a:r>
              <a:rPr lang="en-US" dirty="0"/>
              <a:t>Easy (Optional)</a:t>
            </a:r>
          </a:p>
        </p:txBody>
      </p:sp>
      <p:sp>
        <p:nvSpPr>
          <p:cNvPr id="4" name="Slide Number Placeholder 3"/>
          <p:cNvSpPr>
            <a:spLocks noGrp="1"/>
          </p:cNvSpPr>
          <p:nvPr>
            <p:ph type="sldNum" sz="quarter" idx="10"/>
          </p:nvPr>
        </p:nvSpPr>
        <p:spPr/>
        <p:txBody>
          <a:bodyPr/>
          <a:lstStyle/>
          <a:p>
            <a:fld id="{1C4E5F1C-18F0-46A8-B179-598C90B80A18}" type="slidenum">
              <a:rPr lang="en-US" smtClean="0"/>
              <a:pPr/>
              <a:t>33</a:t>
            </a:fld>
            <a:endParaRPr lang="en-US" dirty="0"/>
          </a:p>
        </p:txBody>
      </p:sp>
    </p:spTree>
    <p:extLst>
      <p:ext uri="{BB962C8B-B14F-4D97-AF65-F5344CB8AC3E}">
        <p14:creationId xmlns:p14="http://schemas.microsoft.com/office/powerpoint/2010/main" val="8026745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Option-D</a:t>
            </a:r>
          </a:p>
          <a:p>
            <a:r>
              <a:rPr lang="en-US" dirty="0"/>
              <a:t>Easy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34</a:t>
            </a:fld>
            <a:endParaRPr lang="en-US" dirty="0"/>
          </a:p>
        </p:txBody>
      </p:sp>
    </p:spTree>
    <p:extLst>
      <p:ext uri="{BB962C8B-B14F-4D97-AF65-F5344CB8AC3E}">
        <p14:creationId xmlns:p14="http://schemas.microsoft.com/office/powerpoint/2010/main" val="40044240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Option-C</a:t>
            </a:r>
          </a:p>
          <a:p>
            <a:r>
              <a:rPr lang="en-US" dirty="0"/>
              <a:t>Easy (Optional)</a:t>
            </a:r>
          </a:p>
        </p:txBody>
      </p:sp>
      <p:sp>
        <p:nvSpPr>
          <p:cNvPr id="4" name="Slide Number Placeholder 3"/>
          <p:cNvSpPr>
            <a:spLocks noGrp="1"/>
          </p:cNvSpPr>
          <p:nvPr>
            <p:ph type="sldNum" sz="quarter" idx="10"/>
          </p:nvPr>
        </p:nvSpPr>
        <p:spPr/>
        <p:txBody>
          <a:bodyPr/>
          <a:lstStyle/>
          <a:p>
            <a:fld id="{1C4E5F1C-18F0-46A8-B179-598C90B80A18}" type="slidenum">
              <a:rPr lang="en-US" smtClean="0"/>
              <a:pPr/>
              <a:t>35</a:t>
            </a:fld>
            <a:endParaRPr lang="en-US" dirty="0"/>
          </a:p>
        </p:txBody>
      </p:sp>
    </p:spTree>
    <p:extLst>
      <p:ext uri="{BB962C8B-B14F-4D97-AF65-F5344CB8AC3E}">
        <p14:creationId xmlns:p14="http://schemas.microsoft.com/office/powerpoint/2010/main" val="1641493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5</a:t>
            </a:fld>
            <a:endParaRPr lang="en-US" dirty="0"/>
          </a:p>
        </p:txBody>
      </p:sp>
    </p:spTree>
    <p:extLst>
      <p:ext uri="{BB962C8B-B14F-4D97-AF65-F5344CB8AC3E}">
        <p14:creationId xmlns:p14="http://schemas.microsoft.com/office/powerpoint/2010/main" val="1450834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6</a:t>
            </a:fld>
            <a:endParaRPr lang="en-US" dirty="0"/>
          </a:p>
        </p:txBody>
      </p:sp>
    </p:spTree>
    <p:extLst>
      <p:ext uri="{BB962C8B-B14F-4D97-AF65-F5344CB8AC3E}">
        <p14:creationId xmlns:p14="http://schemas.microsoft.com/office/powerpoint/2010/main" val="1450834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7</a:t>
            </a:fld>
            <a:endParaRPr lang="en-US" dirty="0"/>
          </a:p>
        </p:txBody>
      </p:sp>
    </p:spTree>
    <p:extLst>
      <p:ext uri="{BB962C8B-B14F-4D97-AF65-F5344CB8AC3E}">
        <p14:creationId xmlns:p14="http://schemas.microsoft.com/office/powerpoint/2010/main" val="1450834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8</a:t>
            </a:fld>
            <a:endParaRPr lang="en-US" dirty="0"/>
          </a:p>
        </p:txBody>
      </p:sp>
    </p:spTree>
    <p:extLst>
      <p:ext uri="{BB962C8B-B14F-4D97-AF65-F5344CB8AC3E}">
        <p14:creationId xmlns:p14="http://schemas.microsoft.com/office/powerpoint/2010/main" val="1450834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Option-C</a:t>
            </a:r>
          </a:p>
          <a:p>
            <a:r>
              <a:rPr lang="en-US" dirty="0"/>
              <a:t>Easy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9</a:t>
            </a:fld>
            <a:endParaRPr lang="en-US" dirty="0"/>
          </a:p>
        </p:txBody>
      </p:sp>
    </p:spTree>
    <p:extLst>
      <p:ext uri="{BB962C8B-B14F-4D97-AF65-F5344CB8AC3E}">
        <p14:creationId xmlns:p14="http://schemas.microsoft.com/office/powerpoint/2010/main" val="1450834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Option-A</a:t>
            </a:r>
          </a:p>
          <a:p>
            <a:r>
              <a:rPr lang="en-US" dirty="0"/>
              <a:t>Easy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10</a:t>
            </a:fld>
            <a:endParaRPr lang="en-US" dirty="0"/>
          </a:p>
        </p:txBody>
      </p:sp>
    </p:spTree>
    <p:extLst>
      <p:ext uri="{BB962C8B-B14F-4D97-AF65-F5344CB8AC3E}">
        <p14:creationId xmlns:p14="http://schemas.microsoft.com/office/powerpoint/2010/main" val="3276531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C7B6E1B-5CD6-457E-B12E-40DB70920123}" type="datetimeFigureOut">
              <a:rPr lang="en-US" smtClean="0"/>
              <a:pPr/>
              <a:t>4/26/2023</a:t>
            </a:fld>
            <a:endParaRPr lang="en-US" dirty="0"/>
          </a:p>
        </p:txBody>
      </p:sp>
      <p:sp>
        <p:nvSpPr>
          <p:cNvPr id="8" name="Slide Number Placeholder 7"/>
          <p:cNvSpPr>
            <a:spLocks noGrp="1"/>
          </p:cNvSpPr>
          <p:nvPr>
            <p:ph type="sldNum" sz="quarter" idx="11"/>
          </p:nvPr>
        </p:nvSpPr>
        <p:spPr/>
        <p:txBody>
          <a:bodyPr/>
          <a:lstStyle/>
          <a:p>
            <a:fld id="{4E6FD98F-884B-4231-90DD-78567DD4FAEB}"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B6E1B-5CD6-457E-B12E-40DB70920123}" type="datetimeFigureOut">
              <a:rPr lang="en-US" smtClean="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B6E1B-5CD6-457E-B12E-40DB70920123}" type="datetimeFigureOut">
              <a:rPr lang="en-US" smtClean="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7B6E1B-5CD6-457E-B12E-40DB70920123}" type="datetimeFigureOut">
              <a:rPr lang="en-US" smtClean="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7B6E1B-5CD6-457E-B12E-40DB70920123}" type="datetimeFigureOut">
              <a:rPr lang="en-US" smtClean="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dirty="0"/>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7B6E1B-5CD6-457E-B12E-40DB70920123}" type="datetimeFigureOut">
              <a:rPr lang="en-US" smtClean="0"/>
              <a:pPr/>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dirty="0"/>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C7B6E1B-5CD6-457E-B12E-40DB70920123}" type="datetimeFigureOut">
              <a:rPr lang="en-US" smtClean="0"/>
              <a:pPr/>
              <a:t>4/26/2023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E6FD98F-884B-4231-90DD-78567DD4FAEB}" type="slidenum">
              <a:rPr lang="en-US" smtClean="0"/>
              <a:pPr/>
              <a:t>‹#›</a:t>
            </a:fld>
            <a:endParaRPr lang="en-US" dirty="0"/>
          </a:p>
        </p:txBody>
      </p:sp>
      <p:sp>
        <p:nvSpPr>
          <p:cNvPr id="11" name="Content Placeholder 10"/>
          <p:cNvSpPr>
            <a:spLocks noGrp="1"/>
          </p:cNvSpPr>
          <p:nvPr>
            <p:ph sz="quarter" idx="13"/>
          </p:nvPr>
        </p:nvSpPr>
        <p:spPr>
          <a:xfrm>
            <a:off x="609600" y="2212848"/>
            <a:ext cx="5388864"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7B6E1B-5CD6-457E-B12E-40DB70920123}" type="datetimeFigureOut">
              <a:rPr lang="en-US" smtClean="0"/>
              <a:pPr/>
              <a:t>4/26/2023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E6FD98F-884B-4231-90DD-78567DD4FAE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B6E1B-5CD6-457E-B12E-40DB70920123}" type="datetimeFigureOut">
              <a:rPr lang="en-US" smtClean="0"/>
              <a:pPr/>
              <a:t>4/26/2023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E6FD98F-884B-4231-90DD-78567DD4FAE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B6E1B-5CD6-457E-B12E-40DB70920123}" type="datetimeFigureOut">
              <a:rPr lang="en-US" smtClean="0"/>
              <a:pPr/>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B6E1B-5CD6-457E-B12E-40DB70920123}" type="datetimeFigureOut">
              <a:rPr lang="en-US" smtClean="0"/>
              <a:pPr/>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9C7B6E1B-5CD6-457E-B12E-40DB70920123}" type="datetimeFigureOut">
              <a:rPr lang="en-US" smtClean="0"/>
              <a:pPr/>
              <a:t>4/26/2023</a:t>
            </a:fld>
            <a:endParaRPr lang="en-US" dirty="0"/>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E6FD98F-884B-4231-90DD-78567DD4FAEB}" type="slidenum">
              <a:rPr lang="en-US" smtClean="0"/>
              <a:pPr/>
              <a:t>‹#›</a:t>
            </a:fld>
            <a:endParaRPr lang="en-US" dirty="0"/>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WhatsApp Image 2019-04-08 at 17.27.06.jpeg"/>
          <p:cNvPicPr/>
          <p:nvPr userDrawn="1"/>
        </p:nvPicPr>
        <p:blipFill>
          <a:blip r:embed="rId13" cstate="print">
            <a:clrChange>
              <a:clrFrom>
                <a:srgbClr val="FFFFFF"/>
              </a:clrFrom>
              <a:clrTo>
                <a:srgbClr val="FFFFFF">
                  <a:alpha val="0"/>
                </a:srgbClr>
              </a:clrTo>
            </a:clrChange>
          </a:blip>
          <a:srcRect l="2564" t="9548" r="1603" b="9045"/>
          <a:stretch>
            <a:fillRect/>
          </a:stretch>
        </p:blipFill>
        <p:spPr>
          <a:xfrm>
            <a:off x="144379" y="0"/>
            <a:ext cx="1981200" cy="609600"/>
          </a:xfrm>
          <a:prstGeom prst="rect">
            <a:avLst/>
          </a:prstGeom>
        </p:spPr>
      </p:pic>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13347" y="1905007"/>
            <a:ext cx="11229474" cy="1836999"/>
          </a:xfrm>
        </p:spPr>
        <p:txBody>
          <a:bodyPr>
            <a:normAutofit/>
          </a:bodyPr>
          <a:lstStyle/>
          <a:p>
            <a:r>
              <a:rPr lang="en-US" b="1" dirty="0">
                <a:solidFill>
                  <a:srgbClr val="C00000"/>
                </a:solidFill>
                <a:effectLst/>
              </a:rPr>
              <a:t>CUBES AND DICE</a:t>
            </a:r>
            <a:endParaRPr lang="en-US" dirty="0">
              <a:solidFill>
                <a:srgbClr val="C00000"/>
              </a:solidFill>
              <a:effectLst/>
            </a:endParaRPr>
          </a:p>
        </p:txBody>
      </p:sp>
    </p:spTree>
    <p:extLst>
      <p:ext uri="{BB962C8B-B14F-4D97-AF65-F5344CB8AC3E}">
        <p14:creationId xmlns:p14="http://schemas.microsoft.com/office/powerpoint/2010/main" val="4012029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85750" y="1695450"/>
            <a:ext cx="11525250" cy="5657850"/>
          </a:xfrm>
          <a:noFill/>
        </p:spPr>
        <p:txBody>
          <a:bodyPr>
            <a:normAutofit fontScale="90000"/>
          </a:bodyPr>
          <a:lstStyle/>
          <a:p>
            <a:pPr algn="l"/>
            <a:r>
              <a:rPr lang="en-US" sz="2400" dirty="0">
                <a:solidFill>
                  <a:schemeClr val="tx1"/>
                </a:solidFill>
                <a:effectLst/>
                <a:latin typeface="Times New Roman" pitchFamily="18" charset="0"/>
                <a:cs typeface="Times New Roman" pitchFamily="18" charset="0"/>
              </a:rPr>
              <a:t>                                                          </a:t>
            </a:r>
            <a:r>
              <a:rPr lang="en-US" sz="2700" b="1" dirty="0">
                <a:solidFill>
                  <a:srgbClr val="C00000"/>
                </a:solidFill>
                <a:effectLst/>
                <a:latin typeface="Times New Roman" pitchFamily="18" charset="0"/>
                <a:cs typeface="Times New Roman" pitchFamily="18" charset="0"/>
              </a:rPr>
              <a:t>CUBES AND DICE</a:t>
            </a:r>
            <a:r>
              <a:rPr lang="en-US" sz="2400" dirty="0">
                <a:solidFill>
                  <a:schemeClr val="tx1"/>
                </a:solidFill>
                <a:effectLst/>
                <a:latin typeface="Times New Roman" pitchFamily="18" charset="0"/>
                <a:cs typeface="Times New Roman" pitchFamily="18" charset="0"/>
              </a:rPr>
              <a:t/>
            </a:r>
            <a:br>
              <a:rPr lang="en-US" sz="2400" dirty="0">
                <a:solidFill>
                  <a:schemeClr val="tx1"/>
                </a:solidFill>
                <a:effectLst/>
                <a:latin typeface="Times New Roman" pitchFamily="18" charset="0"/>
                <a:cs typeface="Times New Roman" pitchFamily="18" charset="0"/>
              </a:rPr>
            </a:br>
            <a:r>
              <a:rPr lang="en-US" sz="2400" dirty="0" smtClean="0">
                <a:solidFill>
                  <a:schemeClr val="tx1"/>
                </a:solidFill>
                <a:effectLst/>
                <a:latin typeface="Times New Roman" pitchFamily="18" charset="0"/>
                <a:cs typeface="Times New Roman" pitchFamily="18" charset="0"/>
              </a:rPr>
              <a:t>Q2.</a:t>
            </a:r>
            <a:r>
              <a:rPr lang="en-US" sz="2400" dirty="0">
                <a:solidFill>
                  <a:schemeClr val="tx1"/>
                </a:solidFill>
                <a:effectLst/>
                <a:latin typeface="Times New Roman" pitchFamily="18" charset="0"/>
                <a:cs typeface="Times New Roman" pitchFamily="18" charset="0"/>
              </a:rPr>
              <a:t> Choose the box that is similar to the box formed from the given sheet of paper (X).</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A.1 and 3 only</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B.1 and 4 only</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C.2 and 4 only</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D.3 and 4 only </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r>
            <a:br>
              <a:rPr lang="en-US" sz="2400" dirty="0">
                <a:solidFill>
                  <a:schemeClr val="tx1"/>
                </a:solidFill>
                <a:effectLst/>
                <a:latin typeface="Times New Roman" pitchFamily="18" charset="0"/>
                <a:cs typeface="Times New Roman" pitchFamily="18" charset="0"/>
              </a:rPr>
            </a:br>
            <a:endParaRPr lang="en-US" sz="2400" dirty="0">
              <a:solidFill>
                <a:schemeClr val="tx1"/>
              </a:solidFill>
              <a:effectLst/>
              <a:latin typeface="Times New Roman" pitchFamily="18" charset="0"/>
              <a:cs typeface="Times New Roman" pitchFamily="18" charset="0"/>
            </a:endParaRPr>
          </a:p>
        </p:txBody>
      </p:sp>
      <p:pic>
        <p:nvPicPr>
          <p:cNvPr id="4" name="Picture 3" descr="4.png"/>
          <p:cNvPicPr>
            <a:picLocks noChangeAspect="1"/>
          </p:cNvPicPr>
          <p:nvPr/>
        </p:nvPicPr>
        <p:blipFill>
          <a:blip r:embed="rId3"/>
          <a:stretch>
            <a:fillRect/>
          </a:stretch>
        </p:blipFill>
        <p:spPr>
          <a:xfrm>
            <a:off x="3154178" y="1885950"/>
            <a:ext cx="8132167" cy="2362200"/>
          </a:xfrm>
          <a:prstGeom prst="rect">
            <a:avLst/>
          </a:prstGeom>
        </p:spPr>
      </p:pic>
    </p:spTree>
    <p:extLst>
      <p:ext uri="{BB962C8B-B14F-4D97-AF65-F5344CB8AC3E}">
        <p14:creationId xmlns:p14="http://schemas.microsoft.com/office/powerpoint/2010/main" val="40120297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66700" y="2457450"/>
            <a:ext cx="11525250" cy="5657850"/>
          </a:xfrm>
          <a:noFill/>
        </p:spPr>
        <p:txBody>
          <a:bodyPr>
            <a:normAutofit fontScale="90000"/>
          </a:bodyPr>
          <a:lstStyle/>
          <a:p>
            <a:pPr algn="l"/>
            <a:r>
              <a:rPr lang="en-US" sz="2700" b="1" dirty="0">
                <a:solidFill>
                  <a:schemeClr val="tx1"/>
                </a:solidFill>
                <a:effectLst/>
                <a:latin typeface="Times New Roman" pitchFamily="18" charset="0"/>
                <a:cs typeface="Times New Roman" pitchFamily="18" charset="0"/>
              </a:rPr>
              <a:t>                                                         </a:t>
            </a:r>
            <a:r>
              <a:rPr lang="en-US" sz="2700" b="1" dirty="0">
                <a:solidFill>
                  <a:srgbClr val="C00000"/>
                </a:solidFill>
                <a:effectLst/>
                <a:latin typeface="Times New Roman" pitchFamily="18" charset="0"/>
                <a:cs typeface="Times New Roman" pitchFamily="18" charset="0"/>
              </a:rPr>
              <a:t>CUBES AND DICE</a:t>
            </a:r>
            <a:r>
              <a:rPr lang="en-US" sz="2400" dirty="0">
                <a:solidFill>
                  <a:schemeClr val="tx1"/>
                </a:solidFill>
                <a:effectLst/>
                <a:latin typeface="Times New Roman" pitchFamily="18" charset="0"/>
                <a:cs typeface="Times New Roman" pitchFamily="18" charset="0"/>
              </a:rPr>
              <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t>
            </a:r>
            <a:r>
              <a:rPr lang="en-US" sz="2400" dirty="0" smtClean="0">
                <a:solidFill>
                  <a:schemeClr val="tx1"/>
                </a:solidFill>
                <a:effectLst/>
                <a:latin typeface="Times New Roman" pitchFamily="18" charset="0"/>
                <a:cs typeface="Times New Roman" pitchFamily="18" charset="0"/>
              </a:rPr>
              <a:t>Q3.</a:t>
            </a:r>
            <a:r>
              <a:rPr lang="en-US" sz="2400" dirty="0">
                <a:solidFill>
                  <a:schemeClr val="tx1"/>
                </a:solidFill>
                <a:effectLst/>
                <a:latin typeface="Times New Roman" pitchFamily="18" charset="0"/>
                <a:cs typeface="Times New Roman" pitchFamily="18" charset="0"/>
              </a:rPr>
              <a:t> Choose the box that is similar to the box formed from the given sheet of paper (X).</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A.1 and 2 only</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B.2 and 3 only</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C.2 and 4 only</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D.1, 2, 3 and 4 </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r>
            <a:br>
              <a:rPr lang="en-US" sz="2400" dirty="0">
                <a:solidFill>
                  <a:schemeClr val="tx1"/>
                </a:solidFill>
                <a:effectLst/>
                <a:latin typeface="Times New Roman" pitchFamily="18" charset="0"/>
                <a:cs typeface="Times New Roman" pitchFamily="18" charset="0"/>
              </a:rPr>
            </a:br>
            <a:endParaRPr lang="en-US" sz="2400" dirty="0">
              <a:solidFill>
                <a:schemeClr val="tx1"/>
              </a:solidFill>
              <a:effectLst/>
              <a:latin typeface="Times New Roman" pitchFamily="18" charset="0"/>
              <a:cs typeface="Times New Roman" pitchFamily="18" charset="0"/>
            </a:endParaRPr>
          </a:p>
        </p:txBody>
      </p:sp>
      <p:pic>
        <p:nvPicPr>
          <p:cNvPr id="5" name="Picture 4" descr="5.png"/>
          <p:cNvPicPr>
            <a:picLocks noChangeAspect="1"/>
          </p:cNvPicPr>
          <p:nvPr/>
        </p:nvPicPr>
        <p:blipFill>
          <a:blip r:embed="rId3"/>
          <a:stretch>
            <a:fillRect/>
          </a:stretch>
        </p:blipFill>
        <p:spPr>
          <a:xfrm>
            <a:off x="2657476" y="1885950"/>
            <a:ext cx="8601074" cy="2457450"/>
          </a:xfrm>
          <a:prstGeom prst="rect">
            <a:avLst/>
          </a:prstGeom>
        </p:spPr>
      </p:pic>
    </p:spTree>
    <p:extLst>
      <p:ext uri="{BB962C8B-B14F-4D97-AF65-F5344CB8AC3E}">
        <p14:creationId xmlns:p14="http://schemas.microsoft.com/office/powerpoint/2010/main" val="40120297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42900" y="990600"/>
            <a:ext cx="11525250" cy="5867400"/>
          </a:xfrm>
          <a:noFill/>
        </p:spPr>
        <p:txBody>
          <a:bodyPr>
            <a:normAutofit fontScale="90000"/>
          </a:bodyPr>
          <a:lstStyle/>
          <a:p>
            <a:pPr algn="l"/>
            <a:r>
              <a:rPr lang="en-US" sz="3100" b="1" dirty="0">
                <a:solidFill>
                  <a:srgbClr val="C00000"/>
                </a:solidFill>
                <a:effectLst/>
                <a:latin typeface="Times New Roman" pitchFamily="18" charset="0"/>
                <a:cs typeface="Times New Roman" pitchFamily="18" charset="0"/>
              </a:rPr>
              <a:t>                                               </a:t>
            </a:r>
            <a:r>
              <a:rPr lang="en-US" sz="2700" b="1" dirty="0">
                <a:solidFill>
                  <a:srgbClr val="C00000"/>
                </a:solidFill>
                <a:effectLst/>
                <a:latin typeface="Times New Roman" pitchFamily="18" charset="0"/>
                <a:cs typeface="Times New Roman" pitchFamily="18" charset="0"/>
              </a:rPr>
              <a:t>CUBES AND DICE</a:t>
            </a:r>
            <a:r>
              <a:rPr lang="en-US" sz="2400" dirty="0">
                <a:solidFill>
                  <a:schemeClr val="bg1"/>
                </a:solidFill>
                <a:effectLst/>
                <a:latin typeface="Times New Roman" pitchFamily="18" charset="0"/>
                <a:cs typeface="Times New Roman" pitchFamily="18" charset="0"/>
              </a:rPr>
              <a:t/>
            </a:r>
            <a:br>
              <a:rPr lang="en-US" sz="2400" dirty="0">
                <a:solidFill>
                  <a:schemeClr val="bg1"/>
                </a:solidFill>
                <a:effectLst/>
                <a:latin typeface="Times New Roman" pitchFamily="18" charset="0"/>
                <a:cs typeface="Times New Roman" pitchFamily="18" charset="0"/>
              </a:rPr>
            </a:br>
            <a:r>
              <a:rPr lang="en-US" sz="2400" dirty="0" smtClean="0">
                <a:solidFill>
                  <a:schemeClr val="tx1"/>
                </a:solidFill>
                <a:effectLst/>
                <a:latin typeface="Times New Roman" pitchFamily="18" charset="0"/>
                <a:cs typeface="Times New Roman" pitchFamily="18" charset="0"/>
              </a:rPr>
              <a:t>Q4.</a:t>
            </a:r>
            <a:r>
              <a:rPr lang="en-US" sz="2400" dirty="0">
                <a:solidFill>
                  <a:schemeClr val="tx1"/>
                </a:solidFill>
                <a:effectLst/>
                <a:latin typeface="Times New Roman" pitchFamily="18" charset="0"/>
                <a:cs typeface="Times New Roman" pitchFamily="18" charset="0"/>
              </a:rPr>
              <a:t> How many dots lie opposite to the face having four dots, when the given figure is folded to form a cube?</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A.2</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B.4</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C.5</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D.6</a:t>
            </a:r>
            <a:r>
              <a:rPr lang="en-US" sz="2400" dirty="0">
                <a:solidFill>
                  <a:schemeClr val="bg1"/>
                </a:solidFill>
                <a:effectLst/>
                <a:latin typeface="Times New Roman" pitchFamily="18" charset="0"/>
                <a:cs typeface="Times New Roman" pitchFamily="18" charset="0"/>
              </a:rPr>
              <a:t/>
            </a:r>
            <a:br>
              <a:rPr lang="en-US" sz="2400" dirty="0">
                <a:solidFill>
                  <a:schemeClr val="bg1"/>
                </a:solidFill>
                <a:effectLst/>
                <a:latin typeface="Times New Roman" pitchFamily="18" charset="0"/>
                <a:cs typeface="Times New Roman" pitchFamily="18" charset="0"/>
              </a:rPr>
            </a:br>
            <a:r>
              <a:rPr lang="en-US" sz="2400" dirty="0">
                <a:solidFill>
                  <a:schemeClr val="tx1">
                    <a:lumMod val="95000"/>
                    <a:lumOff val="5000"/>
                  </a:schemeClr>
                </a:solidFill>
                <a:effectLst/>
                <a:latin typeface="Times New Roman" pitchFamily="18" charset="0"/>
                <a:cs typeface="Times New Roman" pitchFamily="18" charset="0"/>
              </a:rPr>
              <a:t/>
            </a:r>
            <a:br>
              <a:rPr lang="en-US" sz="2400" dirty="0">
                <a:solidFill>
                  <a:schemeClr val="tx1">
                    <a:lumMod val="95000"/>
                    <a:lumOff val="5000"/>
                  </a:schemeClr>
                </a:solidFill>
                <a:effectLst/>
                <a:latin typeface="Times New Roman" pitchFamily="18" charset="0"/>
                <a:cs typeface="Times New Roman" pitchFamily="18" charset="0"/>
              </a:rPr>
            </a:br>
            <a:endParaRPr lang="en-US" sz="2400" dirty="0">
              <a:solidFill>
                <a:schemeClr val="tx1">
                  <a:lumMod val="95000"/>
                  <a:lumOff val="5000"/>
                </a:schemeClr>
              </a:solidFill>
              <a:effectLst/>
              <a:latin typeface="Times New Roman" pitchFamily="18" charset="0"/>
              <a:cs typeface="Times New Roman" pitchFamily="18" charset="0"/>
            </a:endParaRPr>
          </a:p>
        </p:txBody>
      </p:sp>
      <p:pic>
        <p:nvPicPr>
          <p:cNvPr id="5" name="Picture 4" descr="3.png"/>
          <p:cNvPicPr>
            <a:picLocks noChangeAspect="1"/>
          </p:cNvPicPr>
          <p:nvPr/>
        </p:nvPicPr>
        <p:blipFill>
          <a:blip r:embed="rId3"/>
          <a:stretch>
            <a:fillRect/>
          </a:stretch>
        </p:blipFill>
        <p:spPr>
          <a:xfrm>
            <a:off x="3752818" y="1914449"/>
            <a:ext cx="1504982" cy="3574333"/>
          </a:xfrm>
          <a:prstGeom prst="rect">
            <a:avLst/>
          </a:prstGeom>
        </p:spPr>
      </p:pic>
    </p:spTree>
    <p:extLst>
      <p:ext uri="{BB962C8B-B14F-4D97-AF65-F5344CB8AC3E}">
        <p14:creationId xmlns:p14="http://schemas.microsoft.com/office/powerpoint/2010/main" val="40120297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1600200"/>
          </a:xfrm>
        </p:spPr>
        <p:txBody>
          <a:bodyPr/>
          <a:lstStyle/>
          <a:p>
            <a:r>
              <a:rPr lang="en-US" sz="2800" b="1" dirty="0">
                <a:solidFill>
                  <a:srgbClr val="C00000"/>
                </a:solidFill>
                <a:effectLst/>
              </a:rPr>
              <a:t>CUBES AND DICE</a:t>
            </a:r>
          </a:p>
        </p:txBody>
      </p:sp>
      <p:sp>
        <p:nvSpPr>
          <p:cNvPr id="3" name="Content Placeholder 2"/>
          <p:cNvSpPr>
            <a:spLocks noGrp="1"/>
          </p:cNvSpPr>
          <p:nvPr>
            <p:ph idx="1"/>
          </p:nvPr>
        </p:nvSpPr>
        <p:spPr>
          <a:xfrm>
            <a:off x="266700" y="933450"/>
            <a:ext cx="11315700" cy="5192715"/>
          </a:xfrm>
        </p:spPr>
        <p:txBody>
          <a:bodyPr/>
          <a:lstStyle/>
          <a:p>
            <a:pPr>
              <a:buNone/>
            </a:pPr>
            <a:r>
              <a:rPr lang="en-US" dirty="0">
                <a:solidFill>
                  <a:schemeClr val="tx1">
                    <a:lumMod val="95000"/>
                    <a:lumOff val="5000"/>
                  </a:schemeClr>
                </a:solidFill>
                <a:latin typeface="Times New Roman" pitchFamily="18" charset="0"/>
                <a:cs typeface="Times New Roman" pitchFamily="18" charset="0"/>
              </a:rPr>
              <a:t>    </a:t>
            </a:r>
            <a:r>
              <a:rPr lang="en-US" dirty="0" smtClean="0">
                <a:solidFill>
                  <a:schemeClr val="tx1">
                    <a:lumMod val="95000"/>
                    <a:lumOff val="5000"/>
                  </a:schemeClr>
                </a:solidFill>
                <a:latin typeface="Times New Roman" pitchFamily="18" charset="0"/>
                <a:cs typeface="Times New Roman" pitchFamily="18" charset="0"/>
              </a:rPr>
              <a:t>Q5. </a:t>
            </a:r>
            <a:r>
              <a:rPr lang="en-US" dirty="0">
                <a:solidFill>
                  <a:schemeClr val="tx1">
                    <a:lumMod val="95000"/>
                    <a:lumOff val="5000"/>
                  </a:schemeClr>
                </a:solidFill>
                <a:latin typeface="Times New Roman" pitchFamily="18" charset="0"/>
                <a:cs typeface="Times New Roman" pitchFamily="18" charset="0"/>
              </a:rPr>
              <a:t>Four usual dice are thrown on the ground. The total of numbers on the top faces of these four dice is 13 as the top faces showed 4, 3, 1 and 5 respectively. What is the total of the faces touching the ground?</a:t>
            </a:r>
          </a:p>
          <a:p>
            <a:pPr>
              <a:buNone/>
            </a:pPr>
            <a:r>
              <a:rPr lang="en-US" dirty="0">
                <a:solidFill>
                  <a:schemeClr val="tx1">
                    <a:lumMod val="95000"/>
                    <a:lumOff val="5000"/>
                  </a:schemeClr>
                </a:solidFill>
                <a:latin typeface="Times New Roman" pitchFamily="18" charset="0"/>
                <a:cs typeface="Times New Roman" pitchFamily="18" charset="0"/>
              </a:rPr>
              <a:t>    A.12</a:t>
            </a:r>
          </a:p>
          <a:p>
            <a:pPr>
              <a:buNone/>
            </a:pPr>
            <a:r>
              <a:rPr lang="en-US" dirty="0">
                <a:solidFill>
                  <a:schemeClr val="tx1">
                    <a:lumMod val="95000"/>
                    <a:lumOff val="5000"/>
                  </a:schemeClr>
                </a:solidFill>
                <a:latin typeface="Times New Roman" pitchFamily="18" charset="0"/>
                <a:cs typeface="Times New Roman" pitchFamily="18" charset="0"/>
              </a:rPr>
              <a:t>    B.13</a:t>
            </a:r>
          </a:p>
          <a:p>
            <a:pPr>
              <a:buNone/>
            </a:pPr>
            <a:r>
              <a:rPr lang="en-US" dirty="0">
                <a:solidFill>
                  <a:schemeClr val="tx1">
                    <a:lumMod val="95000"/>
                    <a:lumOff val="5000"/>
                  </a:schemeClr>
                </a:solidFill>
                <a:latin typeface="Times New Roman" pitchFamily="18" charset="0"/>
                <a:cs typeface="Times New Roman" pitchFamily="18" charset="0"/>
              </a:rPr>
              <a:t>    C.15</a:t>
            </a:r>
          </a:p>
          <a:p>
            <a:pPr>
              <a:buNone/>
            </a:pPr>
            <a:r>
              <a:rPr lang="en-US" dirty="0">
                <a:solidFill>
                  <a:schemeClr val="tx1">
                    <a:lumMod val="95000"/>
                    <a:lumOff val="5000"/>
                  </a:schemeClr>
                </a:solidFill>
                <a:latin typeface="Times New Roman" pitchFamily="18" charset="0"/>
                <a:cs typeface="Times New Roman" pitchFamily="18" charset="0"/>
              </a:rPr>
              <a:t>    D.Can not be determined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47650" y="1047750"/>
            <a:ext cx="11525250" cy="6419850"/>
          </a:xfrm>
          <a:noFill/>
        </p:spPr>
        <p:txBody>
          <a:bodyPr>
            <a:noAutofit/>
          </a:bodyPr>
          <a:lstStyle/>
          <a:p>
            <a:pPr algn="l"/>
            <a:r>
              <a:rPr lang="en-US" sz="2400" dirty="0">
                <a:solidFill>
                  <a:schemeClr val="tx1"/>
                </a:solidFill>
                <a:effectLst/>
                <a:latin typeface="Times New Roman" pitchFamily="18" charset="0"/>
                <a:cs typeface="Times New Roman" pitchFamily="18" charset="0"/>
              </a:rPr>
              <a:t>                                                            </a:t>
            </a:r>
            <a:r>
              <a:rPr lang="en-US" sz="2400" b="1" dirty="0">
                <a:solidFill>
                  <a:srgbClr val="C00000"/>
                </a:solidFill>
                <a:effectLst/>
                <a:latin typeface="Times New Roman" pitchFamily="18" charset="0"/>
                <a:cs typeface="Times New Roman" pitchFamily="18" charset="0"/>
              </a:rPr>
              <a:t>CUBES AND DICE </a:t>
            </a:r>
            <a:r>
              <a:rPr lang="en-US" sz="2400" dirty="0">
                <a:solidFill>
                  <a:schemeClr val="tx1"/>
                </a:solidFill>
                <a:effectLst/>
                <a:latin typeface="Times New Roman" pitchFamily="18" charset="0"/>
                <a:cs typeface="Times New Roman" pitchFamily="18" charset="0"/>
              </a:rPr>
              <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t>
            </a:r>
            <a:r>
              <a:rPr lang="en-US" sz="2400" dirty="0" smtClean="0">
                <a:solidFill>
                  <a:schemeClr val="tx1"/>
                </a:solidFill>
                <a:effectLst/>
                <a:latin typeface="Times New Roman" pitchFamily="18" charset="0"/>
                <a:cs typeface="Times New Roman" pitchFamily="18" charset="0"/>
              </a:rPr>
              <a:t>Q6. </a:t>
            </a:r>
            <a:r>
              <a:rPr lang="en-US" sz="2400" dirty="0">
                <a:solidFill>
                  <a:schemeClr val="tx1"/>
                </a:solidFill>
                <a:effectLst/>
                <a:latin typeface="Times New Roman" pitchFamily="18" charset="0"/>
                <a:cs typeface="Times New Roman" pitchFamily="18" charset="0"/>
              </a:rPr>
              <a:t>If the total number of dots on opposite faces of a cubical block is always 7, find the figure which is correct</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A. Fig 1</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B. Fig 2</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C. Fig 3</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D. Fig 4</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t>
            </a:r>
          </a:p>
        </p:txBody>
      </p:sp>
      <p:pic>
        <p:nvPicPr>
          <p:cNvPr id="3" name="Picture 2" descr="15.png"/>
          <p:cNvPicPr>
            <a:picLocks noChangeAspect="1"/>
          </p:cNvPicPr>
          <p:nvPr/>
        </p:nvPicPr>
        <p:blipFill>
          <a:blip r:embed="rId3"/>
          <a:stretch>
            <a:fillRect/>
          </a:stretch>
        </p:blipFill>
        <p:spPr>
          <a:xfrm>
            <a:off x="3039052" y="2533650"/>
            <a:ext cx="7313820" cy="2552700"/>
          </a:xfrm>
          <a:prstGeom prst="rect">
            <a:avLst/>
          </a:prstGeom>
        </p:spPr>
      </p:pic>
    </p:spTree>
    <p:extLst>
      <p:ext uri="{BB962C8B-B14F-4D97-AF65-F5344CB8AC3E}">
        <p14:creationId xmlns:p14="http://schemas.microsoft.com/office/powerpoint/2010/main" val="4012029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66700" y="323850"/>
            <a:ext cx="11525250" cy="7791450"/>
          </a:xfrm>
          <a:noFill/>
        </p:spPr>
        <p:txBody>
          <a:bodyPr>
            <a:normAutofit fontScale="90000"/>
          </a:bodyPr>
          <a:lstStyle/>
          <a:p>
            <a:pPr algn="l"/>
            <a:r>
              <a:rPr lang="en-US" sz="2400" dirty="0">
                <a:solidFill>
                  <a:schemeClr val="tx1"/>
                </a:solidFill>
                <a:effectLst/>
                <a:latin typeface="Times New Roman" pitchFamily="18" charset="0"/>
                <a:cs typeface="Times New Roman" pitchFamily="18" charset="0"/>
              </a:rPr>
              <a:t>                                                            </a:t>
            </a:r>
            <a:r>
              <a:rPr lang="en-US" sz="2700" b="1" dirty="0">
                <a:solidFill>
                  <a:srgbClr val="C00000"/>
                </a:solidFill>
                <a:effectLst/>
                <a:latin typeface="Times New Roman" pitchFamily="18" charset="0"/>
                <a:cs typeface="Times New Roman" pitchFamily="18" charset="0"/>
              </a:rPr>
              <a:t>CUBES AND DICE</a:t>
            </a:r>
            <a:r>
              <a:rPr lang="en-US" sz="2400" dirty="0">
                <a:solidFill>
                  <a:schemeClr val="tx1"/>
                </a:solidFill>
                <a:effectLst/>
                <a:latin typeface="Times New Roman" pitchFamily="18" charset="0"/>
                <a:cs typeface="Times New Roman" pitchFamily="18" charset="0"/>
              </a:rPr>
              <a:t/>
            </a:r>
            <a:br>
              <a:rPr lang="en-US" sz="2400" dirty="0">
                <a:solidFill>
                  <a:schemeClr val="tx1"/>
                </a:solidFill>
                <a:effectLst/>
                <a:latin typeface="Times New Roman" pitchFamily="18" charset="0"/>
                <a:cs typeface="Times New Roman" pitchFamily="18" charset="0"/>
              </a:rPr>
            </a:br>
            <a:r>
              <a:rPr lang="en-US" sz="2400" dirty="0" smtClean="0">
                <a:solidFill>
                  <a:schemeClr val="tx1"/>
                </a:solidFill>
                <a:effectLst/>
                <a:latin typeface="Times New Roman" pitchFamily="18" charset="0"/>
                <a:cs typeface="Times New Roman" pitchFamily="18" charset="0"/>
              </a:rPr>
              <a:t>Q7.</a:t>
            </a:r>
            <a:r>
              <a:rPr lang="en-US" sz="2400" dirty="0">
                <a:solidFill>
                  <a:schemeClr val="tx1"/>
                </a:solidFill>
                <a:effectLst/>
                <a:latin typeface="Times New Roman" pitchFamily="18" charset="0"/>
                <a:cs typeface="Times New Roman" pitchFamily="18" charset="0"/>
              </a:rPr>
              <a:t> Observe the dots on a dice (one to six dots) in the following figures. How many dots are contained on the face opposite to that containing four dots?</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A.2</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B.3</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C.6</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D. Can not be determined </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t>
            </a:r>
          </a:p>
        </p:txBody>
      </p:sp>
      <p:pic>
        <p:nvPicPr>
          <p:cNvPr id="4" name="Picture 3" descr="6.png"/>
          <p:cNvPicPr>
            <a:picLocks noChangeAspect="1"/>
          </p:cNvPicPr>
          <p:nvPr/>
        </p:nvPicPr>
        <p:blipFill>
          <a:blip r:embed="rId3"/>
          <a:stretch>
            <a:fillRect/>
          </a:stretch>
        </p:blipFill>
        <p:spPr>
          <a:xfrm>
            <a:off x="4743451" y="2585398"/>
            <a:ext cx="4380548" cy="2615252"/>
          </a:xfrm>
          <a:prstGeom prst="rect">
            <a:avLst/>
          </a:prstGeom>
        </p:spPr>
      </p:pic>
    </p:spTree>
    <p:extLst>
      <p:ext uri="{BB962C8B-B14F-4D97-AF65-F5344CB8AC3E}">
        <p14:creationId xmlns:p14="http://schemas.microsoft.com/office/powerpoint/2010/main" val="4012029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66700" y="857250"/>
            <a:ext cx="11525250" cy="7258050"/>
          </a:xfrm>
          <a:noFill/>
        </p:spPr>
        <p:txBody>
          <a:bodyPr>
            <a:noAutofit/>
          </a:bodyPr>
          <a:lstStyle/>
          <a:p>
            <a:pPr algn="l"/>
            <a:r>
              <a:rPr lang="en-US" sz="2400" b="1" dirty="0">
                <a:solidFill>
                  <a:srgbClr val="C00000"/>
                </a:solidFill>
                <a:effectLst/>
                <a:latin typeface="Times New Roman" pitchFamily="18" charset="0"/>
                <a:cs typeface="Times New Roman" pitchFamily="18" charset="0"/>
              </a:rPr>
              <a:t>				       CUBES AND DICE </a:t>
            </a:r>
            <a:r>
              <a:rPr lang="en-US" sz="2400" dirty="0">
                <a:solidFill>
                  <a:schemeClr val="tx1"/>
                </a:solidFill>
                <a:effectLst/>
                <a:latin typeface="Times New Roman" pitchFamily="18" charset="0"/>
                <a:cs typeface="Times New Roman" pitchFamily="18" charset="0"/>
              </a:rPr>
              <a:t/>
            </a:r>
            <a:br>
              <a:rPr lang="en-US" sz="2400" dirty="0">
                <a:solidFill>
                  <a:schemeClr val="tx1"/>
                </a:solidFill>
                <a:effectLst/>
                <a:latin typeface="Times New Roman" pitchFamily="18" charset="0"/>
                <a:cs typeface="Times New Roman" pitchFamily="18" charset="0"/>
              </a:rPr>
            </a:br>
            <a:r>
              <a:rPr lang="en-US" sz="2400" dirty="0" smtClean="0">
                <a:solidFill>
                  <a:schemeClr val="tx1"/>
                </a:solidFill>
                <a:effectLst/>
                <a:latin typeface="Times New Roman" pitchFamily="18" charset="0"/>
                <a:cs typeface="Times New Roman" pitchFamily="18" charset="0"/>
              </a:rPr>
              <a:t>Q8.</a:t>
            </a:r>
            <a:r>
              <a:rPr lang="en-US" sz="2400" dirty="0">
                <a:solidFill>
                  <a:schemeClr val="tx1"/>
                </a:solidFill>
                <a:effectLst/>
                <a:latin typeface="Times New Roman" pitchFamily="18" charset="0"/>
                <a:cs typeface="Times New Roman" pitchFamily="18" charset="0"/>
              </a:rPr>
              <a:t> Three different positions of a dice are shown below. How many dots lie opposite 2 dots?</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A.1</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B.3</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C.5</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D.6 </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t>
            </a:r>
          </a:p>
        </p:txBody>
      </p:sp>
      <p:pic>
        <p:nvPicPr>
          <p:cNvPr id="5" name="Picture 4" descr="7.png"/>
          <p:cNvPicPr>
            <a:picLocks noChangeAspect="1"/>
          </p:cNvPicPr>
          <p:nvPr/>
        </p:nvPicPr>
        <p:blipFill>
          <a:blip r:embed="rId3"/>
          <a:stretch>
            <a:fillRect/>
          </a:stretch>
        </p:blipFill>
        <p:spPr>
          <a:xfrm>
            <a:off x="2190750" y="1921073"/>
            <a:ext cx="8629650" cy="2593777"/>
          </a:xfrm>
          <a:prstGeom prst="rect">
            <a:avLst/>
          </a:prstGeom>
        </p:spPr>
      </p:pic>
    </p:spTree>
    <p:extLst>
      <p:ext uri="{BB962C8B-B14F-4D97-AF65-F5344CB8AC3E}">
        <p14:creationId xmlns:p14="http://schemas.microsoft.com/office/powerpoint/2010/main" val="4012029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66700" y="857250"/>
            <a:ext cx="11525250" cy="7258050"/>
          </a:xfrm>
          <a:noFill/>
        </p:spPr>
        <p:txBody>
          <a:bodyPr>
            <a:normAutofit fontScale="90000"/>
          </a:bodyPr>
          <a:lstStyle/>
          <a:p>
            <a:pPr algn="l"/>
            <a:r>
              <a:rPr lang="en-US" sz="2400" b="1" dirty="0">
                <a:solidFill>
                  <a:srgbClr val="C00000"/>
                </a:solidFill>
                <a:effectLst/>
                <a:latin typeface="Times New Roman" pitchFamily="18" charset="0"/>
                <a:cs typeface="Times New Roman" pitchFamily="18" charset="0"/>
              </a:rPr>
              <a:t>					CUBES AND DICE </a:t>
            </a:r>
            <a:r>
              <a:rPr lang="en-US" sz="2400" dirty="0">
                <a:solidFill>
                  <a:schemeClr val="tx1"/>
                </a:solidFill>
                <a:effectLst/>
                <a:latin typeface="Times New Roman" pitchFamily="18" charset="0"/>
                <a:cs typeface="Times New Roman" pitchFamily="18" charset="0"/>
              </a:rPr>
              <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t>
            </a:r>
            <a:r>
              <a:rPr lang="en-US" sz="2400" dirty="0" smtClean="0">
                <a:solidFill>
                  <a:schemeClr val="tx1"/>
                </a:solidFill>
                <a:effectLst/>
                <a:latin typeface="Times New Roman" pitchFamily="18" charset="0"/>
                <a:cs typeface="Times New Roman" pitchFamily="18" charset="0"/>
              </a:rPr>
              <a:t>Q9.The </a:t>
            </a:r>
            <a:r>
              <a:rPr lang="en-US" sz="2400" dirty="0">
                <a:solidFill>
                  <a:schemeClr val="tx1"/>
                </a:solidFill>
                <a:effectLst/>
                <a:latin typeface="Times New Roman" pitchFamily="18" charset="0"/>
                <a:cs typeface="Times New Roman" pitchFamily="18" charset="0"/>
              </a:rPr>
              <a:t>six faces of a dice have been marked with alphabets A, B, C, D, E and F respectively. This dice is rolled down three times. The three positions are shown as:</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Find the alphabet opposite A.</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A.C</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B.D</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C.E </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D.F</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t>
            </a:r>
          </a:p>
        </p:txBody>
      </p:sp>
      <p:pic>
        <p:nvPicPr>
          <p:cNvPr id="4" name="Picture 3" descr="8.png"/>
          <p:cNvPicPr>
            <a:picLocks noChangeAspect="1"/>
          </p:cNvPicPr>
          <p:nvPr/>
        </p:nvPicPr>
        <p:blipFill>
          <a:blip r:embed="rId3"/>
          <a:stretch>
            <a:fillRect/>
          </a:stretch>
        </p:blipFill>
        <p:spPr>
          <a:xfrm>
            <a:off x="4057651" y="2400299"/>
            <a:ext cx="7205296" cy="2781301"/>
          </a:xfrm>
          <a:prstGeom prst="rect">
            <a:avLst/>
          </a:prstGeom>
        </p:spPr>
      </p:pic>
    </p:spTree>
    <p:extLst>
      <p:ext uri="{BB962C8B-B14F-4D97-AF65-F5344CB8AC3E}">
        <p14:creationId xmlns:p14="http://schemas.microsoft.com/office/powerpoint/2010/main" val="4012029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47650" y="1047750"/>
            <a:ext cx="11525250" cy="6419850"/>
          </a:xfrm>
          <a:noFill/>
        </p:spPr>
        <p:txBody>
          <a:bodyPr>
            <a:noAutofit/>
          </a:bodyPr>
          <a:lstStyle/>
          <a:p>
            <a:pPr algn="l"/>
            <a:r>
              <a:rPr lang="en-US" sz="2400" b="1" dirty="0">
                <a:solidFill>
                  <a:srgbClr val="C00000"/>
                </a:solidFill>
                <a:effectLst/>
                <a:latin typeface="Times New Roman" pitchFamily="18" charset="0"/>
                <a:cs typeface="Times New Roman" pitchFamily="18" charset="0"/>
              </a:rPr>
              <a:t>					CUBES AND DICE </a:t>
            </a:r>
            <a:r>
              <a:rPr lang="en-US" sz="2400" dirty="0">
                <a:solidFill>
                  <a:schemeClr val="tx1"/>
                </a:solidFill>
                <a:effectLst/>
                <a:latin typeface="Times New Roman" pitchFamily="18" charset="0"/>
                <a:cs typeface="Times New Roman" pitchFamily="18" charset="0"/>
              </a:rPr>
              <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t>
            </a:r>
            <a:r>
              <a:rPr lang="en-US" sz="2400" dirty="0" smtClean="0">
                <a:solidFill>
                  <a:schemeClr val="tx1"/>
                </a:solidFill>
                <a:effectLst/>
                <a:latin typeface="Times New Roman" pitchFamily="18" charset="0"/>
                <a:cs typeface="Times New Roman" pitchFamily="18" charset="0"/>
              </a:rPr>
              <a:t>Q10.Three </a:t>
            </a:r>
            <a:r>
              <a:rPr lang="en-US" sz="2400" dirty="0">
                <a:solidFill>
                  <a:schemeClr val="tx1"/>
                </a:solidFill>
                <a:effectLst/>
                <a:latin typeface="Times New Roman" pitchFamily="18" charset="0"/>
                <a:cs typeface="Times New Roman" pitchFamily="18" charset="0"/>
              </a:rPr>
              <a:t>positions of a dice are given. Based on them find out which number is found opposite the number 2 in the given cube. </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A.6</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B.5</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C.3</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D.1</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t>
            </a:r>
          </a:p>
        </p:txBody>
      </p:sp>
      <p:pic>
        <p:nvPicPr>
          <p:cNvPr id="5" name="Picture 4" descr="9.png"/>
          <p:cNvPicPr>
            <a:picLocks noChangeAspect="1"/>
          </p:cNvPicPr>
          <p:nvPr/>
        </p:nvPicPr>
        <p:blipFill>
          <a:blip r:embed="rId3"/>
          <a:stretch>
            <a:fillRect/>
          </a:stretch>
        </p:blipFill>
        <p:spPr>
          <a:xfrm>
            <a:off x="3124200" y="2430150"/>
            <a:ext cx="7296150" cy="2503800"/>
          </a:xfrm>
          <a:prstGeom prst="rect">
            <a:avLst/>
          </a:prstGeom>
        </p:spPr>
      </p:pic>
    </p:spTree>
    <p:extLst>
      <p:ext uri="{BB962C8B-B14F-4D97-AF65-F5344CB8AC3E}">
        <p14:creationId xmlns:p14="http://schemas.microsoft.com/office/powerpoint/2010/main" val="4012029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47650" y="1047750"/>
            <a:ext cx="11525250" cy="6419850"/>
          </a:xfrm>
          <a:noFill/>
        </p:spPr>
        <p:txBody>
          <a:bodyPr>
            <a:noAutofit/>
          </a:bodyPr>
          <a:lstStyle/>
          <a:p>
            <a:pPr algn="l"/>
            <a:r>
              <a:rPr lang="en-US" sz="2400" b="1" dirty="0">
                <a:solidFill>
                  <a:srgbClr val="C00000"/>
                </a:solidFill>
                <a:effectLst/>
                <a:latin typeface="Times New Roman" pitchFamily="18" charset="0"/>
                <a:cs typeface="Times New Roman" pitchFamily="18" charset="0"/>
              </a:rPr>
              <a:t>					CUBES AND DICE </a:t>
            </a:r>
            <a:r>
              <a:rPr lang="en-US" sz="2400" dirty="0">
                <a:solidFill>
                  <a:schemeClr val="tx1"/>
                </a:solidFill>
                <a:effectLst/>
                <a:latin typeface="Times New Roman" pitchFamily="18" charset="0"/>
                <a:cs typeface="Times New Roman" pitchFamily="18" charset="0"/>
              </a:rPr>
              <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t>
            </a:r>
            <a:r>
              <a:rPr lang="en-US" sz="2400" dirty="0" smtClean="0">
                <a:solidFill>
                  <a:schemeClr val="tx1"/>
                </a:solidFill>
                <a:effectLst/>
                <a:latin typeface="Times New Roman" pitchFamily="18" charset="0"/>
                <a:cs typeface="Times New Roman" pitchFamily="18" charset="0"/>
              </a:rPr>
              <a:t>Q11. </a:t>
            </a:r>
            <a:r>
              <a:rPr lang="en-US" sz="2400" dirty="0">
                <a:solidFill>
                  <a:schemeClr val="tx1"/>
                </a:solidFill>
                <a:effectLst/>
                <a:latin typeface="Times New Roman" pitchFamily="18" charset="0"/>
                <a:cs typeface="Times New Roman" pitchFamily="18" charset="0"/>
              </a:rPr>
              <a:t>A dice is thrown four times and its four different positions are shown below. Find the number on the face opposite the face showing 2. </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A.3</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B.4</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C.5</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D.6</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t>
            </a:r>
          </a:p>
        </p:txBody>
      </p:sp>
      <p:pic>
        <p:nvPicPr>
          <p:cNvPr id="4" name="Picture 3" descr="10.png"/>
          <p:cNvPicPr>
            <a:picLocks noChangeAspect="1"/>
          </p:cNvPicPr>
          <p:nvPr/>
        </p:nvPicPr>
        <p:blipFill>
          <a:blip r:embed="rId3"/>
          <a:stretch>
            <a:fillRect/>
          </a:stretch>
        </p:blipFill>
        <p:spPr>
          <a:xfrm>
            <a:off x="2643010" y="2643127"/>
            <a:ext cx="8024990" cy="2367023"/>
          </a:xfrm>
          <a:prstGeom prst="rect">
            <a:avLst/>
          </a:prstGeom>
        </p:spPr>
      </p:pic>
    </p:spTree>
    <p:extLst>
      <p:ext uri="{BB962C8B-B14F-4D97-AF65-F5344CB8AC3E}">
        <p14:creationId xmlns:p14="http://schemas.microsoft.com/office/powerpoint/2010/main" val="4012029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71900" y="361950"/>
            <a:ext cx="4972050" cy="461665"/>
          </a:xfrm>
          <a:prstGeom prst="rect">
            <a:avLst/>
          </a:prstGeom>
        </p:spPr>
        <p:txBody>
          <a:bodyPr wrap="square">
            <a:spAutoFit/>
          </a:bodyPr>
          <a:lstStyle/>
          <a:p>
            <a:r>
              <a:rPr lang="en-US" sz="2400" b="1" dirty="0">
                <a:solidFill>
                  <a:srgbClr val="C00000"/>
                </a:solidFill>
                <a:latin typeface="Times New Roman" pitchFamily="18" charset="0"/>
                <a:cs typeface="Times New Roman" pitchFamily="18" charset="0"/>
              </a:rPr>
              <a:t>      CUBES AND DICE </a:t>
            </a:r>
            <a:endParaRPr lang="en-US" sz="2400" b="1" dirty="0"/>
          </a:p>
        </p:txBody>
      </p:sp>
      <p:pic>
        <p:nvPicPr>
          <p:cNvPr id="5" name="Picture 4" descr="C:\Users\HP\Desktop\NAA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1862" y="0"/>
            <a:ext cx="2370138" cy="633139"/>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 xmlns:a16="http://schemas.microsoft.com/office/drawing/2014/main" id="{4F8B347D-7F52-43D2-91DF-049347D9F521}"/>
              </a:ext>
            </a:extLst>
          </p:cNvPr>
          <p:cNvGrpSpPr/>
          <p:nvPr/>
        </p:nvGrpSpPr>
        <p:grpSpPr>
          <a:xfrm>
            <a:off x="718317" y="1200319"/>
            <a:ext cx="8229600" cy="912600"/>
            <a:chOff x="0" y="297714"/>
            <a:chExt cx="10972800" cy="1216800"/>
          </a:xfrm>
        </p:grpSpPr>
        <p:sp>
          <p:nvSpPr>
            <p:cNvPr id="8" name="Rectangle: Rounded Corners 4">
              <a:extLst>
                <a:ext uri="{FF2B5EF4-FFF2-40B4-BE49-F238E27FC236}">
                  <a16:creationId xmlns="" xmlns:a16="http://schemas.microsoft.com/office/drawing/2014/main" id="{8F22AD64-FC69-4A83-AE99-EA0CA434D555}"/>
                </a:ext>
              </a:extLst>
            </p:cNvPr>
            <p:cNvSpPr/>
            <p:nvPr/>
          </p:nvSpPr>
          <p:spPr>
            <a:xfrm>
              <a:off x="0" y="297714"/>
              <a:ext cx="10972800" cy="1216800"/>
            </a:xfrm>
            <a:prstGeom prst="roundRect">
              <a:avLst/>
            </a:prstGeom>
            <a:solidFill>
              <a:srgbClr val="C0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Rectangle: Rounded Corners 4">
              <a:extLst>
                <a:ext uri="{FF2B5EF4-FFF2-40B4-BE49-F238E27FC236}">
                  <a16:creationId xmlns="" xmlns:a16="http://schemas.microsoft.com/office/drawing/2014/main" id="{E889953C-7B40-4C8A-9543-F4461F9F48D2}"/>
                </a:ext>
              </a:extLst>
            </p:cNvPr>
            <p:cNvSpPr txBox="1"/>
            <p:nvPr/>
          </p:nvSpPr>
          <p:spPr>
            <a:xfrm>
              <a:off x="59399" y="357113"/>
              <a:ext cx="10854002" cy="10980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1435" tIns="51435" rIns="51435" bIns="51435" numCol="1" spcCol="1270" anchor="ctr" anchorCtr="0">
              <a:noAutofit/>
            </a:bodyPr>
            <a:lstStyle/>
            <a:p>
              <a:pPr defTabSz="600075">
                <a:lnSpc>
                  <a:spcPct val="90000"/>
                </a:lnSpc>
                <a:spcBef>
                  <a:spcPct val="0"/>
                </a:spcBef>
                <a:spcAft>
                  <a:spcPct val="35000"/>
                </a:spcAft>
              </a:pPr>
              <a:r>
                <a:rPr lang="en-US" sz="1350" b="1" dirty="0"/>
                <a:t>Cubes and Dice</a:t>
              </a:r>
            </a:p>
          </p:txBody>
        </p:sp>
      </p:grpSp>
      <p:grpSp>
        <p:nvGrpSpPr>
          <p:cNvPr id="10" name="Group 9">
            <a:extLst>
              <a:ext uri="{FF2B5EF4-FFF2-40B4-BE49-F238E27FC236}">
                <a16:creationId xmlns="" xmlns:a16="http://schemas.microsoft.com/office/drawing/2014/main" id="{3BCA04A2-D336-42F4-8230-E1F3B637993F}"/>
              </a:ext>
            </a:extLst>
          </p:cNvPr>
          <p:cNvGrpSpPr/>
          <p:nvPr/>
        </p:nvGrpSpPr>
        <p:grpSpPr>
          <a:xfrm>
            <a:off x="537410" y="2371290"/>
            <a:ext cx="8455056" cy="2206795"/>
            <a:chOff x="106947" y="1377303"/>
            <a:chExt cx="11273408" cy="1236586"/>
          </a:xfrm>
        </p:grpSpPr>
        <p:sp>
          <p:nvSpPr>
            <p:cNvPr id="12" name="Rectangle 11">
              <a:extLst>
                <a:ext uri="{FF2B5EF4-FFF2-40B4-BE49-F238E27FC236}">
                  <a16:creationId xmlns="" xmlns:a16="http://schemas.microsoft.com/office/drawing/2014/main" id="{B8399927-F30A-4A71-B388-FB669E51C9ED}"/>
                </a:ext>
              </a:extLst>
            </p:cNvPr>
            <p:cNvSpPr/>
            <p:nvPr/>
          </p:nvSpPr>
          <p:spPr>
            <a:xfrm>
              <a:off x="407555" y="1377303"/>
              <a:ext cx="10972800" cy="1210950"/>
            </a:xfrm>
            <a:prstGeom prst="rect">
              <a:avLst/>
            </a:prstGeom>
            <a:ln/>
          </p:spPr>
          <p:style>
            <a:lnRef idx="2">
              <a:schemeClr val="accent4"/>
            </a:lnRef>
            <a:fillRef idx="1">
              <a:schemeClr val="lt1"/>
            </a:fillRef>
            <a:effectRef idx="0">
              <a:schemeClr val="accent4"/>
            </a:effectRef>
            <a:fontRef idx="minor">
              <a:schemeClr val="tx1">
                <a:hueOff val="0"/>
                <a:satOff val="0"/>
                <a:lumOff val="0"/>
                <a:alphaOff val="0"/>
              </a:schemeClr>
            </a:fontRef>
          </p:style>
        </p:sp>
        <p:sp>
          <p:nvSpPr>
            <p:cNvPr id="13" name="TextBox 12">
              <a:extLst>
                <a:ext uri="{FF2B5EF4-FFF2-40B4-BE49-F238E27FC236}">
                  <a16:creationId xmlns="" xmlns:a16="http://schemas.microsoft.com/office/drawing/2014/main" id="{FB4DD572-C818-4C4A-96E4-5D19D6F26744}"/>
                </a:ext>
              </a:extLst>
            </p:cNvPr>
            <p:cNvSpPr txBox="1"/>
            <p:nvPr/>
          </p:nvSpPr>
          <p:spPr>
            <a:xfrm>
              <a:off x="106947" y="1402939"/>
              <a:ext cx="10972800" cy="121095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61290" tIns="15240" rIns="85344" bIns="15240" numCol="1" spcCol="1270" anchor="t" anchorCtr="0">
              <a:noAutofit/>
            </a:bodyPr>
            <a:lstStyle/>
            <a:p>
              <a:pPr marL="128588" lvl="1" indent="-128588" defTabSz="533400">
                <a:lnSpc>
                  <a:spcPct val="90000"/>
                </a:lnSpc>
                <a:spcBef>
                  <a:spcPct val="0"/>
                </a:spcBef>
                <a:spcAft>
                  <a:spcPct val="20000"/>
                </a:spcAft>
                <a:buChar char="•"/>
              </a:pPr>
              <a:r>
                <a:rPr lang="en-US" sz="1600" dirty="0">
                  <a:solidFill>
                    <a:srgbClr val="000000"/>
                  </a:solidFill>
                </a:rPr>
                <a:t>Introduction</a:t>
              </a:r>
            </a:p>
            <a:p>
              <a:pPr marL="128588" lvl="1" indent="-128588" defTabSz="533400">
                <a:lnSpc>
                  <a:spcPct val="90000"/>
                </a:lnSpc>
                <a:spcBef>
                  <a:spcPct val="0"/>
                </a:spcBef>
                <a:spcAft>
                  <a:spcPct val="20000"/>
                </a:spcAft>
                <a:buChar char="•"/>
              </a:pPr>
              <a:r>
                <a:rPr lang="en-US" sz="1600" dirty="0"/>
                <a:t>Concept of open and close dice </a:t>
              </a:r>
            </a:p>
            <a:p>
              <a:pPr marL="128588" lvl="1" indent="-128588" defTabSz="533400">
                <a:lnSpc>
                  <a:spcPct val="90000"/>
                </a:lnSpc>
                <a:spcBef>
                  <a:spcPct val="0"/>
                </a:spcBef>
                <a:spcAft>
                  <a:spcPct val="20000"/>
                </a:spcAft>
                <a:buChar char="•"/>
              </a:pPr>
              <a:r>
                <a:rPr lang="en-US" sz="1600" dirty="0"/>
                <a:t>How to find numbers opposite number in dice </a:t>
              </a:r>
            </a:p>
            <a:p>
              <a:pPr marL="128588" lvl="1" indent="-128588" defTabSz="533400">
                <a:lnSpc>
                  <a:spcPct val="90000"/>
                </a:lnSpc>
                <a:spcBef>
                  <a:spcPct val="0"/>
                </a:spcBef>
                <a:spcAft>
                  <a:spcPct val="20000"/>
                </a:spcAft>
                <a:buChar char="•"/>
              </a:pPr>
              <a:r>
                <a:rPr lang="en-US" sz="1600" dirty="0"/>
                <a:t>To find number or shape or figure on a face by comparing different figures </a:t>
              </a:r>
            </a:p>
            <a:p>
              <a:pPr marL="128588" lvl="1" indent="-128588" defTabSz="533400">
                <a:lnSpc>
                  <a:spcPct val="90000"/>
                </a:lnSpc>
                <a:spcBef>
                  <a:spcPct val="0"/>
                </a:spcBef>
                <a:spcAft>
                  <a:spcPct val="20000"/>
                </a:spcAft>
                <a:buChar char="•"/>
              </a:pPr>
              <a:r>
                <a:rPr lang="en-IN" sz="1600" dirty="0"/>
                <a:t>Concept of cube cutting </a:t>
              </a:r>
            </a:p>
            <a:p>
              <a:pPr marL="128588" lvl="1" indent="-128588" defTabSz="533400">
                <a:lnSpc>
                  <a:spcPct val="90000"/>
                </a:lnSpc>
                <a:spcBef>
                  <a:spcPct val="0"/>
                </a:spcBef>
                <a:spcAft>
                  <a:spcPct val="20000"/>
                </a:spcAft>
                <a:buChar char="•"/>
              </a:pPr>
              <a:r>
                <a:rPr lang="en-US" sz="1600" dirty="0"/>
                <a:t>Finding number of cubes with 0, 1, 2 and 3 side coloured </a:t>
              </a:r>
            </a:p>
            <a:p>
              <a:pPr marL="128588" lvl="1" indent="-128588" defTabSz="533400">
                <a:lnSpc>
                  <a:spcPct val="90000"/>
                </a:lnSpc>
                <a:spcBef>
                  <a:spcPct val="0"/>
                </a:spcBef>
                <a:spcAft>
                  <a:spcPct val="20000"/>
                </a:spcAft>
                <a:buChar char="•"/>
              </a:pPr>
              <a:r>
                <a:rPr lang="en-US" sz="1600" dirty="0">
                  <a:solidFill>
                    <a:srgbClr val="000000"/>
                  </a:solidFill>
                </a:rPr>
                <a:t>Data Sufficiency</a:t>
              </a:r>
            </a:p>
          </p:txBody>
        </p:sp>
      </p:grpSp>
    </p:spTree>
    <p:extLst>
      <p:ext uri="{BB962C8B-B14F-4D97-AF65-F5344CB8AC3E}">
        <p14:creationId xmlns:p14="http://schemas.microsoft.com/office/powerpoint/2010/main" val="1840921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47650" y="1047750"/>
            <a:ext cx="11525250" cy="6419850"/>
          </a:xfrm>
          <a:noFill/>
        </p:spPr>
        <p:txBody>
          <a:bodyPr>
            <a:noAutofit/>
          </a:bodyPr>
          <a:lstStyle/>
          <a:p>
            <a:pPr algn="l"/>
            <a:r>
              <a:rPr lang="en-US" sz="2400" b="1" dirty="0">
                <a:solidFill>
                  <a:srgbClr val="C00000"/>
                </a:solidFill>
                <a:effectLst/>
                <a:latin typeface="Times New Roman" pitchFamily="18" charset="0"/>
                <a:cs typeface="Times New Roman" pitchFamily="18" charset="0"/>
              </a:rPr>
              <a:t>					CUBES AND DICE </a:t>
            </a:r>
            <a:r>
              <a:rPr lang="en-US" sz="2400" dirty="0">
                <a:solidFill>
                  <a:schemeClr val="tx1"/>
                </a:solidFill>
                <a:effectLst/>
                <a:latin typeface="Times New Roman" pitchFamily="18" charset="0"/>
                <a:cs typeface="Times New Roman" pitchFamily="18" charset="0"/>
              </a:rPr>
              <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t>
            </a:r>
            <a:r>
              <a:rPr lang="en-US" sz="2400" dirty="0" smtClean="0">
                <a:solidFill>
                  <a:schemeClr val="tx1"/>
                </a:solidFill>
                <a:effectLst/>
                <a:latin typeface="Times New Roman" pitchFamily="18" charset="0"/>
                <a:cs typeface="Times New Roman" pitchFamily="18" charset="0"/>
              </a:rPr>
              <a:t>Q12. </a:t>
            </a:r>
            <a:r>
              <a:rPr lang="en-US" sz="2400" dirty="0">
                <a:solidFill>
                  <a:schemeClr val="tx1"/>
                </a:solidFill>
                <a:effectLst/>
                <a:latin typeface="Times New Roman" pitchFamily="18" charset="0"/>
                <a:cs typeface="Times New Roman" pitchFamily="18" charset="0"/>
              </a:rPr>
              <a:t>Two positions of a dice are shown. When 4 is at the bottom, what number will be on the top?</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A.1</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B.2</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C.5</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D.6</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t>
            </a:r>
          </a:p>
        </p:txBody>
      </p:sp>
      <p:pic>
        <p:nvPicPr>
          <p:cNvPr id="5" name="Picture 4" descr="11.png"/>
          <p:cNvPicPr>
            <a:picLocks noChangeAspect="1"/>
          </p:cNvPicPr>
          <p:nvPr/>
        </p:nvPicPr>
        <p:blipFill>
          <a:blip r:embed="rId3"/>
          <a:stretch>
            <a:fillRect/>
          </a:stretch>
        </p:blipFill>
        <p:spPr>
          <a:xfrm>
            <a:off x="3219450" y="2254251"/>
            <a:ext cx="6434968" cy="2717799"/>
          </a:xfrm>
          <a:prstGeom prst="rect">
            <a:avLst/>
          </a:prstGeom>
        </p:spPr>
      </p:pic>
    </p:spTree>
    <p:extLst>
      <p:ext uri="{BB962C8B-B14F-4D97-AF65-F5344CB8AC3E}">
        <p14:creationId xmlns:p14="http://schemas.microsoft.com/office/powerpoint/2010/main" val="4012029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47650" y="1047750"/>
            <a:ext cx="11525250" cy="6419850"/>
          </a:xfrm>
          <a:noFill/>
        </p:spPr>
        <p:txBody>
          <a:bodyPr>
            <a:noAutofit/>
          </a:bodyPr>
          <a:lstStyle/>
          <a:p>
            <a:pPr algn="l"/>
            <a:r>
              <a:rPr lang="en-US" sz="2400" b="1" dirty="0">
                <a:solidFill>
                  <a:srgbClr val="C00000"/>
                </a:solidFill>
                <a:effectLst/>
                <a:latin typeface="Times New Roman" pitchFamily="18" charset="0"/>
                <a:cs typeface="Times New Roman" pitchFamily="18" charset="0"/>
              </a:rPr>
              <a:t>					CUBES AND DICE </a:t>
            </a:r>
            <a:r>
              <a:rPr lang="en-US" sz="2400" dirty="0">
                <a:solidFill>
                  <a:schemeClr val="tx1"/>
                </a:solidFill>
                <a:effectLst/>
                <a:latin typeface="Times New Roman" pitchFamily="18" charset="0"/>
                <a:cs typeface="Times New Roman" pitchFamily="18" charset="0"/>
              </a:rPr>
              <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t>
            </a:r>
            <a:r>
              <a:rPr lang="en-US" sz="2400" dirty="0" smtClean="0">
                <a:solidFill>
                  <a:schemeClr val="tx1"/>
                </a:solidFill>
                <a:effectLst/>
                <a:latin typeface="Times New Roman" pitchFamily="18" charset="0"/>
                <a:cs typeface="Times New Roman" pitchFamily="18" charset="0"/>
              </a:rPr>
              <a:t>Q13. </a:t>
            </a:r>
            <a:r>
              <a:rPr lang="en-US" sz="2400" dirty="0">
                <a:solidFill>
                  <a:schemeClr val="tx1"/>
                </a:solidFill>
                <a:effectLst/>
                <a:latin typeface="Times New Roman" pitchFamily="18" charset="0"/>
                <a:cs typeface="Times New Roman" pitchFamily="18" charset="0"/>
              </a:rPr>
              <a:t>Below are depicted the three different positions of a dice. Find the number of dots on the face opposite to the face with one dot.</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A.2</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B.3</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C.4</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D.6</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t>
            </a:r>
          </a:p>
        </p:txBody>
      </p:sp>
      <p:pic>
        <p:nvPicPr>
          <p:cNvPr id="4" name="Picture 3" descr="12.png"/>
          <p:cNvPicPr>
            <a:picLocks noChangeAspect="1"/>
          </p:cNvPicPr>
          <p:nvPr/>
        </p:nvPicPr>
        <p:blipFill>
          <a:blip r:embed="rId3"/>
          <a:stretch>
            <a:fillRect/>
          </a:stretch>
        </p:blipFill>
        <p:spPr>
          <a:xfrm>
            <a:off x="3105150" y="2607556"/>
            <a:ext cx="7105650" cy="2497844"/>
          </a:xfrm>
          <a:prstGeom prst="rect">
            <a:avLst/>
          </a:prstGeom>
        </p:spPr>
      </p:pic>
    </p:spTree>
    <p:extLst>
      <p:ext uri="{BB962C8B-B14F-4D97-AF65-F5344CB8AC3E}">
        <p14:creationId xmlns:p14="http://schemas.microsoft.com/office/powerpoint/2010/main" val="4012029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47650" y="1047750"/>
            <a:ext cx="11525250" cy="6419850"/>
          </a:xfrm>
          <a:noFill/>
        </p:spPr>
        <p:txBody>
          <a:bodyPr>
            <a:noAutofit/>
          </a:bodyPr>
          <a:lstStyle/>
          <a:p>
            <a:pPr algn="l"/>
            <a:r>
              <a:rPr lang="en-US" sz="2400" b="1" dirty="0">
                <a:solidFill>
                  <a:srgbClr val="C00000"/>
                </a:solidFill>
                <a:effectLst/>
                <a:latin typeface="Times New Roman" pitchFamily="18" charset="0"/>
                <a:cs typeface="Times New Roman" pitchFamily="18" charset="0"/>
              </a:rPr>
              <a:t>					CUBES AND DICE </a:t>
            </a:r>
            <a:r>
              <a:rPr lang="en-US" sz="2400" dirty="0">
                <a:solidFill>
                  <a:schemeClr val="tx1"/>
                </a:solidFill>
                <a:effectLst/>
                <a:latin typeface="Times New Roman" pitchFamily="18" charset="0"/>
                <a:cs typeface="Times New Roman" pitchFamily="18" charset="0"/>
              </a:rPr>
              <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t>
            </a:r>
            <a:r>
              <a:rPr lang="en-US" sz="2400" dirty="0" smtClean="0">
                <a:solidFill>
                  <a:schemeClr val="tx1"/>
                </a:solidFill>
                <a:effectLst/>
                <a:latin typeface="Times New Roman" pitchFamily="18" charset="0"/>
                <a:cs typeface="Times New Roman" pitchFamily="18" charset="0"/>
              </a:rPr>
              <a:t>Q14. </a:t>
            </a:r>
            <a:r>
              <a:rPr lang="en-US" sz="2400" dirty="0">
                <a:solidFill>
                  <a:schemeClr val="tx1"/>
                </a:solidFill>
                <a:effectLst/>
                <a:latin typeface="Times New Roman" pitchFamily="18" charset="0"/>
                <a:cs typeface="Times New Roman" pitchFamily="18" charset="0"/>
              </a:rPr>
              <a:t>Two positions of a parallelepiped are shown below. When the number 3 will be on the top side, then which number will be at the bottom?</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A.1</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B.4</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C.5</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D.6</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t>
            </a:r>
          </a:p>
        </p:txBody>
      </p:sp>
      <p:pic>
        <p:nvPicPr>
          <p:cNvPr id="5" name="Picture 4" descr="13.png"/>
          <p:cNvPicPr>
            <a:picLocks noChangeAspect="1"/>
          </p:cNvPicPr>
          <p:nvPr/>
        </p:nvPicPr>
        <p:blipFill>
          <a:blip r:embed="rId3"/>
          <a:stretch>
            <a:fillRect/>
          </a:stretch>
        </p:blipFill>
        <p:spPr>
          <a:xfrm>
            <a:off x="3295649" y="2481204"/>
            <a:ext cx="6496051" cy="2804720"/>
          </a:xfrm>
          <a:prstGeom prst="rect">
            <a:avLst/>
          </a:prstGeom>
        </p:spPr>
      </p:pic>
    </p:spTree>
    <p:extLst>
      <p:ext uri="{BB962C8B-B14F-4D97-AF65-F5344CB8AC3E}">
        <p14:creationId xmlns:p14="http://schemas.microsoft.com/office/powerpoint/2010/main" val="4012029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47650" y="1047750"/>
            <a:ext cx="11525250" cy="6419850"/>
          </a:xfrm>
          <a:noFill/>
        </p:spPr>
        <p:txBody>
          <a:bodyPr>
            <a:noAutofit/>
          </a:bodyPr>
          <a:lstStyle/>
          <a:p>
            <a:pPr algn="l"/>
            <a:r>
              <a:rPr lang="en-US" sz="2400" b="1" dirty="0">
                <a:solidFill>
                  <a:srgbClr val="C00000"/>
                </a:solidFill>
                <a:effectLst/>
                <a:latin typeface="Times New Roman" pitchFamily="18" charset="0"/>
                <a:cs typeface="Times New Roman" pitchFamily="18" charset="0"/>
              </a:rPr>
              <a:t>					CUBES AND DICE </a:t>
            </a:r>
            <a:r>
              <a:rPr lang="en-US" sz="2400" dirty="0">
                <a:solidFill>
                  <a:schemeClr val="tx1"/>
                </a:solidFill>
                <a:effectLst/>
                <a:latin typeface="Times New Roman" pitchFamily="18" charset="0"/>
                <a:cs typeface="Times New Roman" pitchFamily="18" charset="0"/>
              </a:rPr>
              <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t>
            </a:r>
            <a:r>
              <a:rPr lang="en-US" sz="2400" dirty="0" smtClean="0">
                <a:solidFill>
                  <a:schemeClr val="tx1"/>
                </a:solidFill>
                <a:effectLst/>
                <a:latin typeface="Times New Roman" pitchFamily="18" charset="0"/>
                <a:cs typeface="Times New Roman" pitchFamily="18" charset="0"/>
              </a:rPr>
              <a:t>Q15. </a:t>
            </a:r>
            <a:r>
              <a:rPr lang="en-US" sz="2400" dirty="0">
                <a:solidFill>
                  <a:schemeClr val="tx1"/>
                </a:solidFill>
                <a:effectLst/>
                <a:latin typeface="Times New Roman" pitchFamily="18" charset="0"/>
                <a:cs typeface="Times New Roman" pitchFamily="18" charset="0"/>
              </a:rPr>
              <a:t>Two positions of a block are given below. When 1 is at the top, which number will be at the bottom?</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A. 2</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B. 3</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C. 4</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D. 6</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t>
            </a:r>
          </a:p>
        </p:txBody>
      </p:sp>
      <p:pic>
        <p:nvPicPr>
          <p:cNvPr id="4" name="Picture 3" descr="16.png"/>
          <p:cNvPicPr>
            <a:picLocks noChangeAspect="1"/>
          </p:cNvPicPr>
          <p:nvPr/>
        </p:nvPicPr>
        <p:blipFill>
          <a:blip r:embed="rId3"/>
          <a:stretch>
            <a:fillRect/>
          </a:stretch>
        </p:blipFill>
        <p:spPr>
          <a:xfrm>
            <a:off x="3619500" y="2314519"/>
            <a:ext cx="4933950" cy="2752781"/>
          </a:xfrm>
          <a:prstGeom prst="rect">
            <a:avLst/>
          </a:prstGeom>
        </p:spPr>
      </p:pic>
    </p:spTree>
    <p:extLst>
      <p:ext uri="{BB962C8B-B14F-4D97-AF65-F5344CB8AC3E}">
        <p14:creationId xmlns:p14="http://schemas.microsoft.com/office/powerpoint/2010/main" val="4012029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47650" y="1047750"/>
            <a:ext cx="11525250" cy="6419850"/>
          </a:xfrm>
          <a:noFill/>
        </p:spPr>
        <p:txBody>
          <a:bodyPr>
            <a:noAutofit/>
          </a:bodyPr>
          <a:lstStyle/>
          <a:p>
            <a:pPr algn="l"/>
            <a:r>
              <a:rPr lang="en-US" sz="2400" b="1" dirty="0">
                <a:solidFill>
                  <a:srgbClr val="C00000"/>
                </a:solidFill>
                <a:effectLst/>
                <a:latin typeface="Times New Roman" pitchFamily="18" charset="0"/>
                <a:cs typeface="Times New Roman" pitchFamily="18" charset="0"/>
              </a:rPr>
              <a:t>					CUBES AND DICE </a:t>
            </a:r>
            <a:r>
              <a:rPr lang="en-US" sz="2400" dirty="0">
                <a:solidFill>
                  <a:schemeClr val="tx1"/>
                </a:solidFill>
                <a:effectLst/>
                <a:latin typeface="Times New Roman" pitchFamily="18" charset="0"/>
                <a:cs typeface="Times New Roman" pitchFamily="18" charset="0"/>
              </a:rPr>
              <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t>
            </a:r>
            <a:r>
              <a:rPr lang="en-US" sz="2400" dirty="0" smtClean="0">
                <a:solidFill>
                  <a:schemeClr val="tx1"/>
                </a:solidFill>
                <a:effectLst/>
                <a:latin typeface="Times New Roman" pitchFamily="18" charset="0"/>
                <a:cs typeface="Times New Roman" pitchFamily="18" charset="0"/>
              </a:rPr>
              <a:t>Q16. </a:t>
            </a:r>
            <a:r>
              <a:rPr lang="en-US" sz="2400" dirty="0">
                <a:solidFill>
                  <a:schemeClr val="tx1"/>
                </a:solidFill>
                <a:effectLst/>
                <a:latin typeface="Times New Roman" pitchFamily="18" charset="0"/>
                <a:cs typeface="Times New Roman" pitchFamily="18" charset="0"/>
              </a:rPr>
              <a:t>Three different positions X, Y and Z of a dice are shown in the figures given below. Which number lies at the bottom face in position X?</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A. 2</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B. 3</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C. 6</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D. Can not be determined</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t>
            </a:r>
          </a:p>
        </p:txBody>
      </p:sp>
      <p:pic>
        <p:nvPicPr>
          <p:cNvPr id="5" name="Picture 4" descr="17.png"/>
          <p:cNvPicPr>
            <a:picLocks noChangeAspect="1"/>
          </p:cNvPicPr>
          <p:nvPr/>
        </p:nvPicPr>
        <p:blipFill>
          <a:blip r:embed="rId3"/>
          <a:stretch>
            <a:fillRect/>
          </a:stretch>
        </p:blipFill>
        <p:spPr>
          <a:xfrm>
            <a:off x="4419600" y="2647780"/>
            <a:ext cx="5772150" cy="2211902"/>
          </a:xfrm>
          <a:prstGeom prst="rect">
            <a:avLst/>
          </a:prstGeom>
        </p:spPr>
      </p:pic>
    </p:spTree>
    <p:extLst>
      <p:ext uri="{BB962C8B-B14F-4D97-AF65-F5344CB8AC3E}">
        <p14:creationId xmlns:p14="http://schemas.microsoft.com/office/powerpoint/2010/main" val="4012029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38150" y="695827"/>
            <a:ext cx="11315700" cy="6419850"/>
          </a:xfrm>
          <a:noFill/>
        </p:spPr>
        <p:txBody>
          <a:bodyPr anchor="t">
            <a:noAutofit/>
          </a:bodyPr>
          <a:lstStyle/>
          <a:p>
            <a:pPr algn="l">
              <a:lnSpc>
                <a:spcPct val="100000"/>
              </a:lnSpc>
            </a:pPr>
            <a:r>
              <a:rPr lang="en-US" sz="2400" b="1" dirty="0">
                <a:solidFill>
                  <a:srgbClr val="C00000"/>
                </a:solidFill>
                <a:effectLst/>
                <a:latin typeface="Times New Roman" pitchFamily="18" charset="0"/>
                <a:cs typeface="Times New Roman" pitchFamily="18" charset="0"/>
              </a:rPr>
              <a:t>				      CUBES AND DICE </a:t>
            </a:r>
            <a:r>
              <a:rPr lang="en-US" sz="2400" dirty="0">
                <a:solidFill>
                  <a:schemeClr val="tx1"/>
                </a:solidFill>
                <a:effectLst/>
                <a:latin typeface="Times New Roman" pitchFamily="18" charset="0"/>
                <a:cs typeface="Times New Roman" pitchFamily="18" charset="0"/>
              </a:rPr>
              <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t>
            </a:r>
            <a:r>
              <a:rPr lang="en-US" sz="2400" dirty="0" smtClean="0">
                <a:solidFill>
                  <a:schemeClr val="tx1"/>
                </a:solidFill>
                <a:effectLst/>
                <a:latin typeface="Times New Roman" pitchFamily="18" charset="0"/>
                <a:cs typeface="Times New Roman" pitchFamily="18" charset="0"/>
              </a:rPr>
              <a:t>Q17. </a:t>
            </a:r>
            <a:r>
              <a:rPr lang="en-US" sz="2400" dirty="0">
                <a:solidFill>
                  <a:schemeClr val="tx1"/>
                </a:solidFill>
                <a:effectLst/>
                <a:latin typeface="Times New Roman" pitchFamily="18" charset="0"/>
                <a:cs typeface="Times New Roman" pitchFamily="18" charset="0"/>
              </a:rPr>
              <a:t>A bigger cube is painted yellow on each of its faces. Now the cube is cut into 2744 identical pieces making minimum number of cuts. how many of the smaller cubes will have exactly two faces painted?</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A. 144</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B. 49</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C. 58</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D. 68</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t>
            </a:r>
          </a:p>
        </p:txBody>
      </p:sp>
    </p:spTree>
    <p:extLst>
      <p:ext uri="{BB962C8B-B14F-4D97-AF65-F5344CB8AC3E}">
        <p14:creationId xmlns:p14="http://schemas.microsoft.com/office/powerpoint/2010/main" val="4012029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33375" y="667753"/>
            <a:ext cx="11525250" cy="6419850"/>
          </a:xfrm>
          <a:noFill/>
        </p:spPr>
        <p:txBody>
          <a:bodyPr anchor="t">
            <a:noAutofit/>
          </a:bodyPr>
          <a:lstStyle/>
          <a:p>
            <a:pPr algn="l">
              <a:lnSpc>
                <a:spcPct val="100000"/>
              </a:lnSpc>
            </a:pPr>
            <a:r>
              <a:rPr lang="en-US" sz="2400" b="1" dirty="0">
                <a:solidFill>
                  <a:srgbClr val="C00000"/>
                </a:solidFill>
                <a:effectLst/>
                <a:latin typeface="Times New Roman" pitchFamily="18" charset="0"/>
                <a:cs typeface="Times New Roman" pitchFamily="18" charset="0"/>
              </a:rPr>
              <a:t>					CUBES AND DICE </a:t>
            </a:r>
            <a:br>
              <a:rPr lang="en-US" sz="2400" b="1" dirty="0">
                <a:solidFill>
                  <a:srgbClr val="C00000"/>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 </a:t>
            </a:r>
            <a:r>
              <a:rPr lang="en-US" sz="2400" dirty="0" smtClean="0">
                <a:solidFill>
                  <a:schemeClr val="tx1"/>
                </a:solidFill>
                <a:effectLst/>
                <a:latin typeface="Times New Roman" pitchFamily="18" charset="0"/>
                <a:cs typeface="Times New Roman" pitchFamily="18" charset="0"/>
              </a:rPr>
              <a:t>Q1</a:t>
            </a:r>
            <a:r>
              <a:rPr lang="en-US" sz="2400" dirty="0">
                <a:solidFill>
                  <a:schemeClr val="tx1"/>
                </a:solidFill>
                <a:effectLst/>
                <a:latin typeface="Times New Roman" pitchFamily="18" charset="0"/>
                <a:cs typeface="Times New Roman" pitchFamily="18" charset="0"/>
              </a:rPr>
              <a:t>8</a:t>
            </a:r>
            <a:r>
              <a:rPr lang="en-US" sz="2400" dirty="0" smtClean="0">
                <a:solidFill>
                  <a:schemeClr val="tx1"/>
                </a:solidFill>
                <a:effectLst/>
                <a:latin typeface="Times New Roman" pitchFamily="18" charset="0"/>
                <a:cs typeface="Times New Roman" pitchFamily="18" charset="0"/>
              </a:rPr>
              <a:t>. </a:t>
            </a:r>
            <a:r>
              <a:rPr lang="en-US" sz="2400" dirty="0">
                <a:solidFill>
                  <a:schemeClr val="tx1"/>
                </a:solidFill>
                <a:effectLst/>
                <a:latin typeface="Times New Roman" pitchFamily="18" charset="0"/>
                <a:cs typeface="Times New Roman" pitchFamily="18" charset="0"/>
              </a:rPr>
              <a:t>A cube of each side 17 cm, has been painted black, red and green on pairs of opposite faces. It is then cut into small cubes of each side 1 cm. Find the No. of small cubes having</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no face painted ?</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A.3333</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B.3375</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C.3354</a:t>
            </a:r>
            <a:br>
              <a:rPr lang="en-US" sz="2400" dirty="0">
                <a:solidFill>
                  <a:schemeClr val="tx1"/>
                </a:solidFill>
                <a:effectLst/>
                <a:latin typeface="Times New Roman" pitchFamily="18" charset="0"/>
                <a:cs typeface="Times New Roman" pitchFamily="18" charset="0"/>
              </a:rPr>
            </a:br>
            <a:r>
              <a:rPr lang="en-US" sz="2400" dirty="0">
                <a:solidFill>
                  <a:schemeClr val="tx1"/>
                </a:solidFill>
                <a:effectLst/>
                <a:latin typeface="Times New Roman" pitchFamily="18" charset="0"/>
                <a:cs typeface="Times New Roman" pitchFamily="18" charset="0"/>
              </a:rPr>
              <a:t>D.3575</a:t>
            </a:r>
          </a:p>
        </p:txBody>
      </p:sp>
    </p:spTree>
    <p:extLst>
      <p:ext uri="{BB962C8B-B14F-4D97-AF65-F5344CB8AC3E}">
        <p14:creationId xmlns:p14="http://schemas.microsoft.com/office/powerpoint/2010/main" val="40120297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7E5A64E3-F212-48D8-ADE0-851EF5BEBF9F}"/>
              </a:ext>
            </a:extLst>
          </p:cNvPr>
          <p:cNvSpPr txBox="1"/>
          <p:nvPr/>
        </p:nvSpPr>
        <p:spPr>
          <a:xfrm>
            <a:off x="3214339" y="345017"/>
            <a:ext cx="6094140" cy="584775"/>
          </a:xfrm>
          <a:prstGeom prst="rect">
            <a:avLst/>
          </a:prstGeom>
          <a:noFill/>
        </p:spPr>
        <p:txBody>
          <a:bodyPr wrap="square">
            <a:spAutoFit/>
          </a:bodyPr>
          <a:lstStyle/>
          <a:p>
            <a:r>
              <a:rPr lang="en-US" sz="3200" b="1" dirty="0">
                <a:solidFill>
                  <a:srgbClr val="C00000"/>
                </a:solidFill>
                <a:effectLst/>
                <a:latin typeface="Times New Roman" panose="02020603050405020304" pitchFamily="18" charset="0"/>
                <a:cs typeface="Times New Roman" panose="02020603050405020304" pitchFamily="18" charset="0"/>
              </a:rPr>
              <a:t>     CUBES AND DICE</a:t>
            </a:r>
            <a:endParaRPr lang="en-IN" sz="3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98B27C21-CB52-4FEC-A137-DF813835B708}"/>
              </a:ext>
            </a:extLst>
          </p:cNvPr>
          <p:cNvSpPr txBox="1"/>
          <p:nvPr/>
        </p:nvSpPr>
        <p:spPr>
          <a:xfrm>
            <a:off x="189571" y="981307"/>
            <a:ext cx="11485756" cy="3046988"/>
          </a:xfrm>
          <a:prstGeom prst="rect">
            <a:avLst/>
          </a:prstGeom>
          <a:noFill/>
        </p:spPr>
        <p:txBody>
          <a:bodyPr wrap="square">
            <a:spAutoFit/>
          </a:bodyPr>
          <a:lstStyle/>
          <a:p>
            <a:r>
              <a:rPr lang="en-US" sz="2400" b="0" i="0" dirty="0" smtClean="0">
                <a:solidFill>
                  <a:srgbClr val="000000"/>
                </a:solidFill>
                <a:effectLst/>
                <a:latin typeface="Times New Roman" panose="02020603050405020304" pitchFamily="18" charset="0"/>
                <a:cs typeface="Times New Roman" panose="02020603050405020304" pitchFamily="18" charset="0"/>
              </a:rPr>
              <a:t>Q19. </a:t>
            </a:r>
            <a:r>
              <a:rPr lang="en-US" sz="2400" b="0" i="0" dirty="0">
                <a:solidFill>
                  <a:srgbClr val="000000"/>
                </a:solidFill>
                <a:effectLst/>
                <a:latin typeface="Times New Roman" panose="02020603050405020304" pitchFamily="18" charset="0"/>
                <a:cs typeface="Times New Roman" panose="02020603050405020304" pitchFamily="18" charset="0"/>
              </a:rPr>
              <a:t>A solid cube of each side 12 </a:t>
            </a:r>
            <a:r>
              <a:rPr lang="en-US" sz="2400" b="0" i="0" dirty="0" err="1">
                <a:solidFill>
                  <a:srgbClr val="000000"/>
                </a:solidFill>
                <a:effectLst/>
                <a:latin typeface="Times New Roman" panose="02020603050405020304" pitchFamily="18" charset="0"/>
                <a:cs typeface="Times New Roman" panose="02020603050405020304" pitchFamily="18" charset="0"/>
              </a:rPr>
              <a:t>cms</a:t>
            </a:r>
            <a:r>
              <a:rPr lang="en-US" sz="2400" b="0" i="0" dirty="0">
                <a:solidFill>
                  <a:srgbClr val="000000"/>
                </a:solidFill>
                <a:effectLst/>
                <a:latin typeface="Times New Roman" panose="02020603050405020304" pitchFamily="18" charset="0"/>
                <a:cs typeface="Times New Roman" panose="02020603050405020304" pitchFamily="18" charset="0"/>
              </a:rPr>
              <a:t>, has been painted red, blue and black on pairs of opposite faces. It is then cut into cubical blocks of each side 3 </a:t>
            </a:r>
            <a:r>
              <a:rPr lang="en-US" sz="2400" b="0" i="0" dirty="0" err="1">
                <a:solidFill>
                  <a:srgbClr val="000000"/>
                </a:solidFill>
                <a:effectLst/>
                <a:latin typeface="Times New Roman" panose="02020603050405020304" pitchFamily="18" charset="0"/>
                <a:cs typeface="Times New Roman" panose="02020603050405020304" pitchFamily="18" charset="0"/>
              </a:rPr>
              <a:t>cms</a:t>
            </a:r>
            <a:r>
              <a:rPr lang="en-US" sz="2400" b="0" i="0" dirty="0">
                <a:solidFill>
                  <a:srgbClr val="000000"/>
                </a:solidFill>
                <a:effectLst/>
                <a:latin typeface="Times New Roman" panose="02020603050405020304" pitchFamily="18" charset="0"/>
                <a:cs typeface="Times New Roman" panose="02020603050405020304" pitchFamily="18" charset="0"/>
              </a:rPr>
              <a:t>.</a:t>
            </a:r>
          </a:p>
          <a:p>
            <a:r>
              <a:rPr lang="en-US" sz="2400" b="0" i="0" dirty="0">
                <a:solidFill>
                  <a:srgbClr val="000000"/>
                </a:solidFill>
                <a:effectLst/>
                <a:latin typeface="Times New Roman" panose="02020603050405020304" pitchFamily="18" charset="0"/>
                <a:cs typeface="Times New Roman" panose="02020603050405020304" pitchFamily="18" charset="0"/>
              </a:rPr>
              <a:t>How many cubes have two faces painted red and black and all other faces unpainted?</a:t>
            </a:r>
            <a:endParaRPr lang="en-US" sz="2400" dirty="0">
              <a:solidFill>
                <a:srgbClr val="000000"/>
              </a:solidFill>
              <a:latin typeface="Times New Roman" panose="02020603050405020304" pitchFamily="18" charset="0"/>
              <a:cs typeface="Times New Roman" panose="02020603050405020304" pitchFamily="18" charset="0"/>
            </a:endParaRPr>
          </a:p>
          <a:p>
            <a:pPr marL="342900" indent="-342900">
              <a:buAutoNum type="alphaUcPeriod"/>
            </a:pPr>
            <a:r>
              <a:rPr lang="en-US" sz="2400" b="0" i="0" dirty="0">
                <a:solidFill>
                  <a:srgbClr val="000000"/>
                </a:solidFill>
                <a:effectLst/>
                <a:latin typeface="Times New Roman" panose="02020603050405020304" pitchFamily="18" charset="0"/>
                <a:cs typeface="Times New Roman" panose="02020603050405020304" pitchFamily="18" charset="0"/>
              </a:rPr>
              <a:t>8</a:t>
            </a:r>
          </a:p>
          <a:p>
            <a:pPr marL="342900" indent="-342900">
              <a:buAutoNum type="alphaUcPeriod"/>
            </a:pPr>
            <a:r>
              <a:rPr lang="en-US" sz="2400" dirty="0">
                <a:solidFill>
                  <a:srgbClr val="000000"/>
                </a:solidFill>
                <a:latin typeface="Times New Roman" panose="02020603050405020304" pitchFamily="18" charset="0"/>
                <a:cs typeface="Times New Roman" panose="02020603050405020304" pitchFamily="18" charset="0"/>
              </a:rPr>
              <a:t>4</a:t>
            </a:r>
          </a:p>
          <a:p>
            <a:pPr marL="342900" indent="-342900">
              <a:buAutoNum type="alphaUcPeriod"/>
            </a:pPr>
            <a:r>
              <a:rPr lang="en-US" sz="2400" b="0" i="0" dirty="0">
                <a:solidFill>
                  <a:srgbClr val="000000"/>
                </a:solidFill>
                <a:effectLst/>
                <a:latin typeface="Times New Roman" panose="02020603050405020304" pitchFamily="18" charset="0"/>
                <a:cs typeface="Times New Roman" panose="02020603050405020304" pitchFamily="18" charset="0"/>
              </a:rPr>
              <a:t>32</a:t>
            </a:r>
          </a:p>
          <a:p>
            <a:pPr marL="342900" indent="-342900">
              <a:buAutoNum type="alphaUcPeriod"/>
            </a:pPr>
            <a:r>
              <a:rPr lang="en-US" sz="2400" dirty="0">
                <a:solidFill>
                  <a:srgbClr val="000000"/>
                </a:solidFill>
                <a:latin typeface="Times New Roman" panose="02020603050405020304" pitchFamily="18" charset="0"/>
                <a:cs typeface="Times New Roman" panose="02020603050405020304" pitchFamily="18" charset="0"/>
              </a:rPr>
              <a:t>16</a:t>
            </a:r>
            <a:endParaRPr lang="en-US" sz="2400" b="0" i="0" dirty="0">
              <a:solidFill>
                <a:srgbClr val="000000"/>
              </a:solidFill>
              <a:effectLst/>
              <a:latin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754568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83B05BB-134F-4158-83D2-3B893C0A2E78}"/>
              </a:ext>
            </a:extLst>
          </p:cNvPr>
          <p:cNvSpPr txBox="1"/>
          <p:nvPr/>
        </p:nvSpPr>
        <p:spPr>
          <a:xfrm>
            <a:off x="3214339" y="345017"/>
            <a:ext cx="6094140" cy="584775"/>
          </a:xfrm>
          <a:prstGeom prst="rect">
            <a:avLst/>
          </a:prstGeom>
          <a:noFill/>
        </p:spPr>
        <p:txBody>
          <a:bodyPr wrap="square">
            <a:spAutoFit/>
          </a:bodyPr>
          <a:lstStyle/>
          <a:p>
            <a:r>
              <a:rPr lang="en-US" sz="3200" b="1" dirty="0">
                <a:solidFill>
                  <a:srgbClr val="C00000"/>
                </a:solidFill>
                <a:effectLst/>
                <a:latin typeface="Times New Roman" panose="02020603050405020304" pitchFamily="18" charset="0"/>
                <a:cs typeface="Times New Roman" panose="02020603050405020304" pitchFamily="18" charset="0"/>
              </a:rPr>
              <a:t>     CUBES AND DICE</a:t>
            </a:r>
            <a:endParaRPr lang="en-IN" sz="3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 xmlns:a16="http://schemas.microsoft.com/office/drawing/2014/main" id="{D7F78B19-5DFF-4921-B2FD-0FFF820AA781}"/>
              </a:ext>
            </a:extLst>
          </p:cNvPr>
          <p:cNvSpPr txBox="1"/>
          <p:nvPr/>
        </p:nvSpPr>
        <p:spPr>
          <a:xfrm>
            <a:off x="200722" y="981307"/>
            <a:ext cx="11485756" cy="2985433"/>
          </a:xfrm>
          <a:prstGeom prst="rect">
            <a:avLst/>
          </a:prstGeom>
          <a:noFill/>
        </p:spPr>
        <p:txBody>
          <a:bodyPr wrap="square">
            <a:spAutoFit/>
          </a:bodyPr>
          <a:lstStyle/>
          <a:p>
            <a:r>
              <a:rPr lang="en-US" sz="2400" b="0" i="0" dirty="0">
                <a:solidFill>
                  <a:srgbClr val="000000"/>
                </a:solidFill>
                <a:effectLst/>
                <a:latin typeface="Times New Roman" panose="02020603050405020304" pitchFamily="18" charset="0"/>
                <a:cs typeface="Times New Roman" panose="02020603050405020304" pitchFamily="18" charset="0"/>
              </a:rPr>
              <a:t>Directions: A solid cube of each side 12 </a:t>
            </a:r>
            <a:r>
              <a:rPr lang="en-US" sz="2400" b="0" i="0" dirty="0" err="1">
                <a:solidFill>
                  <a:srgbClr val="000000"/>
                </a:solidFill>
                <a:effectLst/>
                <a:latin typeface="Times New Roman" panose="02020603050405020304" pitchFamily="18" charset="0"/>
                <a:cs typeface="Times New Roman" panose="02020603050405020304" pitchFamily="18" charset="0"/>
              </a:rPr>
              <a:t>cms</a:t>
            </a:r>
            <a:r>
              <a:rPr lang="en-US" sz="2400" b="0" i="0" dirty="0">
                <a:solidFill>
                  <a:srgbClr val="000000"/>
                </a:solidFill>
                <a:effectLst/>
                <a:latin typeface="Times New Roman" panose="02020603050405020304" pitchFamily="18" charset="0"/>
                <a:cs typeface="Times New Roman" panose="02020603050405020304" pitchFamily="18" charset="0"/>
              </a:rPr>
              <a:t>, has been painted red, blue and black on pairs of opposite faces. It is then cut into cubical blocks of each side 3 </a:t>
            </a:r>
            <a:r>
              <a:rPr lang="en-US" sz="2400" b="0" i="0" dirty="0" err="1">
                <a:solidFill>
                  <a:srgbClr val="000000"/>
                </a:solidFill>
                <a:effectLst/>
                <a:latin typeface="Times New Roman" panose="02020603050405020304" pitchFamily="18" charset="0"/>
                <a:cs typeface="Times New Roman" panose="02020603050405020304" pitchFamily="18" charset="0"/>
              </a:rPr>
              <a:t>cms</a:t>
            </a:r>
            <a:r>
              <a:rPr lang="en-US" sz="2400" b="0" i="0" dirty="0">
                <a:solidFill>
                  <a:srgbClr val="000000"/>
                </a:solidFill>
                <a:effectLst/>
                <a:latin typeface="Times New Roman" panose="02020603050405020304" pitchFamily="18" charset="0"/>
                <a:cs typeface="Times New Roman" panose="02020603050405020304" pitchFamily="18" charset="0"/>
              </a:rPr>
              <a:t>.</a:t>
            </a:r>
          </a:p>
          <a:p>
            <a:r>
              <a:rPr lang="en-US" sz="2400" dirty="0" smtClean="0">
                <a:solidFill>
                  <a:srgbClr val="000000"/>
                </a:solidFill>
                <a:latin typeface="Times New Roman" panose="02020603050405020304" pitchFamily="18" charset="0"/>
                <a:cs typeface="Times New Roman" panose="02020603050405020304" pitchFamily="18" charset="0"/>
              </a:rPr>
              <a:t>Q.20 </a:t>
            </a:r>
            <a:r>
              <a:rPr lang="en-US" sz="2400" b="0" i="0" dirty="0">
                <a:solidFill>
                  <a:srgbClr val="000000"/>
                </a:solidFill>
                <a:effectLst/>
                <a:latin typeface="Times New Roman" panose="02020603050405020304" pitchFamily="18" charset="0"/>
                <a:cs typeface="Times New Roman" panose="02020603050405020304" pitchFamily="18" charset="0"/>
              </a:rPr>
              <a:t>How many cubes have two faces painted black?</a:t>
            </a:r>
          </a:p>
          <a:p>
            <a:pPr marL="457200" indent="-457200">
              <a:buAutoNum type="alphaUcPeriod"/>
            </a:pPr>
            <a:r>
              <a:rPr lang="en-US" sz="2400" b="0" i="0" dirty="0">
                <a:solidFill>
                  <a:srgbClr val="000000"/>
                </a:solidFill>
                <a:effectLst/>
                <a:latin typeface="Times New Roman" panose="02020603050405020304" pitchFamily="18" charset="0"/>
                <a:cs typeface="Times New Roman" panose="02020603050405020304" pitchFamily="18" charset="0"/>
              </a:rPr>
              <a:t>None</a:t>
            </a:r>
          </a:p>
          <a:p>
            <a:pPr marL="457200" indent="-457200">
              <a:buAutoNum type="alphaUcPeriod"/>
            </a:pPr>
            <a:r>
              <a:rPr lang="en-US" sz="2400" dirty="0">
                <a:solidFill>
                  <a:srgbClr val="000000"/>
                </a:solidFill>
                <a:latin typeface="Times New Roman" panose="02020603050405020304" pitchFamily="18" charset="0"/>
                <a:cs typeface="Times New Roman" panose="02020603050405020304" pitchFamily="18" charset="0"/>
              </a:rPr>
              <a:t>8</a:t>
            </a:r>
          </a:p>
          <a:p>
            <a:pPr marL="457200" indent="-457200">
              <a:buAutoNum type="alphaUcPeriod"/>
            </a:pPr>
            <a:r>
              <a:rPr lang="en-US" sz="2400" b="0" i="0" dirty="0">
                <a:solidFill>
                  <a:srgbClr val="000000"/>
                </a:solidFill>
                <a:effectLst/>
                <a:latin typeface="Times New Roman" panose="02020603050405020304" pitchFamily="18" charset="0"/>
                <a:cs typeface="Times New Roman" panose="02020603050405020304" pitchFamily="18" charset="0"/>
              </a:rPr>
              <a:t>2</a:t>
            </a:r>
          </a:p>
          <a:p>
            <a:pPr marL="457200" indent="-457200">
              <a:buAutoNum type="alphaUcPeriod"/>
            </a:pPr>
            <a:r>
              <a:rPr lang="en-US" sz="2400" dirty="0">
                <a:solidFill>
                  <a:srgbClr val="000000"/>
                </a:solidFill>
                <a:latin typeface="Times New Roman" panose="02020603050405020304" pitchFamily="18" charset="0"/>
                <a:cs typeface="Times New Roman" panose="02020603050405020304" pitchFamily="18" charset="0"/>
              </a:rPr>
              <a:t>4</a:t>
            </a:r>
            <a:endParaRPr lang="en-US" sz="2400" b="0" i="0" dirty="0">
              <a:solidFill>
                <a:srgbClr val="000000"/>
              </a:solidFill>
              <a:effectLst/>
              <a:latin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12838313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D63F4C7-ADEE-4A12-A88C-D713244754C7}"/>
              </a:ext>
            </a:extLst>
          </p:cNvPr>
          <p:cNvSpPr txBox="1"/>
          <p:nvPr/>
        </p:nvSpPr>
        <p:spPr>
          <a:xfrm>
            <a:off x="3214339" y="345017"/>
            <a:ext cx="6094140" cy="584775"/>
          </a:xfrm>
          <a:prstGeom prst="rect">
            <a:avLst/>
          </a:prstGeom>
          <a:noFill/>
        </p:spPr>
        <p:txBody>
          <a:bodyPr wrap="square">
            <a:spAutoFit/>
          </a:bodyPr>
          <a:lstStyle/>
          <a:p>
            <a:r>
              <a:rPr lang="en-US" sz="3200" b="1" dirty="0">
                <a:solidFill>
                  <a:srgbClr val="C00000"/>
                </a:solidFill>
                <a:effectLst/>
                <a:latin typeface="Times New Roman" panose="02020603050405020304" pitchFamily="18" charset="0"/>
                <a:cs typeface="Times New Roman" panose="02020603050405020304" pitchFamily="18" charset="0"/>
              </a:rPr>
              <a:t>     CUBES AND DICE</a:t>
            </a:r>
            <a:endParaRPr lang="en-IN" sz="3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 xmlns:a16="http://schemas.microsoft.com/office/drawing/2014/main" id="{59141FF5-70C1-4AB6-BB5A-005DD34A7786}"/>
              </a:ext>
            </a:extLst>
          </p:cNvPr>
          <p:cNvSpPr txBox="1"/>
          <p:nvPr/>
        </p:nvSpPr>
        <p:spPr>
          <a:xfrm>
            <a:off x="189571" y="981307"/>
            <a:ext cx="11485756" cy="3416320"/>
          </a:xfrm>
          <a:prstGeom prst="rect">
            <a:avLst/>
          </a:prstGeom>
          <a:noFill/>
        </p:spPr>
        <p:txBody>
          <a:bodyPr wrap="square">
            <a:spAutoFit/>
          </a:bodyPr>
          <a:lstStyle/>
          <a:p>
            <a:r>
              <a:rPr lang="en-US" sz="2400" b="0" i="0" dirty="0">
                <a:solidFill>
                  <a:srgbClr val="000000"/>
                </a:solidFill>
                <a:effectLst/>
                <a:latin typeface="Times New Roman" panose="02020603050405020304" pitchFamily="18" charset="0"/>
                <a:cs typeface="Times New Roman" panose="02020603050405020304" pitchFamily="18" charset="0"/>
              </a:rPr>
              <a:t>Directions: A solid cube of each side 12 </a:t>
            </a:r>
            <a:r>
              <a:rPr lang="en-US" sz="2400" b="0" i="0" dirty="0" err="1">
                <a:solidFill>
                  <a:srgbClr val="000000"/>
                </a:solidFill>
                <a:effectLst/>
                <a:latin typeface="Times New Roman" panose="02020603050405020304" pitchFamily="18" charset="0"/>
                <a:cs typeface="Times New Roman" panose="02020603050405020304" pitchFamily="18" charset="0"/>
              </a:rPr>
              <a:t>cms</a:t>
            </a:r>
            <a:r>
              <a:rPr lang="en-US" sz="2400" b="0" i="0" dirty="0">
                <a:solidFill>
                  <a:srgbClr val="000000"/>
                </a:solidFill>
                <a:effectLst/>
                <a:latin typeface="Times New Roman" panose="02020603050405020304" pitchFamily="18" charset="0"/>
                <a:cs typeface="Times New Roman" panose="02020603050405020304" pitchFamily="18" charset="0"/>
              </a:rPr>
              <a:t>, has been painted red, blue and black on pairs of opposite faces. It is then cut into cubical blocks of each side 3 </a:t>
            </a:r>
            <a:r>
              <a:rPr lang="en-US" sz="2400" b="0" i="0" dirty="0" err="1">
                <a:solidFill>
                  <a:srgbClr val="000000"/>
                </a:solidFill>
                <a:effectLst/>
                <a:latin typeface="Times New Roman" panose="02020603050405020304" pitchFamily="18" charset="0"/>
                <a:cs typeface="Times New Roman" panose="02020603050405020304" pitchFamily="18" charset="0"/>
              </a:rPr>
              <a:t>cms</a:t>
            </a:r>
            <a:r>
              <a:rPr lang="en-US" sz="2400" b="0" i="0" dirty="0">
                <a:solidFill>
                  <a:srgbClr val="000000"/>
                </a:solidFill>
                <a:effectLst/>
                <a:latin typeface="Times New Roman" panose="02020603050405020304" pitchFamily="18" charset="0"/>
                <a:cs typeface="Times New Roman" panose="02020603050405020304" pitchFamily="18" charset="0"/>
              </a:rPr>
              <a:t>.</a:t>
            </a:r>
          </a:p>
          <a:p>
            <a:r>
              <a:rPr lang="en-US" sz="2400" dirty="0" smtClean="0">
                <a:solidFill>
                  <a:srgbClr val="000000"/>
                </a:solidFill>
                <a:latin typeface="Times New Roman" panose="02020603050405020304" pitchFamily="18" charset="0"/>
                <a:cs typeface="Times New Roman" panose="02020603050405020304" pitchFamily="18" charset="0"/>
              </a:rPr>
              <a:t>Q21. </a:t>
            </a:r>
            <a:r>
              <a:rPr lang="en-US" sz="2400" b="0" i="0" dirty="0">
                <a:solidFill>
                  <a:srgbClr val="000000"/>
                </a:solidFill>
                <a:effectLst/>
                <a:latin typeface="Times New Roman" panose="02020603050405020304" pitchFamily="18" charset="0"/>
                <a:cs typeface="Times New Roman" panose="02020603050405020304" pitchFamily="18" charset="0"/>
              </a:rPr>
              <a:t>How many cubes have one face painted blue and one face painted red? (the other faces may be painted or unpainted)</a:t>
            </a:r>
            <a:endParaRPr lang="en-US" sz="2400" dirty="0">
              <a:solidFill>
                <a:srgbClr val="000000"/>
              </a:solidFill>
              <a:latin typeface="Times New Roman" panose="02020603050405020304" pitchFamily="18" charset="0"/>
              <a:cs typeface="Times New Roman" panose="02020603050405020304" pitchFamily="18" charset="0"/>
            </a:endParaRPr>
          </a:p>
          <a:p>
            <a:pPr marL="342900" indent="-342900">
              <a:buAutoNum type="alphaUcPeriod"/>
            </a:pPr>
            <a:r>
              <a:rPr lang="en-US" sz="2400" dirty="0">
                <a:solidFill>
                  <a:srgbClr val="000000"/>
                </a:solidFill>
                <a:latin typeface="Times New Roman" panose="02020603050405020304" pitchFamily="18" charset="0"/>
                <a:cs typeface="Times New Roman" panose="02020603050405020304" pitchFamily="18" charset="0"/>
              </a:rPr>
              <a:t>12</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342900" indent="-342900">
              <a:buAutoNum type="alphaUcPeriod"/>
            </a:pPr>
            <a:r>
              <a:rPr lang="en-US" sz="2400" dirty="0">
                <a:solidFill>
                  <a:srgbClr val="000000"/>
                </a:solidFill>
                <a:latin typeface="Times New Roman" panose="02020603050405020304" pitchFamily="18" charset="0"/>
                <a:cs typeface="Times New Roman" panose="02020603050405020304" pitchFamily="18" charset="0"/>
              </a:rPr>
              <a:t>0</a:t>
            </a:r>
          </a:p>
          <a:p>
            <a:pPr marL="342900" indent="-342900">
              <a:buAutoNum type="alphaUcPeriod"/>
            </a:pPr>
            <a:r>
              <a:rPr lang="en-US" sz="2400" dirty="0">
                <a:solidFill>
                  <a:srgbClr val="000000"/>
                </a:solidFill>
                <a:latin typeface="Times New Roman" panose="02020603050405020304" pitchFamily="18" charset="0"/>
                <a:cs typeface="Times New Roman" panose="02020603050405020304" pitchFamily="18" charset="0"/>
              </a:rPr>
              <a:t>8</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342900" indent="-342900">
              <a:buAutoNum type="alphaUcPeriod"/>
            </a:pPr>
            <a:r>
              <a:rPr lang="en-US" sz="2400" dirty="0">
                <a:solidFill>
                  <a:srgbClr val="000000"/>
                </a:solidFill>
                <a:latin typeface="Times New Roman" panose="02020603050405020304" pitchFamily="18" charset="0"/>
                <a:cs typeface="Times New Roman" panose="02020603050405020304" pitchFamily="18" charset="0"/>
              </a:rPr>
              <a:t>16</a:t>
            </a:r>
            <a:endParaRPr lang="en-US" sz="2400" b="0" i="0" dirty="0">
              <a:solidFill>
                <a:srgbClr val="000000"/>
              </a:solidFill>
              <a:effectLst/>
              <a:latin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3904585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71900" y="361950"/>
            <a:ext cx="4972050" cy="461665"/>
          </a:xfrm>
          <a:prstGeom prst="rect">
            <a:avLst/>
          </a:prstGeom>
        </p:spPr>
        <p:txBody>
          <a:bodyPr wrap="square">
            <a:spAutoFit/>
          </a:bodyPr>
          <a:lstStyle/>
          <a:p>
            <a:r>
              <a:rPr lang="en-US" sz="2400" b="1" dirty="0">
                <a:solidFill>
                  <a:srgbClr val="C00000"/>
                </a:solidFill>
                <a:latin typeface="Times New Roman" pitchFamily="18" charset="0"/>
                <a:cs typeface="Times New Roman" pitchFamily="18" charset="0"/>
              </a:rPr>
              <a:t>      CUBES AND DICE </a:t>
            </a:r>
            <a:endParaRPr lang="en-US" sz="2400" b="1" dirty="0"/>
          </a:p>
        </p:txBody>
      </p:sp>
      <p:pic>
        <p:nvPicPr>
          <p:cNvPr id="5" name="Picture 4" descr="C:\Users\HP\Desktop\NAA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1862" y="0"/>
            <a:ext cx="2370138" cy="63313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167618" y="3868614"/>
            <a:ext cx="9087729" cy="1200329"/>
          </a:xfrm>
          <a:prstGeom prst="rect">
            <a:avLst/>
          </a:prstGeom>
          <a:noFill/>
        </p:spPr>
        <p:txBody>
          <a:bodyPr wrap="square" rtlCol="0">
            <a:spAutoFit/>
          </a:bodyPr>
          <a:lstStyle/>
          <a:p>
            <a:r>
              <a:rPr lang="en-US" sz="2400" dirty="0"/>
              <a:t>In both the diagrams, two faces numbered 1 &amp; 3 are common.</a:t>
            </a:r>
          </a:p>
          <a:p>
            <a:r>
              <a:rPr lang="en-US" sz="2400" dirty="0"/>
              <a:t>Also, 5 &amp; 6 are remaining faces. Hence, face which is number 5 is opposite to the face number 6.</a:t>
            </a:r>
          </a:p>
        </p:txBody>
      </p:sp>
      <p:pic>
        <p:nvPicPr>
          <p:cNvPr id="11"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7716" r="33249" b="12317"/>
          <a:stretch/>
        </p:blipFill>
        <p:spPr bwMode="auto">
          <a:xfrm>
            <a:off x="3987799" y="1186107"/>
            <a:ext cx="3695701" cy="1595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5898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66DE47C-2CC7-4404-B39E-0C5CBC20BB91}"/>
              </a:ext>
            </a:extLst>
          </p:cNvPr>
          <p:cNvSpPr txBox="1"/>
          <p:nvPr/>
        </p:nvSpPr>
        <p:spPr>
          <a:xfrm>
            <a:off x="3214339" y="345017"/>
            <a:ext cx="6094140" cy="584775"/>
          </a:xfrm>
          <a:prstGeom prst="rect">
            <a:avLst/>
          </a:prstGeom>
          <a:noFill/>
        </p:spPr>
        <p:txBody>
          <a:bodyPr wrap="square">
            <a:spAutoFit/>
          </a:bodyPr>
          <a:lstStyle/>
          <a:p>
            <a:r>
              <a:rPr lang="en-US" sz="3200" b="1" dirty="0">
                <a:solidFill>
                  <a:srgbClr val="C00000"/>
                </a:solidFill>
                <a:effectLst/>
                <a:latin typeface="Times New Roman" panose="02020603050405020304" pitchFamily="18" charset="0"/>
                <a:cs typeface="Times New Roman" panose="02020603050405020304" pitchFamily="18" charset="0"/>
              </a:rPr>
              <a:t>     CUBES AND DICE</a:t>
            </a:r>
            <a:endParaRPr lang="en-IN" sz="3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 xmlns:a16="http://schemas.microsoft.com/office/drawing/2014/main" id="{33F9DEE5-BA91-4069-AB49-DED0BE285100}"/>
              </a:ext>
            </a:extLst>
          </p:cNvPr>
          <p:cNvSpPr txBox="1"/>
          <p:nvPr/>
        </p:nvSpPr>
        <p:spPr>
          <a:xfrm>
            <a:off x="189571" y="981307"/>
            <a:ext cx="11485756" cy="2985433"/>
          </a:xfrm>
          <a:prstGeom prst="rect">
            <a:avLst/>
          </a:prstGeom>
          <a:noFill/>
        </p:spPr>
        <p:txBody>
          <a:bodyPr wrap="square">
            <a:spAutoFit/>
          </a:bodyPr>
          <a:lstStyle/>
          <a:p>
            <a:r>
              <a:rPr lang="en-US" sz="2400" b="0" i="0" dirty="0">
                <a:solidFill>
                  <a:srgbClr val="000000"/>
                </a:solidFill>
                <a:effectLst/>
                <a:latin typeface="Times New Roman" panose="02020603050405020304" pitchFamily="18" charset="0"/>
                <a:cs typeface="Times New Roman" panose="02020603050405020304" pitchFamily="18" charset="0"/>
              </a:rPr>
              <a:t>Directions: A solid cube of each side 12 </a:t>
            </a:r>
            <a:r>
              <a:rPr lang="en-US" sz="2400" b="0" i="0" dirty="0" err="1">
                <a:solidFill>
                  <a:srgbClr val="000000"/>
                </a:solidFill>
                <a:effectLst/>
                <a:latin typeface="Times New Roman" panose="02020603050405020304" pitchFamily="18" charset="0"/>
                <a:cs typeface="Times New Roman" panose="02020603050405020304" pitchFamily="18" charset="0"/>
              </a:rPr>
              <a:t>cms</a:t>
            </a:r>
            <a:r>
              <a:rPr lang="en-US" sz="2400" b="0" i="0" dirty="0">
                <a:solidFill>
                  <a:srgbClr val="000000"/>
                </a:solidFill>
                <a:effectLst/>
                <a:latin typeface="Times New Roman" panose="02020603050405020304" pitchFamily="18" charset="0"/>
                <a:cs typeface="Times New Roman" panose="02020603050405020304" pitchFamily="18" charset="0"/>
              </a:rPr>
              <a:t>, has been painted red, blue and black on pairs of opposite faces. It is then cut into cubical blocks of each side 3 </a:t>
            </a:r>
            <a:r>
              <a:rPr lang="en-US" sz="2400" b="0" i="0" dirty="0" err="1">
                <a:solidFill>
                  <a:srgbClr val="000000"/>
                </a:solidFill>
                <a:effectLst/>
                <a:latin typeface="Times New Roman" panose="02020603050405020304" pitchFamily="18" charset="0"/>
                <a:cs typeface="Times New Roman" panose="02020603050405020304" pitchFamily="18" charset="0"/>
              </a:rPr>
              <a:t>cms</a:t>
            </a:r>
            <a:r>
              <a:rPr lang="en-US" sz="2400" b="0" i="0" dirty="0">
                <a:solidFill>
                  <a:srgbClr val="000000"/>
                </a:solidFill>
                <a:effectLst/>
                <a:latin typeface="Times New Roman" panose="02020603050405020304" pitchFamily="18" charset="0"/>
                <a:cs typeface="Times New Roman" panose="02020603050405020304" pitchFamily="18" charset="0"/>
              </a:rPr>
              <a:t>.</a:t>
            </a:r>
          </a:p>
          <a:p>
            <a:r>
              <a:rPr lang="en-US" sz="2400" dirty="0" smtClean="0">
                <a:solidFill>
                  <a:srgbClr val="000000"/>
                </a:solidFill>
                <a:latin typeface="Times New Roman" panose="02020603050405020304" pitchFamily="18" charset="0"/>
                <a:cs typeface="Times New Roman" panose="02020603050405020304" pitchFamily="18" charset="0"/>
              </a:rPr>
              <a:t>Q22. </a:t>
            </a:r>
            <a:r>
              <a:rPr lang="en-US" sz="2400" b="0" i="0" dirty="0">
                <a:solidFill>
                  <a:srgbClr val="000000"/>
                </a:solidFill>
                <a:effectLst/>
                <a:latin typeface="Times New Roman" panose="02020603050405020304" pitchFamily="18" charset="0"/>
                <a:cs typeface="Times New Roman" panose="02020603050405020304" pitchFamily="18" charset="0"/>
              </a:rPr>
              <a:t>How many cubes have three faces painted with different </a:t>
            </a:r>
            <a:r>
              <a:rPr lang="en-US" sz="2400" b="0" i="0" dirty="0" err="1">
                <a:solidFill>
                  <a:srgbClr val="000000"/>
                </a:solidFill>
                <a:effectLst/>
                <a:latin typeface="Times New Roman" panose="02020603050405020304" pitchFamily="18" charset="0"/>
                <a:cs typeface="Times New Roman" panose="02020603050405020304" pitchFamily="18" charset="0"/>
              </a:rPr>
              <a:t>colours</a:t>
            </a:r>
            <a:r>
              <a:rPr lang="en-US" sz="2400" b="0" i="0" dirty="0">
                <a:solidFill>
                  <a:srgbClr val="000000"/>
                </a:solidFill>
                <a:effectLst/>
                <a:latin typeface="Times New Roman" panose="02020603050405020304" pitchFamily="18" charset="0"/>
                <a:cs typeface="Times New Roman" panose="02020603050405020304" pitchFamily="18" charset="0"/>
              </a:rPr>
              <a:t>?</a:t>
            </a:r>
            <a:endParaRPr lang="en-US" sz="2400" dirty="0">
              <a:solidFill>
                <a:srgbClr val="000000"/>
              </a:solidFill>
              <a:latin typeface="Times New Roman" panose="02020603050405020304" pitchFamily="18" charset="0"/>
              <a:cs typeface="Times New Roman" panose="02020603050405020304" pitchFamily="18" charset="0"/>
            </a:endParaRPr>
          </a:p>
          <a:p>
            <a:pPr marL="342900" indent="-342900">
              <a:buAutoNum type="alphaUcPeriod"/>
            </a:pPr>
            <a:r>
              <a:rPr lang="en-US" sz="2400" b="0" i="0" dirty="0">
                <a:solidFill>
                  <a:srgbClr val="000000"/>
                </a:solidFill>
                <a:effectLst/>
                <a:latin typeface="Times New Roman" panose="02020603050405020304" pitchFamily="18" charset="0"/>
                <a:cs typeface="Times New Roman" panose="02020603050405020304" pitchFamily="18" charset="0"/>
              </a:rPr>
              <a:t>8</a:t>
            </a:r>
          </a:p>
          <a:p>
            <a:pPr marL="342900" indent="-342900">
              <a:buAutoNum type="alphaUcPeriod"/>
            </a:pPr>
            <a:r>
              <a:rPr lang="en-US" sz="2400" dirty="0">
                <a:solidFill>
                  <a:srgbClr val="000000"/>
                </a:solidFill>
                <a:latin typeface="Times New Roman" panose="02020603050405020304" pitchFamily="18" charset="0"/>
                <a:cs typeface="Times New Roman" panose="02020603050405020304" pitchFamily="18" charset="0"/>
              </a:rPr>
              <a:t>4</a:t>
            </a:r>
          </a:p>
          <a:p>
            <a:pPr marL="342900" indent="-342900">
              <a:buAutoNum type="alphaUcPeriod"/>
            </a:pPr>
            <a:r>
              <a:rPr lang="en-US" sz="2400" dirty="0">
                <a:solidFill>
                  <a:srgbClr val="000000"/>
                </a:solidFill>
                <a:latin typeface="Times New Roman" panose="02020603050405020304" pitchFamily="18" charset="0"/>
                <a:cs typeface="Times New Roman" panose="02020603050405020304" pitchFamily="18" charset="0"/>
              </a:rPr>
              <a:t>0</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342900" indent="-342900">
              <a:buAutoNum type="alphaUcPeriod"/>
            </a:pPr>
            <a:r>
              <a:rPr lang="en-US" sz="2400" dirty="0">
                <a:solidFill>
                  <a:srgbClr val="000000"/>
                </a:solidFill>
                <a:latin typeface="Times New Roman" panose="02020603050405020304" pitchFamily="18" charset="0"/>
                <a:cs typeface="Times New Roman" panose="02020603050405020304" pitchFamily="18" charset="0"/>
              </a:rPr>
              <a:t>12</a:t>
            </a:r>
            <a:endParaRPr lang="en-US" sz="2400" b="0" i="0" dirty="0">
              <a:solidFill>
                <a:srgbClr val="000000"/>
              </a:solidFill>
              <a:effectLst/>
              <a:latin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39616018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571500"/>
            <a:ext cx="10972800" cy="1600200"/>
          </a:xfrm>
        </p:spPr>
        <p:txBody>
          <a:bodyPr/>
          <a:lstStyle/>
          <a:p>
            <a:r>
              <a:rPr lang="en-US" sz="2800" b="1" dirty="0">
                <a:solidFill>
                  <a:srgbClr val="C00000"/>
                </a:solidFill>
                <a:effectLst/>
              </a:rPr>
              <a:t>CUBES AND DICE</a:t>
            </a:r>
          </a:p>
        </p:txBody>
      </p:sp>
      <p:sp>
        <p:nvSpPr>
          <p:cNvPr id="3" name="Content Placeholder 2"/>
          <p:cNvSpPr>
            <a:spLocks noGrp="1"/>
          </p:cNvSpPr>
          <p:nvPr>
            <p:ph idx="1"/>
          </p:nvPr>
        </p:nvSpPr>
        <p:spPr>
          <a:xfrm>
            <a:off x="533400" y="1123950"/>
            <a:ext cx="11277600" cy="5486399"/>
          </a:xfrm>
        </p:spPr>
        <p:txBody>
          <a:bodyPr>
            <a:normAutofit/>
          </a:bodyPr>
          <a:lstStyle/>
          <a:p>
            <a:pPr>
              <a:buNone/>
            </a:pPr>
            <a:r>
              <a:rPr lang="en-US" dirty="0" smtClean="0">
                <a:solidFill>
                  <a:schemeClr val="tx1">
                    <a:lumMod val="95000"/>
                    <a:lumOff val="5000"/>
                  </a:schemeClr>
                </a:solidFill>
                <a:latin typeface="Times New Roman" pitchFamily="18" charset="0"/>
                <a:cs typeface="Times New Roman" pitchFamily="18" charset="0"/>
              </a:rPr>
              <a:t>Q23.</a:t>
            </a:r>
            <a:r>
              <a:rPr lang="en-US" dirty="0">
                <a:solidFill>
                  <a:schemeClr val="tx1">
                    <a:lumMod val="95000"/>
                    <a:lumOff val="5000"/>
                  </a:schemeClr>
                </a:solidFill>
                <a:latin typeface="Times New Roman" pitchFamily="18" charset="0"/>
                <a:cs typeface="Times New Roman" pitchFamily="18" charset="0"/>
              </a:rPr>
              <a:t>  Find  the side of larger cube?</a:t>
            </a:r>
          </a:p>
          <a:p>
            <a:pPr>
              <a:buNone/>
            </a:pPr>
            <a:r>
              <a:rPr lang="en-US" dirty="0">
                <a:solidFill>
                  <a:schemeClr val="tx1">
                    <a:lumMod val="95000"/>
                    <a:lumOff val="5000"/>
                  </a:schemeClr>
                </a:solidFill>
                <a:latin typeface="Times New Roman" pitchFamily="18" charset="0"/>
                <a:cs typeface="Times New Roman" pitchFamily="18" charset="0"/>
              </a:rPr>
              <a:t>Statements:</a:t>
            </a:r>
          </a:p>
          <a:p>
            <a:pPr>
              <a:buNone/>
            </a:pPr>
            <a:r>
              <a:rPr lang="en-US" dirty="0">
                <a:solidFill>
                  <a:schemeClr val="tx1">
                    <a:lumMod val="95000"/>
                    <a:lumOff val="5000"/>
                  </a:schemeClr>
                </a:solidFill>
                <a:latin typeface="Times New Roman" pitchFamily="18" charset="0"/>
                <a:cs typeface="Times New Roman" pitchFamily="18" charset="0"/>
              </a:rPr>
              <a:t>1)</a:t>
            </a:r>
            <a:r>
              <a:rPr lang="en-US" dirty="0">
                <a:solidFill>
                  <a:schemeClr val="tx1"/>
                </a:solidFill>
                <a:latin typeface="Times New Roman" pitchFamily="18" charset="0"/>
                <a:cs typeface="Times New Roman" pitchFamily="18" charset="0"/>
              </a:rPr>
              <a:t> If we are having 125 smaller cubes</a:t>
            </a:r>
            <a:r>
              <a:rPr lang="en-US" dirty="0">
                <a:solidFill>
                  <a:schemeClr val="tx1">
                    <a:lumMod val="95000"/>
                    <a:lumOff val="5000"/>
                  </a:schemeClr>
                </a:solidFill>
                <a:latin typeface="Times New Roman" pitchFamily="18" charset="0"/>
                <a:cs typeface="Times New Roman" pitchFamily="18" charset="0"/>
              </a:rPr>
              <a:t>.</a:t>
            </a:r>
          </a:p>
          <a:p>
            <a:pPr>
              <a:buNone/>
            </a:pPr>
            <a:r>
              <a:rPr lang="en-US" dirty="0">
                <a:solidFill>
                  <a:schemeClr val="tx1">
                    <a:lumMod val="95000"/>
                    <a:lumOff val="5000"/>
                  </a:schemeClr>
                </a:solidFill>
                <a:latin typeface="Times New Roman" pitchFamily="18" charset="0"/>
                <a:cs typeface="Times New Roman" pitchFamily="18" charset="0"/>
              </a:rPr>
              <a:t>2). If it was </a:t>
            </a:r>
            <a:r>
              <a:rPr lang="en-US" dirty="0">
                <a:solidFill>
                  <a:schemeClr val="tx1"/>
                </a:solidFill>
                <a:latin typeface="Times New Roman" pitchFamily="18" charset="0"/>
                <a:cs typeface="Times New Roman" pitchFamily="18" charset="0"/>
              </a:rPr>
              <a:t>cut into smaller cubes of 1 cm each.</a:t>
            </a:r>
          </a:p>
          <a:p>
            <a:pPr>
              <a:buNone/>
            </a:pPr>
            <a:endParaRPr lang="en-US" dirty="0">
              <a:solidFill>
                <a:schemeClr val="tx1">
                  <a:lumMod val="95000"/>
                  <a:lumOff val="5000"/>
                </a:schemeClr>
              </a:solidFill>
              <a:latin typeface="Times New Roman" pitchFamily="18" charset="0"/>
              <a:cs typeface="Times New Roman" pitchFamily="18" charset="0"/>
            </a:endParaRPr>
          </a:p>
          <a:p>
            <a:pPr>
              <a:buNone/>
            </a:pPr>
            <a:r>
              <a:rPr lang="en-US" dirty="0">
                <a:solidFill>
                  <a:schemeClr val="tx1">
                    <a:lumMod val="95000"/>
                    <a:lumOff val="5000"/>
                  </a:schemeClr>
                </a:solidFill>
                <a:latin typeface="Times New Roman" pitchFamily="18" charset="0"/>
                <a:cs typeface="Times New Roman" pitchFamily="18" charset="0"/>
              </a:rPr>
              <a:t>A.I alone is sufficient while II alone is not sufficient</a:t>
            </a:r>
          </a:p>
          <a:p>
            <a:pPr>
              <a:buNone/>
            </a:pPr>
            <a:r>
              <a:rPr lang="en-US" dirty="0">
                <a:solidFill>
                  <a:schemeClr val="tx1">
                    <a:lumMod val="95000"/>
                    <a:lumOff val="5000"/>
                  </a:schemeClr>
                </a:solidFill>
                <a:latin typeface="Times New Roman" pitchFamily="18" charset="0"/>
                <a:cs typeface="Times New Roman" pitchFamily="18" charset="0"/>
              </a:rPr>
              <a:t>B.II alone is sufficient while I alone is not sufficient</a:t>
            </a:r>
          </a:p>
          <a:p>
            <a:pPr>
              <a:buNone/>
            </a:pPr>
            <a:r>
              <a:rPr lang="en-US" dirty="0">
                <a:solidFill>
                  <a:schemeClr val="tx1">
                    <a:lumMod val="95000"/>
                    <a:lumOff val="5000"/>
                  </a:schemeClr>
                </a:solidFill>
                <a:latin typeface="Times New Roman" pitchFamily="18" charset="0"/>
                <a:cs typeface="Times New Roman" pitchFamily="18" charset="0"/>
              </a:rPr>
              <a:t>C.Either I or II is sufficient</a:t>
            </a:r>
          </a:p>
          <a:p>
            <a:pPr>
              <a:buNone/>
            </a:pPr>
            <a:r>
              <a:rPr lang="en-US" dirty="0">
                <a:solidFill>
                  <a:schemeClr val="tx1">
                    <a:lumMod val="95000"/>
                    <a:lumOff val="5000"/>
                  </a:schemeClr>
                </a:solidFill>
                <a:latin typeface="Times New Roman" pitchFamily="18" charset="0"/>
                <a:cs typeface="Times New Roman" pitchFamily="18" charset="0"/>
              </a:rPr>
              <a:t>D.Neither I nor II is sufficient</a:t>
            </a:r>
          </a:p>
          <a:p>
            <a:pPr>
              <a:buNone/>
            </a:pPr>
            <a:r>
              <a:rPr lang="en-US" dirty="0">
                <a:solidFill>
                  <a:schemeClr val="tx1">
                    <a:lumMod val="95000"/>
                    <a:lumOff val="5000"/>
                  </a:schemeClr>
                </a:solidFill>
                <a:latin typeface="Times New Roman" pitchFamily="18" charset="0"/>
                <a:cs typeface="Times New Roman" pitchFamily="18" charset="0"/>
              </a:rPr>
              <a:t>E.Both I and II are sufficient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571500"/>
            <a:ext cx="10972800" cy="1600200"/>
          </a:xfrm>
        </p:spPr>
        <p:txBody>
          <a:bodyPr/>
          <a:lstStyle/>
          <a:p>
            <a:r>
              <a:rPr lang="en-US" sz="2800" b="1" dirty="0">
                <a:solidFill>
                  <a:srgbClr val="C00000"/>
                </a:solidFill>
                <a:effectLst/>
              </a:rPr>
              <a:t>CUBES AND DICE</a:t>
            </a:r>
          </a:p>
        </p:txBody>
      </p:sp>
      <p:sp>
        <p:nvSpPr>
          <p:cNvPr id="3" name="Content Placeholder 2"/>
          <p:cNvSpPr>
            <a:spLocks noGrp="1"/>
          </p:cNvSpPr>
          <p:nvPr>
            <p:ph idx="1"/>
          </p:nvPr>
        </p:nvSpPr>
        <p:spPr>
          <a:xfrm>
            <a:off x="533400" y="1123950"/>
            <a:ext cx="11277600" cy="5486399"/>
          </a:xfrm>
        </p:spPr>
        <p:txBody>
          <a:bodyPr>
            <a:normAutofit/>
          </a:bodyPr>
          <a:lstStyle/>
          <a:p>
            <a:pPr>
              <a:buNone/>
            </a:pPr>
            <a:r>
              <a:rPr lang="en-US" dirty="0" smtClean="0">
                <a:solidFill>
                  <a:schemeClr val="tx1">
                    <a:lumMod val="95000"/>
                    <a:lumOff val="5000"/>
                  </a:schemeClr>
                </a:solidFill>
                <a:latin typeface="Times New Roman" pitchFamily="18" charset="0"/>
                <a:cs typeface="Times New Roman" pitchFamily="18" charset="0"/>
              </a:rPr>
              <a:t>Q24.</a:t>
            </a:r>
            <a:r>
              <a:rPr lang="en-US" dirty="0">
                <a:solidFill>
                  <a:schemeClr val="tx1">
                    <a:lumMod val="95000"/>
                    <a:lumOff val="5000"/>
                  </a:schemeClr>
                </a:solidFill>
                <a:latin typeface="Times New Roman" pitchFamily="18" charset="0"/>
                <a:cs typeface="Times New Roman" pitchFamily="18" charset="0"/>
              </a:rPr>
              <a:t> The no. of smaller cubes which are having zero-face painted.</a:t>
            </a:r>
          </a:p>
          <a:p>
            <a:pPr>
              <a:buNone/>
            </a:pPr>
            <a:r>
              <a:rPr lang="en-US" dirty="0">
                <a:solidFill>
                  <a:schemeClr val="tx1">
                    <a:lumMod val="95000"/>
                    <a:lumOff val="5000"/>
                  </a:schemeClr>
                </a:solidFill>
                <a:latin typeface="Times New Roman" pitchFamily="18" charset="0"/>
                <a:cs typeface="Times New Roman" pitchFamily="18" charset="0"/>
              </a:rPr>
              <a:t>Statements:</a:t>
            </a:r>
          </a:p>
          <a:p>
            <a:pPr>
              <a:buNone/>
            </a:pPr>
            <a:r>
              <a:rPr lang="en-US" dirty="0">
                <a:solidFill>
                  <a:schemeClr val="tx1">
                    <a:lumMod val="95000"/>
                    <a:lumOff val="5000"/>
                  </a:schemeClr>
                </a:solidFill>
                <a:latin typeface="Times New Roman" pitchFamily="18" charset="0"/>
                <a:cs typeface="Times New Roman" pitchFamily="18" charset="0"/>
              </a:rPr>
              <a:t>1). It is cut into smaller cubes of 1 cm each.</a:t>
            </a:r>
          </a:p>
          <a:p>
            <a:pPr>
              <a:buNone/>
            </a:pPr>
            <a:r>
              <a:rPr lang="en-US" dirty="0">
                <a:solidFill>
                  <a:schemeClr val="tx1">
                    <a:lumMod val="95000"/>
                    <a:lumOff val="5000"/>
                  </a:schemeClr>
                </a:solidFill>
                <a:latin typeface="Times New Roman" pitchFamily="18" charset="0"/>
                <a:cs typeface="Times New Roman" pitchFamily="18" charset="0"/>
              </a:rPr>
              <a:t>2). A cube having an edge of 19 cm each. It is painted red on two opposite faces, blue on one other pair of opposite faces, black on one more face and one face is left unpainted.</a:t>
            </a:r>
          </a:p>
          <a:p>
            <a:pPr>
              <a:buNone/>
            </a:pPr>
            <a:endParaRPr lang="en-US" dirty="0">
              <a:solidFill>
                <a:schemeClr val="tx1">
                  <a:lumMod val="95000"/>
                  <a:lumOff val="5000"/>
                </a:schemeClr>
              </a:solidFill>
              <a:latin typeface="Times New Roman" pitchFamily="18" charset="0"/>
              <a:cs typeface="Times New Roman" pitchFamily="18" charset="0"/>
            </a:endParaRPr>
          </a:p>
          <a:p>
            <a:pPr>
              <a:buNone/>
            </a:pPr>
            <a:r>
              <a:rPr lang="en-US" dirty="0">
                <a:solidFill>
                  <a:schemeClr val="tx1">
                    <a:lumMod val="95000"/>
                    <a:lumOff val="5000"/>
                  </a:schemeClr>
                </a:solidFill>
                <a:latin typeface="Times New Roman" pitchFamily="18" charset="0"/>
                <a:cs typeface="Times New Roman" pitchFamily="18" charset="0"/>
              </a:rPr>
              <a:t>A.I alone is sufficient while II alone is not sufficient</a:t>
            </a:r>
          </a:p>
          <a:p>
            <a:pPr>
              <a:buNone/>
            </a:pPr>
            <a:r>
              <a:rPr lang="en-US" dirty="0">
                <a:solidFill>
                  <a:schemeClr val="tx1">
                    <a:lumMod val="95000"/>
                    <a:lumOff val="5000"/>
                  </a:schemeClr>
                </a:solidFill>
                <a:latin typeface="Times New Roman" pitchFamily="18" charset="0"/>
                <a:cs typeface="Times New Roman" pitchFamily="18" charset="0"/>
              </a:rPr>
              <a:t>B.II alone is sufficient while I alone is not sufficient</a:t>
            </a:r>
          </a:p>
          <a:p>
            <a:pPr>
              <a:buNone/>
            </a:pPr>
            <a:r>
              <a:rPr lang="en-US" dirty="0">
                <a:solidFill>
                  <a:schemeClr val="tx1">
                    <a:lumMod val="95000"/>
                    <a:lumOff val="5000"/>
                  </a:schemeClr>
                </a:solidFill>
                <a:latin typeface="Times New Roman" pitchFamily="18" charset="0"/>
                <a:cs typeface="Times New Roman" pitchFamily="18" charset="0"/>
              </a:rPr>
              <a:t>C.Either I or II is sufficient</a:t>
            </a:r>
          </a:p>
          <a:p>
            <a:pPr>
              <a:buNone/>
            </a:pPr>
            <a:r>
              <a:rPr lang="en-US" dirty="0">
                <a:solidFill>
                  <a:schemeClr val="tx1">
                    <a:lumMod val="95000"/>
                    <a:lumOff val="5000"/>
                  </a:schemeClr>
                </a:solidFill>
                <a:latin typeface="Times New Roman" pitchFamily="18" charset="0"/>
                <a:cs typeface="Times New Roman" pitchFamily="18" charset="0"/>
              </a:rPr>
              <a:t>D.Neither I nor II is sufficient</a:t>
            </a:r>
          </a:p>
          <a:p>
            <a:pPr>
              <a:buNone/>
            </a:pPr>
            <a:r>
              <a:rPr lang="en-US" dirty="0">
                <a:solidFill>
                  <a:schemeClr val="tx1">
                    <a:lumMod val="95000"/>
                    <a:lumOff val="5000"/>
                  </a:schemeClr>
                </a:solidFill>
                <a:latin typeface="Times New Roman" pitchFamily="18" charset="0"/>
                <a:cs typeface="Times New Roman" pitchFamily="18" charset="0"/>
              </a:rPr>
              <a:t>E.Both I and II are sufficient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571500"/>
            <a:ext cx="10972800" cy="1600200"/>
          </a:xfrm>
        </p:spPr>
        <p:txBody>
          <a:bodyPr/>
          <a:lstStyle/>
          <a:p>
            <a:r>
              <a:rPr lang="en-US" sz="2800" b="1" dirty="0">
                <a:solidFill>
                  <a:srgbClr val="C00000"/>
                </a:solidFill>
                <a:effectLst/>
              </a:rPr>
              <a:t>CUBES AND DICE</a:t>
            </a:r>
          </a:p>
        </p:txBody>
      </p:sp>
      <p:sp>
        <p:nvSpPr>
          <p:cNvPr id="3" name="Content Placeholder 2"/>
          <p:cNvSpPr>
            <a:spLocks noGrp="1"/>
          </p:cNvSpPr>
          <p:nvPr>
            <p:ph idx="1"/>
          </p:nvPr>
        </p:nvSpPr>
        <p:spPr>
          <a:xfrm>
            <a:off x="533400" y="1123950"/>
            <a:ext cx="11277600" cy="5486399"/>
          </a:xfrm>
        </p:spPr>
        <p:txBody>
          <a:bodyPr>
            <a:normAutofit/>
          </a:bodyPr>
          <a:lstStyle/>
          <a:p>
            <a:pPr>
              <a:buNone/>
            </a:pPr>
            <a:r>
              <a:rPr lang="en-US" dirty="0" smtClean="0">
                <a:solidFill>
                  <a:schemeClr val="tx1">
                    <a:lumMod val="95000"/>
                    <a:lumOff val="5000"/>
                  </a:schemeClr>
                </a:solidFill>
                <a:latin typeface="Times New Roman" pitchFamily="18" charset="0"/>
                <a:cs typeface="Times New Roman" pitchFamily="18" charset="0"/>
              </a:rPr>
              <a:t>Q26.</a:t>
            </a:r>
            <a:r>
              <a:rPr lang="en-US" dirty="0">
                <a:solidFill>
                  <a:schemeClr val="tx1">
                    <a:lumMod val="95000"/>
                    <a:lumOff val="5000"/>
                  </a:schemeClr>
                </a:solidFill>
                <a:latin typeface="Times New Roman" pitchFamily="18" charset="0"/>
                <a:cs typeface="Times New Roman" pitchFamily="18" charset="0"/>
              </a:rPr>
              <a:t> The six face of a cube are colored black, brown, green, red, white and blue, Which color is at the top?</a:t>
            </a:r>
          </a:p>
          <a:p>
            <a:pPr>
              <a:buNone/>
            </a:pPr>
            <a:r>
              <a:rPr lang="en-US" dirty="0">
                <a:solidFill>
                  <a:schemeClr val="tx1">
                    <a:lumMod val="95000"/>
                    <a:lumOff val="5000"/>
                  </a:schemeClr>
                </a:solidFill>
                <a:latin typeface="Times New Roman" pitchFamily="18" charset="0"/>
                <a:cs typeface="Times New Roman" pitchFamily="18" charset="0"/>
              </a:rPr>
              <a:t>Statements:</a:t>
            </a:r>
          </a:p>
          <a:p>
            <a:pPr>
              <a:buNone/>
            </a:pPr>
            <a:r>
              <a:rPr lang="en-US" dirty="0">
                <a:solidFill>
                  <a:schemeClr val="tx1">
                    <a:lumMod val="95000"/>
                    <a:lumOff val="5000"/>
                  </a:schemeClr>
                </a:solidFill>
                <a:latin typeface="Times New Roman" pitchFamily="18" charset="0"/>
                <a:cs typeface="Times New Roman" pitchFamily="18" charset="0"/>
              </a:rPr>
              <a:t>1) Green is opposite to blue</a:t>
            </a:r>
          </a:p>
          <a:p>
            <a:pPr>
              <a:buNone/>
            </a:pPr>
            <a:r>
              <a:rPr lang="en-US" dirty="0">
                <a:solidFill>
                  <a:schemeClr val="tx1">
                    <a:lumMod val="95000"/>
                    <a:lumOff val="5000"/>
                  </a:schemeClr>
                </a:solidFill>
                <a:latin typeface="Times New Roman" pitchFamily="18" charset="0"/>
                <a:cs typeface="Times New Roman" pitchFamily="18" charset="0"/>
              </a:rPr>
              <a:t>2).Green is at the bottom</a:t>
            </a:r>
          </a:p>
          <a:p>
            <a:pPr>
              <a:buNone/>
            </a:pPr>
            <a:endParaRPr lang="en-US" dirty="0">
              <a:solidFill>
                <a:schemeClr val="tx1">
                  <a:lumMod val="95000"/>
                  <a:lumOff val="5000"/>
                </a:schemeClr>
              </a:solidFill>
              <a:latin typeface="Times New Roman" pitchFamily="18" charset="0"/>
              <a:cs typeface="Times New Roman" pitchFamily="18" charset="0"/>
            </a:endParaRPr>
          </a:p>
          <a:p>
            <a:pPr>
              <a:buNone/>
            </a:pPr>
            <a:r>
              <a:rPr lang="en-US" dirty="0">
                <a:solidFill>
                  <a:schemeClr val="tx1">
                    <a:lumMod val="95000"/>
                    <a:lumOff val="5000"/>
                  </a:schemeClr>
                </a:solidFill>
                <a:latin typeface="Times New Roman" pitchFamily="18" charset="0"/>
                <a:cs typeface="Times New Roman" pitchFamily="18" charset="0"/>
              </a:rPr>
              <a:t>A.I alone is sufficient while II alone is not sufficient</a:t>
            </a:r>
          </a:p>
          <a:p>
            <a:pPr>
              <a:buNone/>
            </a:pPr>
            <a:r>
              <a:rPr lang="en-US" dirty="0">
                <a:solidFill>
                  <a:schemeClr val="tx1">
                    <a:lumMod val="95000"/>
                    <a:lumOff val="5000"/>
                  </a:schemeClr>
                </a:solidFill>
                <a:latin typeface="Times New Roman" pitchFamily="18" charset="0"/>
                <a:cs typeface="Times New Roman" pitchFamily="18" charset="0"/>
              </a:rPr>
              <a:t>B.II alone is sufficient while I alone is not sufficient</a:t>
            </a:r>
          </a:p>
          <a:p>
            <a:pPr>
              <a:buNone/>
            </a:pPr>
            <a:r>
              <a:rPr lang="en-US" dirty="0">
                <a:solidFill>
                  <a:schemeClr val="tx1">
                    <a:lumMod val="95000"/>
                    <a:lumOff val="5000"/>
                  </a:schemeClr>
                </a:solidFill>
                <a:latin typeface="Times New Roman" pitchFamily="18" charset="0"/>
                <a:cs typeface="Times New Roman" pitchFamily="18" charset="0"/>
              </a:rPr>
              <a:t>C.Either I or II is sufficient</a:t>
            </a:r>
          </a:p>
          <a:p>
            <a:pPr>
              <a:buNone/>
            </a:pPr>
            <a:r>
              <a:rPr lang="en-US" dirty="0">
                <a:solidFill>
                  <a:schemeClr val="tx1">
                    <a:lumMod val="95000"/>
                    <a:lumOff val="5000"/>
                  </a:schemeClr>
                </a:solidFill>
                <a:latin typeface="Times New Roman" pitchFamily="18" charset="0"/>
                <a:cs typeface="Times New Roman" pitchFamily="18" charset="0"/>
              </a:rPr>
              <a:t>D.Neither I nor II is sufficient</a:t>
            </a:r>
          </a:p>
          <a:p>
            <a:pPr>
              <a:buNone/>
            </a:pPr>
            <a:r>
              <a:rPr lang="en-US" dirty="0">
                <a:solidFill>
                  <a:schemeClr val="tx1">
                    <a:lumMod val="95000"/>
                    <a:lumOff val="5000"/>
                  </a:schemeClr>
                </a:solidFill>
                <a:latin typeface="Times New Roman" pitchFamily="18" charset="0"/>
                <a:cs typeface="Times New Roman" pitchFamily="18" charset="0"/>
              </a:rPr>
              <a:t>E.Both I and II are sufficient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571500"/>
            <a:ext cx="10972800" cy="1600200"/>
          </a:xfrm>
        </p:spPr>
        <p:txBody>
          <a:bodyPr/>
          <a:lstStyle/>
          <a:p>
            <a:r>
              <a:rPr lang="en-US" sz="2800" b="1" dirty="0">
                <a:solidFill>
                  <a:srgbClr val="C00000"/>
                </a:solidFill>
                <a:effectLst/>
              </a:rPr>
              <a:t>CUBES AND DICE</a:t>
            </a:r>
          </a:p>
        </p:txBody>
      </p:sp>
      <p:sp>
        <p:nvSpPr>
          <p:cNvPr id="3" name="Content Placeholder 2"/>
          <p:cNvSpPr>
            <a:spLocks noGrp="1"/>
          </p:cNvSpPr>
          <p:nvPr>
            <p:ph idx="1"/>
          </p:nvPr>
        </p:nvSpPr>
        <p:spPr>
          <a:xfrm>
            <a:off x="533400" y="1123950"/>
            <a:ext cx="11277600" cy="5486399"/>
          </a:xfrm>
        </p:spPr>
        <p:txBody>
          <a:bodyPr>
            <a:normAutofit/>
          </a:bodyPr>
          <a:lstStyle/>
          <a:p>
            <a:pPr>
              <a:buNone/>
            </a:pPr>
            <a:r>
              <a:rPr lang="en-US" dirty="0" smtClean="0">
                <a:solidFill>
                  <a:schemeClr val="tx1">
                    <a:lumMod val="95000"/>
                    <a:lumOff val="5000"/>
                  </a:schemeClr>
                </a:solidFill>
                <a:latin typeface="Times New Roman" pitchFamily="18" charset="0"/>
                <a:cs typeface="Times New Roman" pitchFamily="18" charset="0"/>
              </a:rPr>
              <a:t>Q27. </a:t>
            </a:r>
            <a:r>
              <a:rPr lang="en-US" dirty="0">
                <a:solidFill>
                  <a:schemeClr val="tx1">
                    <a:lumMod val="95000"/>
                    <a:lumOff val="5000"/>
                  </a:schemeClr>
                </a:solidFill>
                <a:latin typeface="Times New Roman" pitchFamily="18" charset="0"/>
                <a:cs typeface="Times New Roman" pitchFamily="18" charset="0"/>
              </a:rPr>
              <a:t>The no. of smaller cubes which are having one-face painted.</a:t>
            </a:r>
          </a:p>
          <a:p>
            <a:pPr>
              <a:buNone/>
            </a:pPr>
            <a:r>
              <a:rPr lang="en-US" dirty="0">
                <a:solidFill>
                  <a:schemeClr val="tx1">
                    <a:lumMod val="95000"/>
                    <a:lumOff val="5000"/>
                  </a:schemeClr>
                </a:solidFill>
                <a:latin typeface="Times New Roman" pitchFamily="18" charset="0"/>
                <a:cs typeface="Times New Roman" pitchFamily="18" charset="0"/>
              </a:rPr>
              <a:t>Statements:</a:t>
            </a:r>
          </a:p>
          <a:p>
            <a:pPr>
              <a:buNone/>
            </a:pPr>
            <a:r>
              <a:rPr lang="en-US" dirty="0">
                <a:solidFill>
                  <a:schemeClr val="tx1">
                    <a:lumMod val="95000"/>
                    <a:lumOff val="5000"/>
                  </a:schemeClr>
                </a:solidFill>
                <a:latin typeface="Times New Roman" pitchFamily="18" charset="0"/>
                <a:cs typeface="Times New Roman" pitchFamily="18" charset="0"/>
              </a:rPr>
              <a:t>1) Bigger cube is cut into smaller cube of 2 cm side each</a:t>
            </a:r>
          </a:p>
          <a:p>
            <a:pPr>
              <a:buNone/>
            </a:pPr>
            <a:r>
              <a:rPr lang="en-US" dirty="0">
                <a:solidFill>
                  <a:schemeClr val="tx1">
                    <a:lumMod val="95000"/>
                    <a:lumOff val="5000"/>
                  </a:schemeClr>
                </a:solidFill>
                <a:latin typeface="Times New Roman" pitchFamily="18" charset="0"/>
                <a:cs typeface="Times New Roman" pitchFamily="18" charset="0"/>
              </a:rPr>
              <a:t>2). All the faces of the bigger cube are painted red</a:t>
            </a:r>
          </a:p>
          <a:p>
            <a:pPr>
              <a:buNone/>
            </a:pPr>
            <a:endParaRPr lang="en-US" dirty="0">
              <a:solidFill>
                <a:schemeClr val="tx1">
                  <a:lumMod val="95000"/>
                  <a:lumOff val="5000"/>
                </a:schemeClr>
              </a:solidFill>
              <a:latin typeface="Times New Roman" pitchFamily="18" charset="0"/>
              <a:cs typeface="Times New Roman" pitchFamily="18" charset="0"/>
            </a:endParaRPr>
          </a:p>
          <a:p>
            <a:pPr>
              <a:buNone/>
            </a:pPr>
            <a:r>
              <a:rPr lang="en-US" dirty="0">
                <a:solidFill>
                  <a:schemeClr val="tx1">
                    <a:lumMod val="95000"/>
                    <a:lumOff val="5000"/>
                  </a:schemeClr>
                </a:solidFill>
                <a:latin typeface="Times New Roman" pitchFamily="18" charset="0"/>
                <a:cs typeface="Times New Roman" pitchFamily="18" charset="0"/>
              </a:rPr>
              <a:t>A.I alone is sufficient while II alone is not sufficient</a:t>
            </a:r>
          </a:p>
          <a:p>
            <a:pPr>
              <a:buNone/>
            </a:pPr>
            <a:r>
              <a:rPr lang="en-US" dirty="0">
                <a:solidFill>
                  <a:schemeClr val="tx1">
                    <a:lumMod val="95000"/>
                    <a:lumOff val="5000"/>
                  </a:schemeClr>
                </a:solidFill>
                <a:latin typeface="Times New Roman" pitchFamily="18" charset="0"/>
                <a:cs typeface="Times New Roman" pitchFamily="18" charset="0"/>
              </a:rPr>
              <a:t>B.II alone is sufficient while I alone is not sufficient</a:t>
            </a:r>
          </a:p>
          <a:p>
            <a:pPr>
              <a:buNone/>
            </a:pPr>
            <a:r>
              <a:rPr lang="en-US" dirty="0">
                <a:solidFill>
                  <a:schemeClr val="tx1">
                    <a:lumMod val="95000"/>
                    <a:lumOff val="5000"/>
                  </a:schemeClr>
                </a:solidFill>
                <a:latin typeface="Times New Roman" pitchFamily="18" charset="0"/>
                <a:cs typeface="Times New Roman" pitchFamily="18" charset="0"/>
              </a:rPr>
              <a:t>C.Either I or II is sufficient</a:t>
            </a:r>
          </a:p>
          <a:p>
            <a:pPr>
              <a:buNone/>
            </a:pPr>
            <a:r>
              <a:rPr lang="en-US" dirty="0">
                <a:solidFill>
                  <a:schemeClr val="tx1">
                    <a:lumMod val="95000"/>
                    <a:lumOff val="5000"/>
                  </a:schemeClr>
                </a:solidFill>
                <a:latin typeface="Times New Roman" pitchFamily="18" charset="0"/>
                <a:cs typeface="Times New Roman" pitchFamily="18" charset="0"/>
              </a:rPr>
              <a:t>D.Neither I nor II is sufficient</a:t>
            </a:r>
          </a:p>
          <a:p>
            <a:pPr>
              <a:buNone/>
            </a:pPr>
            <a:r>
              <a:rPr lang="en-US" dirty="0">
                <a:solidFill>
                  <a:schemeClr val="tx1">
                    <a:lumMod val="95000"/>
                    <a:lumOff val="5000"/>
                  </a:schemeClr>
                </a:solidFill>
                <a:latin typeface="Times New Roman" pitchFamily="18" charset="0"/>
                <a:cs typeface="Times New Roman" pitchFamily="18" charset="0"/>
              </a:rPr>
              <a:t>E.Both I and II are sufficient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571500"/>
            <a:ext cx="10972800" cy="1600200"/>
          </a:xfrm>
        </p:spPr>
        <p:txBody>
          <a:bodyPr/>
          <a:lstStyle/>
          <a:p>
            <a:r>
              <a:rPr lang="en-US" sz="2800" b="1" dirty="0">
                <a:solidFill>
                  <a:srgbClr val="C00000"/>
                </a:solidFill>
                <a:effectLst/>
              </a:rPr>
              <a:t>CUBES AND DICE</a:t>
            </a:r>
          </a:p>
        </p:txBody>
      </p:sp>
      <p:sp>
        <p:nvSpPr>
          <p:cNvPr id="3" name="Content Placeholder 2"/>
          <p:cNvSpPr>
            <a:spLocks noGrp="1"/>
          </p:cNvSpPr>
          <p:nvPr>
            <p:ph idx="1"/>
          </p:nvPr>
        </p:nvSpPr>
        <p:spPr>
          <a:xfrm>
            <a:off x="533400" y="1123950"/>
            <a:ext cx="11277600" cy="5486399"/>
          </a:xfrm>
        </p:spPr>
        <p:txBody>
          <a:bodyPr>
            <a:normAutofit/>
          </a:bodyPr>
          <a:lstStyle/>
          <a:p>
            <a:pPr>
              <a:buNone/>
            </a:pPr>
            <a:r>
              <a:rPr lang="en-US" dirty="0" smtClean="0">
                <a:solidFill>
                  <a:schemeClr val="tx1">
                    <a:lumMod val="95000"/>
                    <a:lumOff val="5000"/>
                  </a:schemeClr>
                </a:solidFill>
                <a:latin typeface="Times New Roman" pitchFamily="18" charset="0"/>
                <a:cs typeface="Times New Roman" pitchFamily="18" charset="0"/>
              </a:rPr>
              <a:t>Q28.</a:t>
            </a:r>
            <a:r>
              <a:rPr lang="en-US" dirty="0">
                <a:solidFill>
                  <a:schemeClr val="tx1">
                    <a:lumMod val="95000"/>
                    <a:lumOff val="5000"/>
                  </a:schemeClr>
                </a:solidFill>
                <a:latin typeface="Times New Roman" pitchFamily="18" charset="0"/>
                <a:cs typeface="Times New Roman" pitchFamily="18" charset="0"/>
              </a:rPr>
              <a:t> How many of the smaller cubes will have exactly one face painted?</a:t>
            </a:r>
          </a:p>
          <a:p>
            <a:pPr>
              <a:buNone/>
            </a:pPr>
            <a:r>
              <a:rPr lang="en-US" dirty="0">
                <a:solidFill>
                  <a:schemeClr val="tx1">
                    <a:lumMod val="95000"/>
                    <a:lumOff val="5000"/>
                  </a:schemeClr>
                </a:solidFill>
                <a:latin typeface="Times New Roman" pitchFamily="18" charset="0"/>
                <a:cs typeface="Times New Roman" pitchFamily="18" charset="0"/>
              </a:rPr>
              <a:t>Statements:</a:t>
            </a:r>
          </a:p>
          <a:p>
            <a:pPr>
              <a:buNone/>
            </a:pPr>
            <a:r>
              <a:rPr lang="en-US" dirty="0">
                <a:solidFill>
                  <a:schemeClr val="tx1">
                    <a:lumMod val="95000"/>
                    <a:lumOff val="5000"/>
                  </a:schemeClr>
                </a:solidFill>
                <a:latin typeface="Times New Roman" pitchFamily="18" charset="0"/>
                <a:cs typeface="Times New Roman" pitchFamily="18" charset="0"/>
              </a:rPr>
              <a:t>1) Having 3375 identical pieces making minimum number of cuts</a:t>
            </a:r>
          </a:p>
          <a:p>
            <a:pPr>
              <a:buNone/>
            </a:pPr>
            <a:r>
              <a:rPr lang="en-US" dirty="0">
                <a:solidFill>
                  <a:schemeClr val="tx1">
                    <a:lumMod val="95000"/>
                    <a:lumOff val="5000"/>
                  </a:schemeClr>
                </a:solidFill>
                <a:latin typeface="Times New Roman" pitchFamily="18" charset="0"/>
                <a:cs typeface="Times New Roman" pitchFamily="18" charset="0"/>
              </a:rPr>
              <a:t>2). Having 64 identical pieces making minimum number of cuts</a:t>
            </a:r>
          </a:p>
          <a:p>
            <a:pPr>
              <a:buNone/>
            </a:pPr>
            <a:endParaRPr lang="en-US" dirty="0">
              <a:solidFill>
                <a:schemeClr val="tx1">
                  <a:lumMod val="95000"/>
                  <a:lumOff val="5000"/>
                </a:schemeClr>
              </a:solidFill>
              <a:latin typeface="Times New Roman" pitchFamily="18" charset="0"/>
              <a:cs typeface="Times New Roman" pitchFamily="18" charset="0"/>
            </a:endParaRPr>
          </a:p>
          <a:p>
            <a:pPr>
              <a:buNone/>
            </a:pPr>
            <a:r>
              <a:rPr lang="en-US" dirty="0">
                <a:solidFill>
                  <a:schemeClr val="tx1">
                    <a:lumMod val="95000"/>
                    <a:lumOff val="5000"/>
                  </a:schemeClr>
                </a:solidFill>
                <a:latin typeface="Times New Roman" pitchFamily="18" charset="0"/>
                <a:cs typeface="Times New Roman" pitchFamily="18" charset="0"/>
              </a:rPr>
              <a:t>A.I alone is sufficient while II alone is not sufficient</a:t>
            </a:r>
          </a:p>
          <a:p>
            <a:pPr>
              <a:buNone/>
            </a:pPr>
            <a:r>
              <a:rPr lang="en-US" dirty="0">
                <a:solidFill>
                  <a:schemeClr val="tx1">
                    <a:lumMod val="95000"/>
                    <a:lumOff val="5000"/>
                  </a:schemeClr>
                </a:solidFill>
                <a:latin typeface="Times New Roman" pitchFamily="18" charset="0"/>
                <a:cs typeface="Times New Roman" pitchFamily="18" charset="0"/>
              </a:rPr>
              <a:t>B.II alone is sufficient while I alone is not sufficient</a:t>
            </a:r>
          </a:p>
          <a:p>
            <a:pPr>
              <a:buNone/>
            </a:pPr>
            <a:r>
              <a:rPr lang="en-US" dirty="0">
                <a:solidFill>
                  <a:schemeClr val="tx1">
                    <a:lumMod val="95000"/>
                    <a:lumOff val="5000"/>
                  </a:schemeClr>
                </a:solidFill>
                <a:latin typeface="Times New Roman" pitchFamily="18" charset="0"/>
                <a:cs typeface="Times New Roman" pitchFamily="18" charset="0"/>
              </a:rPr>
              <a:t>C.Either I or II is sufficient</a:t>
            </a:r>
          </a:p>
          <a:p>
            <a:pPr>
              <a:buNone/>
            </a:pPr>
            <a:r>
              <a:rPr lang="en-US" dirty="0">
                <a:solidFill>
                  <a:schemeClr val="tx1">
                    <a:lumMod val="95000"/>
                    <a:lumOff val="5000"/>
                  </a:schemeClr>
                </a:solidFill>
                <a:latin typeface="Times New Roman" pitchFamily="18" charset="0"/>
                <a:cs typeface="Times New Roman" pitchFamily="18" charset="0"/>
              </a:rPr>
              <a:t>D.Neither I nor II is sufficient</a:t>
            </a:r>
          </a:p>
          <a:p>
            <a:pPr>
              <a:buNone/>
            </a:pPr>
            <a:r>
              <a:rPr lang="en-US" dirty="0">
                <a:solidFill>
                  <a:schemeClr val="tx1">
                    <a:lumMod val="95000"/>
                    <a:lumOff val="5000"/>
                  </a:schemeClr>
                </a:solidFill>
                <a:latin typeface="Times New Roman" pitchFamily="18" charset="0"/>
                <a:cs typeface="Times New Roman" pitchFamily="18" charset="0"/>
              </a:rPr>
              <a:t>E.Both I and II are sufficient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5BA204F-4364-415F-9D65-FF2DC7C3AD91}" type="slidenum">
              <a:rPr lang="en-US" smtClean="0"/>
              <a:pPr/>
              <a:t>36</a:t>
            </a:fld>
            <a:endParaRPr lang="en-US" dirty="0"/>
          </a:p>
        </p:txBody>
      </p:sp>
      <p:sp>
        <p:nvSpPr>
          <p:cNvPr id="3" name="Rectangle 2"/>
          <p:cNvSpPr/>
          <p:nvPr/>
        </p:nvSpPr>
        <p:spPr>
          <a:xfrm>
            <a:off x="3724201" y="2967335"/>
            <a:ext cx="4743606" cy="923330"/>
          </a:xfrm>
          <a:prstGeom prst="rect">
            <a:avLst/>
          </a:prstGeom>
          <a:noFill/>
        </p:spPr>
        <p:txBody>
          <a:bodyPr wrap="none" lIns="91440" tIns="45720" rIns="91440" bIns="45720">
            <a:spAutoFit/>
          </a:bodyPr>
          <a:lstStyle/>
          <a:p>
            <a:pPr algn="ct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Any </a:t>
            </a: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t>Doubts</a:t>
            </a: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p>
        </p:txBody>
      </p:sp>
    </p:spTree>
    <p:extLst>
      <p:ext uri="{BB962C8B-B14F-4D97-AF65-F5344CB8AC3E}">
        <p14:creationId xmlns:p14="http://schemas.microsoft.com/office/powerpoint/2010/main" val="2761862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71900" y="361950"/>
            <a:ext cx="4972050" cy="461665"/>
          </a:xfrm>
          <a:prstGeom prst="rect">
            <a:avLst/>
          </a:prstGeom>
        </p:spPr>
        <p:txBody>
          <a:bodyPr wrap="square">
            <a:spAutoFit/>
          </a:bodyPr>
          <a:lstStyle/>
          <a:p>
            <a:r>
              <a:rPr lang="en-US" sz="2400" b="1" dirty="0">
                <a:solidFill>
                  <a:srgbClr val="C00000"/>
                </a:solidFill>
                <a:latin typeface="Times New Roman" pitchFamily="18" charset="0"/>
                <a:cs typeface="Times New Roman" pitchFamily="18" charset="0"/>
              </a:rPr>
              <a:t>      CUBES AND DICE </a:t>
            </a:r>
            <a:endParaRPr lang="en-US" sz="2400" b="1" dirty="0"/>
          </a:p>
        </p:txBody>
      </p:sp>
      <p:pic>
        <p:nvPicPr>
          <p:cNvPr id="5" name="Picture 4" descr="C:\Users\HP\Desktop\NAA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1862" y="0"/>
            <a:ext cx="2370138" cy="63313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04911" y="3868614"/>
            <a:ext cx="10761783" cy="1815882"/>
          </a:xfrm>
          <a:prstGeom prst="rect">
            <a:avLst/>
          </a:prstGeom>
          <a:noFill/>
        </p:spPr>
        <p:txBody>
          <a:bodyPr wrap="square" rtlCol="0">
            <a:spAutoFit/>
          </a:bodyPr>
          <a:lstStyle/>
          <a:p>
            <a:r>
              <a:rPr lang="en-US" sz="2800" dirty="0"/>
              <a:t>In both the positions, face number 1 is common for both dice is same.</a:t>
            </a:r>
          </a:p>
          <a:p>
            <a:r>
              <a:rPr lang="en-US" sz="2800" dirty="0"/>
              <a:t>Therefore, the opposite of 4 is 2 and the opposite of 5 is 6</a:t>
            </a:r>
          </a:p>
          <a:p>
            <a:endParaRPr lang="en-US" sz="2800" dirty="0"/>
          </a:p>
        </p:txBody>
      </p:sp>
      <p:pic>
        <p:nvPicPr>
          <p:cNvPr id="2052" name="Picture 4" descr="Default Image"/>
          <p:cNvPicPr>
            <a:picLocks noChangeAspect="1" noChangeArrowheads="1"/>
          </p:cNvPicPr>
          <p:nvPr/>
        </p:nvPicPr>
        <p:blipFill rotWithShape="1">
          <a:blip r:embed="rId4">
            <a:extLst>
              <a:ext uri="{28A0092B-C50C-407E-A947-70E740481C1C}">
                <a14:useLocalDpi xmlns:a14="http://schemas.microsoft.com/office/drawing/2010/main" val="0"/>
              </a:ext>
            </a:extLst>
          </a:blip>
          <a:srcRect l="29219" t="8764" r="32242" b="6387"/>
          <a:stretch/>
        </p:blipFill>
        <p:spPr bwMode="auto">
          <a:xfrm>
            <a:off x="3771900" y="1346199"/>
            <a:ext cx="3619500" cy="1689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75848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71900" y="361950"/>
            <a:ext cx="4972050" cy="461665"/>
          </a:xfrm>
          <a:prstGeom prst="rect">
            <a:avLst/>
          </a:prstGeom>
        </p:spPr>
        <p:txBody>
          <a:bodyPr wrap="square">
            <a:spAutoFit/>
          </a:bodyPr>
          <a:lstStyle/>
          <a:p>
            <a:r>
              <a:rPr lang="en-US" sz="2400" b="1" dirty="0">
                <a:solidFill>
                  <a:srgbClr val="C00000"/>
                </a:solidFill>
                <a:latin typeface="Times New Roman" pitchFamily="18" charset="0"/>
                <a:cs typeface="Times New Roman" pitchFamily="18" charset="0"/>
              </a:rPr>
              <a:t>      CUBES AND DICE </a:t>
            </a:r>
            <a:endParaRPr lang="en-US" sz="2400" b="1" dirty="0"/>
          </a:p>
        </p:txBody>
      </p:sp>
      <p:pic>
        <p:nvPicPr>
          <p:cNvPr id="5" name="Picture 4" descr="C:\Users\HP\Desktop\NAA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1862" y="0"/>
            <a:ext cx="2370138" cy="63313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04911" y="3868614"/>
            <a:ext cx="10761783" cy="3108543"/>
          </a:xfrm>
          <a:prstGeom prst="rect">
            <a:avLst/>
          </a:prstGeom>
          <a:noFill/>
        </p:spPr>
        <p:txBody>
          <a:bodyPr wrap="square" rtlCol="0">
            <a:spAutoFit/>
          </a:bodyPr>
          <a:lstStyle/>
          <a:p>
            <a:r>
              <a:rPr lang="en-US" sz="2800" dirty="0"/>
              <a:t> Here, faces with number 4, 3, 6 and 1 are adjacent to the face number 2.</a:t>
            </a:r>
          </a:p>
          <a:p>
            <a:r>
              <a:rPr lang="en-US" sz="2800" dirty="0"/>
              <a:t>Therefore, the 4,3,6,1 can’t be opposite to the face number 2.</a:t>
            </a:r>
          </a:p>
          <a:p>
            <a:r>
              <a:rPr lang="en-US" sz="2800" dirty="0"/>
              <a:t>Therefore, face number 5 is opposite to the face number 2.</a:t>
            </a:r>
          </a:p>
          <a:p>
            <a:r>
              <a:rPr lang="en-US" sz="2800" dirty="0"/>
              <a:t/>
            </a:r>
            <a:br>
              <a:rPr lang="en-US" sz="2800" dirty="0"/>
            </a:br>
            <a:endParaRPr lang="en-US" sz="2800" dirty="0"/>
          </a:p>
          <a:p>
            <a:endParaRPr lang="en-US" sz="2800" dirty="0"/>
          </a:p>
        </p:txBody>
      </p:sp>
      <p:pic>
        <p:nvPicPr>
          <p:cNvPr id="3076" name="Picture 4" descr="Default Image"/>
          <p:cNvPicPr>
            <a:picLocks noChangeAspect="1" noChangeArrowheads="1"/>
          </p:cNvPicPr>
          <p:nvPr/>
        </p:nvPicPr>
        <p:blipFill rotWithShape="1">
          <a:blip r:embed="rId4">
            <a:extLst>
              <a:ext uri="{28A0092B-C50C-407E-A947-70E740481C1C}">
                <a14:useLocalDpi xmlns:a14="http://schemas.microsoft.com/office/drawing/2010/main" val="0"/>
              </a:ext>
            </a:extLst>
          </a:blip>
          <a:srcRect l="29326" t="7189" r="32167" b="7645"/>
          <a:stretch/>
        </p:blipFill>
        <p:spPr bwMode="auto">
          <a:xfrm>
            <a:off x="3632200" y="1231900"/>
            <a:ext cx="3733800" cy="154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90876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71900" y="361950"/>
            <a:ext cx="4972050" cy="461665"/>
          </a:xfrm>
          <a:prstGeom prst="rect">
            <a:avLst/>
          </a:prstGeom>
        </p:spPr>
        <p:txBody>
          <a:bodyPr wrap="square">
            <a:spAutoFit/>
          </a:bodyPr>
          <a:lstStyle/>
          <a:p>
            <a:r>
              <a:rPr lang="en-US" sz="2400" b="1" dirty="0">
                <a:solidFill>
                  <a:srgbClr val="C00000"/>
                </a:solidFill>
                <a:latin typeface="Times New Roman" pitchFamily="18" charset="0"/>
                <a:cs typeface="Times New Roman" pitchFamily="18" charset="0"/>
              </a:rPr>
              <a:t>      CUBES AND DICE </a:t>
            </a:r>
            <a:endParaRPr lang="en-US" sz="2400" b="1" dirty="0"/>
          </a:p>
        </p:txBody>
      </p:sp>
      <p:pic>
        <p:nvPicPr>
          <p:cNvPr id="5" name="Picture 4" descr="C:\Users\HP\Desktop\NAA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1862" y="0"/>
            <a:ext cx="2370138" cy="63313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04911" y="3868614"/>
            <a:ext cx="10761783" cy="3539430"/>
          </a:xfrm>
          <a:prstGeom prst="rect">
            <a:avLst/>
          </a:prstGeom>
          <a:noFill/>
        </p:spPr>
        <p:txBody>
          <a:bodyPr wrap="square" rtlCol="0">
            <a:spAutoFit/>
          </a:bodyPr>
          <a:lstStyle/>
          <a:p>
            <a:r>
              <a:rPr lang="en-US" sz="2800" dirty="0"/>
              <a:t>In the above dice, the face having value 6 is not in the similar position.</a:t>
            </a:r>
          </a:p>
          <a:p>
            <a:r>
              <a:rPr lang="en-US" sz="2800" dirty="0"/>
              <a:t>The face numbered 1 is not shown.</a:t>
            </a:r>
          </a:p>
          <a:p>
            <a:r>
              <a:rPr lang="en-US" sz="2800" dirty="0"/>
              <a:t>So, the face opposite to the face with number 6 is 1.</a:t>
            </a:r>
          </a:p>
          <a:p>
            <a:r>
              <a:rPr lang="en-US" sz="2800" dirty="0"/>
              <a:t>Also, the opposite face of 3 is the face with number 2 and the opposite to face numbered 5 is the face with number 1.</a:t>
            </a:r>
          </a:p>
          <a:p>
            <a:r>
              <a:rPr lang="en-US" sz="2800" dirty="0"/>
              <a:t/>
            </a:r>
            <a:br>
              <a:rPr lang="en-US" sz="2800" dirty="0"/>
            </a:br>
            <a:endParaRPr lang="en-US" sz="2800" dirty="0"/>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2511" y="1308296"/>
            <a:ext cx="3880485" cy="1926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24383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71900" y="361950"/>
            <a:ext cx="4972050" cy="461665"/>
          </a:xfrm>
          <a:prstGeom prst="rect">
            <a:avLst/>
          </a:prstGeom>
        </p:spPr>
        <p:txBody>
          <a:bodyPr wrap="square">
            <a:spAutoFit/>
          </a:bodyPr>
          <a:lstStyle/>
          <a:p>
            <a:r>
              <a:rPr lang="en-US" sz="2400" b="1" dirty="0">
                <a:solidFill>
                  <a:srgbClr val="C00000"/>
                </a:solidFill>
                <a:latin typeface="Times New Roman" pitchFamily="18" charset="0"/>
                <a:cs typeface="Times New Roman" pitchFamily="18" charset="0"/>
              </a:rPr>
              <a:t>      CUBES AND DICE </a:t>
            </a:r>
            <a:endParaRPr lang="en-US" sz="2400" b="1" dirty="0"/>
          </a:p>
        </p:txBody>
      </p:sp>
      <p:pic>
        <p:nvPicPr>
          <p:cNvPr id="5" name="Picture 4" descr="C:\Users\HP\Desktop\NAA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1862" y="0"/>
            <a:ext cx="2370138" cy="63313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Users\kush\Desktop\d2.JPG"/>
          <p:cNvPicPr>
            <a:picLocks noChangeAspect="1" noChangeArrowheads="1"/>
          </p:cNvPicPr>
          <p:nvPr/>
        </p:nvPicPr>
        <p:blipFill rotWithShape="1">
          <a:blip r:embed="rId4">
            <a:extLst>
              <a:ext uri="{28A0092B-C50C-407E-A947-70E740481C1C}">
                <a14:useLocalDpi xmlns:a14="http://schemas.microsoft.com/office/drawing/2010/main" val="0"/>
              </a:ext>
            </a:extLst>
          </a:blip>
          <a:srcRect l="73779" r="13969" b="42911"/>
          <a:stretch/>
        </p:blipFill>
        <p:spPr bwMode="auto">
          <a:xfrm>
            <a:off x="8588110" y="1433806"/>
            <a:ext cx="1233752" cy="259027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688286" y="5232400"/>
            <a:ext cx="2185214" cy="1200329"/>
          </a:xfrm>
          <a:prstGeom prst="rect">
            <a:avLst/>
          </a:prstGeom>
          <a:noFill/>
        </p:spPr>
        <p:txBody>
          <a:bodyPr wrap="none" rtlCol="0">
            <a:spAutoFit/>
          </a:bodyPr>
          <a:lstStyle/>
          <a:p>
            <a:r>
              <a:rPr lang="en-US" dirty="0"/>
              <a:t>OPPOSITE  FACES</a:t>
            </a:r>
          </a:p>
          <a:p>
            <a:pPr marL="285750" indent="-285750">
              <a:buFont typeface="Wingdings" panose="05000000000000000000" pitchFamily="2" charset="2"/>
              <a:buChar char="v"/>
            </a:pPr>
            <a:r>
              <a:rPr lang="en-US" dirty="0"/>
              <a:t>1 is opposite to 5</a:t>
            </a:r>
          </a:p>
          <a:p>
            <a:pPr marL="285750" indent="-285750">
              <a:buFont typeface="Wingdings" panose="05000000000000000000" pitchFamily="2" charset="2"/>
              <a:buChar char="v"/>
            </a:pPr>
            <a:r>
              <a:rPr lang="en-US" dirty="0"/>
              <a:t>2 is opposite to 4</a:t>
            </a:r>
          </a:p>
          <a:p>
            <a:pPr marL="285750" indent="-285750">
              <a:buFont typeface="Wingdings" panose="05000000000000000000" pitchFamily="2" charset="2"/>
              <a:buChar char="v"/>
            </a:pPr>
            <a:r>
              <a:rPr lang="en-US" dirty="0"/>
              <a:t>3 is opposite to 6</a:t>
            </a:r>
            <a:endParaRPr lang="en-IN" dirty="0"/>
          </a:p>
        </p:txBody>
      </p:sp>
      <p:sp>
        <p:nvSpPr>
          <p:cNvPr id="3" name="TextBox 2"/>
          <p:cNvSpPr txBox="1"/>
          <p:nvPr/>
        </p:nvSpPr>
        <p:spPr>
          <a:xfrm>
            <a:off x="8372929" y="5232400"/>
            <a:ext cx="2454728" cy="1200329"/>
          </a:xfrm>
          <a:prstGeom prst="rect">
            <a:avLst/>
          </a:prstGeom>
          <a:noFill/>
        </p:spPr>
        <p:txBody>
          <a:bodyPr wrap="square" rtlCol="0">
            <a:spAutoFit/>
          </a:bodyPr>
          <a:lstStyle/>
          <a:p>
            <a:r>
              <a:rPr lang="en-US" dirty="0"/>
              <a:t>OPPOSITE  FACES</a:t>
            </a:r>
          </a:p>
          <a:p>
            <a:pPr marL="285750" indent="-285750">
              <a:buFont typeface="Wingdings" panose="05000000000000000000" pitchFamily="2" charset="2"/>
              <a:buChar char="v"/>
            </a:pPr>
            <a:r>
              <a:rPr lang="en-US" dirty="0"/>
              <a:t>1 is opposite to 3</a:t>
            </a:r>
          </a:p>
          <a:p>
            <a:pPr marL="285750" indent="-285750">
              <a:buFont typeface="Wingdings" panose="05000000000000000000" pitchFamily="2" charset="2"/>
              <a:buChar char="v"/>
            </a:pPr>
            <a:r>
              <a:rPr lang="en-US" dirty="0"/>
              <a:t>2 is opposite to 5</a:t>
            </a:r>
          </a:p>
          <a:p>
            <a:pPr marL="285750" indent="-285750">
              <a:buFont typeface="Wingdings" panose="05000000000000000000" pitchFamily="2" charset="2"/>
              <a:buChar char="v"/>
            </a:pPr>
            <a:r>
              <a:rPr lang="en-US" dirty="0"/>
              <a:t>4 is opposite to 6</a:t>
            </a:r>
            <a:endParaRPr lang="en-IN" dirty="0"/>
          </a:p>
        </p:txBody>
      </p:sp>
      <p:sp>
        <p:nvSpPr>
          <p:cNvPr id="6" name="TextBox 5"/>
          <p:cNvSpPr txBox="1"/>
          <p:nvPr/>
        </p:nvSpPr>
        <p:spPr>
          <a:xfrm>
            <a:off x="5029200" y="5232400"/>
            <a:ext cx="2185214" cy="1477328"/>
          </a:xfrm>
          <a:prstGeom prst="rect">
            <a:avLst/>
          </a:prstGeom>
          <a:noFill/>
        </p:spPr>
        <p:txBody>
          <a:bodyPr wrap="none" rtlCol="0">
            <a:spAutoFit/>
          </a:bodyPr>
          <a:lstStyle/>
          <a:p>
            <a:r>
              <a:rPr lang="en-US" dirty="0"/>
              <a:t>OPPOSITE  FACES</a:t>
            </a:r>
          </a:p>
          <a:p>
            <a:pPr marL="285750" indent="-285750">
              <a:buFont typeface="Wingdings" panose="05000000000000000000" pitchFamily="2" charset="2"/>
              <a:buChar char="v"/>
            </a:pPr>
            <a:r>
              <a:rPr lang="en-US" dirty="0"/>
              <a:t>1 is opposite to 6</a:t>
            </a:r>
          </a:p>
          <a:p>
            <a:pPr marL="285750" indent="-285750">
              <a:buFont typeface="Wingdings" panose="05000000000000000000" pitchFamily="2" charset="2"/>
              <a:buChar char="v"/>
            </a:pPr>
            <a:r>
              <a:rPr lang="en-US" dirty="0"/>
              <a:t>2 is opposite to 4</a:t>
            </a:r>
          </a:p>
          <a:p>
            <a:pPr marL="285750" indent="-285750">
              <a:buFont typeface="Wingdings" panose="05000000000000000000" pitchFamily="2" charset="2"/>
              <a:buChar char="v"/>
            </a:pPr>
            <a:r>
              <a:rPr lang="en-US" dirty="0"/>
              <a:t>3 is opposite to 5</a:t>
            </a:r>
            <a:endParaRPr lang="en-IN" dirty="0"/>
          </a:p>
          <a:p>
            <a:endParaRPr lang="en-IN" dirty="0"/>
          </a:p>
        </p:txBody>
      </p:sp>
      <p:pic>
        <p:nvPicPr>
          <p:cNvPr id="8" name="Picture 2" descr="C:\Users\kush\Desktop\d2.JPG"/>
          <p:cNvPicPr>
            <a:picLocks noChangeAspect="1" noChangeArrowheads="1"/>
          </p:cNvPicPr>
          <p:nvPr/>
        </p:nvPicPr>
        <p:blipFill rotWithShape="1">
          <a:blip r:embed="rId4">
            <a:extLst>
              <a:ext uri="{28A0092B-C50C-407E-A947-70E740481C1C}">
                <a14:useLocalDpi xmlns:a14="http://schemas.microsoft.com/office/drawing/2010/main" val="0"/>
              </a:ext>
            </a:extLst>
          </a:blip>
          <a:srcRect l="5383" t="3729" r="75619" b="42743"/>
          <a:stretch/>
        </p:blipFill>
        <p:spPr bwMode="auto">
          <a:xfrm>
            <a:off x="1688286" y="1654628"/>
            <a:ext cx="2046514" cy="2598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kush\Desktop\d2.JPG"/>
          <p:cNvPicPr>
            <a:picLocks noChangeAspect="1" noChangeArrowheads="1"/>
          </p:cNvPicPr>
          <p:nvPr/>
        </p:nvPicPr>
        <p:blipFill rotWithShape="1">
          <a:blip r:embed="rId4">
            <a:extLst>
              <a:ext uri="{28A0092B-C50C-407E-A947-70E740481C1C}">
                <a14:useLocalDpi xmlns:a14="http://schemas.microsoft.com/office/drawing/2010/main" val="0"/>
              </a:ext>
            </a:extLst>
          </a:blip>
          <a:srcRect l="37972" r="42138" b="42911"/>
          <a:stretch/>
        </p:blipFill>
        <p:spPr bwMode="auto">
          <a:xfrm>
            <a:off x="4844550" y="1433806"/>
            <a:ext cx="2002972" cy="259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0470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71900" y="361950"/>
            <a:ext cx="4972050" cy="461665"/>
          </a:xfrm>
          <a:prstGeom prst="rect">
            <a:avLst/>
          </a:prstGeom>
        </p:spPr>
        <p:txBody>
          <a:bodyPr wrap="square">
            <a:spAutoFit/>
          </a:bodyPr>
          <a:lstStyle/>
          <a:p>
            <a:r>
              <a:rPr lang="en-US" sz="2400" b="1" dirty="0">
                <a:solidFill>
                  <a:srgbClr val="C00000"/>
                </a:solidFill>
                <a:latin typeface="Times New Roman" pitchFamily="18" charset="0"/>
                <a:cs typeface="Times New Roman" pitchFamily="18" charset="0"/>
              </a:rPr>
              <a:t>      CUBES AND DICE </a:t>
            </a:r>
            <a:endParaRPr lang="en-US" sz="2400" b="1" dirty="0"/>
          </a:p>
        </p:txBody>
      </p:sp>
      <p:pic>
        <p:nvPicPr>
          <p:cNvPr id="5" name="Picture 4" descr="C:\Users\HP\Desktop\NAA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1862" y="0"/>
            <a:ext cx="2370138" cy="63313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Users\kush\Desktop\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0758" y="1708150"/>
            <a:ext cx="2952750" cy="26098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07822" y="819804"/>
            <a:ext cx="11694227" cy="5909310"/>
          </a:xfrm>
          <a:prstGeom prst="rect">
            <a:avLst/>
          </a:prstGeom>
          <a:noFill/>
        </p:spPr>
        <p:txBody>
          <a:bodyPr wrap="none" rtlCol="0">
            <a:spAutoFit/>
          </a:bodyPr>
          <a:lstStyle/>
          <a:p>
            <a:endParaRPr lang="en-US" dirty="0">
              <a:latin typeface="Arial Black" panose="020B0A04020102020204" pitchFamily="34" charset="0"/>
            </a:endParaRPr>
          </a:p>
          <a:p>
            <a:r>
              <a:rPr lang="en-US" b="1" u="sng" dirty="0">
                <a:latin typeface="Arial Black" panose="020B0A04020102020204" pitchFamily="34" charset="0"/>
              </a:rPr>
              <a:t>Shortcut Formulae</a:t>
            </a:r>
          </a:p>
          <a:p>
            <a:pPr marL="285750" indent="-285750">
              <a:buFont typeface="Wingdings" panose="05000000000000000000" pitchFamily="2" charset="2"/>
              <a:buChar char="v"/>
            </a:pPr>
            <a:r>
              <a:rPr lang="en-US" b="1" dirty="0"/>
              <a:t>For a cube of side n*n*n painted on all sides which is uniformly cut into smaller cubes of dimension 1*1*1,</a:t>
            </a:r>
            <a:endParaRPr lang="en-US" dirty="0"/>
          </a:p>
          <a:p>
            <a:r>
              <a:rPr lang="en-US" dirty="0"/>
              <a:t>    Number of cubes with 0 side painted= (n-2) ^3</a:t>
            </a:r>
          </a:p>
          <a:p>
            <a:r>
              <a:rPr lang="en-US" dirty="0"/>
              <a:t>    Number of cubes with 1 sides painted =6(n -2) ^2</a:t>
            </a:r>
          </a:p>
          <a:p>
            <a:r>
              <a:rPr lang="en-US" dirty="0"/>
              <a:t>    Number of cubes with 2 sides painted= 12(n-2)</a:t>
            </a:r>
          </a:p>
          <a:p>
            <a:r>
              <a:rPr lang="en-US" dirty="0"/>
              <a:t>    Number of cubes with 3 sides painted=8(always)</a:t>
            </a:r>
          </a:p>
          <a:p>
            <a:endParaRPr lang="en-US" dirty="0"/>
          </a:p>
          <a:p>
            <a:endParaRPr lang="en-US" dirty="0"/>
          </a:p>
          <a:p>
            <a:endParaRPr lang="en-US" dirty="0"/>
          </a:p>
          <a:p>
            <a:endParaRPr lang="en-US" b="1" dirty="0"/>
          </a:p>
          <a:p>
            <a:endParaRPr lang="en-US" b="1" dirty="0"/>
          </a:p>
          <a:p>
            <a:endParaRPr lang="en-US" b="1" dirty="0"/>
          </a:p>
          <a:p>
            <a:pPr marL="285750" indent="-285750">
              <a:buFont typeface="Wingdings" panose="05000000000000000000" pitchFamily="2" charset="2"/>
              <a:buChar char="v"/>
            </a:pPr>
            <a:r>
              <a:rPr lang="en-US" b="1" dirty="0"/>
              <a:t>For a cuboids of dimension a*b*c painted on all sides which is cut into smaller cubes of dimension 1*1*1</a:t>
            </a:r>
            <a:r>
              <a:rPr lang="en-US" dirty="0"/>
              <a:t>,</a:t>
            </a:r>
          </a:p>
          <a:p>
            <a:r>
              <a:rPr lang="en-US" dirty="0"/>
              <a:t>    Number of cubes with 0 side painted= (a-2)(b-2) (c-2)</a:t>
            </a:r>
          </a:p>
          <a:p>
            <a:r>
              <a:rPr lang="en-US" dirty="0"/>
              <a:t>    Number of cubes with 1 sides painted =2[(a-2)(b-2) + (b-2)(c-2) + (a-2)(c-2)]</a:t>
            </a:r>
          </a:p>
          <a:p>
            <a:r>
              <a:rPr lang="en-US" dirty="0"/>
              <a:t>    Number of cubes with 2 sides painted= 4(a+b+c-6)</a:t>
            </a:r>
          </a:p>
          <a:p>
            <a:r>
              <a:rPr lang="en-US" dirty="0"/>
              <a:t>    Number of cubes with 3 sides painted= 8</a:t>
            </a:r>
          </a:p>
          <a:p>
            <a:endParaRPr lang="en-US" dirty="0"/>
          </a:p>
          <a:p>
            <a:r>
              <a:rPr lang="en-US" dirty="0"/>
              <a:t/>
            </a:r>
            <a:br>
              <a:rPr lang="en-US" dirty="0"/>
            </a:br>
            <a:endParaRPr lang="en-IN" dirty="0"/>
          </a:p>
        </p:txBody>
      </p:sp>
    </p:spTree>
    <p:extLst>
      <p:ext uri="{BB962C8B-B14F-4D97-AF65-F5344CB8AC3E}">
        <p14:creationId xmlns:p14="http://schemas.microsoft.com/office/powerpoint/2010/main" val="24396000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952500"/>
            <a:ext cx="11639550" cy="4629150"/>
          </a:xfrm>
        </p:spPr>
        <p:txBody>
          <a:bodyPr>
            <a:normAutofit/>
          </a:bodyPr>
          <a:lstStyle/>
          <a:p>
            <a:pPr algn="l"/>
            <a:r>
              <a:rPr lang="en-US" sz="2400" dirty="0">
                <a:solidFill>
                  <a:schemeClr val="tx1">
                    <a:lumMod val="95000"/>
                    <a:lumOff val="5000"/>
                  </a:schemeClr>
                </a:solidFill>
                <a:effectLst/>
                <a:latin typeface="Times New Roman" pitchFamily="18" charset="0"/>
                <a:cs typeface="Times New Roman" pitchFamily="18" charset="0"/>
              </a:rPr>
              <a:t>Q1. Choose the box that is similar to the box formed from the given sheet of paper (X).</a:t>
            </a:r>
            <a:br>
              <a:rPr lang="en-US" sz="2400" dirty="0">
                <a:solidFill>
                  <a:schemeClr val="tx1">
                    <a:lumMod val="95000"/>
                    <a:lumOff val="5000"/>
                  </a:schemeClr>
                </a:solidFill>
                <a:effectLst/>
                <a:latin typeface="Times New Roman" pitchFamily="18" charset="0"/>
                <a:cs typeface="Times New Roman" pitchFamily="18" charset="0"/>
              </a:rPr>
            </a:br>
            <a:r>
              <a:rPr lang="en-US" sz="2400" dirty="0">
                <a:solidFill>
                  <a:schemeClr val="tx1">
                    <a:lumMod val="95000"/>
                    <a:lumOff val="5000"/>
                  </a:schemeClr>
                </a:solidFill>
                <a:effectLst/>
                <a:latin typeface="Times New Roman" pitchFamily="18" charset="0"/>
                <a:cs typeface="Times New Roman" pitchFamily="18" charset="0"/>
              </a:rPr>
              <a:t>A.1 and 2 only </a:t>
            </a:r>
            <a:br>
              <a:rPr lang="en-US" sz="2400" dirty="0">
                <a:solidFill>
                  <a:schemeClr val="tx1">
                    <a:lumMod val="95000"/>
                    <a:lumOff val="5000"/>
                  </a:schemeClr>
                </a:solidFill>
                <a:effectLst/>
                <a:latin typeface="Times New Roman" pitchFamily="18" charset="0"/>
                <a:cs typeface="Times New Roman" pitchFamily="18" charset="0"/>
              </a:rPr>
            </a:br>
            <a:r>
              <a:rPr lang="en-US" sz="2400" dirty="0">
                <a:solidFill>
                  <a:schemeClr val="tx1">
                    <a:lumMod val="95000"/>
                    <a:lumOff val="5000"/>
                  </a:schemeClr>
                </a:solidFill>
                <a:effectLst/>
                <a:latin typeface="Times New Roman" pitchFamily="18" charset="0"/>
                <a:cs typeface="Times New Roman" pitchFamily="18" charset="0"/>
              </a:rPr>
              <a:t>B.2 and 4 only</a:t>
            </a:r>
            <a:br>
              <a:rPr lang="en-US" sz="2400" dirty="0">
                <a:solidFill>
                  <a:schemeClr val="tx1">
                    <a:lumMod val="95000"/>
                    <a:lumOff val="5000"/>
                  </a:schemeClr>
                </a:solidFill>
                <a:effectLst/>
                <a:latin typeface="Times New Roman" pitchFamily="18" charset="0"/>
                <a:cs typeface="Times New Roman" pitchFamily="18" charset="0"/>
              </a:rPr>
            </a:br>
            <a:r>
              <a:rPr lang="en-US" sz="2400" dirty="0">
                <a:solidFill>
                  <a:schemeClr val="tx1">
                    <a:lumMod val="95000"/>
                    <a:lumOff val="5000"/>
                  </a:schemeClr>
                </a:solidFill>
                <a:effectLst/>
                <a:latin typeface="Times New Roman" pitchFamily="18" charset="0"/>
                <a:cs typeface="Times New Roman" pitchFamily="18" charset="0"/>
              </a:rPr>
              <a:t>C.2 and 3 only</a:t>
            </a:r>
            <a:br>
              <a:rPr lang="en-US" sz="2400" dirty="0">
                <a:solidFill>
                  <a:schemeClr val="tx1">
                    <a:lumMod val="95000"/>
                    <a:lumOff val="5000"/>
                  </a:schemeClr>
                </a:solidFill>
                <a:effectLst/>
                <a:latin typeface="Times New Roman" pitchFamily="18" charset="0"/>
                <a:cs typeface="Times New Roman" pitchFamily="18" charset="0"/>
              </a:rPr>
            </a:br>
            <a:r>
              <a:rPr lang="en-US" sz="2400" dirty="0">
                <a:solidFill>
                  <a:schemeClr val="tx1">
                    <a:lumMod val="95000"/>
                    <a:lumOff val="5000"/>
                  </a:schemeClr>
                </a:solidFill>
                <a:effectLst/>
                <a:latin typeface="Times New Roman" pitchFamily="18" charset="0"/>
                <a:cs typeface="Times New Roman" pitchFamily="18" charset="0"/>
              </a:rPr>
              <a:t>D.1 and 4 only</a:t>
            </a:r>
            <a:br>
              <a:rPr lang="en-US" sz="2400" dirty="0">
                <a:solidFill>
                  <a:schemeClr val="tx1">
                    <a:lumMod val="95000"/>
                    <a:lumOff val="5000"/>
                  </a:schemeClr>
                </a:solidFill>
                <a:effectLst/>
                <a:latin typeface="Times New Roman" pitchFamily="18" charset="0"/>
                <a:cs typeface="Times New Roman" pitchFamily="18" charset="0"/>
              </a:rPr>
            </a:br>
            <a:endParaRPr lang="en-US" sz="2400" dirty="0">
              <a:solidFill>
                <a:schemeClr val="tx1">
                  <a:lumMod val="95000"/>
                  <a:lumOff val="5000"/>
                </a:schemeClr>
              </a:solidFill>
              <a:effectLst/>
              <a:latin typeface="Times New Roman" pitchFamily="18" charset="0"/>
              <a:cs typeface="Times New Roman" pitchFamily="18" charset="0"/>
            </a:endParaRPr>
          </a:p>
        </p:txBody>
      </p:sp>
      <p:pic>
        <p:nvPicPr>
          <p:cNvPr id="3" name="Picture 2" descr="DIce 1.png"/>
          <p:cNvPicPr>
            <a:picLocks noChangeAspect="1"/>
          </p:cNvPicPr>
          <p:nvPr/>
        </p:nvPicPr>
        <p:blipFill>
          <a:blip r:embed="rId3"/>
          <a:stretch>
            <a:fillRect/>
          </a:stretch>
        </p:blipFill>
        <p:spPr>
          <a:xfrm>
            <a:off x="2655073" y="2152650"/>
            <a:ext cx="8355827" cy="2588486"/>
          </a:xfrm>
          <a:prstGeom prst="rect">
            <a:avLst/>
          </a:prstGeom>
        </p:spPr>
      </p:pic>
      <p:sp>
        <p:nvSpPr>
          <p:cNvPr id="4" name="Rectangle 3"/>
          <p:cNvSpPr/>
          <p:nvPr/>
        </p:nvSpPr>
        <p:spPr>
          <a:xfrm>
            <a:off x="3771900" y="361950"/>
            <a:ext cx="4972050" cy="461665"/>
          </a:xfrm>
          <a:prstGeom prst="rect">
            <a:avLst/>
          </a:prstGeom>
        </p:spPr>
        <p:txBody>
          <a:bodyPr wrap="square">
            <a:spAutoFit/>
          </a:bodyPr>
          <a:lstStyle/>
          <a:p>
            <a:r>
              <a:rPr lang="en-US" sz="2400" b="1" dirty="0">
                <a:solidFill>
                  <a:srgbClr val="C00000"/>
                </a:solidFill>
                <a:latin typeface="Times New Roman" pitchFamily="18" charset="0"/>
                <a:cs typeface="Times New Roman" pitchFamily="18" charset="0"/>
              </a:rPr>
              <a:t>      CUBES AND DICE </a:t>
            </a:r>
            <a:endParaRPr lang="en-US" sz="2400" b="1" dirty="0"/>
          </a:p>
        </p:txBody>
      </p:sp>
    </p:spTree>
    <p:extLst>
      <p:ext uri="{BB962C8B-B14F-4D97-AF65-F5344CB8AC3E}">
        <p14:creationId xmlns:p14="http://schemas.microsoft.com/office/powerpoint/2010/main" val="40120297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6236</TotalTime>
  <Words>890</Words>
  <Application>Microsoft Office PowerPoint</Application>
  <PresentationFormat>Custom</PresentationFormat>
  <Paragraphs>258</Paragraphs>
  <Slides>36</Slides>
  <Notes>34</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Executive</vt:lpstr>
      <vt:lpstr>CUBES AND DICE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Q1. Choose the box that is similar to the box formed from the given sheet of paper (X). A.1 and 2 only  B.2 and 4 only C.2 and 3 only D.1 and 4 only </vt:lpstr>
      <vt:lpstr>                                                          CUBES AND DICE Q2. Choose the box that is similar to the box formed from the given sheet of paper (X).  A.1 and 3 only B.1 and 4 only C.2 and 4 only D.3 and 4 only     </vt:lpstr>
      <vt:lpstr>                                                         CUBES AND DICE  Q3. Choose the box that is similar to the box formed from the given sheet of paper (X).  A.1 and 2 only B.2 and 3 only C.2 and 4 only D.1, 2, 3 and 4       </vt:lpstr>
      <vt:lpstr>                                               CUBES AND DICE Q4. How many dots lie opposite to the face having four dots, when the given figure is folded to form a cube? A.2 B.4 C.5 D.6  </vt:lpstr>
      <vt:lpstr>CUBES AND DICE</vt:lpstr>
      <vt:lpstr>                                                            CUBES AND DICE   Q6. If the total number of dots on opposite faces of a cubical block is always 7, find the figure which is correct A. Fig 1 B. Fig 2 C. Fig 3 D. Fig 4    </vt:lpstr>
      <vt:lpstr>                                                            CUBES AND DICE Q7. Observe the dots on a dice (one to six dots) in the following figures. How many dots are contained on the face opposite to that containing four dots?  A.2 B.3 C.6 D. Can not be determined      </vt:lpstr>
      <vt:lpstr>           CUBES AND DICE  Q8. Three different positions of a dice are shown below. How many dots lie opposite 2 dots?  A.1 B.3 C.5 D.6       </vt:lpstr>
      <vt:lpstr>     CUBES AND DICE   Q9.The six faces of a dice have been marked with alphabets A, B, C, D, E and F respectively. This dice is rolled down three times. The three positions are shown as:  Find the alphabet opposite A. A.C B.D C.E  D.F    </vt:lpstr>
      <vt:lpstr>     CUBES AND DICE   Q10.Three positions of a dice are given. Based on them find out which number is found opposite the number 2 in the given cube.  A.6 B.5 C.3 D.1    </vt:lpstr>
      <vt:lpstr>     CUBES AND DICE   Q11. A dice is thrown four times and its four different positions are shown below. Find the number on the face opposite the face showing 2.  A.3 B.4 C.5 D.6    </vt:lpstr>
      <vt:lpstr>     CUBES AND DICE   Q12. Two positions of a dice are shown. When 4 is at the bottom, what number will be on the top? A.1 B.2 C.5 D.6    </vt:lpstr>
      <vt:lpstr>     CUBES AND DICE   Q13. Below are depicted the three different positions of a dice. Find the number of dots on the face opposite to the face with one dot. A.2 B.3 C.4 D.6    </vt:lpstr>
      <vt:lpstr>     CUBES AND DICE   Q14. Two positions of a parallelepiped are shown below. When the number 3 will be on the top side, then which number will be at the bottom? A.1 B.4 C.5 D.6    </vt:lpstr>
      <vt:lpstr>     CUBES AND DICE   Q15. Two positions of a block are given below. When 1 is at the top, which number will be at the bottom? A. 2 B. 3 C. 4 D. 6    </vt:lpstr>
      <vt:lpstr>     CUBES AND DICE   Q16. Three different positions X, Y and Z of a dice are shown in the figures given below. Which number lies at the bottom face in position X? A. 2 B. 3 C. 6 D. Can not be determined    </vt:lpstr>
      <vt:lpstr>          CUBES AND DICE   Q17. A bigger cube is painted yellow on each of its faces. Now the cube is cut into 2744 identical pieces making minimum number of cuts. how many of the smaller cubes will have exactly two faces painted? A. 144 B. 49 C. 58 D. 68   </vt:lpstr>
      <vt:lpstr>     CUBES AND DICE   Q18. A cube of each side 17 cm, has been painted black, red and green on pairs of opposite faces. It is then cut into small cubes of each side 1 cm. Find the No. of small cubes having no face painted ? A.3333 B.3375 C.3354 D.3575</vt:lpstr>
      <vt:lpstr>PowerPoint Presentation</vt:lpstr>
      <vt:lpstr>PowerPoint Presentation</vt:lpstr>
      <vt:lpstr>PowerPoint Presentation</vt:lpstr>
      <vt:lpstr>PowerPoint Presentation</vt:lpstr>
      <vt:lpstr>CUBES AND DICE</vt:lpstr>
      <vt:lpstr>CUBES AND DICE</vt:lpstr>
      <vt:lpstr>CUBES AND DICE</vt:lpstr>
      <vt:lpstr>CUBES AND DICE</vt:lpstr>
      <vt:lpstr>CUBES AND DICE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dc:creator>
  <cp:lastModifiedBy>DELL</cp:lastModifiedBy>
  <cp:revision>904</cp:revision>
  <dcterms:created xsi:type="dcterms:W3CDTF">2017-07-13T07:57:18Z</dcterms:created>
  <dcterms:modified xsi:type="dcterms:W3CDTF">2023-04-26T04:03:32Z</dcterms:modified>
</cp:coreProperties>
</file>