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sldIdLst>
    <p:sldId id="258" r:id="rId3"/>
    <p:sldId id="342" r:id="rId4"/>
    <p:sldId id="352" r:id="rId5"/>
    <p:sldId id="343" r:id="rId6"/>
    <p:sldId id="344" r:id="rId7"/>
    <p:sldId id="345" r:id="rId8"/>
    <p:sldId id="346" r:id="rId9"/>
    <p:sldId id="347" r:id="rId10"/>
    <p:sldId id="348" r:id="rId11"/>
    <p:sldId id="349" r:id="rId12"/>
    <p:sldId id="350" r:id="rId13"/>
    <p:sldId id="351" r:id="rId14"/>
    <p:sldId id="291" r:id="rId15"/>
    <p:sldId id="292" r:id="rId16"/>
    <p:sldId id="293" r:id="rId17"/>
    <p:sldId id="301" r:id="rId18"/>
    <p:sldId id="294" r:id="rId19"/>
    <p:sldId id="295" r:id="rId20"/>
    <p:sldId id="335" r:id="rId21"/>
    <p:sldId id="332" r:id="rId22"/>
    <p:sldId id="320" r:id="rId23"/>
    <p:sldId id="309" r:id="rId24"/>
    <p:sldId id="328" r:id="rId25"/>
    <p:sldId id="307" r:id="rId26"/>
    <p:sldId id="336" r:id="rId27"/>
    <p:sldId id="305" r:id="rId28"/>
    <p:sldId id="334" r:id="rId29"/>
    <p:sldId id="303" r:id="rId30"/>
    <p:sldId id="321" r:id="rId31"/>
    <p:sldId id="308" r:id="rId32"/>
    <p:sldId id="298" r:id="rId33"/>
    <p:sldId id="299" r:id="rId34"/>
    <p:sldId id="297" r:id="rId35"/>
    <p:sldId id="353" r:id="rId36"/>
    <p:sldId id="354" r:id="rId37"/>
    <p:sldId id="388" r:id="rId38"/>
    <p:sldId id="355" r:id="rId39"/>
    <p:sldId id="356" r:id="rId40"/>
    <p:sldId id="357" r:id="rId41"/>
    <p:sldId id="358" r:id="rId42"/>
    <p:sldId id="359" r:id="rId43"/>
    <p:sldId id="364" r:id="rId44"/>
    <p:sldId id="367" r:id="rId45"/>
    <p:sldId id="369" r:id="rId46"/>
    <p:sldId id="370" r:id="rId47"/>
    <p:sldId id="373" r:id="rId48"/>
    <p:sldId id="374" r:id="rId49"/>
    <p:sldId id="375" r:id="rId50"/>
    <p:sldId id="377" r:id="rId51"/>
    <p:sldId id="378" r:id="rId52"/>
    <p:sldId id="380" r:id="rId53"/>
    <p:sldId id="382" r:id="rId54"/>
    <p:sldId id="390" r:id="rId55"/>
    <p:sldId id="392" r:id="rId56"/>
    <p:sldId id="383" r:id="rId57"/>
    <p:sldId id="38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29" autoAdjust="0"/>
    <p:restoredTop sz="83077" autoAdjust="0"/>
  </p:normalViewPr>
  <p:slideViewPr>
    <p:cSldViewPr>
      <p:cViewPr varScale="1">
        <p:scale>
          <a:sx n="59" d="100"/>
          <a:sy n="59" d="100"/>
        </p:scale>
        <p:origin x="109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defRPr>
            </a:lvl1pPr>
          </a:lstStyle>
          <a:p>
            <a:fld id="{FB2B2A24-E3FD-4E26-8739-EB0070CB0AD1}" type="datetimeFigureOut">
              <a:rPr lang="en-US" smtClean="0"/>
              <a:pPr/>
              <a:t>1/28/2022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defRPr>
            </a:lvl1pPr>
          </a:lstStyle>
          <a:p>
            <a:fld id="{088308AC-53F2-4BED-860E-0A2F53A80632}" type="slidenum">
              <a:rPr lang="en-US" smtClean="0"/>
              <a:pPr/>
              <a:t>‹#›</a:t>
            </a:fld>
            <a:endParaRPr lang="en-US" dirty="0"/>
          </a:p>
        </p:txBody>
      </p:sp>
    </p:spTree>
    <p:extLst>
      <p:ext uri="{BB962C8B-B14F-4D97-AF65-F5344CB8AC3E}">
        <p14:creationId xmlns:p14="http://schemas.microsoft.com/office/powerpoint/2010/main" val="41755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2</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11</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12</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d is correct</a:t>
            </a:r>
          </a:p>
          <a:p>
            <a:r>
              <a:rPr lang="en-US" dirty="0"/>
              <a:t>Easy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13</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d is correct </a:t>
            </a:r>
          </a:p>
          <a:p>
            <a:r>
              <a:rPr lang="en-US" dirty="0"/>
              <a:t>Easy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14</a:t>
            </a:fld>
            <a:endParaRPr lang="en-US" dirty="0"/>
          </a:p>
        </p:txBody>
      </p:sp>
    </p:spTree>
    <p:extLst>
      <p:ext uri="{BB962C8B-B14F-4D97-AF65-F5344CB8AC3E}">
        <p14:creationId xmlns:p14="http://schemas.microsoft.com/office/powerpoint/2010/main" val="3692612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a is correct</a:t>
            </a:r>
          </a:p>
          <a:p>
            <a:r>
              <a:rPr lang="en-US" dirty="0"/>
              <a:t>Moderate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15</a:t>
            </a:fld>
            <a:endParaRPr lang="en-US" dirty="0"/>
          </a:p>
        </p:txBody>
      </p:sp>
    </p:spTree>
    <p:extLst>
      <p:ext uri="{BB962C8B-B14F-4D97-AF65-F5344CB8AC3E}">
        <p14:creationId xmlns:p14="http://schemas.microsoft.com/office/powerpoint/2010/main" val="1103844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 is correct </a:t>
            </a:r>
          </a:p>
          <a:p>
            <a:r>
              <a:rPr lang="en-US" dirty="0"/>
              <a:t>Easy (Optional)</a:t>
            </a:r>
          </a:p>
        </p:txBody>
      </p:sp>
      <p:sp>
        <p:nvSpPr>
          <p:cNvPr id="4" name="Slide Number Placeholder 3"/>
          <p:cNvSpPr>
            <a:spLocks noGrp="1"/>
          </p:cNvSpPr>
          <p:nvPr>
            <p:ph type="sldNum" sz="quarter" idx="10"/>
          </p:nvPr>
        </p:nvSpPr>
        <p:spPr/>
        <p:txBody>
          <a:bodyPr/>
          <a:lstStyle/>
          <a:p>
            <a:fld id="{088308AC-53F2-4BED-860E-0A2F53A80632}" type="slidenum">
              <a:rPr lang="en-US" smtClean="0"/>
              <a:pPr/>
              <a:t>16</a:t>
            </a:fld>
            <a:endParaRPr lang="en-US" dirty="0"/>
          </a:p>
        </p:txBody>
      </p:sp>
    </p:spTree>
    <p:extLst>
      <p:ext uri="{BB962C8B-B14F-4D97-AF65-F5344CB8AC3E}">
        <p14:creationId xmlns:p14="http://schemas.microsoft.com/office/powerpoint/2010/main" val="755284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 is correct</a:t>
            </a:r>
          </a:p>
          <a:p>
            <a:r>
              <a:rPr lang="en-US" dirty="0"/>
              <a:t>Easy (optional)</a:t>
            </a:r>
          </a:p>
        </p:txBody>
      </p:sp>
      <p:sp>
        <p:nvSpPr>
          <p:cNvPr id="4" name="Slide Number Placeholder 3"/>
          <p:cNvSpPr>
            <a:spLocks noGrp="1"/>
          </p:cNvSpPr>
          <p:nvPr>
            <p:ph type="sldNum" sz="quarter" idx="10"/>
          </p:nvPr>
        </p:nvSpPr>
        <p:spPr/>
        <p:txBody>
          <a:bodyPr/>
          <a:lstStyle/>
          <a:p>
            <a:fld id="{088308AC-53F2-4BED-860E-0A2F53A80632}" type="slidenum">
              <a:rPr lang="en-US" smtClean="0"/>
              <a:pPr/>
              <a:t>17</a:t>
            </a:fld>
            <a:endParaRPr lang="en-US" dirty="0"/>
          </a:p>
        </p:txBody>
      </p:sp>
    </p:spTree>
    <p:extLst>
      <p:ext uri="{BB962C8B-B14F-4D97-AF65-F5344CB8AC3E}">
        <p14:creationId xmlns:p14="http://schemas.microsoft.com/office/powerpoint/2010/main" val="139783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 is correct</a:t>
            </a:r>
          </a:p>
          <a:p>
            <a:r>
              <a:rPr lang="en-US" dirty="0"/>
              <a:t>Easy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18</a:t>
            </a:fld>
            <a:endParaRPr lang="en-US" dirty="0"/>
          </a:p>
        </p:txBody>
      </p:sp>
    </p:spTree>
    <p:extLst>
      <p:ext uri="{BB962C8B-B14F-4D97-AF65-F5344CB8AC3E}">
        <p14:creationId xmlns:p14="http://schemas.microsoft.com/office/powerpoint/2010/main" val="2205458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 is correct</a:t>
            </a:r>
          </a:p>
          <a:p>
            <a:r>
              <a:rPr lang="en-US" dirty="0"/>
              <a:t>Moderate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19</a:t>
            </a:fld>
            <a:endParaRPr lang="en-US" dirty="0"/>
          </a:p>
        </p:txBody>
      </p:sp>
    </p:spTree>
    <p:extLst>
      <p:ext uri="{BB962C8B-B14F-4D97-AF65-F5344CB8AC3E}">
        <p14:creationId xmlns:p14="http://schemas.microsoft.com/office/powerpoint/2010/main" val="271047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d is correct</a:t>
            </a:r>
          </a:p>
          <a:p>
            <a:r>
              <a:rPr lang="en-US" dirty="0"/>
              <a:t>Easy (optional)</a:t>
            </a:r>
          </a:p>
        </p:txBody>
      </p:sp>
      <p:sp>
        <p:nvSpPr>
          <p:cNvPr id="4" name="Slide Number Placeholder 3"/>
          <p:cNvSpPr>
            <a:spLocks noGrp="1"/>
          </p:cNvSpPr>
          <p:nvPr>
            <p:ph type="sldNum" sz="quarter" idx="10"/>
          </p:nvPr>
        </p:nvSpPr>
        <p:spPr/>
        <p:txBody>
          <a:bodyPr/>
          <a:lstStyle/>
          <a:p>
            <a:fld id="{088308AC-53F2-4BED-860E-0A2F53A80632}" type="slidenum">
              <a:rPr lang="en-US" smtClean="0"/>
              <a:pPr/>
              <a:t>20</a:t>
            </a:fld>
            <a:endParaRPr lang="en-US" dirty="0"/>
          </a:p>
        </p:txBody>
      </p:sp>
    </p:spTree>
    <p:extLst>
      <p:ext uri="{BB962C8B-B14F-4D97-AF65-F5344CB8AC3E}">
        <p14:creationId xmlns:p14="http://schemas.microsoft.com/office/powerpoint/2010/main" val="3513710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3</a:t>
            </a:fld>
            <a:endParaRPr lang="en-US" dirty="0"/>
          </a:p>
        </p:txBody>
      </p:sp>
    </p:spTree>
    <p:extLst>
      <p:ext uri="{BB962C8B-B14F-4D97-AF65-F5344CB8AC3E}">
        <p14:creationId xmlns:p14="http://schemas.microsoft.com/office/powerpoint/2010/main" val="267087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d is correct</a:t>
            </a:r>
          </a:p>
          <a:p>
            <a:r>
              <a:rPr lang="en-US" dirty="0"/>
              <a:t>Moderate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21</a:t>
            </a:fld>
            <a:endParaRPr lang="en-US" dirty="0"/>
          </a:p>
        </p:txBody>
      </p:sp>
    </p:spTree>
    <p:extLst>
      <p:ext uri="{BB962C8B-B14F-4D97-AF65-F5344CB8AC3E}">
        <p14:creationId xmlns:p14="http://schemas.microsoft.com/office/powerpoint/2010/main" val="2686735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a is</a:t>
            </a:r>
            <a:r>
              <a:rPr lang="en-US" baseline="0" dirty="0"/>
              <a:t> correct </a:t>
            </a:r>
          </a:p>
          <a:p>
            <a:r>
              <a:rPr lang="en-US" baseline="0" dirty="0"/>
              <a:t>Moderate (Compulsory)</a:t>
            </a:r>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22</a:t>
            </a:fld>
            <a:endParaRPr lang="en-US" dirty="0"/>
          </a:p>
        </p:txBody>
      </p:sp>
    </p:spTree>
    <p:extLst>
      <p:ext uri="{BB962C8B-B14F-4D97-AF65-F5344CB8AC3E}">
        <p14:creationId xmlns:p14="http://schemas.microsoft.com/office/powerpoint/2010/main" val="3527378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 is correct </a:t>
            </a:r>
          </a:p>
          <a:p>
            <a:r>
              <a:rPr lang="en-US" dirty="0"/>
              <a:t>Easy (optional)</a:t>
            </a:r>
          </a:p>
        </p:txBody>
      </p:sp>
      <p:sp>
        <p:nvSpPr>
          <p:cNvPr id="4" name="Slide Number Placeholder 3"/>
          <p:cNvSpPr>
            <a:spLocks noGrp="1"/>
          </p:cNvSpPr>
          <p:nvPr>
            <p:ph type="sldNum" sz="quarter" idx="10"/>
          </p:nvPr>
        </p:nvSpPr>
        <p:spPr/>
        <p:txBody>
          <a:bodyPr/>
          <a:lstStyle/>
          <a:p>
            <a:fld id="{088308AC-53F2-4BED-860E-0A2F53A80632}" type="slidenum">
              <a:rPr lang="en-US" smtClean="0"/>
              <a:pPr/>
              <a:t>23</a:t>
            </a:fld>
            <a:endParaRPr lang="en-US" dirty="0"/>
          </a:p>
        </p:txBody>
      </p:sp>
    </p:spTree>
    <p:extLst>
      <p:ext uri="{BB962C8B-B14F-4D97-AF65-F5344CB8AC3E}">
        <p14:creationId xmlns:p14="http://schemas.microsoft.com/office/powerpoint/2010/main" val="2439485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 is correct </a:t>
            </a:r>
          </a:p>
          <a:p>
            <a:r>
              <a:rPr lang="en-US" dirty="0"/>
              <a:t>Easy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24</a:t>
            </a:fld>
            <a:endParaRPr lang="en-US" dirty="0"/>
          </a:p>
        </p:txBody>
      </p:sp>
    </p:spTree>
    <p:extLst>
      <p:ext uri="{BB962C8B-B14F-4D97-AF65-F5344CB8AC3E}">
        <p14:creationId xmlns:p14="http://schemas.microsoft.com/office/powerpoint/2010/main" val="2370531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b is correct </a:t>
            </a:r>
          </a:p>
          <a:p>
            <a:r>
              <a:rPr lang="en-US" dirty="0"/>
              <a:t>Moderate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25</a:t>
            </a:fld>
            <a:endParaRPr lang="en-US" dirty="0"/>
          </a:p>
        </p:txBody>
      </p:sp>
    </p:spTree>
    <p:extLst>
      <p:ext uri="{BB962C8B-B14F-4D97-AF65-F5344CB8AC3E}">
        <p14:creationId xmlns:p14="http://schemas.microsoft.com/office/powerpoint/2010/main" val="1173758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 is correct </a:t>
            </a:r>
          </a:p>
          <a:p>
            <a:r>
              <a:rPr lang="en-US" dirty="0"/>
              <a:t>Moderate (optional)</a:t>
            </a:r>
          </a:p>
        </p:txBody>
      </p:sp>
      <p:sp>
        <p:nvSpPr>
          <p:cNvPr id="4" name="Slide Number Placeholder 3"/>
          <p:cNvSpPr>
            <a:spLocks noGrp="1"/>
          </p:cNvSpPr>
          <p:nvPr>
            <p:ph type="sldNum" sz="quarter" idx="10"/>
          </p:nvPr>
        </p:nvSpPr>
        <p:spPr/>
        <p:txBody>
          <a:bodyPr/>
          <a:lstStyle/>
          <a:p>
            <a:fld id="{088308AC-53F2-4BED-860E-0A2F53A80632}" type="slidenum">
              <a:rPr lang="en-US" smtClean="0"/>
              <a:pPr/>
              <a:t>26</a:t>
            </a:fld>
            <a:endParaRPr lang="en-US" dirty="0"/>
          </a:p>
        </p:txBody>
      </p:sp>
    </p:spTree>
    <p:extLst>
      <p:ext uri="{BB962C8B-B14F-4D97-AF65-F5344CB8AC3E}">
        <p14:creationId xmlns:p14="http://schemas.microsoft.com/office/powerpoint/2010/main" val="470800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d is correct</a:t>
            </a:r>
          </a:p>
          <a:p>
            <a:r>
              <a:rPr lang="en-US" dirty="0"/>
              <a:t>Expert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27</a:t>
            </a:fld>
            <a:endParaRPr lang="en-US" dirty="0"/>
          </a:p>
        </p:txBody>
      </p:sp>
    </p:spTree>
    <p:extLst>
      <p:ext uri="{BB962C8B-B14F-4D97-AF65-F5344CB8AC3E}">
        <p14:creationId xmlns:p14="http://schemas.microsoft.com/office/powerpoint/2010/main" val="1635431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a is correct </a:t>
            </a:r>
          </a:p>
          <a:p>
            <a:r>
              <a:rPr lang="en-US" dirty="0"/>
              <a:t>Easy (Optional)</a:t>
            </a:r>
          </a:p>
        </p:txBody>
      </p:sp>
      <p:sp>
        <p:nvSpPr>
          <p:cNvPr id="4" name="Slide Number Placeholder 3"/>
          <p:cNvSpPr>
            <a:spLocks noGrp="1"/>
          </p:cNvSpPr>
          <p:nvPr>
            <p:ph type="sldNum" sz="quarter" idx="10"/>
          </p:nvPr>
        </p:nvSpPr>
        <p:spPr/>
        <p:txBody>
          <a:bodyPr/>
          <a:lstStyle/>
          <a:p>
            <a:fld id="{088308AC-53F2-4BED-860E-0A2F53A80632}" type="slidenum">
              <a:rPr lang="en-US" smtClean="0"/>
              <a:pPr/>
              <a:t>28</a:t>
            </a:fld>
            <a:endParaRPr lang="en-US" dirty="0"/>
          </a:p>
        </p:txBody>
      </p:sp>
    </p:spTree>
    <p:extLst>
      <p:ext uri="{BB962C8B-B14F-4D97-AF65-F5344CB8AC3E}">
        <p14:creationId xmlns:p14="http://schemas.microsoft.com/office/powerpoint/2010/main" val="1011344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a is correct</a:t>
            </a:r>
          </a:p>
          <a:p>
            <a:r>
              <a:rPr lang="en-US" dirty="0"/>
              <a:t>Moderate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29</a:t>
            </a:fld>
            <a:endParaRPr lang="en-US" dirty="0"/>
          </a:p>
        </p:txBody>
      </p:sp>
    </p:spTree>
    <p:extLst>
      <p:ext uri="{BB962C8B-B14F-4D97-AF65-F5344CB8AC3E}">
        <p14:creationId xmlns:p14="http://schemas.microsoft.com/office/powerpoint/2010/main" val="2990041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 is correct</a:t>
            </a:r>
          </a:p>
          <a:p>
            <a:r>
              <a:rPr lang="en-US" dirty="0"/>
              <a:t>Moderate (Optional)</a:t>
            </a:r>
          </a:p>
        </p:txBody>
      </p:sp>
      <p:sp>
        <p:nvSpPr>
          <p:cNvPr id="4" name="Slide Number Placeholder 3"/>
          <p:cNvSpPr>
            <a:spLocks noGrp="1"/>
          </p:cNvSpPr>
          <p:nvPr>
            <p:ph type="sldNum" sz="quarter" idx="10"/>
          </p:nvPr>
        </p:nvSpPr>
        <p:spPr/>
        <p:txBody>
          <a:bodyPr/>
          <a:lstStyle/>
          <a:p>
            <a:fld id="{088308AC-53F2-4BED-860E-0A2F53A80632}" type="slidenum">
              <a:rPr lang="en-US" smtClean="0"/>
              <a:pPr/>
              <a:t>30</a:t>
            </a:fld>
            <a:endParaRPr lang="en-US" dirty="0"/>
          </a:p>
        </p:txBody>
      </p:sp>
    </p:spTree>
    <p:extLst>
      <p:ext uri="{BB962C8B-B14F-4D97-AF65-F5344CB8AC3E}">
        <p14:creationId xmlns:p14="http://schemas.microsoft.com/office/powerpoint/2010/main" val="307962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4</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t>
            </a:r>
            <a:r>
              <a:rPr lang="en-US" baseline="0" dirty="0"/>
              <a:t> d is correct </a:t>
            </a:r>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31</a:t>
            </a:fld>
            <a:endParaRPr lang="en-US" dirty="0"/>
          </a:p>
        </p:txBody>
      </p:sp>
    </p:spTree>
    <p:extLst>
      <p:ext uri="{BB962C8B-B14F-4D97-AF65-F5344CB8AC3E}">
        <p14:creationId xmlns:p14="http://schemas.microsoft.com/office/powerpoint/2010/main" val="2831912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a is correct </a:t>
            </a:r>
          </a:p>
          <a:p>
            <a:r>
              <a:rPr lang="en-US" dirty="0"/>
              <a:t>Moderate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32</a:t>
            </a:fld>
            <a:endParaRPr lang="en-US" dirty="0"/>
          </a:p>
        </p:txBody>
      </p:sp>
    </p:spTree>
    <p:extLst>
      <p:ext uri="{BB962C8B-B14F-4D97-AF65-F5344CB8AC3E}">
        <p14:creationId xmlns:p14="http://schemas.microsoft.com/office/powerpoint/2010/main" val="3737334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a is correct </a:t>
            </a:r>
          </a:p>
          <a:p>
            <a:r>
              <a:rPr lang="en-US" dirty="0"/>
              <a:t>Moderate (Compulsory)</a:t>
            </a:r>
          </a:p>
        </p:txBody>
      </p:sp>
      <p:sp>
        <p:nvSpPr>
          <p:cNvPr id="4" name="Slide Number Placeholder 3"/>
          <p:cNvSpPr>
            <a:spLocks noGrp="1"/>
          </p:cNvSpPr>
          <p:nvPr>
            <p:ph type="sldNum" sz="quarter" idx="10"/>
          </p:nvPr>
        </p:nvSpPr>
        <p:spPr/>
        <p:txBody>
          <a:bodyPr/>
          <a:lstStyle/>
          <a:p>
            <a:fld id="{088308AC-53F2-4BED-860E-0A2F53A80632}" type="slidenum">
              <a:rPr lang="en-US" smtClean="0"/>
              <a:pPr/>
              <a:t>33</a:t>
            </a:fld>
            <a:endParaRPr lang="en-US" dirty="0"/>
          </a:p>
        </p:txBody>
      </p:sp>
    </p:spTree>
    <p:extLst>
      <p:ext uri="{BB962C8B-B14F-4D97-AF65-F5344CB8AC3E}">
        <p14:creationId xmlns:p14="http://schemas.microsoft.com/office/powerpoint/2010/main" val="1611984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80199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945455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06077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Correct Option: </a:t>
            </a:r>
            <a:r>
              <a:rPr lang="en-US" baseline="0" dirty="0"/>
              <a:t>A</a:t>
            </a:r>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442389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a:t>
            </a:r>
            <a:r>
              <a:rPr lang="en-US" dirty="0"/>
              <a:t>Option: B</a:t>
            </a:r>
          </a:p>
          <a:p>
            <a:r>
              <a:rPr lang="en-US" dirty="0"/>
              <a:t>Easy (Compulsory)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53441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A</a:t>
            </a:r>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0319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a:t>
            </a:r>
          </a:p>
          <a:p>
            <a:r>
              <a:rPr lang="en-US" baseline="0" dirty="0"/>
              <a:t>Easy (Optional)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890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5</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r>
              <a:rPr lang="en-US" dirty="0"/>
              <a:t>Moderate (Compulsory)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069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B</a:t>
            </a:r>
          </a:p>
          <a:p>
            <a:r>
              <a:rPr lang="en-IN" dirty="0"/>
              <a:t>Expert (Compulsory)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81370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A</a:t>
            </a:r>
          </a:p>
          <a:p>
            <a:r>
              <a:rPr lang="en-US" dirty="0"/>
              <a:t>Easy (Optional)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7988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B</a:t>
            </a:r>
          </a:p>
          <a:p>
            <a:r>
              <a:rPr lang="en-US" dirty="0"/>
              <a:t>Easy (Optional)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3110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r>
              <a:rPr lang="en-US" dirty="0"/>
              <a:t>Moderate (Optional)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61873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D</a:t>
            </a:r>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8935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C</a:t>
            </a:r>
          </a:p>
          <a:p>
            <a:r>
              <a:rPr lang="en-US" baseline="0" dirty="0"/>
              <a:t>Easy (Optional)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22801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p>
          <a:p>
            <a:r>
              <a:rPr lang="en-US" baseline="0" dirty="0"/>
              <a:t>Moderate (Compulsory)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00178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p>
          <a:p>
            <a:r>
              <a:rPr lang="en-US" baseline="0" dirty="0"/>
              <a:t>Moderate (Optional)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8536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B</a:t>
            </a:r>
          </a:p>
          <a:p>
            <a:r>
              <a:rPr lang="en-IN" dirty="0"/>
              <a:t>Moderate (Compulsory)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354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6</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 D</a:t>
            </a:r>
          </a:p>
          <a:p>
            <a:r>
              <a:rPr lang="en-IN" dirty="0"/>
              <a:t>Moderate (Compulsory)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01405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d is correct</a:t>
            </a:r>
          </a:p>
          <a:p>
            <a:r>
              <a:rPr lang="en-US" dirty="0"/>
              <a:t>Easy (Compulsory)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8308AC-53F2-4BED-860E-0A2F53A80632}" type="slidenum">
              <a:rPr kumimoji="0" lang="en-US" sz="1200" b="0" i="0"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3998150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c is correct</a:t>
            </a:r>
          </a:p>
          <a:p>
            <a:r>
              <a:rPr lang="en-US" dirty="0"/>
              <a:t>Easy (Optional)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8308AC-53F2-4BED-860E-0A2F53A80632}" type="slidenum">
              <a:rPr kumimoji="0" lang="en-US" sz="1200" b="0" i="0"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2333535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r>
              <a:rPr lang="en-US" dirty="0"/>
              <a:t>Easy (Compulsory)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E5F1C-18F0-46A8-B179-598C90B80A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626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7</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8</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9</a:t>
            </a:fld>
            <a:endParaRPr lang="en-US" dirty="0"/>
          </a:p>
        </p:txBody>
      </p:sp>
    </p:spTree>
    <p:extLst>
      <p:ext uri="{BB962C8B-B14F-4D97-AF65-F5344CB8AC3E}">
        <p14:creationId xmlns:p14="http://schemas.microsoft.com/office/powerpoint/2010/main" val="3473029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308AC-53F2-4BED-860E-0A2F53A80632}" type="slidenum">
              <a:rPr lang="en-US" smtClean="0"/>
              <a:pPr/>
              <a:t>10</a:t>
            </a:fld>
            <a:endParaRPr lang="en-US" dirty="0"/>
          </a:p>
        </p:txBody>
      </p:sp>
    </p:spTree>
    <p:extLst>
      <p:ext uri="{BB962C8B-B14F-4D97-AF65-F5344CB8AC3E}">
        <p14:creationId xmlns:p14="http://schemas.microsoft.com/office/powerpoint/2010/main" val="347302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5FE08B-56DE-4052-B700-D09D0D938704}"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FE08B-56DE-4052-B700-D09D0D938704}"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FE08B-56DE-4052-B700-D09D0D938704}"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6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18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1/28/2022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598242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638266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2"/>
            <a:ext cx="7772400" cy="2505075"/>
          </a:xfrm>
        </p:spPr>
        <p:txBody>
          <a:bodyPr anchor="b"/>
          <a:lstStyle>
            <a:lvl1pPr algn="ctr" defTabSz="685800" rtl="0" eaLnBrk="1" latinLnBrk="0" hangingPunct="1">
              <a:lnSpc>
                <a:spcPct val="100000"/>
              </a:lnSpc>
              <a:spcBef>
                <a:spcPct val="0"/>
              </a:spcBef>
              <a:buNone/>
              <a:defRPr lang="en-US" sz="36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296729"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86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2"/>
            <a:ext cx="4038600" cy="4525963"/>
          </a:xfrm>
        </p:spPr>
        <p:txBody>
          <a:bodyPr/>
          <a:lstStyle>
            <a:lvl1pPr>
              <a:defRPr sz="18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533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4648201" y="1600200"/>
            <a:ext cx="4041775" cy="609600"/>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5729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4217527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414497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66700"/>
            <a:ext cx="3008313" cy="2095500"/>
          </a:xfrm>
        </p:spPr>
        <p:txBody>
          <a:bodyPr anchor="b"/>
          <a:lstStyle>
            <a:lvl1pPr algn="ctr">
              <a:lnSpc>
                <a:spcPct val="100000"/>
              </a:lnSpc>
              <a:defRPr sz="21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8" y="273052"/>
            <a:ext cx="4995863"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8" y="2438402"/>
            <a:ext cx="3008313" cy="3687763"/>
          </a:xfrm>
        </p:spPr>
        <p:txBody>
          <a:bodyPr>
            <a:normAutofit/>
          </a:bodyPr>
          <a:lstStyle>
            <a:lvl1pPr marL="0" indent="0" algn="ctr">
              <a:lnSpc>
                <a:spcPct val="125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383117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FE08B-56DE-4052-B700-D09D0D938704}"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228600"/>
            <a:ext cx="5711824" cy="895350"/>
          </a:xfrm>
        </p:spPr>
        <p:txBody>
          <a:bodyPr anchor="b"/>
          <a:lstStyle>
            <a:lvl1pPr algn="ctr">
              <a:lnSpc>
                <a:spcPct val="100000"/>
              </a:lnSpc>
              <a:defRPr sz="2100" b="0"/>
            </a:lvl1pPr>
          </a:lstStyle>
          <a:p>
            <a:r>
              <a:rPr lang="en-US"/>
              <a:t>Click to edit Master title style</a:t>
            </a:r>
            <a:endParaRPr lang="en-US" dirty="0"/>
          </a:p>
        </p:txBody>
      </p:sp>
      <p:sp>
        <p:nvSpPr>
          <p:cNvPr id="3" name="Picture Placeholder 2"/>
          <p:cNvSpPr>
            <a:spLocks noGrp="1"/>
          </p:cNvSpPr>
          <p:nvPr>
            <p:ph type="pic" idx="1"/>
          </p:nvPr>
        </p:nvSpPr>
        <p:spPr>
          <a:xfrm>
            <a:off x="1508127"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679577" y="5810250"/>
            <a:ext cx="5711824" cy="5334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1335885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557623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extLst>
      <p:ext uri="{BB962C8B-B14F-4D97-AF65-F5344CB8AC3E}">
        <p14:creationId xmlns:p14="http://schemas.microsoft.com/office/powerpoint/2010/main" val="401305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FE08B-56DE-4052-B700-D09D0D938704}"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5FE08B-56DE-4052-B700-D09D0D938704}"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5FE08B-56DE-4052-B700-D09D0D938704}"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5FE08B-56DE-4052-B700-D09D0D938704}"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FE08B-56DE-4052-B700-D09D0D938704}"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5FE08B-56DE-4052-B700-D09D0D938704}"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5FE08B-56DE-4052-B700-D09D0D938704}"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905FE08B-56DE-4052-B700-D09D0D938704}" type="datetimeFigureOut">
              <a:rPr lang="en-US" smtClean="0"/>
              <a:pPr/>
              <a:t>1/28/2022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87F19CC1-5436-4E7A-9463-E5256CCBBBEF}" type="slidenum">
              <a:rPr lang="en-US" smtClean="0"/>
              <a:pPr/>
              <a:t>‹#›</a:t>
            </a:fld>
            <a:endParaRPr lang="en-US" dirty="0"/>
          </a:p>
        </p:txBody>
      </p:sp>
      <p:sp>
        <p:nvSpPr>
          <p:cNvPr id="7" name="Rectangle 6"/>
          <p:cNvSpPr/>
          <p:nvPr userDrawn="1"/>
        </p:nvSpPr>
        <p:spPr>
          <a:xfrm>
            <a:off x="1738148" y="463094"/>
            <a:ext cx="6325914"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latin typeface="Times New Roman" pitchFamily="18" charset="0"/>
              </a:rPr>
              <a:t>Geometry and</a:t>
            </a:r>
            <a:r>
              <a:rPr lang="en-IN" sz="2800" b="1" baseline="0" dirty="0">
                <a:solidFill>
                  <a:schemeClr val="bg1"/>
                </a:solidFill>
                <a:latin typeface="Times New Roman" pitchFamily="18" charset="0"/>
              </a:rPr>
              <a:t> Area</a:t>
            </a:r>
            <a:endParaRPr lang="en-US" sz="2800" b="1" dirty="0">
              <a:solidFill>
                <a:schemeClr val="bg1"/>
              </a:solidFill>
              <a:latin typeface="Times New Roman" pitchFamily="18" charset="0"/>
            </a:endParaRPr>
          </a:p>
        </p:txBody>
      </p:sp>
      <p:pic>
        <p:nvPicPr>
          <p:cNvPr id="8" name="Picture 7"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2"/>
            <a:ext cx="2085975" cy="365125"/>
          </a:xfrm>
          <a:prstGeom prst="rect">
            <a:avLst/>
          </a:prstGeom>
        </p:spPr>
        <p:txBody>
          <a:bodyPr vert="horz" lIns="91440" tIns="45720" rIns="45720" bIns="45720" rtlCol="0" anchor="ctr"/>
          <a:lstStyle>
            <a:lvl1pPr algn="r">
              <a:defRPr sz="900">
                <a:solidFill>
                  <a:schemeClr val="tx1">
                    <a:lumMod val="65000"/>
                    <a:lumOff val="35000"/>
                  </a:schemeClr>
                </a:solidFill>
                <a:latin typeface="Century Gothic" pitchFamily="34" charset="0"/>
              </a:defRPr>
            </a:lvl1pPr>
          </a:lstStyle>
          <a:p>
            <a:fld id="{9C7B6E1B-5CD6-457E-B12E-40DB70920123}" type="datetimeFigureOut">
              <a:rPr lang="en-US" smtClean="0"/>
              <a:pPr/>
              <a:t>1/28/2022</a:t>
            </a:fld>
            <a:endParaRPr lang="en-US"/>
          </a:p>
        </p:txBody>
      </p:sp>
      <p:sp>
        <p:nvSpPr>
          <p:cNvPr id="5" name="Footer Placeholder 4"/>
          <p:cNvSpPr>
            <a:spLocks noGrp="1"/>
          </p:cNvSpPr>
          <p:nvPr>
            <p:ph type="ftr" sz="quarter" idx="3"/>
          </p:nvPr>
        </p:nvSpPr>
        <p:spPr>
          <a:xfrm>
            <a:off x="659165" y="6356352"/>
            <a:ext cx="2847975" cy="365125"/>
          </a:xfrm>
          <a:prstGeom prst="rect">
            <a:avLst/>
          </a:prstGeom>
        </p:spPr>
        <p:txBody>
          <a:bodyPr vert="horz" lIns="45720" tIns="45720" rIns="91440" bIns="45720" rtlCol="0" anchor="ctr"/>
          <a:lstStyle>
            <a:lvl1pPr algn="l">
              <a:defRPr sz="9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6356352"/>
            <a:ext cx="561975" cy="365125"/>
          </a:xfrm>
          <a:prstGeom prst="rect">
            <a:avLst/>
          </a:prstGeom>
        </p:spPr>
        <p:txBody>
          <a:bodyPr vert="horz" lIns="27432" tIns="45720" rIns="45720" bIns="45720" rtlCol="0" anchor="ctr"/>
          <a:lstStyle>
            <a:lvl1pPr algn="l">
              <a:defRPr sz="9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8457761"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685800" rtl="0" eaLnBrk="1" latinLnBrk="0" hangingPunct="1"/>
            <a:endParaRPr lang="en-US" sz="1350" kern="1200">
              <a:solidFill>
                <a:schemeClr val="lt1"/>
              </a:solidFill>
              <a:latin typeface="+mn-lt"/>
              <a:ea typeface="+mn-ea"/>
              <a:cs typeface="+mn-cs"/>
            </a:endParaRPr>
          </a:p>
        </p:txBody>
      </p:sp>
      <p:sp>
        <p:nvSpPr>
          <p:cNvPr id="8" name="Oval 7"/>
          <p:cNvSpPr/>
          <p:nvPr/>
        </p:nvSpPr>
        <p:spPr>
          <a:xfrm>
            <a:off x="56912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descr="WhatsApp Image 2019-04-08 at 17.27.06.jpeg"/>
          <p:cNvPicPr/>
          <p:nvPr/>
        </p:nvPicPr>
        <p:blipFill>
          <a:blip r:embed="rId13" cstate="print">
            <a:clrChange>
              <a:clrFrom>
                <a:srgbClr val="FFFFFF"/>
              </a:clrFrom>
              <a:clrTo>
                <a:srgbClr val="FFFFFF">
                  <a:alpha val="0"/>
                </a:srgbClr>
              </a:clrTo>
            </a:clrChange>
          </a:blip>
          <a:srcRect l="2564" t="9548" r="1603" b="9045"/>
          <a:stretch>
            <a:fillRect/>
          </a:stretch>
        </p:blipFill>
        <p:spPr>
          <a:xfrm>
            <a:off x="108284" y="0"/>
            <a:ext cx="1485900" cy="609600"/>
          </a:xfrm>
          <a:prstGeom prst="rect">
            <a:avLst/>
          </a:prstGeom>
        </p:spPr>
      </p:pic>
    </p:spTree>
    <p:extLst>
      <p:ext uri="{BB962C8B-B14F-4D97-AF65-F5344CB8AC3E}">
        <p14:creationId xmlns:p14="http://schemas.microsoft.com/office/powerpoint/2010/main" val="203012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ts val="4350"/>
        </a:lnSpc>
        <a:spcBef>
          <a:spcPct val="0"/>
        </a:spcBef>
        <a:buNone/>
        <a:defRPr sz="405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257175" indent="-257175" algn="l" defTabSz="685800"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1pPr>
      <a:lvl2pPr marL="557213" indent="-214313" algn="l" defTabSz="685800"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2pPr>
      <a:lvl3pPr marL="857250" indent="-171450" algn="l" defTabSz="685800"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3pPr>
      <a:lvl4pPr marL="1200150" indent="-171450" algn="l" defTabSz="685800"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5pPr>
      <a:lvl6pPr marL="1885950" indent="-171450" algn="l" defTabSz="685800"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6pPr>
      <a:lvl7pPr marL="2228850" indent="-171450" algn="l" defTabSz="685800"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7pPr>
      <a:lvl8pPr marL="2571750" indent="-171450" algn="l" defTabSz="685800"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8pPr>
      <a:lvl9pPr marL="2914650" indent="-171450" algn="l" defTabSz="685800"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5010" y="1905008"/>
            <a:ext cx="8422106" cy="3260551"/>
          </a:xfrm>
        </p:spPr>
        <p:txBody>
          <a:bodyPr>
            <a:normAutofit/>
          </a:bodyPr>
          <a:lstStyle/>
          <a:p>
            <a:r>
              <a:rPr lang="en-US" b="1" dirty="0">
                <a:solidFill>
                  <a:srgbClr val="C00000"/>
                </a:solidFill>
                <a:effectLst/>
              </a:rPr>
              <a:t>Geometry and Area</a:t>
            </a:r>
            <a:br>
              <a:rPr lang="en-US" b="1" dirty="0">
                <a:solidFill>
                  <a:srgbClr val="C00000"/>
                </a:solidFill>
                <a:effectLst/>
              </a:rPr>
            </a:br>
            <a:br>
              <a:rPr lang="en-US" b="1" dirty="0">
                <a:solidFill>
                  <a:srgbClr val="C00000"/>
                </a:solidFill>
                <a:effectLst/>
              </a:rPr>
            </a:br>
            <a:endParaRPr lang="en-US" dirty="0">
              <a:solidFill>
                <a:srgbClr val="C00000"/>
              </a:solidFill>
              <a:effectLst/>
            </a:endParaRPr>
          </a:p>
        </p:txBody>
      </p:sp>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perties of Square: Learn Properties of Square - Embibe">
            <a:extLst>
              <a:ext uri="{FF2B5EF4-FFF2-40B4-BE49-F238E27FC236}">
                <a16:creationId xmlns:a16="http://schemas.microsoft.com/office/drawing/2014/main" id="{46D36DD6-6F64-4073-B4E0-D02BEF144A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741" r="32760"/>
          <a:stretch/>
        </p:blipFill>
        <p:spPr bwMode="auto">
          <a:xfrm>
            <a:off x="6925518" y="908720"/>
            <a:ext cx="1197620"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descr="straight a space asterisk times square root of 2"/>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2" name="TextBox 11"/>
          <p:cNvSpPr txBox="1"/>
          <p:nvPr/>
        </p:nvSpPr>
        <p:spPr>
          <a:xfrm>
            <a:off x="683568" y="1423472"/>
            <a:ext cx="8060348" cy="2739211"/>
          </a:xfrm>
          <a:prstGeom prst="rect">
            <a:avLst/>
          </a:prstGeom>
          <a:noFill/>
        </p:spPr>
        <p:txBody>
          <a:bodyPr wrap="none" rtlCol="0">
            <a:spAutoFit/>
          </a:bodyPr>
          <a:lstStyle/>
          <a:p>
            <a:r>
              <a:rPr lang="en-US" sz="2800" b="1" dirty="0">
                <a:solidFill>
                  <a:srgbClr val="C00000"/>
                </a:solidFill>
              </a:rPr>
              <a:t>   </a:t>
            </a:r>
            <a:r>
              <a:rPr lang="en-US" sz="2800" b="1" u="sng" dirty="0">
                <a:solidFill>
                  <a:srgbClr val="C00000"/>
                </a:solidFill>
              </a:rPr>
              <a:t>Square</a:t>
            </a:r>
            <a:endParaRPr lang="en-IN" sz="2800" dirty="0">
              <a:solidFill>
                <a:srgbClr val="C00000"/>
              </a:solidFill>
            </a:endParaRPr>
          </a:p>
          <a:p>
            <a:pPr lvl="0"/>
            <a:endParaRPr lang="en-US" b="1" dirty="0"/>
          </a:p>
          <a:p>
            <a:pPr lvl="0"/>
            <a:r>
              <a:rPr lang="en-US" b="1" dirty="0"/>
              <a:t>A square is a rectangle with adjacent sides equal or a rhombus with each angle 90°</a:t>
            </a:r>
            <a:endParaRPr lang="en-IN" dirty="0"/>
          </a:p>
          <a:p>
            <a:pPr lvl="0"/>
            <a:r>
              <a:rPr lang="en-US" b="1" dirty="0"/>
              <a:t>Area =</a:t>
            </a:r>
            <a:r>
              <a:rPr lang="en-US" dirty="0"/>
              <a:t> base × height = a2</a:t>
            </a:r>
            <a:endParaRPr lang="en-IN" dirty="0"/>
          </a:p>
          <a:p>
            <a:pPr lvl="0"/>
            <a:r>
              <a:rPr lang="en-US" b="1" dirty="0"/>
              <a:t>Area =</a:t>
            </a:r>
            <a:r>
              <a:rPr lang="en-US" dirty="0"/>
              <a:t> 1/2 (diagonal)2 = 1/2 d2 (square is a rhombus too)</a:t>
            </a:r>
            <a:endParaRPr lang="en-IN" dirty="0"/>
          </a:p>
          <a:p>
            <a:pPr lvl="0"/>
            <a:r>
              <a:rPr lang="en-US" b="1" dirty="0"/>
              <a:t>Perimeter =</a:t>
            </a:r>
            <a:r>
              <a:rPr lang="en-US" dirty="0"/>
              <a:t> 4a (a = side of the square)</a:t>
            </a:r>
            <a:endParaRPr lang="en-IN" dirty="0"/>
          </a:p>
          <a:p>
            <a:pPr lvl="0"/>
            <a:r>
              <a:rPr lang="en-US" b="1" dirty="0"/>
              <a:t>Diagonal =</a:t>
            </a:r>
            <a:r>
              <a:rPr lang="en-US" dirty="0"/>
              <a:t>  </a:t>
            </a:r>
            <a:endParaRPr lang="en-IN" dirty="0"/>
          </a:p>
          <a:p>
            <a:pPr lvl="0"/>
            <a:r>
              <a:rPr lang="en-US" b="1" dirty="0"/>
              <a:t>Radius =</a:t>
            </a:r>
            <a:r>
              <a:rPr lang="en-US" dirty="0"/>
              <a:t> a/2</a:t>
            </a:r>
            <a:endParaRPr lang="en-IN" dirty="0"/>
          </a:p>
          <a:p>
            <a:endParaRPr lang="en-IN" dirty="0"/>
          </a:p>
        </p:txBody>
      </p:sp>
      <p:sp>
        <p:nvSpPr>
          <p:cNvPr id="13" name="Rectangle 12"/>
          <p:cNvSpPr/>
          <p:nvPr/>
        </p:nvSpPr>
        <p:spPr>
          <a:xfrm>
            <a:off x="755576" y="4228579"/>
            <a:ext cx="7916332" cy="2185214"/>
          </a:xfrm>
          <a:prstGeom prst="rect">
            <a:avLst/>
          </a:prstGeom>
        </p:spPr>
        <p:txBody>
          <a:bodyPr wrap="square">
            <a:spAutoFit/>
          </a:bodyPr>
          <a:lstStyle/>
          <a:p>
            <a:r>
              <a:rPr lang="en-US" sz="2800" b="1" dirty="0">
                <a:solidFill>
                  <a:srgbClr val="C00000"/>
                </a:solidFill>
              </a:rPr>
              <a:t>   </a:t>
            </a:r>
            <a:r>
              <a:rPr lang="en-US" sz="2800" b="1" u="sng" dirty="0">
                <a:solidFill>
                  <a:srgbClr val="C00000"/>
                </a:solidFill>
              </a:rPr>
              <a:t>Circles</a:t>
            </a:r>
            <a:endParaRPr lang="en-IN" sz="2800" dirty="0">
              <a:solidFill>
                <a:srgbClr val="C00000"/>
              </a:solidFill>
            </a:endParaRPr>
          </a:p>
          <a:p>
            <a:pPr lvl="0"/>
            <a:endParaRPr lang="en-US" dirty="0"/>
          </a:p>
          <a:p>
            <a:pPr lvl="0"/>
            <a:r>
              <a:rPr lang="en-US" dirty="0"/>
              <a:t>Area = pi * r2</a:t>
            </a:r>
            <a:endParaRPr lang="en-IN" dirty="0"/>
          </a:p>
          <a:p>
            <a:pPr lvl="0"/>
            <a:r>
              <a:rPr lang="en-US" dirty="0"/>
              <a:t>Circumference = 2 pi * r = (r = radius)</a:t>
            </a:r>
            <a:endParaRPr lang="en-IN" dirty="0"/>
          </a:p>
          <a:p>
            <a:pPr lvl="0"/>
            <a:r>
              <a:rPr lang="en-US" dirty="0"/>
              <a:t>Area = 1/2 × circumference × r. Arc: It is a part of the circumference of the circle. The bigger one is called the major arc and the smaller one the minor arc.</a:t>
            </a:r>
            <a:endParaRPr lang="en-IN" dirty="0"/>
          </a:p>
          <a:p>
            <a:r>
              <a:rPr lang="en-US" dirty="0"/>
              <a:t>Length (Arc XY) = </a:t>
            </a:r>
            <a:endParaRPr lang="en-IN" dirty="0"/>
          </a:p>
        </p:txBody>
      </p:sp>
      <p:pic>
        <p:nvPicPr>
          <p:cNvPr id="2052" name="Picture 4" descr="Circle - Wikipedia">
            <a:extLst>
              <a:ext uri="{FF2B5EF4-FFF2-40B4-BE49-F238E27FC236}">
                <a16:creationId xmlns:a16="http://schemas.microsoft.com/office/drawing/2014/main" id="{E9CEA5BA-EFD5-4385-981E-991F738878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367" y="3717032"/>
            <a:ext cx="1261771" cy="1278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63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40" y="910461"/>
            <a:ext cx="7272808" cy="830997"/>
          </a:xfrm>
          <a:prstGeom prst="rect">
            <a:avLst/>
          </a:prstGeom>
        </p:spPr>
        <p:txBody>
          <a:bodyPr wrap="square">
            <a:spAutoFit/>
          </a:bodyPr>
          <a:lstStyle/>
          <a:p>
            <a:r>
              <a:rPr lang="en-US" sz="2400" b="1" u="sng" dirty="0"/>
              <a:t>Properties of a circle</a:t>
            </a:r>
            <a:endParaRPr lang="en-IN" sz="2400" dirty="0"/>
          </a:p>
          <a:p>
            <a:pPr lvl="0"/>
            <a:r>
              <a:rPr lang="en-US" sz="2400" dirty="0"/>
              <a:t>.</a:t>
            </a:r>
            <a:endParaRPr lang="en-IN"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8280919" cy="518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67544" y="1556792"/>
            <a:ext cx="0" cy="5184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55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039738"/>
            <a:ext cx="6336704" cy="5549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612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292" y="1124744"/>
            <a:ext cx="8229600" cy="1143000"/>
          </a:xfrm>
        </p:spPr>
        <p:txBody>
          <a:bodyPr>
            <a:noAutofit/>
          </a:bodyPr>
          <a:lstStyle/>
          <a:p>
            <a:pPr algn="l"/>
            <a:r>
              <a:rPr lang="en-US" sz="2000" dirty="0"/>
              <a:t>Q 1 In the adjoining figure, ∠ABC = 100°, ∠EDC = 120° and AB || DE. Then, ∠BCD is equal to ?</a:t>
            </a:r>
            <a:br>
              <a:rPr lang="en-US" sz="2000" dirty="0"/>
            </a:br>
            <a:br>
              <a:rPr lang="en-US" sz="2000" dirty="0"/>
            </a:br>
            <a:r>
              <a:rPr lang="en-US" sz="2000" dirty="0"/>
              <a:t>a) 45</a:t>
            </a:r>
            <a:r>
              <a:rPr lang="en-US" sz="2000" b="1" dirty="0"/>
              <a:t>°  </a:t>
            </a:r>
            <a:r>
              <a:rPr lang="en-US" sz="2000" dirty="0"/>
              <a:t> 	  b) 35</a:t>
            </a:r>
            <a:r>
              <a:rPr lang="en-US" sz="2000" b="1" dirty="0"/>
              <a:t>°   	   </a:t>
            </a:r>
            <a:r>
              <a:rPr lang="en-US" sz="2000" dirty="0"/>
              <a:t>c) 50</a:t>
            </a:r>
            <a:r>
              <a:rPr lang="en-US" sz="2000" b="1" dirty="0"/>
              <a:t>°  	    </a:t>
            </a:r>
            <a:r>
              <a:rPr lang="en-US" sz="2000" dirty="0"/>
              <a:t>d)  40</a:t>
            </a:r>
            <a:r>
              <a:rPr lang="en-US" sz="2000" b="1" dirty="0"/>
              <a:t>° </a:t>
            </a:r>
            <a:br>
              <a:rPr lang="en-US" sz="2000" dirty="0"/>
            </a:br>
            <a:endParaRPr lang="en-US" sz="2000" dirty="0"/>
          </a:p>
        </p:txBody>
      </p:sp>
      <p:pic>
        <p:nvPicPr>
          <p:cNvPr id="3074" name="Picture 2" descr="C:\Users\sapna\Desktop\geometry  questions\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108" y="2295252"/>
            <a:ext cx="3991892" cy="186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03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1143000"/>
          </a:xfrm>
        </p:spPr>
        <p:txBody>
          <a:bodyPr>
            <a:normAutofit/>
          </a:bodyPr>
          <a:lstStyle/>
          <a:p>
            <a:pPr algn="l"/>
            <a:r>
              <a:rPr lang="en-US" sz="2000" dirty="0"/>
              <a:t>Q 2 In the given figure, AB || CD, ∠ABO = 40° and ∠CDO = 30°. If ∠DOB = x°, then the value of x is ?</a:t>
            </a:r>
            <a:br>
              <a:rPr lang="en-US" sz="2000" dirty="0"/>
            </a:br>
            <a:r>
              <a:rPr lang="en-US" sz="2000" dirty="0"/>
              <a:t>a) 50</a:t>
            </a:r>
            <a:r>
              <a:rPr lang="en-US" sz="2000" b="1" dirty="0"/>
              <a:t>°    </a:t>
            </a:r>
            <a:r>
              <a:rPr lang="en-US" sz="2000" dirty="0"/>
              <a:t>b)  60</a:t>
            </a:r>
            <a:r>
              <a:rPr lang="en-US" sz="2000" b="1" dirty="0"/>
              <a:t>°</a:t>
            </a:r>
            <a:r>
              <a:rPr lang="en-US" sz="2000" dirty="0"/>
              <a:t>     c)80</a:t>
            </a:r>
            <a:r>
              <a:rPr lang="en-US" sz="2000" b="1" dirty="0"/>
              <a:t>°</a:t>
            </a:r>
            <a:r>
              <a:rPr lang="en-US" sz="2000" dirty="0"/>
              <a:t>     d)70</a:t>
            </a:r>
            <a:r>
              <a:rPr lang="en-US" sz="2000" b="1" dirty="0"/>
              <a:t>° </a:t>
            </a:r>
            <a:endParaRPr lang="en-US" sz="2000" dirty="0"/>
          </a:p>
        </p:txBody>
      </p:sp>
      <p:pic>
        <p:nvPicPr>
          <p:cNvPr id="4" name="Picture 3">
            <a:extLst>
              <a:ext uri="{FF2B5EF4-FFF2-40B4-BE49-F238E27FC236}">
                <a16:creationId xmlns:a16="http://schemas.microsoft.com/office/drawing/2014/main" id="{5856A58A-D7F4-443A-8397-A8463A28E473}"/>
              </a:ext>
            </a:extLst>
          </p:cNvPr>
          <p:cNvPicPr>
            <a:picLocks noChangeAspect="1"/>
          </p:cNvPicPr>
          <p:nvPr/>
        </p:nvPicPr>
        <p:blipFill>
          <a:blip r:embed="rId3"/>
          <a:stretch>
            <a:fillRect/>
          </a:stretch>
        </p:blipFill>
        <p:spPr>
          <a:xfrm>
            <a:off x="4716016" y="1696244"/>
            <a:ext cx="2466975" cy="2019300"/>
          </a:xfrm>
          <a:prstGeom prst="rect">
            <a:avLst/>
          </a:prstGeom>
        </p:spPr>
      </p:pic>
    </p:spTree>
    <p:extLst>
      <p:ext uri="{BB962C8B-B14F-4D97-AF65-F5344CB8AC3E}">
        <p14:creationId xmlns:p14="http://schemas.microsoft.com/office/powerpoint/2010/main" val="271903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1196752"/>
            <a:ext cx="8229600" cy="1143000"/>
          </a:xfrm>
        </p:spPr>
        <p:txBody>
          <a:bodyPr>
            <a:normAutofit fontScale="90000"/>
          </a:bodyPr>
          <a:lstStyle/>
          <a:p>
            <a:pPr algn="l"/>
            <a:r>
              <a:rPr lang="en-US" sz="2400" dirty="0"/>
              <a:t>Q 4 In a triangle ABC, the side BC is extended up to D. Such that CD = AC, if angle BAD = 110</a:t>
            </a:r>
            <a:r>
              <a:rPr lang="en-US" sz="2400" b="1" dirty="0"/>
              <a:t>° </a:t>
            </a:r>
            <a:r>
              <a:rPr lang="en-US" sz="2400" dirty="0"/>
              <a:t>and angle ACB= 70</a:t>
            </a:r>
            <a:r>
              <a:rPr lang="en-US" sz="2400" b="1" dirty="0"/>
              <a:t>°</a:t>
            </a:r>
            <a:r>
              <a:rPr lang="en-US" sz="2400" dirty="0"/>
              <a:t> then the value of angle ABC is ?</a:t>
            </a:r>
            <a:br>
              <a:rPr lang="en-US" sz="2400" dirty="0"/>
            </a:br>
            <a:r>
              <a:rPr lang="en-US" sz="2400" dirty="0"/>
              <a:t>a) 35</a:t>
            </a:r>
            <a:r>
              <a:rPr lang="en-US" sz="2400" b="1" dirty="0"/>
              <a:t>°    </a:t>
            </a:r>
            <a:r>
              <a:rPr lang="en-US" sz="2400" dirty="0"/>
              <a:t>b)  26</a:t>
            </a:r>
            <a:r>
              <a:rPr lang="en-US" sz="2400" b="1" dirty="0"/>
              <a:t>°</a:t>
            </a:r>
            <a:r>
              <a:rPr lang="en-US" sz="2400" dirty="0"/>
              <a:t>     c)18</a:t>
            </a:r>
            <a:r>
              <a:rPr lang="en-US" sz="2400" b="1" dirty="0"/>
              <a:t>°</a:t>
            </a:r>
            <a:r>
              <a:rPr lang="en-US" sz="2400" dirty="0"/>
              <a:t>     d) 40</a:t>
            </a:r>
            <a:r>
              <a:rPr lang="en-US" sz="2400" b="1" dirty="0"/>
              <a:t>° </a:t>
            </a:r>
            <a:endParaRPr lang="en-US" sz="2400" dirty="0"/>
          </a:p>
        </p:txBody>
      </p:sp>
    </p:spTree>
    <p:extLst>
      <p:ext uri="{BB962C8B-B14F-4D97-AF65-F5344CB8AC3E}">
        <p14:creationId xmlns:p14="http://schemas.microsoft.com/office/powerpoint/2010/main" val="2719030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08720"/>
            <a:ext cx="8229600" cy="1143000"/>
          </a:xfrm>
        </p:spPr>
        <p:txBody>
          <a:bodyPr>
            <a:normAutofit/>
          </a:bodyPr>
          <a:lstStyle/>
          <a:p>
            <a:pPr algn="l"/>
            <a:r>
              <a:rPr lang="en-US" sz="2000" dirty="0"/>
              <a:t>Q 6 In a triangle ABC , AB=AC , ∟BAC = </a:t>
            </a:r>
            <a:r>
              <a:rPr lang="en-US" sz="2400" dirty="0"/>
              <a:t>40</a:t>
            </a:r>
            <a:r>
              <a:rPr lang="en-US" sz="2000" b="1" dirty="0"/>
              <a:t>°</a:t>
            </a:r>
            <a:r>
              <a:rPr lang="en-US" sz="2000" dirty="0"/>
              <a:t>  , then the external angle at B is ?</a:t>
            </a:r>
            <a:br>
              <a:rPr lang="en-US" sz="2000" dirty="0"/>
            </a:br>
            <a:r>
              <a:rPr lang="en-US" sz="2000" dirty="0"/>
              <a:t>a) 80</a:t>
            </a:r>
            <a:r>
              <a:rPr lang="en-US" sz="1800" b="1" dirty="0"/>
              <a:t>°</a:t>
            </a:r>
            <a:r>
              <a:rPr lang="en-US" sz="1800" dirty="0"/>
              <a:t>    b)</a:t>
            </a:r>
            <a:r>
              <a:rPr lang="en-US" sz="2000" dirty="0"/>
              <a:t>70</a:t>
            </a:r>
            <a:r>
              <a:rPr lang="en-US" sz="1800" b="1" dirty="0"/>
              <a:t>°    </a:t>
            </a:r>
            <a:r>
              <a:rPr lang="en-US" sz="1800" dirty="0"/>
              <a:t>c) </a:t>
            </a:r>
            <a:r>
              <a:rPr lang="en-US" sz="2000" dirty="0"/>
              <a:t>110</a:t>
            </a:r>
            <a:r>
              <a:rPr lang="en-US" sz="1800" b="1" dirty="0"/>
              <a:t>°</a:t>
            </a:r>
            <a:r>
              <a:rPr lang="en-US" sz="1800" dirty="0"/>
              <a:t>   d)</a:t>
            </a:r>
            <a:r>
              <a:rPr lang="en-US" sz="2000" dirty="0"/>
              <a:t>90</a:t>
            </a:r>
            <a:r>
              <a:rPr lang="en-US" sz="1800" b="1" dirty="0"/>
              <a:t>°</a:t>
            </a:r>
            <a:r>
              <a:rPr lang="en-US" sz="1800" dirty="0"/>
              <a:t> </a:t>
            </a:r>
            <a:endParaRPr lang="en-US" sz="2000" dirty="0"/>
          </a:p>
        </p:txBody>
      </p:sp>
    </p:spTree>
    <p:extLst>
      <p:ext uri="{BB962C8B-B14F-4D97-AF65-F5344CB8AC3E}">
        <p14:creationId xmlns:p14="http://schemas.microsoft.com/office/powerpoint/2010/main" val="271903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8313" y="1268413"/>
            <a:ext cx="8229600" cy="1143000"/>
          </a:xfrm>
        </p:spPr>
        <p:txBody>
          <a:bodyPr>
            <a:noAutofit/>
          </a:bodyPr>
          <a:lstStyle/>
          <a:p>
            <a:pPr algn="l"/>
            <a:r>
              <a:rPr lang="en-US" sz="2000" dirty="0"/>
              <a:t>Q 7 The sum of the measures of the angles of regular polygon is 2160°. How many sides  does it have?</a:t>
            </a:r>
            <a:br>
              <a:rPr lang="en-US" sz="2000" dirty="0"/>
            </a:br>
            <a:r>
              <a:rPr lang="en-US" sz="2000" dirty="0"/>
              <a:t>a) 10</a:t>
            </a:r>
            <a:r>
              <a:rPr lang="en-US" sz="2000" b="1" dirty="0"/>
              <a:t> </a:t>
            </a:r>
            <a:r>
              <a:rPr lang="en-US" sz="2000" dirty="0"/>
              <a:t>    b) 12</a:t>
            </a:r>
            <a:r>
              <a:rPr lang="en-US" sz="2000" b="1" dirty="0"/>
              <a:t>      </a:t>
            </a:r>
            <a:r>
              <a:rPr lang="en-US" sz="2000" dirty="0"/>
              <a:t>c) 14</a:t>
            </a:r>
            <a:r>
              <a:rPr lang="en-US" sz="2000" b="1" dirty="0"/>
              <a:t>    </a:t>
            </a:r>
            <a:r>
              <a:rPr lang="en-US" sz="2000" dirty="0"/>
              <a:t>d)   </a:t>
            </a:r>
            <a:r>
              <a:rPr lang="en-US" sz="2000" b="1" dirty="0"/>
              <a:t> </a:t>
            </a:r>
            <a:r>
              <a:rPr lang="en-US" sz="2000" dirty="0"/>
              <a:t>16</a:t>
            </a:r>
            <a:br>
              <a:rPr lang="en-US" sz="2000" dirty="0"/>
            </a:br>
            <a:endParaRPr lang="en-US" sz="2000" dirty="0"/>
          </a:p>
        </p:txBody>
      </p:sp>
    </p:spTree>
    <p:extLst>
      <p:ext uri="{BB962C8B-B14F-4D97-AF65-F5344CB8AC3E}">
        <p14:creationId xmlns:p14="http://schemas.microsoft.com/office/powerpoint/2010/main" val="271903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340768"/>
            <a:ext cx="8229600" cy="1143000"/>
          </a:xfrm>
        </p:spPr>
        <p:txBody>
          <a:bodyPr>
            <a:normAutofit/>
          </a:bodyPr>
          <a:lstStyle/>
          <a:p>
            <a:pPr algn="l"/>
            <a:r>
              <a:rPr lang="en-US" sz="2000" dirty="0"/>
              <a:t>Q 8  External angle of a regular polygon is 72</a:t>
            </a:r>
            <a:r>
              <a:rPr lang="en-US" sz="1800" b="1" dirty="0"/>
              <a:t>°</a:t>
            </a:r>
            <a:r>
              <a:rPr lang="en-US" sz="2000" dirty="0"/>
              <a:t>. Find the sum of all the interior angles of it ?</a:t>
            </a:r>
            <a:br>
              <a:rPr lang="en-US" sz="2000" dirty="0"/>
            </a:br>
            <a:r>
              <a:rPr lang="en-US" sz="2000" dirty="0"/>
              <a:t>a) ) 360</a:t>
            </a:r>
            <a:r>
              <a:rPr lang="en-US" sz="1800" b="1" dirty="0"/>
              <a:t>°   </a:t>
            </a:r>
            <a:r>
              <a:rPr lang="en-US" sz="1800" dirty="0"/>
              <a:t>b</a:t>
            </a:r>
            <a:r>
              <a:rPr lang="en-US" sz="2000" dirty="0"/>
              <a:t>)720</a:t>
            </a:r>
            <a:r>
              <a:rPr lang="en-US" sz="1800" b="1" dirty="0"/>
              <a:t>°    </a:t>
            </a:r>
            <a:r>
              <a:rPr lang="en-US" sz="1800" dirty="0"/>
              <a:t>c</a:t>
            </a:r>
            <a:r>
              <a:rPr lang="en-US" sz="2000" dirty="0"/>
              <a:t>) 540</a:t>
            </a:r>
            <a:r>
              <a:rPr lang="en-US" sz="1800" b="1" dirty="0"/>
              <a:t>°</a:t>
            </a:r>
            <a:r>
              <a:rPr lang="en-US" sz="1800" dirty="0"/>
              <a:t>    d</a:t>
            </a:r>
            <a:r>
              <a:rPr lang="en-US" sz="2000" dirty="0"/>
              <a:t>)648</a:t>
            </a:r>
            <a:r>
              <a:rPr lang="en-US" sz="1800" b="1" dirty="0"/>
              <a:t>° </a:t>
            </a:r>
            <a:endParaRPr lang="en-US" sz="2000" dirty="0"/>
          </a:p>
        </p:txBody>
      </p:sp>
    </p:spTree>
    <p:extLst>
      <p:ext uri="{BB962C8B-B14F-4D97-AF65-F5344CB8AC3E}">
        <p14:creationId xmlns:p14="http://schemas.microsoft.com/office/powerpoint/2010/main" val="271903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48" y="1268760"/>
            <a:ext cx="8229600" cy="1143000"/>
          </a:xfrm>
        </p:spPr>
        <p:txBody>
          <a:bodyPr>
            <a:noAutofit/>
          </a:bodyPr>
          <a:lstStyle/>
          <a:p>
            <a:pPr algn="l"/>
            <a:r>
              <a:rPr lang="en-US" sz="2000" dirty="0"/>
              <a:t>Q 11  In a || gm, the adjacent sides are 36 cm and 27 cm in length. If the distance between the longer sides is 12 cm, then the distance between the smaller sides is :</a:t>
            </a:r>
            <a:br>
              <a:rPr lang="en-US" sz="2000" dirty="0"/>
            </a:br>
            <a:r>
              <a:rPr lang="en-US" sz="2000" dirty="0"/>
              <a:t>(a) 12 cm    (b) 16 cm   (c) 14 cm   (d) 15 cm</a:t>
            </a:r>
          </a:p>
        </p:txBody>
      </p:sp>
    </p:spTree>
    <p:extLst>
      <p:ext uri="{BB962C8B-B14F-4D97-AF65-F5344CB8AC3E}">
        <p14:creationId xmlns:p14="http://schemas.microsoft.com/office/powerpoint/2010/main" val="275380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F8B347D-7F52-43D2-91DF-049347D9F521}"/>
              </a:ext>
            </a:extLst>
          </p:cNvPr>
          <p:cNvGrpSpPr/>
          <p:nvPr/>
        </p:nvGrpSpPr>
        <p:grpSpPr>
          <a:xfrm>
            <a:off x="467544" y="1628800"/>
            <a:ext cx="8229600" cy="912600"/>
            <a:chOff x="0" y="297714"/>
            <a:chExt cx="10972800" cy="1216800"/>
          </a:xfrm>
        </p:grpSpPr>
        <p:sp>
          <p:nvSpPr>
            <p:cNvPr id="6" name="Rectangle: Rounded Corners 4">
              <a:extLst>
                <a:ext uri="{FF2B5EF4-FFF2-40B4-BE49-F238E27FC236}">
                  <a16:creationId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SURFACE AREA AND VOLUME</a:t>
              </a:r>
            </a:p>
          </p:txBody>
        </p:sp>
      </p:grpSp>
      <p:grpSp>
        <p:nvGrpSpPr>
          <p:cNvPr id="8" name="Group 7">
            <a:extLst>
              <a:ext uri="{FF2B5EF4-FFF2-40B4-BE49-F238E27FC236}">
                <a16:creationId xmlns:a16="http://schemas.microsoft.com/office/drawing/2014/main" id="{3BCA04A2-D336-42F4-8230-E1F3B637993F}"/>
              </a:ext>
            </a:extLst>
          </p:cNvPr>
          <p:cNvGrpSpPr/>
          <p:nvPr/>
        </p:nvGrpSpPr>
        <p:grpSpPr>
          <a:xfrm>
            <a:off x="286637" y="2751646"/>
            <a:ext cx="8455056" cy="1541450"/>
            <a:chOff x="106947" y="1377303"/>
            <a:chExt cx="11273408" cy="3139084"/>
          </a:xfrm>
        </p:grpSpPr>
        <p:sp>
          <p:nvSpPr>
            <p:cNvPr id="9" name="Rectangle 8">
              <a:extLst>
                <a:ext uri="{FF2B5EF4-FFF2-40B4-BE49-F238E27FC236}">
                  <a16:creationId xmlns:a16="http://schemas.microsoft.com/office/drawing/2014/main" id="{B8399927-F30A-4A71-B388-FB669E51C9ED}"/>
                </a:ext>
              </a:extLst>
            </p:cNvPr>
            <p:cNvSpPr/>
            <p:nvPr/>
          </p:nvSpPr>
          <p:spPr>
            <a:xfrm>
              <a:off x="407555" y="1377303"/>
              <a:ext cx="10972800" cy="2012164"/>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FB4DD572-C818-4C4A-96E4-5D19D6F26744}"/>
                </a:ext>
              </a:extLst>
            </p:cNvPr>
            <p:cNvSpPr txBox="1"/>
            <p:nvPr/>
          </p:nvSpPr>
          <p:spPr>
            <a:xfrm>
              <a:off x="106947" y="1401330"/>
              <a:ext cx="10972800" cy="31150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solidFill>
                    <a:srgbClr val="000000"/>
                  </a:solidFill>
                </a:rPr>
                <a:t>Introduction</a:t>
              </a:r>
            </a:p>
            <a:p>
              <a:pPr marL="128588" lvl="1" indent="-128588" defTabSz="533400">
                <a:lnSpc>
                  <a:spcPct val="90000"/>
                </a:lnSpc>
                <a:spcBef>
                  <a:spcPct val="0"/>
                </a:spcBef>
                <a:spcAft>
                  <a:spcPct val="20000"/>
                </a:spcAft>
                <a:buChar char="•"/>
              </a:pPr>
              <a:r>
                <a:rPr lang="en-US" sz="1600" dirty="0"/>
                <a:t>Introduction to types of angles and questions based on angles </a:t>
              </a:r>
            </a:p>
            <a:p>
              <a:pPr marL="128588" lvl="1" indent="-128588" defTabSz="533400">
                <a:lnSpc>
                  <a:spcPct val="90000"/>
                </a:lnSpc>
                <a:spcBef>
                  <a:spcPct val="0"/>
                </a:spcBef>
                <a:spcAft>
                  <a:spcPct val="20000"/>
                </a:spcAft>
                <a:buChar char="•"/>
              </a:pPr>
              <a:r>
                <a:rPr lang="en-US" sz="1600" dirty="0"/>
                <a:t>Difference between </a:t>
              </a:r>
              <a:r>
                <a:rPr lang="en-US" sz="1600" dirty="0" err="1"/>
                <a:t>incircle</a:t>
              </a:r>
              <a:r>
                <a:rPr lang="en-US" sz="1600" dirty="0"/>
                <a:t> and circumcircle and their radii </a:t>
              </a:r>
              <a:endParaRPr lang="en-US" sz="1600" dirty="0">
                <a:solidFill>
                  <a:srgbClr val="000000"/>
                </a:solidFill>
              </a:endParaRPr>
            </a:p>
          </p:txBody>
        </p:sp>
      </p:grpSp>
    </p:spTree>
    <p:extLst>
      <p:ext uri="{BB962C8B-B14F-4D97-AF65-F5344CB8AC3E}">
        <p14:creationId xmlns:p14="http://schemas.microsoft.com/office/powerpoint/2010/main" val="3821464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8229600" cy="1143000"/>
          </a:xfrm>
        </p:spPr>
        <p:txBody>
          <a:bodyPr>
            <a:normAutofit/>
          </a:bodyPr>
          <a:lstStyle/>
          <a:p>
            <a:pPr algn="l"/>
            <a:r>
              <a:rPr lang="en-US" sz="2000" dirty="0"/>
              <a:t>Q 12  The length of a side of a rhombus is 13 cm and one of its diagonal is 24 cm. The length of the other diagonal is:</a:t>
            </a:r>
            <a:br>
              <a:rPr lang="en-US" sz="2000" dirty="0"/>
            </a:br>
            <a:r>
              <a:rPr lang="en-US" sz="2000" dirty="0"/>
              <a:t>(a) 14 cm     (b) 12 cm    (c) 20 cm     (d) 10 cm</a:t>
            </a:r>
          </a:p>
        </p:txBody>
      </p:sp>
    </p:spTree>
    <p:extLst>
      <p:ext uri="{BB962C8B-B14F-4D97-AF65-F5344CB8AC3E}">
        <p14:creationId xmlns:p14="http://schemas.microsoft.com/office/powerpoint/2010/main" val="399201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8229600" cy="1143000"/>
          </a:xfrm>
        </p:spPr>
        <p:txBody>
          <a:bodyPr>
            <a:normAutofit/>
          </a:bodyPr>
          <a:lstStyle/>
          <a:p>
            <a:pPr algn="l"/>
            <a:r>
              <a:rPr lang="en-US" sz="2000" dirty="0"/>
              <a:t>Q 13 In the given figure , PQ and RS intersects at point L. Find the length of RL?</a:t>
            </a:r>
            <a:br>
              <a:rPr lang="en-US" sz="2000" dirty="0"/>
            </a:br>
            <a:r>
              <a:rPr lang="en-US" sz="2000" dirty="0"/>
              <a:t>a) 8 cm   b) 2 cm  c) 3 cm  d) 6 cm</a:t>
            </a:r>
          </a:p>
        </p:txBody>
      </p:sp>
      <p:pic>
        <p:nvPicPr>
          <p:cNvPr id="1026" name="Picture 2" descr="C:\Users\sapna\Desktop\geometry  questions\circ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494" y="2420573"/>
            <a:ext cx="5533328" cy="419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03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95536" y="119675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a:lstStyle>
          <a:p>
            <a:pPr algn="l"/>
            <a:r>
              <a:rPr lang="en-US" sz="2000" dirty="0"/>
              <a:t>Q 14 Two concentric circles are of radii 13 cm and 5 cm . The length of the chord of the larger circle which touches the smaller circle is ?</a:t>
            </a:r>
            <a:br>
              <a:rPr lang="en-US" sz="2000" dirty="0"/>
            </a:br>
            <a:r>
              <a:rPr lang="en-US" sz="2000" dirty="0"/>
              <a:t>a) 24 cm   b) 15 cm  c) 13 cm  d) 18 cm</a:t>
            </a:r>
          </a:p>
        </p:txBody>
      </p:sp>
    </p:spTree>
    <p:extLst>
      <p:ext uri="{BB962C8B-B14F-4D97-AF65-F5344CB8AC3E}">
        <p14:creationId xmlns:p14="http://schemas.microsoft.com/office/powerpoint/2010/main" val="2719030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8229600" cy="1143000"/>
          </a:xfrm>
        </p:spPr>
        <p:txBody>
          <a:bodyPr>
            <a:noAutofit/>
          </a:bodyPr>
          <a:lstStyle/>
          <a:p>
            <a:pPr algn="l"/>
            <a:r>
              <a:rPr lang="en-US" sz="2000" dirty="0"/>
              <a:t>Q 16 XYZ is a triangle. If the medians ZL and  YM intersects each other at point G . Then find the ratio of (area of triangle GLM : area of the triangle XYZ )</a:t>
            </a:r>
            <a:br>
              <a:rPr lang="en-US" sz="2000" dirty="0"/>
            </a:br>
            <a:br>
              <a:rPr lang="en-US" sz="2000" dirty="0"/>
            </a:br>
            <a:r>
              <a:rPr lang="en-US" sz="2000" dirty="0"/>
              <a:t>a) 1:14 		  b) 1:12 	 c) 1:11  		d) 1:13</a:t>
            </a:r>
          </a:p>
        </p:txBody>
      </p:sp>
    </p:spTree>
    <p:extLst>
      <p:ext uri="{BB962C8B-B14F-4D97-AF65-F5344CB8AC3E}">
        <p14:creationId xmlns:p14="http://schemas.microsoft.com/office/powerpoint/2010/main" val="1569834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1484784"/>
            <a:ext cx="8229600" cy="11430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a:lstStyle>
          <a:p>
            <a:pPr algn="l"/>
            <a:r>
              <a:rPr lang="en-US" sz="2000" dirty="0"/>
              <a:t>Q 17  If the three sides of a triangle are 11 cm , 12 cm, and 13 cm ,then what is the area of  the given triangle ( in cm</a:t>
            </a:r>
            <a:r>
              <a:rPr lang="en-US" sz="2000" baseline="30000" dirty="0"/>
              <a:t>2</a:t>
            </a:r>
            <a:r>
              <a:rPr lang="en-US" sz="2000" dirty="0"/>
              <a:t>) ?</a:t>
            </a:r>
          </a:p>
          <a:p>
            <a:pPr algn="l"/>
            <a:endParaRPr lang="en-US" sz="2000" dirty="0"/>
          </a:p>
          <a:p>
            <a:pPr algn="l"/>
            <a:r>
              <a:rPr lang="en-US" sz="2000" dirty="0"/>
              <a:t>a) (15√13)  	 b) (13√26) 	   c)(6√105)  	    d) (17√42) </a:t>
            </a:r>
          </a:p>
          <a:p>
            <a:pPr algn="l"/>
            <a:endParaRPr lang="en-US" sz="2000" dirty="0"/>
          </a:p>
        </p:txBody>
      </p:sp>
    </p:spTree>
    <p:extLst>
      <p:ext uri="{BB962C8B-B14F-4D97-AF65-F5344CB8AC3E}">
        <p14:creationId xmlns:p14="http://schemas.microsoft.com/office/powerpoint/2010/main" val="271903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8229600" cy="1143000"/>
          </a:xfrm>
        </p:spPr>
        <p:txBody>
          <a:bodyPr>
            <a:normAutofit/>
          </a:bodyPr>
          <a:lstStyle/>
          <a:p>
            <a:pPr algn="l"/>
            <a:r>
              <a:rPr lang="en-US" sz="2000" dirty="0"/>
              <a:t>Q 18 A room 5 m 44 cm long and 3 m 74 cm broad is to be paved with square tiles. Find the least number of square tiles required to cover the floor.</a:t>
            </a:r>
            <a:br>
              <a:rPr lang="en-US" sz="2000" dirty="0"/>
            </a:br>
            <a:r>
              <a:rPr lang="en-US" sz="2000" dirty="0"/>
              <a:t>a)120   b) 176   c) 200   d) 198</a:t>
            </a:r>
          </a:p>
        </p:txBody>
      </p:sp>
    </p:spTree>
    <p:extLst>
      <p:ext uri="{BB962C8B-B14F-4D97-AF65-F5344CB8AC3E}">
        <p14:creationId xmlns:p14="http://schemas.microsoft.com/office/powerpoint/2010/main" val="275380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96752"/>
            <a:ext cx="8229600" cy="1143000"/>
          </a:xfrm>
        </p:spPr>
        <p:txBody>
          <a:bodyPr>
            <a:noAutofit/>
          </a:bodyPr>
          <a:lstStyle/>
          <a:p>
            <a:pPr algn="l"/>
            <a:r>
              <a:rPr lang="en-US" sz="2000" dirty="0"/>
              <a:t>Q 19 The perimeters of two squares are 40 cm and 32 cm. Find the perimeter of a third square whose area is equal to the difference of the areas of the two squares.</a:t>
            </a:r>
            <a:br>
              <a:rPr lang="en-US" sz="2000" dirty="0"/>
            </a:br>
            <a:r>
              <a:rPr lang="en-US" sz="2000" dirty="0"/>
              <a:t>a) 4 cm    b) 8 cm    c) 24 cm   d) 20 cm </a:t>
            </a:r>
          </a:p>
        </p:txBody>
      </p:sp>
    </p:spTree>
    <p:extLst>
      <p:ext uri="{BB962C8B-B14F-4D97-AF65-F5344CB8AC3E}">
        <p14:creationId xmlns:p14="http://schemas.microsoft.com/office/powerpoint/2010/main" val="271903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8229600" cy="1143000"/>
          </a:xfrm>
        </p:spPr>
        <p:txBody>
          <a:bodyPr>
            <a:normAutofit/>
          </a:bodyPr>
          <a:lstStyle/>
          <a:p>
            <a:pPr algn="l"/>
            <a:r>
              <a:rPr lang="en-US" sz="2000" dirty="0"/>
              <a:t>Q 20 Side AB of rectangle of ABCD is divided into four equal parts by points x, y, z. The ratio of the (area (∆XYC))/(Area (Rectangle ABCD)) is :</a:t>
            </a:r>
            <a:br>
              <a:rPr lang="en-US" sz="2000" dirty="0"/>
            </a:br>
            <a:r>
              <a:rPr lang="en-US" sz="2000" dirty="0"/>
              <a:t>(a) 1/7    (b) 1/6   (c) 1/9   (d) 1/8</a:t>
            </a:r>
          </a:p>
        </p:txBody>
      </p:sp>
      <p:pic>
        <p:nvPicPr>
          <p:cNvPr id="5122" name="Picture 2" descr="C:\Users\sapna\Desktop\geometry  questions\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132856"/>
            <a:ext cx="2328887" cy="180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04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68760"/>
            <a:ext cx="8229600" cy="1143000"/>
          </a:xfrm>
        </p:spPr>
        <p:txBody>
          <a:bodyPr>
            <a:normAutofit/>
          </a:bodyPr>
          <a:lstStyle/>
          <a:p>
            <a:pPr algn="l"/>
            <a:r>
              <a:rPr lang="en-US" sz="2000" dirty="0"/>
              <a:t>Q 21 The diagonal of rectangle is 15 cm and length is 12 cm . Find the area of the rectangle ?</a:t>
            </a:r>
            <a:br>
              <a:rPr lang="en-US" sz="2000" dirty="0"/>
            </a:br>
            <a:r>
              <a:rPr lang="en-US" sz="2000" dirty="0"/>
              <a:t>a) 108cm</a:t>
            </a:r>
            <a:r>
              <a:rPr lang="en-US" sz="2000" baseline="30000" dirty="0"/>
              <a:t>2</a:t>
            </a:r>
            <a:r>
              <a:rPr lang="en-US" sz="2000" dirty="0"/>
              <a:t>  b) 116 cm</a:t>
            </a:r>
            <a:r>
              <a:rPr lang="en-US" sz="2000" baseline="30000" dirty="0"/>
              <a:t>2</a:t>
            </a:r>
            <a:r>
              <a:rPr lang="en-US" sz="2000" dirty="0"/>
              <a:t>  c) 114 cm</a:t>
            </a:r>
            <a:r>
              <a:rPr lang="en-US" sz="2000" baseline="30000" dirty="0"/>
              <a:t>2</a:t>
            </a:r>
            <a:r>
              <a:rPr lang="en-US" sz="2000" dirty="0"/>
              <a:t>   d) 112 cm</a:t>
            </a:r>
            <a:r>
              <a:rPr lang="en-US" sz="2000" baseline="30000" dirty="0"/>
              <a:t>2</a:t>
            </a:r>
          </a:p>
        </p:txBody>
      </p:sp>
    </p:spTree>
    <p:extLst>
      <p:ext uri="{BB962C8B-B14F-4D97-AF65-F5344CB8AC3E}">
        <p14:creationId xmlns:p14="http://schemas.microsoft.com/office/powerpoint/2010/main" val="2719030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1143000"/>
          </a:xfrm>
        </p:spPr>
        <p:txBody>
          <a:bodyPr>
            <a:normAutofit/>
          </a:bodyPr>
          <a:lstStyle/>
          <a:p>
            <a:pPr algn="l"/>
            <a:r>
              <a:rPr lang="en-US" sz="2000" dirty="0"/>
              <a:t>Q 23 The area of rectangle is equal to the area of a circle whose radius is 14 cm. If the breadth of the rectangle is 22 cm, what is its length?</a:t>
            </a:r>
            <a:br>
              <a:rPr lang="en-US" sz="2000" dirty="0"/>
            </a:br>
            <a:r>
              <a:rPr lang="en-US" sz="2000" dirty="0"/>
              <a:t>a) 28 cm    b) 25 cm   c) 30 cm   d) 35 cm </a:t>
            </a:r>
          </a:p>
        </p:txBody>
      </p:sp>
    </p:spTree>
    <p:extLst>
      <p:ext uri="{BB962C8B-B14F-4D97-AF65-F5344CB8AC3E}">
        <p14:creationId xmlns:p14="http://schemas.microsoft.com/office/powerpoint/2010/main" val="156983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99592" y="744626"/>
            <a:ext cx="5622884" cy="1143000"/>
          </a:xfrm>
        </p:spPr>
        <p:txBody>
          <a:bodyPr>
            <a:noAutofit/>
          </a:bodyPr>
          <a:lstStyle/>
          <a:p>
            <a:pPr algn="l"/>
            <a:r>
              <a:rPr lang="en-US" sz="2400" dirty="0"/>
              <a:t>SOME IMPORTANT ANGLES</a:t>
            </a:r>
          </a:p>
        </p:txBody>
      </p:sp>
      <p:sp>
        <p:nvSpPr>
          <p:cNvPr id="2" name="Rectangle 1"/>
          <p:cNvSpPr/>
          <p:nvPr/>
        </p:nvSpPr>
        <p:spPr>
          <a:xfrm>
            <a:off x="251520" y="1700808"/>
            <a:ext cx="8712968" cy="4524315"/>
          </a:xfrm>
          <a:prstGeom prst="rect">
            <a:avLst/>
          </a:prstGeom>
        </p:spPr>
        <p:txBody>
          <a:bodyPr wrap="square">
            <a:spAutoFit/>
          </a:bodyPr>
          <a:lstStyle/>
          <a:p>
            <a:pPr marL="285750" indent="-285750">
              <a:buFont typeface="Arial" panose="020B0604020202020204" pitchFamily="34" charset="0"/>
              <a:buChar char="•"/>
            </a:pPr>
            <a:r>
              <a:rPr lang="en-US" b="1" dirty="0"/>
              <a:t>Complementary angles: </a:t>
            </a:r>
          </a:p>
          <a:p>
            <a:r>
              <a:rPr lang="en-US" dirty="0"/>
              <a:t>Two angles whose sum is 90 degree are called Complementary Angles.</a:t>
            </a:r>
            <a:endParaRPr lang="en-IN" dirty="0"/>
          </a:p>
          <a:p>
            <a:r>
              <a:rPr lang="en-US" dirty="0"/>
              <a:t>For example 40 degree and 50 degree </a:t>
            </a:r>
            <a:endParaRPr lang="en-IN" dirty="0"/>
          </a:p>
          <a:p>
            <a:r>
              <a:rPr lang="en-US" dirty="0"/>
              <a:t>Their sum =40 degree +50 degree= 90 degree</a:t>
            </a:r>
            <a:endParaRPr lang="en-IN" dirty="0"/>
          </a:p>
          <a:p>
            <a:r>
              <a:rPr lang="en-US" dirty="0"/>
              <a:t> </a:t>
            </a:r>
            <a:endParaRPr lang="en-IN" dirty="0"/>
          </a:p>
          <a:p>
            <a:pPr marL="285750" indent="-285750">
              <a:buFont typeface="Arial" panose="020B0604020202020204" pitchFamily="34" charset="0"/>
              <a:buChar char="•"/>
            </a:pPr>
            <a:r>
              <a:rPr lang="en-US" b="1" dirty="0"/>
              <a:t>Supplementary angles</a:t>
            </a:r>
            <a:r>
              <a:rPr lang="en-US" dirty="0"/>
              <a:t>: </a:t>
            </a:r>
          </a:p>
          <a:p>
            <a:r>
              <a:rPr lang="en-US" dirty="0"/>
              <a:t>Two angles whose sum is 180 degree are called Supplementary Angles. For example 100 degree and 80 degree </a:t>
            </a:r>
            <a:endParaRPr lang="en-IN" dirty="0"/>
          </a:p>
          <a:p>
            <a:r>
              <a:rPr lang="en-US" dirty="0"/>
              <a:t>Their sum =100 degree + 80 degree= 180 degree</a:t>
            </a:r>
            <a:endParaRPr lang="en-IN" dirty="0"/>
          </a:p>
          <a:p>
            <a:r>
              <a:rPr lang="en-US" dirty="0"/>
              <a:t> </a:t>
            </a:r>
            <a:endParaRPr lang="en-IN" dirty="0"/>
          </a:p>
          <a:p>
            <a:pPr marL="285750" indent="-285750">
              <a:buFont typeface="Arial" panose="020B0604020202020204" pitchFamily="34" charset="0"/>
              <a:buChar char="•"/>
            </a:pPr>
            <a:r>
              <a:rPr lang="en-US" b="1" dirty="0"/>
              <a:t>Linear pairs: </a:t>
            </a:r>
          </a:p>
          <a:p>
            <a:r>
              <a:rPr lang="en-US" dirty="0"/>
              <a:t>Two angles on a given line are called linear if their sum is 180 degree. </a:t>
            </a:r>
          </a:p>
          <a:p>
            <a:endParaRPr lang="en-US" dirty="0"/>
          </a:p>
          <a:p>
            <a:pPr marL="285750" indent="-285750">
              <a:buFont typeface="Arial" panose="020B0604020202020204" pitchFamily="34" charset="0"/>
              <a:buChar char="•"/>
            </a:pPr>
            <a:r>
              <a:rPr lang="en-US" b="1" dirty="0"/>
              <a:t>Vertically opposite angles</a:t>
            </a:r>
            <a:r>
              <a:rPr lang="en-US" dirty="0"/>
              <a:t>: </a:t>
            </a:r>
          </a:p>
          <a:p>
            <a:r>
              <a:rPr lang="en-US" dirty="0"/>
              <a:t>Vertically opposite angles are formed when two lines, say AB and CD intersect each other at a point O. There are two pairs of vertically opposite angles and they are always equal</a:t>
            </a:r>
            <a:endParaRPr lang="en-IN" dirty="0"/>
          </a:p>
        </p:txBody>
      </p:sp>
    </p:spTree>
    <p:extLst>
      <p:ext uri="{BB962C8B-B14F-4D97-AF65-F5344CB8AC3E}">
        <p14:creationId xmlns:p14="http://schemas.microsoft.com/office/powerpoint/2010/main" val="3262921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95536" y="119675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a:lstStyle>
          <a:p>
            <a:pPr algn="l"/>
            <a:r>
              <a:rPr lang="en-US" sz="2000" dirty="0"/>
              <a:t>Q 27 What is the radius of the circle whose area is equal to the sum of the areas of two circles whose radius are 15 cm and  8 cm ?</a:t>
            </a:r>
            <a:br>
              <a:rPr lang="en-US" sz="2000" dirty="0"/>
            </a:br>
            <a:r>
              <a:rPr lang="en-US" sz="2000" dirty="0"/>
              <a:t>a) 14 cm   b) 15 cm  c) 17 cm  d) 13 cm</a:t>
            </a:r>
          </a:p>
        </p:txBody>
      </p:sp>
    </p:spTree>
    <p:extLst>
      <p:ext uri="{BB962C8B-B14F-4D97-AF65-F5344CB8AC3E}">
        <p14:creationId xmlns:p14="http://schemas.microsoft.com/office/powerpoint/2010/main" val="2719030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12776"/>
            <a:ext cx="8229600" cy="1143000"/>
          </a:xfrm>
        </p:spPr>
        <p:txBody>
          <a:bodyPr>
            <a:normAutofit/>
          </a:bodyPr>
          <a:lstStyle/>
          <a:p>
            <a:pPr algn="l"/>
            <a:r>
              <a:rPr lang="en-US" sz="2000" dirty="0"/>
              <a:t>Q 28  If the circumcenter  of a triangle lies outside the triangle then the triangle is ?</a:t>
            </a:r>
            <a:br>
              <a:rPr lang="en-US" sz="2000" dirty="0"/>
            </a:br>
            <a:r>
              <a:rPr lang="en-US" sz="2000" dirty="0"/>
              <a:t>a) Equilateral   b)Acute angle  c)Right angled   d)Obtuse angled</a:t>
            </a:r>
          </a:p>
        </p:txBody>
      </p:sp>
    </p:spTree>
    <p:extLst>
      <p:ext uri="{BB962C8B-B14F-4D97-AF65-F5344CB8AC3E}">
        <p14:creationId xmlns:p14="http://schemas.microsoft.com/office/powerpoint/2010/main" val="2719030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24744"/>
            <a:ext cx="8229600" cy="1143000"/>
          </a:xfrm>
        </p:spPr>
        <p:txBody>
          <a:bodyPr>
            <a:normAutofit/>
          </a:bodyPr>
          <a:lstStyle/>
          <a:p>
            <a:pPr algn="l"/>
            <a:r>
              <a:rPr lang="en-US" sz="2000" dirty="0"/>
              <a:t>Q 29 The length of the two sides forming the right angle of a right angled triangle are 6 cm and 8 cm . The length of its circumradius is ?</a:t>
            </a:r>
            <a:br>
              <a:rPr lang="en-US" sz="2000" dirty="0"/>
            </a:br>
            <a:r>
              <a:rPr lang="en-US" sz="2000" dirty="0"/>
              <a:t>a) 5 cm    b) 7 cm  c) 6 cm  d) 10 cm  </a:t>
            </a:r>
          </a:p>
        </p:txBody>
      </p:sp>
    </p:spTree>
    <p:extLst>
      <p:ext uri="{BB962C8B-B14F-4D97-AF65-F5344CB8AC3E}">
        <p14:creationId xmlns:p14="http://schemas.microsoft.com/office/powerpoint/2010/main" val="2719030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8229600" cy="1143000"/>
          </a:xfrm>
        </p:spPr>
        <p:txBody>
          <a:bodyPr>
            <a:normAutofit/>
          </a:bodyPr>
          <a:lstStyle/>
          <a:p>
            <a:pPr algn="l"/>
            <a:r>
              <a:rPr lang="en-US" sz="2000" dirty="0"/>
              <a:t>Q 30 The length of the two sides forming the right angled triangle are 21 cm and  20 cm . What will be the radius of the circle circumscribing the triangle ?</a:t>
            </a:r>
            <a:br>
              <a:rPr lang="en-US" sz="2000" dirty="0"/>
            </a:br>
            <a:r>
              <a:rPr lang="en-US" sz="2000" dirty="0"/>
              <a:t>a) 14.5 cm   b) 14 cm   c) 12 cm    d)  15.5 cm  </a:t>
            </a:r>
          </a:p>
        </p:txBody>
      </p:sp>
    </p:spTree>
    <p:extLst>
      <p:ext uri="{BB962C8B-B14F-4D97-AF65-F5344CB8AC3E}">
        <p14:creationId xmlns:p14="http://schemas.microsoft.com/office/powerpoint/2010/main" val="2719030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0947" y="2946716"/>
            <a:ext cx="8422106" cy="2445413"/>
          </a:xfrm>
        </p:spPr>
        <p:txBody>
          <a:bodyPr>
            <a:normAutofit fontScale="90000"/>
          </a:bodyPr>
          <a:lstStyle/>
          <a:p>
            <a:r>
              <a:rPr lang="en-US" b="1" dirty="0">
                <a:solidFill>
                  <a:srgbClr val="C00000"/>
                </a:solidFill>
                <a:effectLst/>
              </a:rPr>
              <a:t>TRUE and BANKER’S</a:t>
            </a:r>
            <a:br>
              <a:rPr lang="en-US" b="1" dirty="0">
                <a:solidFill>
                  <a:srgbClr val="C00000"/>
                </a:solidFill>
                <a:effectLst/>
              </a:rPr>
            </a:br>
            <a:br>
              <a:rPr lang="en-US" b="1" dirty="0">
                <a:solidFill>
                  <a:srgbClr val="C00000"/>
                </a:solidFill>
                <a:effectLst/>
              </a:rPr>
            </a:br>
            <a:r>
              <a:rPr lang="en-US" b="1" dirty="0">
                <a:solidFill>
                  <a:srgbClr val="C00000"/>
                </a:solidFill>
                <a:effectLst/>
              </a:rPr>
              <a:t> DISCOUNT</a:t>
            </a:r>
            <a:br>
              <a:rPr lang="en-US" b="1" dirty="0">
                <a:solidFill>
                  <a:srgbClr val="C00000"/>
                </a:solidFill>
                <a:effectLst/>
              </a:rPr>
            </a:br>
            <a:br>
              <a:rPr lang="en-US" b="1" dirty="0">
                <a:solidFill>
                  <a:srgbClr val="C00000"/>
                </a:solidFill>
                <a:effectLst/>
              </a:rPr>
            </a:br>
            <a:endParaRPr lang="en-US" dirty="0">
              <a:solidFill>
                <a:srgbClr val="C00000"/>
              </a:solidFill>
              <a:effectLst/>
            </a:endParaRPr>
          </a:p>
        </p:txBody>
      </p:sp>
    </p:spTree>
    <p:extLst>
      <p:ext uri="{BB962C8B-B14F-4D97-AF65-F5344CB8AC3E}">
        <p14:creationId xmlns:p14="http://schemas.microsoft.com/office/powerpoint/2010/main" val="2051202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F18D04D9-FF23-4FE9-8304-7DF0A07E54E7}"/>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grpSp>
        <p:nvGrpSpPr>
          <p:cNvPr id="8" name="Group 7">
            <a:extLst>
              <a:ext uri="{FF2B5EF4-FFF2-40B4-BE49-F238E27FC236}">
                <a16:creationId xmlns:a16="http://schemas.microsoft.com/office/drawing/2014/main" id="{4F8B347D-7F52-43D2-91DF-049347D9F521}"/>
              </a:ext>
            </a:extLst>
          </p:cNvPr>
          <p:cNvGrpSpPr/>
          <p:nvPr/>
        </p:nvGrpSpPr>
        <p:grpSpPr>
          <a:xfrm>
            <a:off x="323528" y="1844824"/>
            <a:ext cx="8229600" cy="912600"/>
            <a:chOff x="0" y="297714"/>
            <a:chExt cx="10972800" cy="1216800"/>
          </a:xfrm>
        </p:grpSpPr>
        <p:sp>
          <p:nvSpPr>
            <p:cNvPr id="9" name="Rectangle: Rounded Corners 4">
              <a:extLst>
                <a:ext uri="{FF2B5EF4-FFF2-40B4-BE49-F238E27FC236}">
                  <a16:creationId xmlns:a16="http://schemas.microsoft.com/office/drawing/2014/main"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True and Banker Discount</a:t>
              </a:r>
            </a:p>
          </p:txBody>
        </p:sp>
      </p:grpSp>
      <p:grpSp>
        <p:nvGrpSpPr>
          <p:cNvPr id="11" name="Group 10">
            <a:extLst>
              <a:ext uri="{FF2B5EF4-FFF2-40B4-BE49-F238E27FC236}">
                <a16:creationId xmlns:a16="http://schemas.microsoft.com/office/drawing/2014/main" id="{3BCA04A2-D336-42F4-8230-E1F3B637993F}"/>
              </a:ext>
            </a:extLst>
          </p:cNvPr>
          <p:cNvGrpSpPr/>
          <p:nvPr/>
        </p:nvGrpSpPr>
        <p:grpSpPr>
          <a:xfrm>
            <a:off x="142621" y="2967670"/>
            <a:ext cx="8455056" cy="1613458"/>
            <a:chOff x="106947" y="1377303"/>
            <a:chExt cx="11273408" cy="3139084"/>
          </a:xfrm>
        </p:grpSpPr>
        <p:sp>
          <p:nvSpPr>
            <p:cNvPr id="12" name="Rectangle 11">
              <a:extLst>
                <a:ext uri="{FF2B5EF4-FFF2-40B4-BE49-F238E27FC236}">
                  <a16:creationId xmlns:a16="http://schemas.microsoft.com/office/drawing/2014/main" id="{B8399927-F30A-4A71-B388-FB669E51C9ED}"/>
                </a:ext>
              </a:extLst>
            </p:cNvPr>
            <p:cNvSpPr/>
            <p:nvPr/>
          </p:nvSpPr>
          <p:spPr>
            <a:xfrm>
              <a:off x="407555" y="1377303"/>
              <a:ext cx="10972800" cy="2012164"/>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FB4DD572-C818-4C4A-96E4-5D19D6F26744}"/>
                </a:ext>
              </a:extLst>
            </p:cNvPr>
            <p:cNvSpPr txBox="1"/>
            <p:nvPr/>
          </p:nvSpPr>
          <p:spPr>
            <a:xfrm>
              <a:off x="106947" y="1401330"/>
              <a:ext cx="10972800" cy="31150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t>Revision of concept of SI and CI, Relating SI and CI concept with TD and BD </a:t>
              </a:r>
            </a:p>
            <a:p>
              <a:pPr marL="128588" lvl="1" indent="-128588" defTabSz="533400">
                <a:lnSpc>
                  <a:spcPct val="90000"/>
                </a:lnSpc>
                <a:spcBef>
                  <a:spcPct val="0"/>
                </a:spcBef>
                <a:spcAft>
                  <a:spcPct val="20000"/>
                </a:spcAft>
                <a:buChar char="•"/>
              </a:pPr>
              <a:r>
                <a:rPr lang="en-US" sz="1600" dirty="0"/>
                <a:t>Banker's gain, Present worth (PW) </a:t>
              </a:r>
            </a:p>
            <a:p>
              <a:pPr marL="128588" lvl="1" indent="-128588" defTabSz="533400">
                <a:lnSpc>
                  <a:spcPct val="90000"/>
                </a:lnSpc>
                <a:spcBef>
                  <a:spcPct val="0"/>
                </a:spcBef>
                <a:spcAft>
                  <a:spcPct val="20000"/>
                </a:spcAft>
                <a:buChar char="•"/>
              </a:pPr>
              <a:r>
                <a:rPr lang="en-IN" sz="1600" dirty="0"/>
                <a:t>DS on based topic </a:t>
              </a:r>
              <a:endParaRPr lang="en-US" sz="1600" dirty="0"/>
            </a:p>
            <a:p>
              <a:pPr marL="128588" lvl="1" indent="-128588" defTabSz="533400">
                <a:lnSpc>
                  <a:spcPct val="90000"/>
                </a:lnSpc>
                <a:spcBef>
                  <a:spcPct val="0"/>
                </a:spcBef>
                <a:spcAft>
                  <a:spcPct val="20000"/>
                </a:spcAft>
                <a:buChar char="•"/>
              </a:pPr>
              <a:endParaRPr lang="en-US" sz="1600" dirty="0">
                <a:solidFill>
                  <a:srgbClr val="000000"/>
                </a:solidFill>
              </a:endParaRPr>
            </a:p>
          </p:txBody>
        </p:sp>
      </p:grpSp>
    </p:spTree>
    <p:extLst>
      <p:ext uri="{BB962C8B-B14F-4D97-AF65-F5344CB8AC3E}">
        <p14:creationId xmlns:p14="http://schemas.microsoft.com/office/powerpoint/2010/main" val="2788729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7501" y="1524490"/>
            <a:ext cx="8313821" cy="784830"/>
          </a:xfrm>
          <a:prstGeom prst="rect">
            <a:avLst/>
          </a:prstGeom>
        </p:spPr>
        <p:txBody>
          <a:bodyPr wrap="square">
            <a:spAutoFit/>
          </a:bodyPr>
          <a:lstStyle/>
          <a:p>
            <a:pPr defTabSz="685800"/>
            <a:r>
              <a:rPr lang="en-US" sz="2700" dirty="0">
                <a:solidFill>
                  <a:prstClr val="black"/>
                </a:solidFill>
                <a:latin typeface="Palatino Linotype"/>
              </a:rPr>
              <a:t>True Discount and Banker's Discount Concepts</a:t>
            </a:r>
          </a:p>
          <a:p>
            <a:pPr defTabSz="685800"/>
            <a:endParaRPr lang="en-US" dirty="0">
              <a:solidFill>
                <a:prstClr val="black"/>
              </a:solidFill>
              <a:latin typeface="Palatino Linotype"/>
            </a:endParaRPr>
          </a:p>
        </p:txBody>
      </p:sp>
      <p:sp>
        <p:nvSpPr>
          <p:cNvPr id="6" name="Rectangle 5"/>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F18D04D9-FF23-4FE9-8304-7DF0A07E54E7}"/>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
        <p:nvSpPr>
          <p:cNvPr id="2" name="Rectangle 1"/>
          <p:cNvSpPr/>
          <p:nvPr/>
        </p:nvSpPr>
        <p:spPr>
          <a:xfrm>
            <a:off x="352697" y="2095000"/>
            <a:ext cx="8415746" cy="2146742"/>
          </a:xfrm>
          <a:prstGeom prst="rect">
            <a:avLst/>
          </a:prstGeom>
        </p:spPr>
        <p:txBody>
          <a:bodyPr wrap="square">
            <a:spAutoFit/>
          </a:bodyPr>
          <a:lstStyle/>
          <a:p>
            <a:pPr defTabSz="685800"/>
            <a:endParaRPr lang="en-US" sz="1350" dirty="0">
              <a:solidFill>
                <a:prstClr val="black"/>
              </a:solidFill>
              <a:latin typeface="Palatino Linotype"/>
            </a:endParaRPr>
          </a:p>
          <a:p>
            <a:pPr defTabSz="685800"/>
            <a:r>
              <a:rPr lang="en-US" sz="1500" b="1" dirty="0">
                <a:solidFill>
                  <a:prstClr val="black"/>
                </a:solidFill>
                <a:latin typeface="Palatino Linotype"/>
              </a:rPr>
              <a:t>Present Value:</a:t>
            </a:r>
            <a:r>
              <a:rPr lang="en-US" sz="1500" dirty="0">
                <a:solidFill>
                  <a:prstClr val="black"/>
                </a:solidFill>
                <a:latin typeface="Palatino Linotype"/>
              </a:rPr>
              <a:t> </a:t>
            </a:r>
          </a:p>
          <a:p>
            <a:pPr defTabSz="685800"/>
            <a:r>
              <a:rPr lang="en-US" sz="1500" dirty="0">
                <a:solidFill>
                  <a:prstClr val="black"/>
                </a:solidFill>
                <a:latin typeface="Palatino Linotype"/>
              </a:rPr>
              <a:t>The money to be paid before the due date to clear off debt is called present worth.</a:t>
            </a:r>
          </a:p>
          <a:p>
            <a:pPr defTabSz="685800"/>
            <a:r>
              <a:rPr lang="en-US" sz="1500" b="1" dirty="0">
                <a:solidFill>
                  <a:prstClr val="black"/>
                </a:solidFill>
                <a:latin typeface="Palatino Linotype"/>
              </a:rPr>
              <a:t>True Discount:</a:t>
            </a:r>
          </a:p>
          <a:p>
            <a:pPr defTabSz="685800"/>
            <a:r>
              <a:rPr lang="en-US" sz="1500" dirty="0">
                <a:solidFill>
                  <a:prstClr val="black"/>
                </a:solidFill>
                <a:latin typeface="Palatino Linotype"/>
              </a:rPr>
              <a:t>The difference between the amount due and the present value or worth of the amount is called the true discount. In other words, it is the interest on the present worth.</a:t>
            </a:r>
          </a:p>
          <a:p>
            <a:pPr defTabSz="685800"/>
            <a:r>
              <a:rPr lang="en-US" sz="1500" b="1" dirty="0">
                <a:solidFill>
                  <a:prstClr val="black"/>
                </a:solidFill>
                <a:latin typeface="Palatino Linotype"/>
              </a:rPr>
              <a:t>Banker's Discount:</a:t>
            </a:r>
          </a:p>
          <a:p>
            <a:pPr defTabSz="685800"/>
            <a:r>
              <a:rPr lang="en-US" sz="1500" dirty="0">
                <a:solidFill>
                  <a:prstClr val="black"/>
                </a:solidFill>
                <a:latin typeface="Palatino Linotype"/>
              </a:rPr>
              <a:t>It is the simple interest on the face value or amount due for the period from the date on which the bill was discounted till the legally due date or for the unexpired time.</a:t>
            </a:r>
          </a:p>
        </p:txBody>
      </p:sp>
      <p:sp>
        <p:nvSpPr>
          <p:cNvPr id="5" name="Rectangle 4"/>
          <p:cNvSpPr/>
          <p:nvPr/>
        </p:nvSpPr>
        <p:spPr>
          <a:xfrm>
            <a:off x="352698" y="4253495"/>
            <a:ext cx="8288383" cy="715581"/>
          </a:xfrm>
          <a:prstGeom prst="rect">
            <a:avLst/>
          </a:prstGeom>
        </p:spPr>
        <p:txBody>
          <a:bodyPr wrap="square">
            <a:spAutoFit/>
          </a:bodyPr>
          <a:lstStyle/>
          <a:p>
            <a:pPr defTabSz="685800"/>
            <a:r>
              <a:rPr lang="en-US" sz="1350" b="1" dirty="0">
                <a:solidFill>
                  <a:prstClr val="black"/>
                </a:solidFill>
                <a:latin typeface="Palatino Linotype"/>
              </a:rPr>
              <a:t>Banker’s gain: </a:t>
            </a:r>
          </a:p>
          <a:p>
            <a:pPr defTabSz="685800"/>
            <a:r>
              <a:rPr lang="en-US" sz="1350" dirty="0">
                <a:solidFill>
                  <a:prstClr val="black"/>
                </a:solidFill>
                <a:latin typeface="Palatino Linotype"/>
              </a:rPr>
              <a:t>The interest on the bill value (face value) is called the banker's discount and the difference between the banker's discount and true discount (T.D) is called </a:t>
            </a:r>
            <a:r>
              <a:rPr lang="en-US" sz="1350" b="1" dirty="0">
                <a:solidFill>
                  <a:prstClr val="black"/>
                </a:solidFill>
                <a:latin typeface="Palatino Linotype"/>
              </a:rPr>
              <a:t>banker's gain (B.G)</a:t>
            </a:r>
            <a:r>
              <a:rPr lang="en-US" sz="1350" dirty="0">
                <a:solidFill>
                  <a:prstClr val="black"/>
                </a:solidFill>
                <a:latin typeface="Palatino Linotype"/>
              </a:rPr>
              <a:t>.</a:t>
            </a:r>
          </a:p>
        </p:txBody>
      </p:sp>
      <p:sp>
        <p:nvSpPr>
          <p:cNvPr id="7" name="Rectangle 6"/>
          <p:cNvSpPr/>
          <p:nvPr/>
        </p:nvSpPr>
        <p:spPr>
          <a:xfrm>
            <a:off x="431074" y="4964976"/>
            <a:ext cx="4918166" cy="323165"/>
          </a:xfrm>
          <a:prstGeom prst="rect">
            <a:avLst/>
          </a:prstGeom>
          <a:ln>
            <a:solidFill>
              <a:schemeClr val="tx1"/>
            </a:solidFill>
          </a:ln>
        </p:spPr>
        <p:txBody>
          <a:bodyPr wrap="square">
            <a:spAutoFit/>
          </a:bodyPr>
          <a:lstStyle/>
          <a:p>
            <a:pPr defTabSz="685800"/>
            <a:r>
              <a:rPr lang="en-US" sz="1500" b="1" dirty="0">
                <a:solidFill>
                  <a:prstClr val="black"/>
                </a:solidFill>
                <a:latin typeface="Palatino Linotype"/>
              </a:rPr>
              <a:t>Banker's gain = Banker's discount - True discount</a:t>
            </a:r>
            <a:endParaRPr lang="en-IN" sz="1500" b="1" dirty="0">
              <a:solidFill>
                <a:prstClr val="black"/>
              </a:solidFill>
              <a:latin typeface="Palatino Linotype"/>
            </a:endParaRPr>
          </a:p>
        </p:txBody>
      </p:sp>
    </p:spTree>
    <p:extLst>
      <p:ext uri="{BB962C8B-B14F-4D97-AF65-F5344CB8AC3E}">
        <p14:creationId xmlns:p14="http://schemas.microsoft.com/office/powerpoint/2010/main" val="3600249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
          <p:cNvSpPr>
            <a:spLocks noChangeArrowheads="1"/>
          </p:cNvSpPr>
          <p:nvPr/>
        </p:nvSpPr>
        <p:spPr bwMode="auto">
          <a:xfrm>
            <a:off x="355172" y="980728"/>
            <a:ext cx="653469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defTabSz="685800"/>
            <a:r>
              <a:rPr lang="en-US" sz="1350" b="1" dirty="0">
                <a:solidFill>
                  <a:prstClr val="black"/>
                </a:solidFill>
              </a:rPr>
              <a:t>Formulae:</a:t>
            </a:r>
            <a:endParaRPr lang="en-US" sz="1350" dirty="0">
              <a:solidFill>
                <a:prstClr val="black"/>
              </a:solidFill>
            </a:endParaRPr>
          </a:p>
          <a:p>
            <a:pPr algn="just" defTabSz="685800"/>
            <a:endParaRPr lang="en-US" altLang="en-US" dirty="0">
              <a:solidFill>
                <a:srgbClr val="333333"/>
              </a:solidFill>
              <a:latin typeface="inter-regular"/>
            </a:endParaRPr>
          </a:p>
        </p:txBody>
      </p:sp>
      <p:pic>
        <p:nvPicPr>
          <p:cNvPr id="1026" name="Picture 2" descr="Apti True Discount and Banker's Discount"/>
          <p:cNvPicPr>
            <a:picLocks noChangeAspect="1" noChangeArrowheads="1"/>
          </p:cNvPicPr>
          <p:nvPr/>
        </p:nvPicPr>
        <p:blipFill rotWithShape="1">
          <a:blip r:embed="rId3">
            <a:extLst>
              <a:ext uri="{28A0092B-C50C-407E-A947-70E740481C1C}">
                <a14:useLocalDpi xmlns:a14="http://schemas.microsoft.com/office/drawing/2010/main" val="0"/>
              </a:ext>
            </a:extLst>
          </a:blip>
          <a:srcRect t="1828"/>
          <a:stretch/>
        </p:blipFill>
        <p:spPr bwMode="auto">
          <a:xfrm>
            <a:off x="2239326" y="980728"/>
            <a:ext cx="4774649" cy="465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49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8"/>
            <a:ext cx="8313821" cy="923330"/>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Q1. </a:t>
            </a:r>
            <a:r>
              <a:rPr lang="en-US" dirty="0">
                <a:solidFill>
                  <a:prstClr val="black"/>
                </a:solidFill>
                <a:latin typeface="Palatino Linotype"/>
              </a:rPr>
              <a:t>If the true discount on a sum due 8 years hence at 10% per annum be Rs 560, the sum due is:</a:t>
            </a:r>
          </a:p>
          <a:p>
            <a:pPr defTabSz="685800"/>
            <a:r>
              <a:rPr lang="en-IN" dirty="0">
                <a:solidFill>
                  <a:prstClr val="black"/>
                </a:solidFill>
                <a:latin typeface="Palatino Linotype"/>
              </a:rPr>
              <a:t> a) 1260 		b) 1400 	c) 1520		d) 1900</a:t>
            </a:r>
            <a:endParaRPr lang="en-US" dirty="0">
              <a:solidFill>
                <a:prstClr val="black"/>
              </a:solidFill>
              <a:latin typeface="Palatino Linotype"/>
            </a:endParaRPr>
          </a:p>
        </p:txBody>
      </p:sp>
      <p:sp>
        <p:nvSpPr>
          <p:cNvPr id="6" name="Rectangle 5"/>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F18D04D9-FF23-4FE9-8304-7DF0A07E54E7}"/>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2642636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8"/>
            <a:ext cx="8313821" cy="923330"/>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Q2.</a:t>
            </a:r>
            <a:r>
              <a:rPr lang="en-US" dirty="0">
                <a:solidFill>
                  <a:prstClr val="black"/>
                </a:solidFill>
                <a:latin typeface="Palatino Linotype"/>
              </a:rPr>
              <a:t> The true discount on Rs 6864 due 6 months hence is 264. The rate percent is:		</a:t>
            </a:r>
          </a:p>
          <a:p>
            <a:pPr defTabSz="685800"/>
            <a:r>
              <a:rPr lang="en-IN" dirty="0">
                <a:solidFill>
                  <a:prstClr val="black"/>
                </a:solidFill>
                <a:latin typeface="Palatino Linotype"/>
              </a:rPr>
              <a:t>a) </a:t>
            </a:r>
            <a:r>
              <a:rPr lang="en-US" dirty="0">
                <a:solidFill>
                  <a:prstClr val="black"/>
                </a:solidFill>
                <a:latin typeface="Palatino Linotype"/>
              </a:rPr>
              <a:t>8% </a:t>
            </a:r>
            <a:r>
              <a:rPr lang="en-IN" dirty="0">
                <a:solidFill>
                  <a:prstClr val="black"/>
                </a:solidFill>
                <a:latin typeface="Palatino Linotype"/>
              </a:rPr>
              <a:t>		b)</a:t>
            </a:r>
            <a:r>
              <a:rPr lang="en-US" dirty="0">
                <a:solidFill>
                  <a:prstClr val="black"/>
                </a:solidFill>
                <a:latin typeface="Palatino Linotype"/>
              </a:rPr>
              <a:t> 12%</a:t>
            </a:r>
            <a:r>
              <a:rPr lang="en-IN" dirty="0">
                <a:solidFill>
                  <a:prstClr val="black"/>
                </a:solidFill>
                <a:latin typeface="Palatino Linotype"/>
              </a:rPr>
              <a:t>		c)</a:t>
            </a:r>
            <a:r>
              <a:rPr lang="en-US" dirty="0">
                <a:solidFill>
                  <a:prstClr val="black"/>
                </a:solidFill>
                <a:latin typeface="Palatino Linotype"/>
              </a:rPr>
              <a:t> 15%</a:t>
            </a:r>
            <a:r>
              <a:rPr lang="en-IN" dirty="0">
                <a:solidFill>
                  <a:prstClr val="black"/>
                </a:solidFill>
                <a:latin typeface="Palatino Linotype"/>
              </a:rPr>
              <a:t>		d)</a:t>
            </a:r>
            <a:r>
              <a:rPr lang="en-US" dirty="0">
                <a:solidFill>
                  <a:prstClr val="black"/>
                </a:solidFill>
                <a:latin typeface="Palatino Linotype"/>
              </a:rPr>
              <a:t> 20%</a:t>
            </a: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99E7E0C9-CBB7-493C-B3EF-073D37E0B7C2}"/>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18791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196752"/>
            <a:ext cx="7920880" cy="646331"/>
          </a:xfrm>
          <a:prstGeom prst="rect">
            <a:avLst/>
          </a:prstGeom>
        </p:spPr>
        <p:txBody>
          <a:bodyPr wrap="square">
            <a:spAutoFit/>
          </a:bodyPr>
          <a:lstStyle/>
          <a:p>
            <a:r>
              <a:rPr lang="en-US" dirty="0"/>
              <a:t>Transversal</a:t>
            </a:r>
            <a:r>
              <a:rPr lang="en-US" b="1" dirty="0"/>
              <a:t>: A line which intersects two or more lines at different points is called a transversal.</a:t>
            </a:r>
            <a:endParaRPr lang="en-IN" b="1" dirty="0"/>
          </a:p>
        </p:txBody>
      </p:sp>
      <p:pic>
        <p:nvPicPr>
          <p:cNvPr id="4" name="Picture 3" descr="See the source image"/>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060848"/>
            <a:ext cx="3096344" cy="2718028"/>
          </a:xfrm>
          <a:prstGeom prst="rect">
            <a:avLst/>
          </a:prstGeom>
          <a:noFill/>
          <a:ln>
            <a:noFill/>
          </a:ln>
        </p:spPr>
      </p:pic>
      <p:sp>
        <p:nvSpPr>
          <p:cNvPr id="5" name="Rectangle 4"/>
          <p:cNvSpPr/>
          <p:nvPr/>
        </p:nvSpPr>
        <p:spPr>
          <a:xfrm>
            <a:off x="755576" y="1843083"/>
            <a:ext cx="5886400" cy="4801314"/>
          </a:xfrm>
          <a:prstGeom prst="rect">
            <a:avLst/>
          </a:prstGeom>
        </p:spPr>
        <p:txBody>
          <a:bodyPr wrap="square">
            <a:spAutoFit/>
          </a:bodyPr>
          <a:lstStyle/>
          <a:p>
            <a:r>
              <a:rPr lang="en-US" dirty="0"/>
              <a:t>1)    </a:t>
            </a:r>
            <a:r>
              <a:rPr lang="en-US" b="1" dirty="0"/>
              <a:t>Corresponding angles</a:t>
            </a:r>
            <a:r>
              <a:rPr lang="en-US" dirty="0"/>
              <a:t>: </a:t>
            </a:r>
            <a:endParaRPr lang="en-IN" dirty="0"/>
          </a:p>
          <a:p>
            <a:r>
              <a:rPr lang="en-US" dirty="0" err="1"/>
              <a:t>i</a:t>
            </a:r>
            <a:r>
              <a:rPr lang="en-US" dirty="0"/>
              <a:t>)    Angle 1 and Angle 5 </a:t>
            </a:r>
            <a:endParaRPr lang="en-IN" dirty="0"/>
          </a:p>
          <a:p>
            <a:r>
              <a:rPr lang="en-US" dirty="0"/>
              <a:t>ii)   Angle 2 and Angle 6 </a:t>
            </a:r>
            <a:endParaRPr lang="en-IN" dirty="0"/>
          </a:p>
          <a:p>
            <a:r>
              <a:rPr lang="en-US" dirty="0"/>
              <a:t>iii) Angle 4 and Angle 8 </a:t>
            </a:r>
            <a:endParaRPr lang="en-IN" dirty="0"/>
          </a:p>
          <a:p>
            <a:r>
              <a:rPr lang="en-US" dirty="0"/>
              <a:t>iv)  Angle 3 and Angle 7</a:t>
            </a:r>
            <a:endParaRPr lang="en-IN" dirty="0"/>
          </a:p>
          <a:p>
            <a:r>
              <a:rPr lang="en-US" dirty="0"/>
              <a:t> </a:t>
            </a:r>
            <a:endParaRPr lang="en-IN" dirty="0"/>
          </a:p>
          <a:p>
            <a:r>
              <a:rPr lang="en-US" dirty="0"/>
              <a:t>2)    </a:t>
            </a:r>
            <a:r>
              <a:rPr lang="en-US" b="1" dirty="0"/>
              <a:t>Alternate interior angles</a:t>
            </a:r>
            <a:endParaRPr lang="en-IN" b="1" dirty="0"/>
          </a:p>
          <a:p>
            <a:r>
              <a:rPr lang="en-US" dirty="0" err="1"/>
              <a:t>i</a:t>
            </a:r>
            <a:r>
              <a:rPr lang="en-US" dirty="0"/>
              <a:t>)     Angle 4 and Angle 6</a:t>
            </a:r>
            <a:endParaRPr lang="en-IN" dirty="0"/>
          </a:p>
          <a:p>
            <a:r>
              <a:rPr lang="en-US" dirty="0"/>
              <a:t>ii)   Angle 3 and Angle 5</a:t>
            </a:r>
            <a:endParaRPr lang="en-IN" dirty="0"/>
          </a:p>
          <a:p>
            <a:r>
              <a:rPr lang="en-US" dirty="0"/>
              <a:t> </a:t>
            </a:r>
            <a:endParaRPr lang="en-IN" dirty="0"/>
          </a:p>
          <a:p>
            <a:r>
              <a:rPr lang="en-US" dirty="0"/>
              <a:t>3)   </a:t>
            </a:r>
            <a:r>
              <a:rPr lang="en-US" b="1" dirty="0"/>
              <a:t> Alternate exterior angles</a:t>
            </a:r>
            <a:endParaRPr lang="en-IN" b="1" dirty="0"/>
          </a:p>
          <a:p>
            <a:r>
              <a:rPr lang="en-US" dirty="0" err="1"/>
              <a:t>i</a:t>
            </a:r>
            <a:r>
              <a:rPr lang="en-US" dirty="0"/>
              <a:t>)     Angle 1 and Angle 7</a:t>
            </a:r>
            <a:endParaRPr lang="en-IN" dirty="0"/>
          </a:p>
          <a:p>
            <a:r>
              <a:rPr lang="en-US" dirty="0"/>
              <a:t>ii)   Angle 2 and Angle 8</a:t>
            </a:r>
            <a:endParaRPr lang="en-IN" dirty="0"/>
          </a:p>
          <a:p>
            <a:r>
              <a:rPr lang="en-US" dirty="0"/>
              <a:t> </a:t>
            </a:r>
            <a:endParaRPr lang="en-IN" dirty="0"/>
          </a:p>
          <a:p>
            <a:r>
              <a:rPr lang="en-US" dirty="0"/>
              <a:t>4)    </a:t>
            </a:r>
            <a:r>
              <a:rPr lang="en-US" b="1" dirty="0"/>
              <a:t>Interior angles on the same side of the transversal</a:t>
            </a:r>
            <a:endParaRPr lang="en-IN" b="1" dirty="0"/>
          </a:p>
          <a:p>
            <a:r>
              <a:rPr lang="en-US" dirty="0" err="1"/>
              <a:t>i</a:t>
            </a:r>
            <a:r>
              <a:rPr lang="en-US" dirty="0"/>
              <a:t>)     Angle 4 and Angle 5</a:t>
            </a:r>
            <a:endParaRPr lang="en-IN" dirty="0"/>
          </a:p>
          <a:p>
            <a:r>
              <a:rPr lang="en-US" dirty="0"/>
              <a:t>ii)   Angle 3 and Angle 6</a:t>
            </a:r>
            <a:endParaRPr lang="en-IN" dirty="0"/>
          </a:p>
        </p:txBody>
      </p:sp>
    </p:spTree>
    <p:extLst>
      <p:ext uri="{BB962C8B-B14F-4D97-AF65-F5344CB8AC3E}">
        <p14:creationId xmlns:p14="http://schemas.microsoft.com/office/powerpoint/2010/main" val="1353650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7"/>
            <a:ext cx="8313821" cy="923330"/>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Q3.</a:t>
            </a:r>
            <a:r>
              <a:rPr lang="en-US" dirty="0">
                <a:solidFill>
                  <a:prstClr val="black"/>
                </a:solidFill>
                <a:latin typeface="Palatino Linotype"/>
              </a:rPr>
              <a:t> The true discount on Rs 2420 due after a certain time at 20 % per annum is Rs 220. The time after which it is due is: 						</a:t>
            </a:r>
          </a:p>
          <a:p>
            <a:pPr defTabSz="685800"/>
            <a:r>
              <a:rPr lang="en-IN" dirty="0">
                <a:solidFill>
                  <a:prstClr val="black"/>
                </a:solidFill>
                <a:latin typeface="Palatino Linotype"/>
              </a:rPr>
              <a:t>a) </a:t>
            </a:r>
            <a:r>
              <a:rPr lang="en-US" dirty="0">
                <a:solidFill>
                  <a:prstClr val="black"/>
                </a:solidFill>
                <a:latin typeface="Palatino Linotype"/>
              </a:rPr>
              <a:t>6 months  </a:t>
            </a:r>
            <a:r>
              <a:rPr lang="en-IN" dirty="0">
                <a:solidFill>
                  <a:prstClr val="black"/>
                </a:solidFill>
                <a:latin typeface="Palatino Linotype"/>
              </a:rPr>
              <a:t>	 	b)</a:t>
            </a:r>
            <a:r>
              <a:rPr lang="en-US" dirty="0">
                <a:solidFill>
                  <a:prstClr val="black"/>
                </a:solidFill>
                <a:latin typeface="Palatino Linotype"/>
              </a:rPr>
              <a:t> 8 months</a:t>
            </a:r>
            <a:r>
              <a:rPr lang="en-IN" dirty="0">
                <a:solidFill>
                  <a:prstClr val="black"/>
                </a:solidFill>
                <a:latin typeface="Palatino Linotype"/>
              </a:rPr>
              <a:t>	 	c)</a:t>
            </a:r>
            <a:r>
              <a:rPr lang="en-US" dirty="0">
                <a:solidFill>
                  <a:prstClr val="black"/>
                </a:solidFill>
                <a:latin typeface="Palatino Linotype"/>
              </a:rPr>
              <a:t> 10 months 		</a:t>
            </a:r>
            <a:r>
              <a:rPr lang="en-IN" dirty="0">
                <a:solidFill>
                  <a:prstClr val="black"/>
                </a:solidFill>
                <a:latin typeface="Palatino Linotype"/>
              </a:rPr>
              <a:t>d)</a:t>
            </a:r>
            <a:r>
              <a:rPr lang="en-US" dirty="0">
                <a:solidFill>
                  <a:prstClr val="black"/>
                </a:solidFill>
                <a:latin typeface="Palatino Linotype"/>
              </a:rPr>
              <a:t> 12 months</a:t>
            </a: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611705E5-E3BD-42EA-B5C1-B2837F8A6473}"/>
              </a:ext>
            </a:extLst>
          </p:cNvPr>
          <p:cNvSpPr/>
          <p:nvPr/>
        </p:nvSpPr>
        <p:spPr>
          <a:xfrm>
            <a:off x="1738148" y="1108046"/>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4288470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7"/>
            <a:ext cx="8313821" cy="923330"/>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Q4.</a:t>
            </a:r>
            <a:r>
              <a:rPr lang="en-US" dirty="0">
                <a:solidFill>
                  <a:prstClr val="black"/>
                </a:solidFill>
                <a:latin typeface="Palatino Linotype"/>
              </a:rPr>
              <a:t> The true discount on a bill due 6 months hence at 20% per annum is Rs 731. The amount of the bill is: 								</a:t>
            </a:r>
          </a:p>
          <a:p>
            <a:pPr defTabSz="685800"/>
            <a:r>
              <a:rPr lang="en-IN" dirty="0">
                <a:solidFill>
                  <a:prstClr val="black"/>
                </a:solidFill>
                <a:latin typeface="Palatino Linotype"/>
              </a:rPr>
              <a:t>a) 7581		b) 7957	 c) 8041		d) 8129</a:t>
            </a:r>
            <a:endParaRPr lang="en-US" dirty="0">
              <a:solidFill>
                <a:prstClr val="black"/>
              </a:solidFill>
              <a:latin typeface="Palatino Linotype"/>
            </a:endParaRP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5C43DEBE-30FC-423F-B6A7-99B2F898300A}"/>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1724403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7"/>
            <a:ext cx="8313821" cy="1200329"/>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Q5. </a:t>
            </a:r>
            <a:r>
              <a:rPr lang="en-US" dirty="0">
                <a:solidFill>
                  <a:prstClr val="black"/>
                </a:solidFill>
                <a:latin typeface="Palatino Linotype"/>
              </a:rPr>
              <a:t>The interest on Rs. 1000 for 2 years is the same as the true discount on Rs. 1280 due 2 years hence. If the rate of interest is the same in both cases , it is:	</a:t>
            </a:r>
          </a:p>
          <a:p>
            <a:pPr defTabSz="685800"/>
            <a:r>
              <a:rPr lang="en-IN" dirty="0">
                <a:solidFill>
                  <a:prstClr val="black"/>
                </a:solidFill>
                <a:latin typeface="Palatino Linotype"/>
              </a:rPr>
              <a:t>a) </a:t>
            </a:r>
            <a:r>
              <a:rPr lang="en-US" dirty="0">
                <a:solidFill>
                  <a:prstClr val="black"/>
                </a:solidFill>
                <a:latin typeface="Palatino Linotype"/>
              </a:rPr>
              <a:t>10% </a:t>
            </a:r>
            <a:r>
              <a:rPr lang="en-IN" dirty="0">
                <a:solidFill>
                  <a:prstClr val="black"/>
                </a:solidFill>
                <a:latin typeface="Palatino Linotype"/>
              </a:rPr>
              <a:t>		b)</a:t>
            </a:r>
            <a:r>
              <a:rPr lang="en-US" dirty="0">
                <a:solidFill>
                  <a:prstClr val="black"/>
                </a:solidFill>
                <a:latin typeface="Palatino Linotype"/>
              </a:rPr>
              <a:t> 12%</a:t>
            </a:r>
            <a:r>
              <a:rPr lang="en-IN" dirty="0">
                <a:solidFill>
                  <a:prstClr val="black"/>
                </a:solidFill>
                <a:latin typeface="Palatino Linotype"/>
              </a:rPr>
              <a:t>		c)</a:t>
            </a:r>
            <a:r>
              <a:rPr lang="en-US" dirty="0">
                <a:solidFill>
                  <a:prstClr val="black"/>
                </a:solidFill>
                <a:latin typeface="Palatino Linotype"/>
              </a:rPr>
              <a:t> 14%</a:t>
            </a:r>
            <a:r>
              <a:rPr lang="en-IN" dirty="0">
                <a:solidFill>
                  <a:prstClr val="black"/>
                </a:solidFill>
                <a:latin typeface="Palatino Linotype"/>
              </a:rPr>
              <a:t>		d)</a:t>
            </a:r>
            <a:r>
              <a:rPr lang="en-US" dirty="0">
                <a:solidFill>
                  <a:prstClr val="black"/>
                </a:solidFill>
                <a:latin typeface="Palatino Linotype"/>
              </a:rPr>
              <a:t> 16% </a:t>
            </a: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29A94C94-6130-4A6D-BD6C-DC44611EE575}"/>
              </a:ext>
            </a:extLst>
          </p:cNvPr>
          <p:cNvSpPr/>
          <p:nvPr/>
        </p:nvSpPr>
        <p:spPr>
          <a:xfrm>
            <a:off x="1738148" y="1156173"/>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246672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D57AF5-831B-4A68-90C1-DB81D471A4AB}"/>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
        <p:nvSpPr>
          <p:cNvPr id="4" name="Rectangle 3">
            <a:extLst>
              <a:ext uri="{FF2B5EF4-FFF2-40B4-BE49-F238E27FC236}">
                <a16:creationId xmlns:a16="http://schemas.microsoft.com/office/drawing/2014/main" id="{D5943C76-DE81-40EA-8562-41D5209CB548}"/>
              </a:ext>
            </a:extLst>
          </p:cNvPr>
          <p:cNvSpPr/>
          <p:nvPr/>
        </p:nvSpPr>
        <p:spPr>
          <a:xfrm>
            <a:off x="409074" y="1602867"/>
            <a:ext cx="8313821" cy="1477328"/>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Q6. </a:t>
            </a:r>
            <a:r>
              <a:rPr lang="en-US" dirty="0">
                <a:solidFill>
                  <a:prstClr val="black"/>
                </a:solidFill>
                <a:latin typeface="Palatino Linotype"/>
              </a:rPr>
              <a:t>A has to pay Rs. 220 to B after 1 year. B asks A to pay Rs. 110 in cash and defer the payment of Rs. 110 for 2 years. A agrees to it. If the rate of interest be 10% per annum in this mode of payment:</a:t>
            </a:r>
          </a:p>
          <a:p>
            <a:pPr defTabSz="685800"/>
            <a:r>
              <a:rPr lang="en-US" dirty="0">
                <a:solidFill>
                  <a:prstClr val="black"/>
                </a:solidFill>
                <a:latin typeface="Palatino Linotype"/>
              </a:rPr>
              <a:t>a) There is no gain or loss to anyone </a:t>
            </a:r>
            <a:r>
              <a:rPr lang="en-IN" dirty="0">
                <a:solidFill>
                  <a:prstClr val="black"/>
                </a:solidFill>
                <a:latin typeface="Palatino Linotype"/>
              </a:rPr>
              <a:t>	b)</a:t>
            </a:r>
            <a:r>
              <a:rPr lang="en-US" dirty="0">
                <a:solidFill>
                  <a:prstClr val="black"/>
                </a:solidFill>
                <a:latin typeface="Palatino Linotype"/>
              </a:rPr>
              <a:t> A gains Rs. 7.34	</a:t>
            </a:r>
            <a:r>
              <a:rPr lang="en-IN" dirty="0">
                <a:solidFill>
                  <a:prstClr val="black"/>
                </a:solidFill>
                <a:latin typeface="Palatino Linotype"/>
              </a:rPr>
              <a:t>	</a:t>
            </a:r>
          </a:p>
          <a:p>
            <a:pPr defTabSz="685800"/>
            <a:r>
              <a:rPr lang="en-IN" dirty="0">
                <a:solidFill>
                  <a:prstClr val="black"/>
                </a:solidFill>
                <a:latin typeface="Palatino Linotype"/>
              </a:rPr>
              <a:t>c) A loses Rs 7.34</a:t>
            </a:r>
            <a:r>
              <a:rPr lang="en-US" dirty="0">
                <a:solidFill>
                  <a:prstClr val="black"/>
                </a:solidFill>
                <a:latin typeface="Palatino Linotype"/>
              </a:rPr>
              <a:t> </a:t>
            </a:r>
            <a:r>
              <a:rPr lang="en-IN" dirty="0">
                <a:solidFill>
                  <a:prstClr val="black"/>
                </a:solidFill>
                <a:latin typeface="Palatino Linotype"/>
              </a:rPr>
              <a:t>		d)</a:t>
            </a:r>
            <a:r>
              <a:rPr lang="en-US" dirty="0">
                <a:solidFill>
                  <a:prstClr val="black"/>
                </a:solidFill>
                <a:latin typeface="Palatino Linotype"/>
              </a:rPr>
              <a:t> A gains Rs. 11 </a:t>
            </a:r>
          </a:p>
        </p:txBody>
      </p:sp>
    </p:spTree>
    <p:extLst>
      <p:ext uri="{BB962C8B-B14F-4D97-AF65-F5344CB8AC3E}">
        <p14:creationId xmlns:p14="http://schemas.microsoft.com/office/powerpoint/2010/main" val="2724867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7"/>
            <a:ext cx="8313821" cy="923330"/>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Q7. </a:t>
            </a:r>
            <a:r>
              <a:rPr lang="en-US" dirty="0">
                <a:solidFill>
                  <a:prstClr val="black"/>
                </a:solidFill>
                <a:latin typeface="Palatino Linotype"/>
              </a:rPr>
              <a:t>The true discount on a bill of Rs 600 is Rs 100. The banker’s discount is: </a:t>
            </a:r>
          </a:p>
          <a:p>
            <a:pPr defTabSz="685800"/>
            <a:r>
              <a:rPr lang="en-US" dirty="0">
                <a:solidFill>
                  <a:prstClr val="black"/>
                </a:solidFill>
                <a:latin typeface="Palatino Linotype"/>
              </a:rPr>
              <a:t>	</a:t>
            </a:r>
          </a:p>
          <a:p>
            <a:pPr defTabSz="685800"/>
            <a:r>
              <a:rPr lang="en-IN" dirty="0">
                <a:solidFill>
                  <a:prstClr val="black"/>
                </a:solidFill>
                <a:latin typeface="Palatino Linotype"/>
              </a:rPr>
              <a:t>a) 120 		b) 180 		c) 200			d) 220	</a:t>
            </a:r>
            <a:endParaRPr lang="en-US" dirty="0">
              <a:solidFill>
                <a:prstClr val="black"/>
              </a:solidFill>
              <a:latin typeface="Palatino Linotype"/>
            </a:endParaRP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9DFA2777-FBF4-4871-82BF-044EAAF93514}"/>
              </a:ext>
            </a:extLst>
          </p:cNvPr>
          <p:cNvSpPr/>
          <p:nvPr/>
        </p:nvSpPr>
        <p:spPr>
          <a:xfrm>
            <a:off x="1738148" y="1120078"/>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339273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7"/>
            <a:ext cx="8313821" cy="1200329"/>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Q8.</a:t>
            </a:r>
            <a:r>
              <a:rPr lang="en-US" dirty="0">
                <a:solidFill>
                  <a:prstClr val="black"/>
                </a:solidFill>
                <a:latin typeface="Palatino Linotype"/>
              </a:rPr>
              <a:t> The present worth of a certain bill due sometimes hence is Rs 600 and the true discount is Rs 24. The banker’s discount is: </a:t>
            </a:r>
          </a:p>
          <a:p>
            <a:pPr defTabSz="685800"/>
            <a:r>
              <a:rPr lang="en-US" dirty="0">
                <a:solidFill>
                  <a:prstClr val="black"/>
                </a:solidFill>
                <a:latin typeface="Palatino Linotype"/>
              </a:rPr>
              <a:t>	</a:t>
            </a:r>
          </a:p>
          <a:p>
            <a:pPr defTabSz="685800"/>
            <a:r>
              <a:rPr lang="en-IN" dirty="0">
                <a:solidFill>
                  <a:prstClr val="black"/>
                </a:solidFill>
                <a:latin typeface="Palatino Linotype"/>
              </a:rPr>
              <a:t>a) 24 		b) 24.96 	  c) 24.38		d) 28.98</a:t>
            </a:r>
            <a:endParaRPr lang="en-US" dirty="0">
              <a:solidFill>
                <a:prstClr val="black"/>
              </a:solidFill>
              <a:latin typeface="Palatino Linotype"/>
            </a:endParaRP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1BC92C19-FEAE-4198-BB0D-8C1AB0ACB9A7}"/>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709907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7"/>
            <a:ext cx="8313821" cy="1200329"/>
          </a:xfrm>
          <a:prstGeom prst="rect">
            <a:avLst/>
          </a:prstGeom>
        </p:spPr>
        <p:txBody>
          <a:bodyPr wrap="square">
            <a:spAutoFit/>
          </a:bodyPr>
          <a:lstStyle/>
          <a:p>
            <a:pPr defTabSz="685800"/>
            <a:r>
              <a:rPr lang="en-US" dirty="0">
                <a:solidFill>
                  <a:prstClr val="black"/>
                </a:solidFill>
                <a:latin typeface="Palatino Linotype"/>
                <a:cs typeface="Times New Roman" pitchFamily="18" charset="0"/>
              </a:rPr>
              <a:t>Q9. </a:t>
            </a:r>
            <a:r>
              <a:rPr lang="en-US" dirty="0">
                <a:solidFill>
                  <a:prstClr val="black"/>
                </a:solidFill>
                <a:latin typeface="Palatino Linotype"/>
              </a:rPr>
              <a:t>A trader owes a merchant Rs. 10573 due 1 year hence. The trader wants to settle the account after 3 months. If the rate of interest is 12% per annum, how much cash should he pay?	</a:t>
            </a:r>
          </a:p>
          <a:p>
            <a:pPr defTabSz="685800"/>
            <a:r>
              <a:rPr lang="en-IN" dirty="0">
                <a:solidFill>
                  <a:prstClr val="black"/>
                </a:solidFill>
                <a:latin typeface="Palatino Linotype"/>
              </a:rPr>
              <a:t> a) 8700		b) 9000		 c) 9700		 d) 10500</a:t>
            </a:r>
            <a:endParaRPr lang="en-US" dirty="0">
              <a:solidFill>
                <a:prstClr val="black"/>
              </a:solidFill>
              <a:latin typeface="Palatino Linotype"/>
            </a:endParaRP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DB023BF2-F78D-45C5-A923-14944283609A}"/>
              </a:ext>
            </a:extLst>
          </p:cNvPr>
          <p:cNvSpPr/>
          <p:nvPr/>
        </p:nvSpPr>
        <p:spPr>
          <a:xfrm>
            <a:off x="1738148" y="1108046"/>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1471347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8"/>
            <a:ext cx="8313821" cy="923330"/>
          </a:xfrm>
          <a:prstGeom prst="rect">
            <a:avLst/>
          </a:prstGeom>
        </p:spPr>
        <p:txBody>
          <a:bodyPr wrap="square">
            <a:spAutoFit/>
          </a:bodyPr>
          <a:lstStyle/>
          <a:p>
            <a:pPr marL="342900" indent="-342900" defTabSz="685800"/>
            <a:r>
              <a:rPr lang="en-US" dirty="0">
                <a:solidFill>
                  <a:prstClr val="black"/>
                </a:solidFill>
                <a:latin typeface="Palatino Linotype"/>
              </a:rPr>
              <a:t>Q10. </a:t>
            </a:r>
            <a:r>
              <a:rPr lang="en-IN" dirty="0">
                <a:solidFill>
                  <a:prstClr val="black"/>
                </a:solidFill>
                <a:latin typeface="Palatino Linotype"/>
              </a:rPr>
              <a:t>The present worth of Rs. 2610 due 3 years hence, the rate of interest being 15% per annum is :</a:t>
            </a:r>
            <a:endParaRPr lang="en-US" dirty="0">
              <a:solidFill>
                <a:prstClr val="black"/>
              </a:solidFill>
              <a:latin typeface="Palatino Linotype"/>
            </a:endParaRPr>
          </a:p>
          <a:p>
            <a:pPr defTabSz="685800"/>
            <a:r>
              <a:rPr lang="en-IN" dirty="0">
                <a:solidFill>
                  <a:prstClr val="black"/>
                </a:solidFill>
                <a:latin typeface="Palatino Linotype"/>
              </a:rPr>
              <a:t>a) 1650		b) 1680	c) 1760		d) 1800	</a:t>
            </a:r>
            <a:endParaRPr lang="en-US" dirty="0">
              <a:solidFill>
                <a:prstClr val="black"/>
              </a:solidFill>
              <a:latin typeface="Palatino Linotype"/>
            </a:endParaRPr>
          </a:p>
        </p:txBody>
      </p:sp>
      <p:sp>
        <p:nvSpPr>
          <p:cNvPr id="4" name="Rectangle 3"/>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2796974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8"/>
            <a:ext cx="8313821" cy="923330"/>
          </a:xfrm>
          <a:prstGeom prst="rect">
            <a:avLst/>
          </a:prstGeom>
        </p:spPr>
        <p:txBody>
          <a:bodyPr wrap="square">
            <a:spAutoFit/>
          </a:bodyPr>
          <a:lstStyle/>
          <a:p>
            <a:pPr defTabSz="685800"/>
            <a:r>
              <a:rPr lang="en-IN" dirty="0">
                <a:solidFill>
                  <a:prstClr val="black"/>
                </a:solidFill>
                <a:latin typeface="Palatino Linotype"/>
              </a:rPr>
              <a:t>Q11. The present worth of Rs. 2960 due 4 years hence, the rate of interest being 12% per annum will be :</a:t>
            </a:r>
            <a:endParaRPr lang="en-US" dirty="0">
              <a:solidFill>
                <a:prstClr val="black"/>
              </a:solidFill>
              <a:latin typeface="Palatino Linotype"/>
            </a:endParaRPr>
          </a:p>
          <a:p>
            <a:pPr defTabSz="685800"/>
            <a:r>
              <a:rPr lang="en-IN" dirty="0">
                <a:solidFill>
                  <a:prstClr val="black"/>
                </a:solidFill>
                <a:latin typeface="Palatino Linotype"/>
              </a:rPr>
              <a:t>a) 1000 		b) 1500 	c) 2000		d) 2500	</a:t>
            </a:r>
            <a:endParaRPr lang="en-US" dirty="0">
              <a:solidFill>
                <a:prstClr val="black"/>
              </a:solidFill>
              <a:latin typeface="Palatino Linotype"/>
            </a:endParaRPr>
          </a:p>
        </p:txBody>
      </p:sp>
      <p:sp>
        <p:nvSpPr>
          <p:cNvPr id="6" name="Rectangle 5"/>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5" name="Rectangle 4">
            <a:extLst>
              <a:ext uri="{FF2B5EF4-FFF2-40B4-BE49-F238E27FC236}">
                <a16:creationId xmlns:a16="http://schemas.microsoft.com/office/drawing/2014/main" id="{38111498-7895-49CA-A27C-B48968C83066}"/>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4158067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7"/>
            <a:ext cx="8313821" cy="1477328"/>
          </a:xfrm>
          <a:prstGeom prst="rect">
            <a:avLst/>
          </a:prstGeom>
        </p:spPr>
        <p:txBody>
          <a:bodyPr wrap="square">
            <a:spAutoFit/>
          </a:bodyPr>
          <a:lstStyle/>
          <a:p>
            <a:pPr defTabSz="685800"/>
            <a:r>
              <a:rPr lang="en-US" dirty="0">
                <a:solidFill>
                  <a:srgbClr val="000000"/>
                </a:solidFill>
                <a:latin typeface="Open Sans"/>
              </a:rPr>
              <a:t>Q12</a:t>
            </a:r>
            <a:r>
              <a:rPr lang="en-US" b="1" dirty="0">
                <a:solidFill>
                  <a:srgbClr val="000000"/>
                </a:solidFill>
                <a:latin typeface="Open Sans"/>
              </a:rPr>
              <a:t>. </a:t>
            </a:r>
            <a:r>
              <a:rPr lang="en-US" dirty="0">
                <a:solidFill>
                  <a:prstClr val="black"/>
                </a:solidFill>
                <a:latin typeface="Palatino Linotype"/>
              </a:rPr>
              <a:t>The banker’s gain on a certain sum due 5/2 years hence is 5/27 of the banker’s discount. The rate percent is:						</a:t>
            </a:r>
          </a:p>
          <a:p>
            <a:pPr defTabSz="685800"/>
            <a:r>
              <a:rPr lang="en-IN" dirty="0">
                <a:solidFill>
                  <a:prstClr val="black"/>
                </a:solidFill>
                <a:latin typeface="Palatino Linotype"/>
              </a:rPr>
              <a:t>a) 100/11</a:t>
            </a:r>
            <a:r>
              <a:rPr lang="en-US" dirty="0">
                <a:solidFill>
                  <a:prstClr val="black"/>
                </a:solidFill>
                <a:latin typeface="Palatino Linotype"/>
              </a:rPr>
              <a:t>% </a:t>
            </a:r>
            <a:r>
              <a:rPr lang="en-IN" dirty="0">
                <a:solidFill>
                  <a:prstClr val="black"/>
                </a:solidFill>
                <a:latin typeface="Palatino Linotype"/>
              </a:rPr>
              <a:t>		b)</a:t>
            </a:r>
            <a:r>
              <a:rPr lang="en-US" dirty="0">
                <a:solidFill>
                  <a:prstClr val="black"/>
                </a:solidFill>
                <a:latin typeface="Palatino Linotype"/>
              </a:rPr>
              <a:t> 10%</a:t>
            </a:r>
            <a:r>
              <a:rPr lang="en-IN" dirty="0">
                <a:solidFill>
                  <a:prstClr val="black"/>
                </a:solidFill>
                <a:latin typeface="Palatino Linotype"/>
              </a:rPr>
              <a:t>		c)</a:t>
            </a:r>
            <a:r>
              <a:rPr lang="en-US" dirty="0">
                <a:solidFill>
                  <a:prstClr val="black"/>
                </a:solidFill>
                <a:latin typeface="Palatino Linotype"/>
              </a:rPr>
              <a:t> 25%</a:t>
            </a:r>
            <a:r>
              <a:rPr lang="en-IN" dirty="0">
                <a:solidFill>
                  <a:prstClr val="black"/>
                </a:solidFill>
                <a:latin typeface="Palatino Linotype"/>
              </a:rPr>
              <a:t>		d)</a:t>
            </a:r>
            <a:r>
              <a:rPr lang="en-US" dirty="0">
                <a:solidFill>
                  <a:prstClr val="black"/>
                </a:solidFill>
                <a:latin typeface="Palatino Linotype"/>
              </a:rPr>
              <a:t> 100/3%</a:t>
            </a:r>
            <a:endParaRPr lang="en-US" dirty="0">
              <a:solidFill>
                <a:prstClr val="black"/>
              </a:solidFill>
              <a:latin typeface="Times New Roman" pitchFamily="18" charset="0"/>
              <a:cs typeface="Times New Roman" pitchFamily="18" charset="0"/>
            </a:endParaRPr>
          </a:p>
          <a:p>
            <a:pPr defTabSz="685800"/>
            <a:endParaRPr lang="en-US" dirty="0">
              <a:solidFill>
                <a:prstClr val="black"/>
              </a:solidFill>
              <a:latin typeface="Palatino Linotype"/>
            </a:endParaRPr>
          </a:p>
          <a:p>
            <a:pPr defTabSz="685800"/>
            <a:endParaRPr lang="en-US" dirty="0">
              <a:solidFill>
                <a:prstClr val="black"/>
              </a:solidFill>
              <a:latin typeface="Times New Roman" pitchFamily="18" charset="0"/>
              <a:cs typeface="Times New Roman" pitchFamily="18" charset="0"/>
            </a:endParaRP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7E15315E-B292-41CC-835A-13F07ED28351}"/>
              </a:ext>
            </a:extLst>
          </p:cNvPr>
          <p:cNvSpPr/>
          <p:nvPr/>
        </p:nvSpPr>
        <p:spPr>
          <a:xfrm>
            <a:off x="1852448" y="1096015"/>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298785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3778" y="1340768"/>
            <a:ext cx="3232231" cy="461665"/>
          </a:xfrm>
          <a:prstGeom prst="rect">
            <a:avLst/>
          </a:prstGeom>
        </p:spPr>
        <p:txBody>
          <a:bodyPr wrap="none">
            <a:spAutoFit/>
          </a:bodyPr>
          <a:lstStyle/>
          <a:p>
            <a:r>
              <a:rPr lang="en-US" sz="2400" b="1" u="sng" dirty="0"/>
              <a:t>Congruency of Triangles</a:t>
            </a:r>
            <a:endParaRPr lang="en-IN" sz="2400" dirty="0"/>
          </a:p>
        </p:txBody>
      </p:sp>
      <p:sp>
        <p:nvSpPr>
          <p:cNvPr id="4" name="Rectangle 3"/>
          <p:cNvSpPr/>
          <p:nvPr/>
        </p:nvSpPr>
        <p:spPr>
          <a:xfrm>
            <a:off x="495282" y="1857060"/>
            <a:ext cx="8352928" cy="923330"/>
          </a:xfrm>
          <a:prstGeom prst="rect">
            <a:avLst/>
          </a:prstGeom>
        </p:spPr>
        <p:txBody>
          <a:bodyPr wrap="square">
            <a:spAutoFit/>
          </a:bodyPr>
          <a:lstStyle/>
          <a:p>
            <a:pPr lvl="0"/>
            <a:r>
              <a:rPr lang="en-US" dirty="0"/>
              <a:t>Two triangles are congruent if all the sides of one are equal to the corresponding sides of another. It follows that all the angles of one are equal to the corresponding angles of another. The notation for congruency is ≅</a:t>
            </a:r>
            <a:endParaRPr lang="en-IN" dirty="0"/>
          </a:p>
        </p:txBody>
      </p:sp>
      <p:sp>
        <p:nvSpPr>
          <p:cNvPr id="5" name="Rectangle 4"/>
          <p:cNvSpPr/>
          <p:nvPr/>
        </p:nvSpPr>
        <p:spPr>
          <a:xfrm>
            <a:off x="326261" y="4221088"/>
            <a:ext cx="3792481" cy="2031325"/>
          </a:xfrm>
          <a:prstGeom prst="rect">
            <a:avLst/>
          </a:prstGeom>
        </p:spPr>
        <p:txBody>
          <a:bodyPr wrap="square">
            <a:spAutoFit/>
          </a:bodyPr>
          <a:lstStyle/>
          <a:p>
            <a:pPr marL="285750" lvl="0" indent="-285750">
              <a:buFont typeface="Arial" panose="020B0604020202020204" pitchFamily="34" charset="0"/>
              <a:buChar char="•"/>
            </a:pPr>
            <a:r>
              <a:rPr lang="en-US" b="1" dirty="0"/>
              <a:t>SAS congruency: </a:t>
            </a:r>
            <a:r>
              <a:rPr lang="en-US" dirty="0"/>
              <a:t>If two sides and an included angle of one triangle are equal to two sides and an included angle of another, the two triangles are congruent. Here, AB = PQ, BC = QR, and ∠B = ∠Q ; So △ABC ≅ △PQR</a:t>
            </a:r>
            <a:endParaRPr lang="en-IN" dirty="0"/>
          </a:p>
        </p:txBody>
      </p:sp>
      <p:pic>
        <p:nvPicPr>
          <p:cNvPr id="6" name="Picture 5" descr="triangles sas-congruence"/>
          <p:cNvPicPr/>
          <p:nvPr/>
        </p:nvPicPr>
        <p:blipFill>
          <a:blip r:embed="rId3">
            <a:extLst>
              <a:ext uri="{28A0092B-C50C-407E-A947-70E740481C1C}">
                <a14:useLocalDpi xmlns:a14="http://schemas.microsoft.com/office/drawing/2010/main" val="0"/>
              </a:ext>
            </a:extLst>
          </a:blip>
          <a:srcRect/>
          <a:stretch>
            <a:fillRect/>
          </a:stretch>
        </p:blipFill>
        <p:spPr bwMode="auto">
          <a:xfrm>
            <a:off x="4908522" y="4221088"/>
            <a:ext cx="3916680" cy="1702435"/>
          </a:xfrm>
          <a:prstGeom prst="rect">
            <a:avLst/>
          </a:prstGeom>
          <a:noFill/>
          <a:ln>
            <a:noFill/>
          </a:ln>
        </p:spPr>
      </p:pic>
      <p:sp>
        <p:nvSpPr>
          <p:cNvPr id="7" name="Rectangle 6"/>
          <p:cNvSpPr/>
          <p:nvPr/>
        </p:nvSpPr>
        <p:spPr>
          <a:xfrm>
            <a:off x="1187624" y="2829126"/>
            <a:ext cx="6102424" cy="954107"/>
          </a:xfrm>
          <a:prstGeom prst="rect">
            <a:avLst/>
          </a:prstGeom>
        </p:spPr>
        <p:txBody>
          <a:bodyPr wrap="square">
            <a:spAutoFit/>
          </a:bodyPr>
          <a:lstStyle/>
          <a:p>
            <a:br>
              <a:rPr lang="en-US" sz="2800" dirty="0"/>
            </a:br>
            <a:r>
              <a:rPr lang="en-US" sz="2800" b="1" dirty="0"/>
              <a:t>Conditions of Congruency in Triangles</a:t>
            </a:r>
            <a:endParaRPr lang="en-IN" sz="2800" dirty="0"/>
          </a:p>
        </p:txBody>
      </p:sp>
    </p:spTree>
    <p:extLst>
      <p:ext uri="{BB962C8B-B14F-4D97-AF65-F5344CB8AC3E}">
        <p14:creationId xmlns:p14="http://schemas.microsoft.com/office/powerpoint/2010/main" val="2080564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5426" y="1449153"/>
            <a:ext cx="8313821" cy="1477328"/>
          </a:xfrm>
          <a:prstGeom prst="rect">
            <a:avLst/>
          </a:prstGeom>
        </p:spPr>
        <p:txBody>
          <a:bodyPr wrap="square">
            <a:spAutoFit/>
          </a:bodyPr>
          <a:lstStyle/>
          <a:p>
            <a:pPr defTabSz="685800"/>
            <a:endParaRPr lang="en-US" dirty="0">
              <a:solidFill>
                <a:prstClr val="black"/>
              </a:solidFill>
              <a:latin typeface="Palatino Linotype"/>
              <a:cs typeface="Times New Roman" pitchFamily="18" charset="0"/>
            </a:endParaRPr>
          </a:p>
          <a:p>
            <a:pPr defTabSz="685800"/>
            <a:r>
              <a:rPr lang="en-US" dirty="0">
                <a:solidFill>
                  <a:prstClr val="black"/>
                </a:solidFill>
                <a:latin typeface="Palatino Linotype"/>
                <a:cs typeface="Times New Roman" pitchFamily="18" charset="0"/>
              </a:rPr>
              <a:t>Q13. </a:t>
            </a:r>
            <a:r>
              <a:rPr lang="en-US" dirty="0">
                <a:solidFill>
                  <a:prstClr val="black"/>
                </a:solidFill>
                <a:latin typeface="Palatino Linotype"/>
              </a:rPr>
              <a:t>The banker’s gain on a certain sum due 5/2 years hence is 5/23 of the banker’s discount. The rate percent is: 						</a:t>
            </a:r>
          </a:p>
          <a:p>
            <a:pPr defTabSz="685800"/>
            <a:r>
              <a:rPr lang="en-IN" dirty="0">
                <a:solidFill>
                  <a:prstClr val="black"/>
                </a:solidFill>
                <a:latin typeface="Palatino Linotype"/>
              </a:rPr>
              <a:t>a) 100/9</a:t>
            </a:r>
            <a:r>
              <a:rPr lang="en-US" dirty="0">
                <a:solidFill>
                  <a:prstClr val="black"/>
                </a:solidFill>
                <a:latin typeface="Palatino Linotype"/>
              </a:rPr>
              <a:t>% </a:t>
            </a:r>
            <a:r>
              <a:rPr lang="en-IN" dirty="0">
                <a:solidFill>
                  <a:prstClr val="black"/>
                </a:solidFill>
                <a:latin typeface="Palatino Linotype"/>
              </a:rPr>
              <a:t>		b)</a:t>
            </a:r>
            <a:r>
              <a:rPr lang="en-US" dirty="0">
                <a:solidFill>
                  <a:prstClr val="black"/>
                </a:solidFill>
                <a:latin typeface="Palatino Linotype"/>
              </a:rPr>
              <a:t> 15%</a:t>
            </a:r>
            <a:r>
              <a:rPr lang="en-IN" dirty="0">
                <a:solidFill>
                  <a:prstClr val="black"/>
                </a:solidFill>
                <a:latin typeface="Palatino Linotype"/>
              </a:rPr>
              <a:t>		c)</a:t>
            </a:r>
            <a:r>
              <a:rPr lang="en-US" dirty="0">
                <a:solidFill>
                  <a:prstClr val="black"/>
                </a:solidFill>
                <a:latin typeface="Palatino Linotype"/>
              </a:rPr>
              <a:t> 100/3%</a:t>
            </a:r>
            <a:r>
              <a:rPr lang="en-IN" dirty="0">
                <a:solidFill>
                  <a:prstClr val="black"/>
                </a:solidFill>
                <a:latin typeface="Palatino Linotype"/>
              </a:rPr>
              <a:t>		d)</a:t>
            </a:r>
            <a:r>
              <a:rPr lang="en-US" dirty="0">
                <a:solidFill>
                  <a:prstClr val="black"/>
                </a:solidFill>
                <a:latin typeface="Palatino Linotype"/>
              </a:rPr>
              <a:t>50%</a:t>
            </a:r>
          </a:p>
          <a:p>
            <a:pPr algn="just" defTabSz="685800"/>
            <a:endParaRPr lang="en-US" dirty="0">
              <a:solidFill>
                <a:srgbClr val="333333"/>
              </a:solidFill>
              <a:latin typeface="Tahoma" panose="020B0604030504040204" pitchFamily="34" charset="0"/>
            </a:endParaRP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7E59D6DA-CB27-4F05-84AB-61F54E16E346}"/>
              </a:ext>
            </a:extLst>
          </p:cNvPr>
          <p:cNvSpPr/>
          <p:nvPr/>
        </p:nvSpPr>
        <p:spPr>
          <a:xfrm>
            <a:off x="1738148" y="1153549"/>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90627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3337A2B-F250-453E-953D-BA26410495E1}"/>
              </a:ext>
            </a:extLst>
          </p:cNvPr>
          <p:cNvSpPr/>
          <p:nvPr/>
        </p:nvSpPr>
        <p:spPr>
          <a:xfrm>
            <a:off x="409074" y="1602867"/>
            <a:ext cx="8313821" cy="1200329"/>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Q14.</a:t>
            </a:r>
            <a:r>
              <a:rPr lang="en-US" dirty="0">
                <a:solidFill>
                  <a:prstClr val="black"/>
                </a:solidFill>
                <a:latin typeface="Palatino Linotype"/>
              </a:rPr>
              <a:t> The banker’s discount on Rs. 1600 at 15% per annum is the same as true discount on Rs. 1680 for the same time and at the same rate. The time is:								</a:t>
            </a:r>
          </a:p>
          <a:p>
            <a:pPr defTabSz="685800"/>
            <a:r>
              <a:rPr lang="en-IN" dirty="0">
                <a:solidFill>
                  <a:prstClr val="black"/>
                </a:solidFill>
                <a:latin typeface="Palatino Linotype"/>
              </a:rPr>
              <a:t>a) 3 months		b) 4 months		 c) 5 months		d) 6 months</a:t>
            </a:r>
            <a:endParaRPr lang="en-US" dirty="0">
              <a:solidFill>
                <a:prstClr val="black"/>
              </a:solidFill>
              <a:latin typeface="Palatino Linotype"/>
            </a:endParaRPr>
          </a:p>
        </p:txBody>
      </p:sp>
      <p:sp>
        <p:nvSpPr>
          <p:cNvPr id="4" name="Rectangle 3">
            <a:extLst>
              <a:ext uri="{FF2B5EF4-FFF2-40B4-BE49-F238E27FC236}">
                <a16:creationId xmlns:a16="http://schemas.microsoft.com/office/drawing/2014/main" id="{0D65E43A-7518-4BB8-A3BF-CDA6D6B8265E}"/>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5" name="Rectangle 4">
            <a:extLst>
              <a:ext uri="{FF2B5EF4-FFF2-40B4-BE49-F238E27FC236}">
                <a16:creationId xmlns:a16="http://schemas.microsoft.com/office/drawing/2014/main" id="{741F28AA-3404-41FA-A2FC-151B330D0EA0}"/>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1413938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319146-4C3C-429E-9F82-5B23C7EF3D18}"/>
              </a:ext>
            </a:extLst>
          </p:cNvPr>
          <p:cNvSpPr/>
          <p:nvPr/>
        </p:nvSpPr>
        <p:spPr>
          <a:xfrm>
            <a:off x="409074" y="1602867"/>
            <a:ext cx="8313821" cy="1477328"/>
          </a:xfrm>
          <a:prstGeom prst="rect">
            <a:avLst/>
          </a:prstGeom>
        </p:spPr>
        <p:txBody>
          <a:bodyPr wrap="square">
            <a:spAutoFit/>
          </a:bodyPr>
          <a:lstStyle/>
          <a:p>
            <a:pPr defTabSz="685800"/>
            <a:r>
              <a:rPr lang="en-US" dirty="0">
                <a:solidFill>
                  <a:prstClr val="black"/>
                </a:solidFill>
                <a:latin typeface="Times New Roman" pitchFamily="18" charset="0"/>
                <a:cs typeface="Times New Roman" pitchFamily="18" charset="0"/>
              </a:rPr>
              <a:t>Q15.</a:t>
            </a:r>
            <a:r>
              <a:rPr lang="en-US" dirty="0">
                <a:solidFill>
                  <a:prstClr val="black"/>
                </a:solidFill>
                <a:latin typeface="Palatino Linotype"/>
              </a:rPr>
              <a:t> A bill of Rs. 6000 is drawn on July 14 at 5 months. It is discounted on 5</a:t>
            </a:r>
            <a:r>
              <a:rPr lang="en-US" baseline="30000" dirty="0">
                <a:solidFill>
                  <a:prstClr val="black"/>
                </a:solidFill>
                <a:latin typeface="Palatino Linotype"/>
              </a:rPr>
              <a:t>th</a:t>
            </a:r>
            <a:r>
              <a:rPr lang="en-US" dirty="0">
                <a:solidFill>
                  <a:prstClr val="black"/>
                </a:solidFill>
                <a:latin typeface="Palatino Linotype"/>
              </a:rPr>
              <a:t> October at 10%. Find the banker’s discount and the money that the holder of the bill receives.								</a:t>
            </a:r>
          </a:p>
          <a:p>
            <a:pPr marL="342900" indent="-342900" defTabSz="685800">
              <a:buFontTx/>
              <a:buAutoNum type="alphaLcParenR"/>
            </a:pPr>
            <a:r>
              <a:rPr lang="en-IN" dirty="0">
                <a:solidFill>
                  <a:prstClr val="black"/>
                </a:solidFill>
                <a:latin typeface="Palatino Linotype"/>
              </a:rPr>
              <a:t>Rs.9 and Rs. 5800	b) Rs. 10 and Rs. 5880	 c) Rs. 10 and Rs. 5800</a:t>
            </a:r>
          </a:p>
          <a:p>
            <a:pPr defTabSz="685800"/>
            <a:r>
              <a:rPr lang="en-IN" dirty="0">
                <a:solidFill>
                  <a:prstClr val="black"/>
                </a:solidFill>
                <a:latin typeface="Palatino Linotype"/>
              </a:rPr>
              <a:t>d) Rs. 9 and Rs. 5880</a:t>
            </a:r>
            <a:endParaRPr lang="en-US" dirty="0">
              <a:solidFill>
                <a:prstClr val="black"/>
              </a:solidFill>
              <a:latin typeface="Palatino Linotype"/>
            </a:endParaRPr>
          </a:p>
        </p:txBody>
      </p:sp>
      <p:sp>
        <p:nvSpPr>
          <p:cNvPr id="4" name="Rectangle 3">
            <a:extLst>
              <a:ext uri="{FF2B5EF4-FFF2-40B4-BE49-F238E27FC236}">
                <a16:creationId xmlns:a16="http://schemas.microsoft.com/office/drawing/2014/main" id="{3BB79E4A-C1D1-4C8F-9D76-CF0EA6F1C8BB}"/>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5" name="Rectangle 4">
            <a:extLst>
              <a:ext uri="{FF2B5EF4-FFF2-40B4-BE49-F238E27FC236}">
                <a16:creationId xmlns:a16="http://schemas.microsoft.com/office/drawing/2014/main" id="{572101C7-401C-472A-A9A7-5713A12B7EE7}"/>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892819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08720"/>
            <a:ext cx="8748464" cy="3600400"/>
          </a:xfrm>
        </p:spPr>
        <p:txBody>
          <a:bodyPr>
            <a:normAutofit/>
          </a:bodyPr>
          <a:lstStyle/>
          <a:p>
            <a:pPr algn="l"/>
            <a:r>
              <a:rPr lang="en-US" sz="2000" dirty="0"/>
              <a:t>Q 16 What is the area of circle O?</a:t>
            </a:r>
            <a:br>
              <a:rPr lang="en-US" sz="2000" dirty="0"/>
            </a:br>
            <a:br>
              <a:rPr lang="en-US" sz="2000" dirty="0"/>
            </a:br>
            <a:r>
              <a:rPr lang="en-US" sz="2000" dirty="0"/>
              <a:t>1. The circumference is 12π.</a:t>
            </a:r>
            <a:br>
              <a:rPr lang="en-US" sz="2000" dirty="0"/>
            </a:br>
            <a:r>
              <a:rPr lang="en-US" sz="2000" dirty="0"/>
              <a:t>2. The diameter is 12.</a:t>
            </a:r>
            <a:br>
              <a:rPr lang="en-US" sz="2000" dirty="0"/>
            </a:br>
            <a:br>
              <a:rPr lang="en-US" sz="2000" dirty="0"/>
            </a:br>
            <a:r>
              <a:rPr lang="en-US" sz="2000" dirty="0"/>
              <a:t>A. Statement (1) alone is sufficient, but statement (2) alone is not sufficient. </a:t>
            </a:r>
            <a:br>
              <a:rPr lang="en-US" sz="2000" dirty="0"/>
            </a:br>
            <a:r>
              <a:rPr lang="en-US" sz="2000" dirty="0"/>
              <a:t>B. Statement (2) alone is sufficient, but statement (1) alone is not sufficient.</a:t>
            </a:r>
            <a:br>
              <a:rPr lang="en-US" sz="2000" dirty="0"/>
            </a:br>
            <a:r>
              <a:rPr lang="en-US" sz="2000" dirty="0"/>
              <a:t>C. Both statements (1) and (2) together are sufficient, but neither statement alone is sufficient.</a:t>
            </a:r>
            <a:br>
              <a:rPr lang="en-US" sz="2000" dirty="0"/>
            </a:br>
            <a:r>
              <a:rPr lang="en-US" sz="2000" dirty="0"/>
              <a:t>D. Each statement alone is sufficient.</a:t>
            </a:r>
            <a:br>
              <a:rPr lang="en-US" sz="2000" dirty="0"/>
            </a:br>
            <a:r>
              <a:rPr lang="en-US" sz="2000" dirty="0"/>
              <a:t>E. Statements (1) and (2) together are not sufficient.</a:t>
            </a:r>
          </a:p>
        </p:txBody>
      </p:sp>
    </p:spTree>
    <p:extLst>
      <p:ext uri="{BB962C8B-B14F-4D97-AF65-F5344CB8AC3E}">
        <p14:creationId xmlns:p14="http://schemas.microsoft.com/office/powerpoint/2010/main" val="39253791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340768"/>
            <a:ext cx="8496944" cy="3240360"/>
          </a:xfrm>
        </p:spPr>
        <p:txBody>
          <a:bodyPr>
            <a:noAutofit/>
          </a:bodyPr>
          <a:lstStyle/>
          <a:p>
            <a:pPr algn="l"/>
            <a:r>
              <a:rPr lang="en-US" sz="2000" dirty="0"/>
              <a:t>Q 17  What is the diameter of the circle ? </a:t>
            </a:r>
            <a:br>
              <a:rPr lang="en-US" sz="2000" dirty="0"/>
            </a:br>
            <a:r>
              <a:rPr lang="en-US" sz="2000" dirty="0"/>
              <a:t>I) The circumference is 132 </a:t>
            </a:r>
            <a:br>
              <a:rPr lang="en-US" sz="2000" dirty="0"/>
            </a:br>
            <a:r>
              <a:rPr lang="en-US" sz="2000" dirty="0"/>
              <a:t>II) radius is 21. </a:t>
            </a:r>
            <a:br>
              <a:rPr lang="en-US" sz="2000" dirty="0"/>
            </a:br>
            <a:r>
              <a:rPr lang="en-US" sz="2000" dirty="0"/>
              <a:t>(A)If the data in statement I alone is sufficient to answer the question. </a:t>
            </a:r>
            <a:br>
              <a:rPr lang="en-US" sz="2000" dirty="0"/>
            </a:br>
            <a:r>
              <a:rPr lang="en-US" sz="2000" dirty="0"/>
              <a:t>(B) If the data in statement II alone is sufficient to answer the question. </a:t>
            </a:r>
            <a:br>
              <a:rPr lang="en-US" sz="2000" dirty="0"/>
            </a:br>
            <a:r>
              <a:rPr lang="en-US" sz="2000" dirty="0"/>
              <a:t>(C) If the data either in statement I alone or statement II alone are sufficient to answer the question. </a:t>
            </a:r>
            <a:br>
              <a:rPr lang="en-US" sz="2000" dirty="0"/>
            </a:br>
            <a:r>
              <a:rPr lang="en-US" sz="2000" dirty="0"/>
              <a:t>(D) If the data given in both I and II together are not sufficient to answer the question. </a:t>
            </a:r>
            <a:br>
              <a:rPr lang="en-US" sz="2000" dirty="0"/>
            </a:br>
            <a:r>
              <a:rPr lang="en-US" sz="2000" dirty="0"/>
              <a:t>(E) If the data in both the statements I and II together are necessary to answer the question.</a:t>
            </a:r>
            <a:br>
              <a:rPr lang="en-US" sz="2000" dirty="0"/>
            </a:br>
            <a:endParaRPr lang="en-US" sz="2000" dirty="0"/>
          </a:p>
        </p:txBody>
      </p:sp>
    </p:spTree>
    <p:extLst>
      <p:ext uri="{BB962C8B-B14F-4D97-AF65-F5344CB8AC3E}">
        <p14:creationId xmlns:p14="http://schemas.microsoft.com/office/powerpoint/2010/main" val="305583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074" y="1602867"/>
            <a:ext cx="8313821" cy="2862322"/>
          </a:xfrm>
          <a:prstGeom prst="rect">
            <a:avLst/>
          </a:prstGeom>
        </p:spPr>
        <p:txBody>
          <a:bodyPr wrap="square">
            <a:spAutoFit/>
          </a:bodyPr>
          <a:lstStyle/>
          <a:p>
            <a:pPr defTabSz="685800"/>
            <a:endParaRPr lang="en-US" dirty="0">
              <a:solidFill>
                <a:prstClr val="black"/>
              </a:solidFill>
              <a:latin typeface="Times New Roman" pitchFamily="18" charset="0"/>
              <a:cs typeface="Times New Roman" pitchFamily="18" charset="0"/>
            </a:endParaRPr>
          </a:p>
          <a:p>
            <a:pPr defTabSz="685800"/>
            <a:r>
              <a:rPr lang="en-US" dirty="0">
                <a:solidFill>
                  <a:prstClr val="black"/>
                </a:solidFill>
                <a:latin typeface="Times New Roman" pitchFamily="18" charset="0"/>
                <a:cs typeface="Times New Roman" pitchFamily="18" charset="0"/>
              </a:rPr>
              <a:t>Q18. </a:t>
            </a:r>
            <a:r>
              <a:rPr lang="en-US" dirty="0">
                <a:solidFill>
                  <a:prstClr val="black"/>
                </a:solidFill>
                <a:latin typeface="Palatino Linotype"/>
              </a:rPr>
              <a:t>Find Banker’s gain if 								</a:t>
            </a:r>
          </a:p>
          <a:p>
            <a:pPr defTabSz="685800"/>
            <a:r>
              <a:rPr lang="en-IN" dirty="0">
                <a:solidFill>
                  <a:prstClr val="black"/>
                </a:solidFill>
                <a:latin typeface="Palatino Linotype"/>
              </a:rPr>
              <a:t>(</a:t>
            </a:r>
            <a:r>
              <a:rPr lang="en-IN" dirty="0" err="1">
                <a:solidFill>
                  <a:prstClr val="black"/>
                </a:solidFill>
                <a:latin typeface="Palatino Linotype"/>
              </a:rPr>
              <a:t>i</a:t>
            </a:r>
            <a:r>
              <a:rPr lang="en-IN" dirty="0">
                <a:solidFill>
                  <a:prstClr val="black"/>
                </a:solidFill>
                <a:latin typeface="Palatino Linotype"/>
              </a:rPr>
              <a:t>) True discount is Rs. 980 and 							     </a:t>
            </a:r>
          </a:p>
          <a:p>
            <a:pPr defTabSz="685800"/>
            <a:r>
              <a:rPr lang="en-IN" dirty="0">
                <a:solidFill>
                  <a:prstClr val="black"/>
                </a:solidFill>
                <a:latin typeface="Palatino Linotype"/>
              </a:rPr>
              <a:t>(ii) rate of interest is 5% per annum for 4 years 					      </a:t>
            </a:r>
          </a:p>
          <a:p>
            <a:pPr defTabSz="685800"/>
            <a:endParaRPr lang="en-IN" dirty="0">
              <a:solidFill>
                <a:prstClr val="black"/>
              </a:solidFill>
              <a:latin typeface="Palatino Linotype"/>
            </a:endParaRPr>
          </a:p>
          <a:p>
            <a:pPr marL="342900" indent="-342900" defTabSz="685800">
              <a:buFontTx/>
              <a:buAutoNum type="alphaLcParenR"/>
            </a:pPr>
            <a:r>
              <a:rPr lang="en-IN" dirty="0">
                <a:solidFill>
                  <a:prstClr val="black"/>
                </a:solidFill>
                <a:latin typeface="Palatino Linotype"/>
              </a:rPr>
              <a:t>only first statement is sufficient 				</a:t>
            </a:r>
          </a:p>
          <a:p>
            <a:pPr marL="342900" indent="-342900" defTabSz="685800"/>
            <a:r>
              <a:rPr lang="en-IN" dirty="0">
                <a:solidFill>
                  <a:prstClr val="black"/>
                </a:solidFill>
                <a:latin typeface="Palatino Linotype"/>
              </a:rPr>
              <a:t>b)</a:t>
            </a:r>
            <a:r>
              <a:rPr lang="en-US" dirty="0">
                <a:solidFill>
                  <a:prstClr val="black"/>
                </a:solidFill>
                <a:latin typeface="Palatino Linotype"/>
              </a:rPr>
              <a:t> only second statement is sufficient</a:t>
            </a:r>
            <a:r>
              <a:rPr lang="en-IN" dirty="0">
                <a:solidFill>
                  <a:prstClr val="black"/>
                </a:solidFill>
                <a:latin typeface="Palatino Linotype"/>
              </a:rPr>
              <a:t>					                   </a:t>
            </a:r>
          </a:p>
          <a:p>
            <a:pPr marL="342900" indent="-342900" defTabSz="685800"/>
            <a:r>
              <a:rPr lang="en-IN" dirty="0">
                <a:solidFill>
                  <a:prstClr val="black"/>
                </a:solidFill>
                <a:latin typeface="Palatino Linotype"/>
              </a:rPr>
              <a:t>c)</a:t>
            </a:r>
            <a:r>
              <a:rPr lang="en-US" dirty="0">
                <a:solidFill>
                  <a:prstClr val="black"/>
                </a:solidFill>
                <a:latin typeface="Palatino Linotype"/>
              </a:rPr>
              <a:t> both the statements are required to get the answer 			</a:t>
            </a:r>
          </a:p>
          <a:p>
            <a:pPr marL="342900" indent="-342900" defTabSz="685800"/>
            <a:r>
              <a:rPr lang="en-IN" dirty="0">
                <a:solidFill>
                  <a:prstClr val="black"/>
                </a:solidFill>
                <a:latin typeface="Palatino Linotype"/>
              </a:rPr>
              <a:t>d)</a:t>
            </a:r>
            <a:r>
              <a:rPr lang="en-US" dirty="0">
                <a:solidFill>
                  <a:prstClr val="black"/>
                </a:solidFill>
                <a:latin typeface="Palatino Linotype"/>
              </a:rPr>
              <a:t> either first or second statement is sufficient        		</a:t>
            </a:r>
          </a:p>
          <a:p>
            <a:pPr marL="342900" indent="-342900" defTabSz="685800"/>
            <a:r>
              <a:rPr lang="en-US" dirty="0">
                <a:solidFill>
                  <a:prstClr val="black"/>
                </a:solidFill>
                <a:latin typeface="Palatino Linotype"/>
              </a:rPr>
              <a:t>e) none of the is statements is sufficient</a:t>
            </a:r>
          </a:p>
        </p:txBody>
      </p:sp>
      <p:sp>
        <p:nvSpPr>
          <p:cNvPr id="5" name="Rectangle 4"/>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Directions</a:t>
            </a:r>
          </a:p>
        </p:txBody>
      </p:sp>
      <p:sp>
        <p:nvSpPr>
          <p:cNvPr id="4" name="Rectangle 3">
            <a:extLst>
              <a:ext uri="{FF2B5EF4-FFF2-40B4-BE49-F238E27FC236}">
                <a16:creationId xmlns:a16="http://schemas.microsoft.com/office/drawing/2014/main" id="{2733B493-9193-41B8-A3FF-FFB2C2AA093B}"/>
              </a:ext>
            </a:extLst>
          </p:cNvPr>
          <p:cNvSpPr/>
          <p:nvPr/>
        </p:nvSpPr>
        <p:spPr>
          <a:xfrm>
            <a:off x="1738148" y="1105557"/>
            <a:ext cx="6325914" cy="295604"/>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685800"/>
            <a:r>
              <a:rPr lang="en-US" sz="2100" b="1" dirty="0">
                <a:solidFill>
                  <a:prstClr val="white"/>
                </a:solidFill>
                <a:latin typeface="Palatino Linotype"/>
              </a:rPr>
              <a:t>True and Banker Discount</a:t>
            </a:r>
          </a:p>
        </p:txBody>
      </p:sp>
    </p:spTree>
    <p:extLst>
      <p:ext uri="{BB962C8B-B14F-4D97-AF65-F5344CB8AC3E}">
        <p14:creationId xmlns:p14="http://schemas.microsoft.com/office/powerpoint/2010/main" val="2648277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685800"/>
            <a:fld id="{05BA204F-4364-415F-9D65-FF2DC7C3AD91}" type="slidenum">
              <a:rPr lang="en-US">
                <a:solidFill>
                  <a:prstClr val="black">
                    <a:lumMod val="65000"/>
                    <a:lumOff val="35000"/>
                  </a:prstClr>
                </a:solidFill>
              </a:rPr>
              <a:pPr defTabSz="685800"/>
              <a:t>56</a:t>
            </a:fld>
            <a:endParaRPr lang="en-US">
              <a:solidFill>
                <a:prstClr val="black">
                  <a:lumMod val="65000"/>
                  <a:lumOff val="35000"/>
                </a:prstClr>
              </a:solidFill>
            </a:endParaRPr>
          </a:p>
        </p:txBody>
      </p:sp>
      <p:sp>
        <p:nvSpPr>
          <p:cNvPr id="3" name="Rectangle 2"/>
          <p:cNvSpPr/>
          <p:nvPr/>
        </p:nvSpPr>
        <p:spPr>
          <a:xfrm>
            <a:off x="2793151" y="3082752"/>
            <a:ext cx="3557705" cy="692497"/>
          </a:xfrm>
          <a:prstGeom prst="rect">
            <a:avLst/>
          </a:prstGeom>
          <a:noFill/>
        </p:spPr>
        <p:txBody>
          <a:bodyPr wrap="none" lIns="68580" tIns="34290" rIns="68580" bIns="34290">
            <a:spAutoFit/>
          </a:bodyPr>
          <a:lstStyle/>
          <a:p>
            <a:pPr algn="ctr" defTabSz="685800"/>
            <a:r>
              <a:rPr lang="en-US" sz="4050" b="1" dirty="0">
                <a:ln w="10541" cmpd="sng">
                  <a:solidFill>
                    <a:srgbClr val="6076B4">
                      <a:shade val="88000"/>
                      <a:satMod val="110000"/>
                    </a:srgbClr>
                  </a:solidFill>
                  <a:prstDash val="solid"/>
                </a:ln>
                <a:gradFill>
                  <a:gsLst>
                    <a:gs pos="0">
                      <a:srgbClr val="6076B4">
                        <a:tint val="40000"/>
                        <a:satMod val="250000"/>
                      </a:srgbClr>
                    </a:gs>
                    <a:gs pos="9000">
                      <a:srgbClr val="6076B4">
                        <a:tint val="52000"/>
                        <a:satMod val="300000"/>
                      </a:srgbClr>
                    </a:gs>
                    <a:gs pos="50000">
                      <a:srgbClr val="6076B4">
                        <a:shade val="20000"/>
                        <a:satMod val="300000"/>
                      </a:srgbClr>
                    </a:gs>
                    <a:gs pos="79000">
                      <a:srgbClr val="6076B4">
                        <a:tint val="52000"/>
                        <a:satMod val="300000"/>
                      </a:srgbClr>
                    </a:gs>
                    <a:gs pos="100000">
                      <a:srgbClr val="6076B4">
                        <a:tint val="40000"/>
                        <a:satMod val="250000"/>
                      </a:srgbClr>
                    </a:gs>
                  </a:gsLst>
                  <a:lin ang="5400000"/>
                </a:gradFill>
                <a:latin typeface="Palatino Linotype"/>
              </a:rPr>
              <a:t>Any </a:t>
            </a:r>
            <a:r>
              <a:rPr lang="en-US" sz="4050" b="1" dirty="0">
                <a:ln w="10541" cmpd="sng">
                  <a:solidFill>
                    <a:srgbClr val="6076B4">
                      <a:shade val="88000"/>
                      <a:satMod val="110000"/>
                    </a:srgbClr>
                  </a:solidFill>
                  <a:prstDash val="solid"/>
                </a:ln>
                <a:gradFill>
                  <a:gsLst>
                    <a:gs pos="0">
                      <a:srgbClr val="6076B4">
                        <a:tint val="40000"/>
                        <a:satMod val="250000"/>
                      </a:srgbClr>
                    </a:gs>
                    <a:gs pos="9000">
                      <a:srgbClr val="6076B4">
                        <a:tint val="52000"/>
                        <a:satMod val="300000"/>
                      </a:srgbClr>
                    </a:gs>
                    <a:gs pos="50000">
                      <a:srgbClr val="6076B4">
                        <a:shade val="20000"/>
                        <a:satMod val="300000"/>
                      </a:srgbClr>
                    </a:gs>
                    <a:gs pos="79000">
                      <a:srgbClr val="6076B4">
                        <a:tint val="52000"/>
                        <a:satMod val="300000"/>
                      </a:srgbClr>
                    </a:gs>
                    <a:gs pos="100000">
                      <a:srgbClr val="6076B4">
                        <a:tint val="40000"/>
                        <a:satMod val="250000"/>
                      </a:srgbClr>
                    </a:gs>
                  </a:gsLst>
                  <a:lin ang="5400000"/>
                </a:gradFill>
                <a:latin typeface="Times New Roman" pitchFamily="18" charset="0"/>
                <a:cs typeface="Times New Roman" pitchFamily="18" charset="0"/>
              </a:rPr>
              <a:t>Doubts</a:t>
            </a:r>
            <a:r>
              <a:rPr lang="en-US" sz="4050" b="1" dirty="0">
                <a:ln w="10541" cmpd="sng">
                  <a:solidFill>
                    <a:srgbClr val="6076B4">
                      <a:shade val="88000"/>
                      <a:satMod val="110000"/>
                    </a:srgbClr>
                  </a:solidFill>
                  <a:prstDash val="solid"/>
                </a:ln>
                <a:gradFill>
                  <a:gsLst>
                    <a:gs pos="0">
                      <a:srgbClr val="6076B4">
                        <a:tint val="40000"/>
                        <a:satMod val="250000"/>
                      </a:srgbClr>
                    </a:gs>
                    <a:gs pos="9000">
                      <a:srgbClr val="6076B4">
                        <a:tint val="52000"/>
                        <a:satMod val="300000"/>
                      </a:srgbClr>
                    </a:gs>
                    <a:gs pos="50000">
                      <a:srgbClr val="6076B4">
                        <a:shade val="20000"/>
                        <a:satMod val="300000"/>
                      </a:srgbClr>
                    </a:gs>
                    <a:gs pos="79000">
                      <a:srgbClr val="6076B4">
                        <a:tint val="52000"/>
                        <a:satMod val="300000"/>
                      </a:srgbClr>
                    </a:gs>
                    <a:gs pos="100000">
                      <a:srgbClr val="6076B4">
                        <a:tint val="40000"/>
                        <a:satMod val="250000"/>
                      </a:srgbClr>
                    </a:gs>
                  </a:gsLst>
                  <a:lin ang="5400000"/>
                </a:gradFill>
                <a:latin typeface="Palatino Linotype"/>
              </a:rPr>
              <a:t>???</a:t>
            </a:r>
          </a:p>
        </p:txBody>
      </p:sp>
    </p:spTree>
    <p:extLst>
      <p:ext uri="{BB962C8B-B14F-4D97-AF65-F5344CB8AC3E}">
        <p14:creationId xmlns:p14="http://schemas.microsoft.com/office/powerpoint/2010/main" val="168121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12776"/>
            <a:ext cx="4572000" cy="1754326"/>
          </a:xfrm>
          <a:prstGeom prst="rect">
            <a:avLst/>
          </a:prstGeom>
        </p:spPr>
        <p:txBody>
          <a:bodyPr>
            <a:spAutoFit/>
          </a:bodyPr>
          <a:lstStyle/>
          <a:p>
            <a:pPr marL="285750" lvl="0" indent="-285750">
              <a:buFont typeface="Arial" panose="020B0604020202020204" pitchFamily="34" charset="0"/>
              <a:buChar char="•"/>
            </a:pPr>
            <a:r>
              <a:rPr lang="en-US" b="1" dirty="0"/>
              <a:t>ASA congruency:</a:t>
            </a:r>
            <a:r>
              <a:rPr lang="en-US" dirty="0"/>
              <a:t> If two angles and the included side of one triangle is equal to two angles and the included side of another, the triangles are congruent. (See figure below.) Here, ∠A = ∠P, ∠B = ∠Q and AB = PQ , So △ABC ≅ △PQR</a:t>
            </a:r>
            <a:endParaRPr lang="en-IN" dirty="0"/>
          </a:p>
        </p:txBody>
      </p:sp>
      <p:pic>
        <p:nvPicPr>
          <p:cNvPr id="4" name="Picture 3" descr="triangles asa-congruence"/>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412776"/>
            <a:ext cx="3196952" cy="1625600"/>
          </a:xfrm>
          <a:prstGeom prst="rect">
            <a:avLst/>
          </a:prstGeom>
          <a:noFill/>
          <a:ln>
            <a:noFill/>
          </a:ln>
        </p:spPr>
      </p:pic>
      <p:sp>
        <p:nvSpPr>
          <p:cNvPr id="5" name="Rectangle 4"/>
          <p:cNvSpPr/>
          <p:nvPr/>
        </p:nvSpPr>
        <p:spPr>
          <a:xfrm>
            <a:off x="604932" y="3659744"/>
            <a:ext cx="4572000" cy="1754326"/>
          </a:xfrm>
          <a:prstGeom prst="rect">
            <a:avLst/>
          </a:prstGeom>
        </p:spPr>
        <p:txBody>
          <a:bodyPr>
            <a:spAutoFit/>
          </a:bodyPr>
          <a:lstStyle/>
          <a:p>
            <a:pPr marL="285750" lvl="0" indent="-285750">
              <a:buFont typeface="Arial" panose="020B0604020202020204" pitchFamily="34" charset="0"/>
              <a:buChar char="•"/>
            </a:pPr>
            <a:r>
              <a:rPr lang="en-US" b="1" dirty="0"/>
              <a:t>AAS congruency:</a:t>
            </a:r>
            <a:r>
              <a:rPr lang="en-US" dirty="0"/>
              <a:t> If two angles and side opposite to one of the angles is equal to the corresponding angles and the side of another triangle, the triangles are congruent. ∠A = ∠P; ∠B = ∠Q; and AC = PR; So △ABC ≅ △PQR</a:t>
            </a:r>
            <a:endParaRPr lang="en-IN" dirty="0"/>
          </a:p>
        </p:txBody>
      </p:sp>
      <p:pic>
        <p:nvPicPr>
          <p:cNvPr id="6" name="Picture 5" descr="triangles aas-congruence"/>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786337"/>
            <a:ext cx="3360420" cy="1501140"/>
          </a:xfrm>
          <a:prstGeom prst="rect">
            <a:avLst/>
          </a:prstGeom>
          <a:noFill/>
          <a:ln>
            <a:noFill/>
          </a:ln>
        </p:spPr>
      </p:pic>
    </p:spTree>
    <p:extLst>
      <p:ext uri="{BB962C8B-B14F-4D97-AF65-F5344CB8AC3E}">
        <p14:creationId xmlns:p14="http://schemas.microsoft.com/office/powerpoint/2010/main" val="284952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1412776"/>
            <a:ext cx="4572000" cy="2862322"/>
          </a:xfrm>
          <a:prstGeom prst="rect">
            <a:avLst/>
          </a:prstGeom>
        </p:spPr>
        <p:txBody>
          <a:bodyPr>
            <a:spAutoFit/>
          </a:bodyPr>
          <a:lstStyle/>
          <a:p>
            <a:pPr marL="285750" lvl="0" indent="-285750">
              <a:buFont typeface="Arial" panose="020B0604020202020204" pitchFamily="34" charset="0"/>
              <a:buChar char="•"/>
            </a:pPr>
            <a:r>
              <a:rPr lang="en-US" b="1" dirty="0"/>
              <a:t>SSA congruency:</a:t>
            </a:r>
            <a:r>
              <a:rPr lang="en-US" dirty="0"/>
              <a:t> If two sides and the angle opposite the greater side of one triangle are equal to the two sides and the angle opposite to the greater side of another triangle, then the triangles are congruent. The congruency doesn’t hold if the equal angles lie opposite the shorter side. If</a:t>
            </a:r>
          </a:p>
          <a:p>
            <a:pPr lvl="0"/>
            <a:r>
              <a:rPr lang="en-US" dirty="0"/>
              <a:t>      AB = PQ; AC = PR; ∠B = ∠Q;                         </a:t>
            </a:r>
          </a:p>
          <a:p>
            <a:pPr lvl="0"/>
            <a:r>
              <a:rPr lang="en-US" dirty="0"/>
              <a:t>      Then the triangles are congruent. i.e.</a:t>
            </a:r>
          </a:p>
          <a:p>
            <a:pPr lvl="0"/>
            <a:r>
              <a:rPr lang="en-US" dirty="0"/>
              <a:t>       △ABC ≅△PQR</a:t>
            </a:r>
            <a:endParaRPr lang="en-IN" dirty="0"/>
          </a:p>
        </p:txBody>
      </p:sp>
      <p:pic>
        <p:nvPicPr>
          <p:cNvPr id="5" name="Picture 4" descr="triangles ssa-congruence"/>
          <p:cNvPicPr/>
          <p:nvPr/>
        </p:nvPicPr>
        <p:blipFill>
          <a:blip r:embed="rId3">
            <a:extLst>
              <a:ext uri="{28A0092B-C50C-407E-A947-70E740481C1C}">
                <a14:useLocalDpi xmlns:a14="http://schemas.microsoft.com/office/drawing/2010/main" val="0"/>
              </a:ext>
            </a:extLst>
          </a:blip>
          <a:srcRect/>
          <a:stretch>
            <a:fillRect/>
          </a:stretch>
        </p:blipFill>
        <p:spPr bwMode="auto">
          <a:xfrm>
            <a:off x="5111552" y="1880770"/>
            <a:ext cx="3600400" cy="1649333"/>
          </a:xfrm>
          <a:prstGeom prst="rect">
            <a:avLst/>
          </a:prstGeom>
          <a:noFill/>
          <a:ln>
            <a:noFill/>
          </a:ln>
        </p:spPr>
      </p:pic>
      <p:sp>
        <p:nvSpPr>
          <p:cNvPr id="6" name="Rectangle 5"/>
          <p:cNvSpPr/>
          <p:nvPr/>
        </p:nvSpPr>
        <p:spPr>
          <a:xfrm>
            <a:off x="539552" y="4869160"/>
            <a:ext cx="8172400" cy="1200329"/>
          </a:xfrm>
          <a:prstGeom prst="rect">
            <a:avLst/>
          </a:prstGeom>
        </p:spPr>
        <p:txBody>
          <a:bodyPr wrap="square">
            <a:spAutoFit/>
          </a:bodyPr>
          <a:lstStyle/>
          <a:p>
            <a:r>
              <a:rPr lang="en-US" b="1" dirty="0"/>
              <a:t>                                                     </a:t>
            </a:r>
            <a:r>
              <a:rPr lang="en-US" b="1" u="sng" dirty="0"/>
              <a:t>Basic Pythagorean Triplets</a:t>
            </a:r>
            <a:endParaRPr lang="en-IN" dirty="0"/>
          </a:p>
          <a:p>
            <a:endParaRPr lang="en-US" b="1" dirty="0"/>
          </a:p>
          <a:p>
            <a:r>
              <a:rPr lang="en-US" b="1" dirty="0"/>
              <a:t>(3, 4, 5) ; (5, 12, 13) ; (7, 24, 25) ; (8, 15, 17) ; (9, 40, 41); (11, 60, 61) ; (12, 35, 37) ; (16, 63, 65) ; (20, 21, 29) ; (28, 45, 53)</a:t>
            </a:r>
            <a:endParaRPr lang="en-IN" dirty="0"/>
          </a:p>
        </p:txBody>
      </p:sp>
    </p:spTree>
    <p:extLst>
      <p:ext uri="{BB962C8B-B14F-4D97-AF65-F5344CB8AC3E}">
        <p14:creationId xmlns:p14="http://schemas.microsoft.com/office/powerpoint/2010/main" val="109158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24744"/>
            <a:ext cx="6336704" cy="2831544"/>
          </a:xfrm>
          <a:prstGeom prst="rect">
            <a:avLst/>
          </a:prstGeom>
        </p:spPr>
        <p:txBody>
          <a:bodyPr wrap="square">
            <a:spAutoFit/>
          </a:bodyPr>
          <a:lstStyle/>
          <a:p>
            <a:r>
              <a:rPr lang="en-US" sz="2800" b="1" u="sng" dirty="0">
                <a:solidFill>
                  <a:srgbClr val="C00000"/>
                </a:solidFill>
              </a:rPr>
              <a:t>Types of quadrilaterals</a:t>
            </a:r>
            <a:endParaRPr lang="en-IN" sz="2800" dirty="0">
              <a:solidFill>
                <a:srgbClr val="C00000"/>
              </a:solidFill>
            </a:endParaRPr>
          </a:p>
          <a:p>
            <a:r>
              <a:rPr lang="en-US" b="1" dirty="0">
                <a:solidFill>
                  <a:srgbClr val="C00000"/>
                </a:solidFill>
              </a:rPr>
              <a:t> </a:t>
            </a:r>
            <a:endParaRPr lang="en-IN" dirty="0">
              <a:solidFill>
                <a:srgbClr val="C00000"/>
              </a:solidFill>
            </a:endParaRPr>
          </a:p>
          <a:p>
            <a:r>
              <a:rPr lang="en-US" b="1" dirty="0">
                <a:solidFill>
                  <a:srgbClr val="C00000"/>
                </a:solidFill>
              </a:rPr>
              <a:t> </a:t>
            </a:r>
            <a:r>
              <a:rPr lang="en-US" sz="2400" b="1" dirty="0">
                <a:solidFill>
                  <a:srgbClr val="C00000"/>
                </a:solidFill>
              </a:rPr>
              <a:t>Parallelogram (</a:t>
            </a:r>
            <a:r>
              <a:rPr lang="en-US" sz="2400" b="1" dirty="0" err="1">
                <a:solidFill>
                  <a:srgbClr val="C00000"/>
                </a:solidFill>
              </a:rPr>
              <a:t>ll</a:t>
            </a:r>
            <a:r>
              <a:rPr lang="en-US" sz="2400" b="1" dirty="0">
                <a:solidFill>
                  <a:srgbClr val="C00000"/>
                </a:solidFill>
              </a:rPr>
              <a:t> gm)</a:t>
            </a:r>
            <a:endParaRPr lang="en-IN" sz="2400" dirty="0">
              <a:solidFill>
                <a:srgbClr val="C00000"/>
              </a:solidFill>
            </a:endParaRPr>
          </a:p>
          <a:p>
            <a:pPr lvl="0"/>
            <a:r>
              <a:rPr lang="en-US" dirty="0"/>
              <a:t>A parallelogram is a quadrilateral with opposite sides parallel</a:t>
            </a:r>
          </a:p>
          <a:p>
            <a:pPr lvl="0"/>
            <a:r>
              <a:rPr lang="en-US" dirty="0"/>
              <a:t> (as shown in the figure below.) </a:t>
            </a:r>
          </a:p>
          <a:p>
            <a:pPr lvl="0"/>
            <a:r>
              <a:rPr lang="en-US" dirty="0"/>
              <a:t>Area = Base (b) × Height (h)</a:t>
            </a:r>
            <a:endParaRPr lang="en-IN" dirty="0"/>
          </a:p>
          <a:p>
            <a:pPr lvl="0"/>
            <a:r>
              <a:rPr lang="en-US" dirty="0"/>
              <a:t>Area = product of any two adjacent sides × sine of the included angle = ab sin Q</a:t>
            </a:r>
            <a:endParaRPr lang="en-IN" dirty="0"/>
          </a:p>
          <a:p>
            <a:pPr lvl="0"/>
            <a:r>
              <a:rPr lang="en-US" dirty="0"/>
              <a:t>Perimeter = 2 (a + b) where a and b are any two adjacent sides</a:t>
            </a:r>
            <a:endParaRPr lang="en-IN" dirty="0"/>
          </a:p>
        </p:txBody>
      </p:sp>
      <p:pic>
        <p:nvPicPr>
          <p:cNvPr id="4" name="Picture 3" descr="parallelogram"/>
          <p:cNvPicPr/>
          <p:nvPr/>
        </p:nvPicPr>
        <p:blipFill>
          <a:blip r:embed="rId3">
            <a:extLst>
              <a:ext uri="{28A0092B-C50C-407E-A947-70E740481C1C}">
                <a14:useLocalDpi xmlns:a14="http://schemas.microsoft.com/office/drawing/2010/main" val="0"/>
              </a:ext>
            </a:extLst>
          </a:blip>
          <a:srcRect/>
          <a:stretch>
            <a:fillRect/>
          </a:stretch>
        </p:blipFill>
        <p:spPr bwMode="auto">
          <a:xfrm>
            <a:off x="6444208" y="2060846"/>
            <a:ext cx="2505710" cy="1803107"/>
          </a:xfrm>
          <a:prstGeom prst="rect">
            <a:avLst/>
          </a:prstGeom>
          <a:noFill/>
          <a:ln>
            <a:noFill/>
          </a:ln>
        </p:spPr>
      </p:pic>
      <p:sp>
        <p:nvSpPr>
          <p:cNvPr id="5" name="Rectangle 4"/>
          <p:cNvSpPr/>
          <p:nvPr/>
        </p:nvSpPr>
        <p:spPr>
          <a:xfrm>
            <a:off x="323528" y="4365104"/>
            <a:ext cx="8280920" cy="2031325"/>
          </a:xfrm>
          <a:prstGeom prst="rect">
            <a:avLst/>
          </a:prstGeom>
        </p:spPr>
        <p:txBody>
          <a:bodyPr wrap="square">
            <a:spAutoFit/>
          </a:bodyPr>
          <a:lstStyle/>
          <a:p>
            <a:pPr marL="285750" lvl="0" indent="-285750">
              <a:buFont typeface="Arial" panose="020B0604020202020204" pitchFamily="34" charset="0"/>
              <a:buChar char="•"/>
            </a:pPr>
            <a:r>
              <a:rPr lang="en-US" dirty="0"/>
              <a:t>Diagonals of a parallelogram bisect each other.</a:t>
            </a:r>
            <a:endParaRPr lang="en-IN" dirty="0"/>
          </a:p>
          <a:p>
            <a:pPr marL="285750" lvl="0" indent="-285750">
              <a:buFont typeface="Arial" panose="020B0604020202020204" pitchFamily="34" charset="0"/>
              <a:buChar char="•"/>
            </a:pPr>
            <a:r>
              <a:rPr lang="en-US" dirty="0"/>
              <a:t>Bisectors of the angles of a parallelogram form a rectangle.</a:t>
            </a:r>
            <a:endParaRPr lang="en-IN" dirty="0"/>
          </a:p>
          <a:p>
            <a:pPr marL="285750" lvl="0" indent="-285750">
              <a:buFont typeface="Arial" panose="020B0604020202020204" pitchFamily="34" charset="0"/>
              <a:buChar char="•"/>
            </a:pPr>
            <a:r>
              <a:rPr lang="en-US" dirty="0"/>
              <a:t>A parallelogram inscribed in a circle is a rectangle.</a:t>
            </a:r>
            <a:endParaRPr lang="en-IN" dirty="0"/>
          </a:p>
          <a:p>
            <a:pPr marL="285750" lvl="0" indent="-285750">
              <a:buFont typeface="Arial" panose="020B0604020202020204" pitchFamily="34" charset="0"/>
              <a:buChar char="•"/>
            </a:pPr>
            <a:r>
              <a:rPr lang="en-US" dirty="0"/>
              <a:t>A parallelogram circumscribed about a circle is a rhombus.</a:t>
            </a:r>
            <a:endParaRPr lang="en-IN" dirty="0"/>
          </a:p>
          <a:p>
            <a:pPr marL="285750" lvl="0" indent="-285750">
              <a:buFont typeface="Arial" panose="020B0604020202020204" pitchFamily="34" charset="0"/>
              <a:buChar char="•"/>
            </a:pPr>
            <a:r>
              <a:rPr lang="en-US" dirty="0"/>
              <a:t>The opposite angles in a parallelogram are equal.</a:t>
            </a:r>
            <a:endParaRPr lang="en-IN" dirty="0"/>
          </a:p>
          <a:p>
            <a:pPr marL="285750" lvl="0" indent="-285750">
              <a:buFont typeface="Arial" panose="020B0604020202020204" pitchFamily="34" charset="0"/>
              <a:buChar char="•"/>
            </a:pPr>
            <a:r>
              <a:rPr lang="en-US" dirty="0"/>
              <a:t>The sum of the squares of the diagonals is equal to the sum of the squares of the four sides in the figure: AC</a:t>
            </a:r>
            <a:r>
              <a:rPr lang="en-US" baseline="30000" dirty="0"/>
              <a:t>2</a:t>
            </a:r>
            <a:r>
              <a:rPr lang="en-US" dirty="0"/>
              <a:t> + BD</a:t>
            </a:r>
            <a:r>
              <a:rPr lang="en-US" baseline="30000" dirty="0"/>
              <a:t>2</a:t>
            </a:r>
            <a:r>
              <a:rPr lang="en-US" dirty="0"/>
              <a:t> = 2(AB</a:t>
            </a:r>
            <a:r>
              <a:rPr lang="en-US" baseline="30000" dirty="0"/>
              <a:t>2</a:t>
            </a:r>
            <a:r>
              <a:rPr lang="en-US" dirty="0"/>
              <a:t> + BC</a:t>
            </a:r>
            <a:r>
              <a:rPr lang="en-US" baseline="30000" dirty="0"/>
              <a:t>2</a:t>
            </a:r>
            <a:r>
              <a:rPr lang="en-US" dirty="0"/>
              <a:t>).</a:t>
            </a:r>
            <a:endParaRPr lang="en-IN" dirty="0"/>
          </a:p>
        </p:txBody>
      </p:sp>
    </p:spTree>
    <p:extLst>
      <p:ext uri="{BB962C8B-B14F-4D97-AF65-F5344CB8AC3E}">
        <p14:creationId xmlns:p14="http://schemas.microsoft.com/office/powerpoint/2010/main" val="185046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268760"/>
            <a:ext cx="7560840" cy="1354217"/>
          </a:xfrm>
          <a:prstGeom prst="rect">
            <a:avLst/>
          </a:prstGeom>
        </p:spPr>
        <p:txBody>
          <a:bodyPr wrap="square">
            <a:spAutoFit/>
          </a:bodyPr>
          <a:lstStyle/>
          <a:p>
            <a:r>
              <a:rPr lang="en-US" sz="2800" b="1" dirty="0"/>
              <a:t> </a:t>
            </a:r>
            <a:r>
              <a:rPr lang="en-US" sz="2800" b="1" dirty="0">
                <a:solidFill>
                  <a:srgbClr val="C00000"/>
                </a:solidFill>
              </a:rPr>
              <a:t>Rectangles</a:t>
            </a:r>
            <a:endParaRPr lang="en-IN" sz="2800" dirty="0">
              <a:solidFill>
                <a:srgbClr val="C00000"/>
              </a:solidFill>
            </a:endParaRPr>
          </a:p>
          <a:p>
            <a:pPr lvl="0"/>
            <a:endParaRPr lang="en-US" b="1" dirty="0"/>
          </a:p>
          <a:p>
            <a:pPr lvl="0"/>
            <a:r>
              <a:rPr lang="en-US" b="1" dirty="0"/>
              <a:t>A rectangle is a parallelogram with all angles 90°</a:t>
            </a:r>
            <a:endParaRPr lang="en-IN" dirty="0"/>
          </a:p>
          <a:p>
            <a:pPr lvl="0"/>
            <a:r>
              <a:rPr lang="en-US" b="1" dirty="0"/>
              <a:t>Area = Base × Height = b × h</a:t>
            </a:r>
            <a:endParaRPr lang="en-IN" dirty="0"/>
          </a:p>
        </p:txBody>
      </p:sp>
      <p:pic>
        <p:nvPicPr>
          <p:cNvPr id="4" name="Picture 3" descr="rectangle"/>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052736"/>
            <a:ext cx="2773680" cy="1187450"/>
          </a:xfrm>
          <a:prstGeom prst="rect">
            <a:avLst/>
          </a:prstGeom>
          <a:noFill/>
          <a:ln>
            <a:noFill/>
          </a:ln>
        </p:spPr>
      </p:pic>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en-US" altLang="en-US" sz="1000" b="0" i="0" u="none" strike="noStrike" cap="none" normalizeH="0" baseline="0">
                <a:ln>
                  <a:noFill/>
                </a:ln>
                <a:solidFill>
                  <a:srgbClr val="262626"/>
                </a:solidFill>
                <a:effectLst/>
                <a:latin typeface="Calibri" pitchFamily="34" charset="0"/>
                <a:ea typeface="Times New Roman" pitchFamily="18" charset="0"/>
                <a:cs typeface="Mangal"/>
              </a:rPr>
              <a:t>Base and height are also referred to as the length and the breadth in a rectangle.</a:t>
            </a: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000" b="1" i="0" u="none" strike="noStrike" cap="none" normalizeH="0" baseline="0">
                <a:ln>
                  <a:noFill/>
                </a:ln>
                <a:solidFill>
                  <a:srgbClr val="262626"/>
                </a:solidFill>
                <a:effectLst/>
                <a:latin typeface="Calibri" pitchFamily="34" charset="0"/>
                <a:ea typeface="Times New Roman" pitchFamily="18" charset="0"/>
                <a:cs typeface="Mangal"/>
              </a:rPr>
              <a:t>Diagonal (d)</a:t>
            </a:r>
            <a:r>
              <a:rPr kumimoji="0" lang="en-US" altLang="en-US" sz="1000" b="0" i="0" u="none" strike="noStrike" cap="none" normalizeH="0" baseline="0">
                <a:ln>
                  <a:noFill/>
                </a:ln>
                <a:solidFill>
                  <a:srgbClr val="262626"/>
                </a:solidFill>
                <a:effectLst/>
                <a:latin typeface="Calibri" pitchFamily="34" charset="0"/>
                <a:ea typeface="Times New Roman" pitchFamily="18" charset="0"/>
                <a:cs typeface="Mangal"/>
              </a:rPr>
              <a:t> =  </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5" descr="square root of straight b squared plus space straight h squared end root"/>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7" name="Rectangle 3"/>
          <p:cNvSpPr>
            <a:spLocks noChangeArrowheads="1"/>
          </p:cNvSpPr>
          <p:nvPr/>
        </p:nvSpPr>
        <p:spPr bwMode="auto">
          <a:xfrm>
            <a:off x="786611" y="2736502"/>
            <a:ext cx="838842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marL="285750" lvl="0" indent="-285750">
              <a:buFont typeface="Arial" panose="020B0604020202020204" pitchFamily="34" charset="0"/>
              <a:buChar char="•"/>
            </a:pPr>
            <a:r>
              <a:rPr lang="en-US" sz="1400" dirty="0"/>
              <a:t>Base and height are also referred to as the length and the breadth in a rectangle.</a:t>
            </a:r>
            <a:endParaRPr lang="en-IN" sz="1400" dirty="0"/>
          </a:p>
          <a:p>
            <a:pPr marL="285750" lvl="0" indent="-285750">
              <a:buFont typeface="Arial" panose="020B0604020202020204" pitchFamily="34" charset="0"/>
              <a:buChar char="•"/>
            </a:pPr>
            <a:r>
              <a:rPr lang="en-US" sz="1400" b="1" dirty="0"/>
              <a:t>Diagonal (d)</a:t>
            </a:r>
            <a:r>
              <a:rPr lang="en-US" sz="1400" dirty="0"/>
              <a:t> =   by Pythagoras theorem</a:t>
            </a:r>
            <a:endParaRPr lang="en-IN" sz="1400" dirty="0"/>
          </a:p>
          <a:p>
            <a:pPr marL="285750" lvl="0" indent="-285750">
              <a:buFont typeface="Arial" panose="020B0604020202020204" pitchFamily="34" charset="0"/>
              <a:buChar char="•"/>
            </a:pPr>
            <a:r>
              <a:rPr lang="en-US" sz="1400" b="1" dirty="0"/>
              <a:t>Diagonals are equal and bisect each other</a:t>
            </a:r>
            <a:endParaRPr lang="en-IN" sz="1400" dirty="0"/>
          </a:p>
          <a:p>
            <a:pPr marL="285750" lvl="0" indent="-285750">
              <a:buFont typeface="Arial" panose="020B0604020202020204" pitchFamily="34" charset="0"/>
              <a:buChar char="•"/>
            </a:pPr>
            <a:r>
              <a:rPr lang="en-US" sz="1400" b="1" dirty="0"/>
              <a:t>Bisectors of the angles of a rectangle</a:t>
            </a:r>
            <a:r>
              <a:rPr lang="en-US" sz="1400" dirty="0"/>
              <a:t> (a parallelogram) form another rectangle.</a:t>
            </a:r>
            <a:endParaRPr lang="en-IN" sz="1400" dirty="0"/>
          </a:p>
          <a:p>
            <a:pPr marL="285750" lvl="0" indent="-285750">
              <a:buFont typeface="Arial" panose="020B0604020202020204" pitchFamily="34" charset="0"/>
              <a:buChar char="•"/>
            </a:pPr>
            <a:r>
              <a:rPr lang="en-US" sz="1400" b="1" dirty="0"/>
              <a:t>All rectangles are parallelograms</a:t>
            </a:r>
            <a:r>
              <a:rPr lang="en-US" sz="1400" dirty="0"/>
              <a:t> but the reverse is not true.</a:t>
            </a:r>
            <a:endParaRPr lang="en-IN" sz="1400" dirty="0"/>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altLang="en-US" sz="1400" b="0" i="0" u="none" strike="noStrike" cap="none" normalizeH="0" baseline="0" dirty="0">
              <a:ln>
                <a:noFill/>
              </a:ln>
              <a:solidFill>
                <a:schemeClr val="tx1"/>
              </a:solidFill>
              <a:effectLst/>
            </a:endParaRPr>
          </a:p>
        </p:txBody>
      </p:sp>
      <p:sp>
        <p:nvSpPr>
          <p:cNvPr id="9" name="Rectangle 8"/>
          <p:cNvSpPr/>
          <p:nvPr/>
        </p:nvSpPr>
        <p:spPr>
          <a:xfrm>
            <a:off x="683568" y="3980137"/>
            <a:ext cx="8007736" cy="3170099"/>
          </a:xfrm>
          <a:prstGeom prst="rect">
            <a:avLst/>
          </a:prstGeom>
        </p:spPr>
        <p:txBody>
          <a:bodyPr wrap="square">
            <a:spAutoFit/>
          </a:bodyPr>
          <a:lstStyle/>
          <a:p>
            <a:r>
              <a:rPr lang="en-US" b="1" dirty="0"/>
              <a:t> </a:t>
            </a:r>
            <a:r>
              <a:rPr lang="en-US" sz="2800" b="1" dirty="0">
                <a:solidFill>
                  <a:srgbClr val="C00000"/>
                </a:solidFill>
              </a:rPr>
              <a:t> Rhombus</a:t>
            </a:r>
          </a:p>
          <a:p>
            <a:endParaRPr lang="en-IN" sz="2800" dirty="0">
              <a:solidFill>
                <a:srgbClr val="C00000"/>
              </a:solidFill>
            </a:endParaRPr>
          </a:p>
          <a:p>
            <a:pPr lvl="0"/>
            <a:r>
              <a:rPr lang="en-US" dirty="0"/>
              <a:t>A parallelogram having all the sides equal is a rhombus</a:t>
            </a:r>
            <a:endParaRPr lang="en-IN" dirty="0"/>
          </a:p>
          <a:p>
            <a:pPr lvl="0"/>
            <a:r>
              <a:rPr lang="en-US" b="1" dirty="0"/>
              <a:t>Area = 1/2 × product of diagonals × sine of the angle between them</a:t>
            </a:r>
            <a:r>
              <a:rPr lang="en-US" dirty="0"/>
              <a:t> = (d</a:t>
            </a:r>
            <a:r>
              <a:rPr lang="en-US" baseline="-25000" dirty="0"/>
              <a:t>1</a:t>
            </a:r>
            <a:r>
              <a:rPr lang="en-US" dirty="0"/>
              <a:t> * d</a:t>
            </a:r>
            <a:r>
              <a:rPr lang="en-US" baseline="-25000" dirty="0"/>
              <a:t>2</a:t>
            </a:r>
            <a:r>
              <a:rPr lang="en-US" dirty="0"/>
              <a:t>)/2</a:t>
            </a:r>
            <a:endParaRPr lang="en-IN" dirty="0"/>
          </a:p>
          <a:p>
            <a:pPr lvl="0"/>
            <a:r>
              <a:rPr lang="en-US" dirty="0"/>
              <a:t>(Diagonals in a rhombus intersect at right angles)</a:t>
            </a:r>
            <a:endParaRPr lang="en-IN" dirty="0"/>
          </a:p>
          <a:p>
            <a:pPr lvl="0"/>
            <a:r>
              <a:rPr lang="en-US" b="1" dirty="0"/>
              <a:t>Area = product of adjacent sides × sine of the angle between them</a:t>
            </a:r>
            <a:r>
              <a:rPr lang="en-US" dirty="0"/>
              <a:t>.</a:t>
            </a:r>
            <a:endParaRPr lang="en-IN" dirty="0"/>
          </a:p>
          <a:p>
            <a:pPr lvl="0"/>
            <a:r>
              <a:rPr lang="en-US" dirty="0"/>
              <a:t>Diagonals bisect each other at right angles.</a:t>
            </a:r>
            <a:endParaRPr lang="en-IN" dirty="0"/>
          </a:p>
          <a:p>
            <a:pPr lvl="0"/>
            <a:r>
              <a:rPr lang="en-US" b="1" dirty="0"/>
              <a:t>All rhombuses are parallelograms</a:t>
            </a:r>
            <a:r>
              <a:rPr lang="en-US" dirty="0"/>
              <a:t> but the reverse is not true</a:t>
            </a:r>
            <a:endParaRPr lang="en-IN" dirty="0"/>
          </a:p>
          <a:p>
            <a:pPr lvl="0"/>
            <a:r>
              <a:rPr lang="en-US" b="1" dirty="0"/>
              <a:t>A rhombus may or may not be a square</a:t>
            </a:r>
            <a:r>
              <a:rPr lang="en-US" dirty="0"/>
              <a:t> but all squares are rhombuses.</a:t>
            </a:r>
            <a:endParaRPr lang="en-IN" dirty="0"/>
          </a:p>
          <a:p>
            <a:r>
              <a:rPr lang="en-US" dirty="0"/>
              <a:t> </a:t>
            </a:r>
            <a:endParaRPr lang="en-IN" dirty="0"/>
          </a:p>
        </p:txBody>
      </p:sp>
      <p:pic>
        <p:nvPicPr>
          <p:cNvPr id="1026" name="Picture 2" descr="Area of Rombus, given its diagonals">
            <a:extLst>
              <a:ext uri="{FF2B5EF4-FFF2-40B4-BE49-F238E27FC236}">
                <a16:creationId xmlns:a16="http://schemas.microsoft.com/office/drawing/2014/main" id="{1946DF43-E7C7-4DB7-B28A-23597D21D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3739151"/>
            <a:ext cx="2232248" cy="139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82573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1351</TotalTime>
  <Words>4031</Words>
  <Application>Microsoft Office PowerPoint</Application>
  <PresentationFormat>On-screen Show (4:3)</PresentationFormat>
  <Paragraphs>356</Paragraphs>
  <Slides>56</Slides>
  <Notes>53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56</vt:i4>
      </vt:variant>
    </vt:vector>
  </HeadingPairs>
  <TitlesOfParts>
    <vt:vector size="67" baseType="lpstr">
      <vt:lpstr>Arial</vt:lpstr>
      <vt:lpstr>Calibri</vt:lpstr>
      <vt:lpstr>Century Gothic</vt:lpstr>
      <vt:lpstr>Courier New</vt:lpstr>
      <vt:lpstr>inter-regular</vt:lpstr>
      <vt:lpstr>Open Sans</vt:lpstr>
      <vt:lpstr>Palatino Linotype</vt:lpstr>
      <vt:lpstr>Tahoma</vt:lpstr>
      <vt:lpstr>Times New Roman</vt:lpstr>
      <vt:lpstr>Office Theme</vt:lpstr>
      <vt:lpstr>Executive</vt:lpstr>
      <vt:lpstr>Geometry and Area  </vt:lpstr>
      <vt:lpstr>PowerPoint Presentation</vt:lpstr>
      <vt:lpstr>SOME IMPORTANT 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1 In the adjoining figure, ∠ABC = 100°, ∠EDC = 120° and AB || DE. Then, ∠BCD is equal to ?  a) 45°      b) 35°       c) 50°       d)  40°  </vt:lpstr>
      <vt:lpstr>Q 2 In the given figure, AB || CD, ∠ABO = 40° and ∠CDO = 30°. If ∠DOB = x°, then the value of x is ? a) 50°    b)  60°     c)80°     d)70° </vt:lpstr>
      <vt:lpstr>Q 4 In a triangle ABC, the side BC is extended up to D. Such that CD = AC, if angle BAD = 110° and angle ACB= 70° then the value of angle ABC is ? a) 35°    b)  26°     c)18°     d) 40° </vt:lpstr>
      <vt:lpstr>Q 6 In a triangle ABC , AB=AC , ∟BAC = 40°  , then the external angle at B is ? a) 80°    b)70°    c) 110°   d)90° </vt:lpstr>
      <vt:lpstr>Q 7 The sum of the measures of the angles of regular polygon is 2160°. How many sides  does it have? a) 10     b) 12      c) 14    d)    16 </vt:lpstr>
      <vt:lpstr>Q 8  External angle of a regular polygon is 72°. Find the sum of all the interior angles of it ? a) ) 360°   b)720°    c) 540°    d)648° </vt:lpstr>
      <vt:lpstr>Q 11  In a || gm, the adjacent sides are 36 cm and 27 cm in length. If the distance between the longer sides is 12 cm, then the distance between the smaller sides is : (a) 12 cm    (b) 16 cm   (c) 14 cm   (d) 15 cm</vt:lpstr>
      <vt:lpstr>Q 12  The length of a side of a rhombus is 13 cm and one of its diagonal is 24 cm. The length of the other diagonal is: (a) 14 cm     (b) 12 cm    (c) 20 cm     (d) 10 cm</vt:lpstr>
      <vt:lpstr>Q 13 In the given figure , PQ and RS intersects at point L. Find the length of RL? a) 8 cm   b) 2 cm  c) 3 cm  d) 6 cm</vt:lpstr>
      <vt:lpstr>PowerPoint Presentation</vt:lpstr>
      <vt:lpstr>Q 16 XYZ is a triangle. If the medians ZL and  YM intersects each other at point G . Then find the ratio of (area of triangle GLM : area of the triangle XYZ )  a) 1:14     b) 1:12   c) 1:11    d) 1:13</vt:lpstr>
      <vt:lpstr>PowerPoint Presentation</vt:lpstr>
      <vt:lpstr>Q 18 A room 5 m 44 cm long and 3 m 74 cm broad is to be paved with square tiles. Find the least number of square tiles required to cover the floor. a)120   b) 176   c) 200   d) 198</vt:lpstr>
      <vt:lpstr>Q 19 The perimeters of two squares are 40 cm and 32 cm. Find the perimeter of a third square whose area is equal to the difference of the areas of the two squares. a) 4 cm    b) 8 cm    c) 24 cm   d) 20 cm </vt:lpstr>
      <vt:lpstr>Q 20 Side AB of rectangle of ABCD is divided into four equal parts by points x, y, z. The ratio of the (area (∆XYC))/(Area (Rectangle ABCD)) is : (a) 1/7    (b) 1/6   (c) 1/9   (d) 1/8</vt:lpstr>
      <vt:lpstr>Q 21 The diagonal of rectangle is 15 cm and length is 12 cm . Find the area of the rectangle ? a) 108cm2  b) 116 cm2  c) 114 cm2   d) 112 cm2</vt:lpstr>
      <vt:lpstr>Q 23 The area of rectangle is equal to the area of a circle whose radius is 14 cm. If the breadth of the rectangle is 22 cm, what is its length? a) 28 cm    b) 25 cm   c) 30 cm   d) 35 cm </vt:lpstr>
      <vt:lpstr>PowerPoint Presentation</vt:lpstr>
      <vt:lpstr>Q 28  If the circumcenter  of a triangle lies outside the triangle then the triangle is ? a) Equilateral   b)Acute angle  c)Right angled   d)Obtuse angled</vt:lpstr>
      <vt:lpstr>Q 29 The length of the two sides forming the right angle of a right angled triangle are 6 cm and 8 cm . The length of its circumradius is ? a) 5 cm    b) 7 cm  c) 6 cm  d) 10 cm  </vt:lpstr>
      <vt:lpstr>Q 30 The length of the two sides forming the right angled triangle are 21 cm and  20 cm . What will be the radius of the circle circumscribing the triangle ? a) 14.5 cm   b) 14 cm   c) 12 cm    d)  15.5 cm  </vt:lpstr>
      <vt:lpstr>TRUE and BANKER’S   DISCOUNT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16 What is the area of circle O?  1. The circumference is 12π. 2. The diameter is 12.  A. Statement (1) alone is sufficient, but statement (2) alone is not sufficient.  B. Statement (2) alone is sufficient, but statement (1) alone is not sufficient. C. Both statements (1) and (2) together are sufficient, but neither statement alone is sufficient. D. Each statement alone is sufficient. E. Statements (1) and (2) together are not sufficient.</vt:lpstr>
      <vt:lpstr>Q 17  What is the diameter of the circle ?  I) The circumference is 132  II) radius is 21.  (A)If the data in statement I alone is sufficient to answer the question.  (B) If the data in statement II alone is sufficient to answer the question.  (C) If the data either in statement I alone or statement II alone are sufficient to answer the question.  (D) If the data given in both I and II together are not sufficient to answer the question.  (E) If the data in both the statements I and II together are necessary to answer the question.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and Circular Races</dc:title>
  <dc:creator>Tarun</dc:creator>
  <cp:lastModifiedBy>dcpd.at50@cuchd.in</cp:lastModifiedBy>
  <cp:revision>126</cp:revision>
  <dcterms:created xsi:type="dcterms:W3CDTF">2020-11-24T18:42:37Z</dcterms:created>
  <dcterms:modified xsi:type="dcterms:W3CDTF">2022-01-28T07:12:31Z</dcterms:modified>
</cp:coreProperties>
</file>