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80"/>
  </p:notesMasterIdLst>
  <p:sldIdLst>
    <p:sldId id="380" r:id="rId2"/>
    <p:sldId id="452" r:id="rId3"/>
    <p:sldId id="503" r:id="rId4"/>
    <p:sldId id="453" r:id="rId5"/>
    <p:sldId id="454" r:id="rId6"/>
    <p:sldId id="439" r:id="rId7"/>
    <p:sldId id="440" r:id="rId8"/>
    <p:sldId id="441" r:id="rId9"/>
    <p:sldId id="442" r:id="rId10"/>
    <p:sldId id="414" r:id="rId11"/>
    <p:sldId id="446" r:id="rId12"/>
    <p:sldId id="445" r:id="rId13"/>
    <p:sldId id="444" r:id="rId14"/>
    <p:sldId id="443" r:id="rId15"/>
    <p:sldId id="438" r:id="rId16"/>
    <p:sldId id="423" r:id="rId17"/>
    <p:sldId id="424" r:id="rId18"/>
    <p:sldId id="420" r:id="rId19"/>
    <p:sldId id="426" r:id="rId20"/>
    <p:sldId id="415" r:id="rId21"/>
    <p:sldId id="416" r:id="rId22"/>
    <p:sldId id="417" r:id="rId23"/>
    <p:sldId id="418" r:id="rId24"/>
    <p:sldId id="419" r:id="rId25"/>
    <p:sldId id="449" r:id="rId26"/>
    <p:sldId id="451" r:id="rId27"/>
    <p:sldId id="450" r:id="rId28"/>
    <p:sldId id="448" r:id="rId29"/>
    <p:sldId id="447" r:id="rId30"/>
    <p:sldId id="455" r:id="rId31"/>
    <p:sldId id="456" r:id="rId32"/>
    <p:sldId id="504" r:id="rId33"/>
    <p:sldId id="457" r:id="rId34"/>
    <p:sldId id="458" r:id="rId35"/>
    <p:sldId id="459" r:id="rId36"/>
    <p:sldId id="460" r:id="rId37"/>
    <p:sldId id="461" r:id="rId38"/>
    <p:sldId id="462" r:id="rId39"/>
    <p:sldId id="463" r:id="rId40"/>
    <p:sldId id="464" r:id="rId41"/>
    <p:sldId id="465" r:id="rId42"/>
    <p:sldId id="466" r:id="rId43"/>
    <p:sldId id="467" r:id="rId44"/>
    <p:sldId id="468" r:id="rId45"/>
    <p:sldId id="469" r:id="rId46"/>
    <p:sldId id="470" r:id="rId47"/>
    <p:sldId id="471" r:id="rId48"/>
    <p:sldId id="472" r:id="rId49"/>
    <p:sldId id="473" r:id="rId50"/>
    <p:sldId id="474" r:id="rId51"/>
    <p:sldId id="475" r:id="rId52"/>
    <p:sldId id="476" r:id="rId53"/>
    <p:sldId id="477" r:id="rId54"/>
    <p:sldId id="478" r:id="rId55"/>
    <p:sldId id="479" r:id="rId56"/>
    <p:sldId id="480" r:id="rId57"/>
    <p:sldId id="481" r:id="rId58"/>
    <p:sldId id="482" r:id="rId59"/>
    <p:sldId id="483" r:id="rId60"/>
    <p:sldId id="484" r:id="rId61"/>
    <p:sldId id="485" r:id="rId62"/>
    <p:sldId id="486" r:id="rId63"/>
    <p:sldId id="487" r:id="rId64"/>
    <p:sldId id="488" r:id="rId65"/>
    <p:sldId id="489" r:id="rId66"/>
    <p:sldId id="490" r:id="rId67"/>
    <p:sldId id="491" r:id="rId68"/>
    <p:sldId id="492" r:id="rId69"/>
    <p:sldId id="493" r:id="rId70"/>
    <p:sldId id="494" r:id="rId71"/>
    <p:sldId id="495" r:id="rId72"/>
    <p:sldId id="496" r:id="rId73"/>
    <p:sldId id="497" r:id="rId74"/>
    <p:sldId id="498" r:id="rId75"/>
    <p:sldId id="499" r:id="rId76"/>
    <p:sldId id="500" r:id="rId77"/>
    <p:sldId id="501" r:id="rId78"/>
    <p:sldId id="50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18" autoAdjust="0"/>
    <p:restoredTop sz="87814" autoAdjust="0"/>
  </p:normalViewPr>
  <p:slideViewPr>
    <p:cSldViewPr snapToGrid="0">
      <p:cViewPr varScale="1">
        <p:scale>
          <a:sx n="60" d="100"/>
          <a:sy n="60" d="100"/>
        </p:scale>
        <p:origin x="-1040" y="-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Expert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0" i="0" dirty="0">
                <a:solidFill>
                  <a:srgbClr val="212529"/>
                </a:solidFill>
                <a:effectLst/>
                <a:latin typeface="-apple-system"/>
              </a:rPr>
              <a:t>Option D</a:t>
            </a:r>
          </a:p>
          <a:p>
            <a:r>
              <a:rPr lang="en-IN" b="0" i="0" dirty="0">
                <a:solidFill>
                  <a:srgbClr val="212529"/>
                </a:solidFill>
                <a:effectLst/>
                <a:latin typeface="-apple-system"/>
              </a:rPr>
              <a:t>Expert (Optional)</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2242358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E</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E</a:t>
            </a:r>
          </a:p>
          <a:p>
            <a:r>
              <a:rPr lang="en-US" dirty="0"/>
              <a:t>Expert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Expert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a:t>Option C</a:t>
            </a:r>
          </a:p>
          <a:p>
            <a:pPr algn="l"/>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extLst>
      <p:ext uri="{BB962C8B-B14F-4D97-AF65-F5344CB8AC3E}">
        <p14:creationId xmlns:p14="http://schemas.microsoft.com/office/powerpoint/2010/main" val="2605482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IN" b="0" i="0" dirty="0">
                <a:solidFill>
                  <a:srgbClr val="444444"/>
                </a:solidFill>
                <a:effectLst/>
                <a:latin typeface="Roboto"/>
              </a:rPr>
              <a:t>Option D</a:t>
            </a:r>
          </a:p>
          <a:p>
            <a:pPr algn="l"/>
            <a:r>
              <a:rPr lang="en-IN" b="0" i="0" dirty="0">
                <a:solidFill>
                  <a:srgbClr val="444444"/>
                </a:solidFill>
                <a:effectLst/>
                <a:latin typeface="Roboto"/>
              </a:rPr>
              <a:t>Expert (Compulsory)</a:t>
            </a:r>
          </a:p>
          <a:p>
            <a:r>
              <a:rPr lang="en-IN" b="0" i="0" dirty="0">
                <a:solidFill>
                  <a:srgbClr val="444444"/>
                </a:solidFill>
                <a:effectLst/>
                <a:latin typeface="Roboto"/>
              </a:rPr>
              <a:t/>
            </a:r>
            <a:br>
              <a:rPr lang="en-IN" b="0" i="0" dirty="0">
                <a:solidFill>
                  <a:srgbClr val="444444"/>
                </a:solidFill>
                <a:effectLst/>
                <a:latin typeface="Roboto"/>
              </a:rPr>
            </a:b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effectLst/>
              </a:rPr>
              <a:t>Option C</a:t>
            </a:r>
          </a:p>
          <a:p>
            <a:r>
              <a:rPr lang="en-US" dirty="0">
                <a:effectLst/>
              </a:rPr>
              <a:t>Expert (Optional)</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E</a:t>
            </a:r>
          </a:p>
          <a:p>
            <a:r>
              <a:rPr lang="en-US" dirty="0"/>
              <a:t>Expert (</a:t>
            </a:r>
            <a:r>
              <a:rPr lang="en-IN" b="0" i="0" dirty="0">
                <a:solidFill>
                  <a:srgbClr val="444444"/>
                </a:solidFill>
                <a:effectLst/>
                <a:latin typeface="Roboto"/>
              </a:rPr>
              <a:t>Compulsory</a:t>
            </a:r>
            <a:r>
              <a:rPr lang="en-US" dirty="0"/>
              <a:t>)</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Expert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A</a:t>
            </a:r>
          </a:p>
          <a:p>
            <a:r>
              <a:rPr lang="en-IN" dirty="0"/>
              <a:t>Moderate (</a:t>
            </a:r>
            <a:r>
              <a:rPr lang="en-IN" b="0" i="0" dirty="0">
                <a:solidFill>
                  <a:srgbClr val="444444"/>
                </a:solidFill>
                <a:effectLst/>
                <a:latin typeface="Roboto"/>
              </a:rPr>
              <a:t>Compulsory</a:t>
            </a:r>
            <a:r>
              <a:rPr lang="en-IN" dirty="0"/>
              <a:t>)</a:t>
            </a:r>
          </a:p>
        </p:txBody>
      </p:sp>
      <p:sp>
        <p:nvSpPr>
          <p:cNvPr id="4" name="Slide Number Placeholder 3"/>
          <p:cNvSpPr>
            <a:spLocks noGrp="1"/>
          </p:cNvSpPr>
          <p:nvPr>
            <p:ph type="sldNum" sz="quarter" idx="5"/>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val="3344022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B</a:t>
            </a:r>
          </a:p>
          <a:p>
            <a:r>
              <a:rPr lang="en-IN" dirty="0"/>
              <a:t>Moderate (</a:t>
            </a:r>
            <a:r>
              <a:rPr lang="en-IN" b="0" i="0" dirty="0">
                <a:solidFill>
                  <a:srgbClr val="444444"/>
                </a:solidFill>
                <a:effectLst/>
                <a:latin typeface="Roboto"/>
              </a:rPr>
              <a:t>Compulsory</a:t>
            </a:r>
            <a:r>
              <a:rPr lang="en-IN" dirty="0"/>
              <a:t>)</a:t>
            </a:r>
          </a:p>
        </p:txBody>
      </p:sp>
      <p:sp>
        <p:nvSpPr>
          <p:cNvPr id="4" name="Slide Number Placeholder 3"/>
          <p:cNvSpPr>
            <a:spLocks noGrp="1"/>
          </p:cNvSpPr>
          <p:nvPr>
            <p:ph type="sldNum" sz="quarter" idx="5"/>
          </p:nvPr>
        </p:nvSpPr>
        <p:spPr/>
        <p:txBody>
          <a:bodyPr/>
          <a:lstStyle/>
          <a:p>
            <a:fld id="{1C4E5F1C-18F0-46A8-B179-598C90B80A18}" type="slidenum">
              <a:rPr lang="en-US" smtClean="0"/>
              <a:pPr/>
              <a:t>26</a:t>
            </a:fld>
            <a:endParaRPr lang="en-US"/>
          </a:p>
        </p:txBody>
      </p:sp>
    </p:spTree>
    <p:extLst>
      <p:ext uri="{BB962C8B-B14F-4D97-AF65-F5344CB8AC3E}">
        <p14:creationId xmlns:p14="http://schemas.microsoft.com/office/powerpoint/2010/main" val="2175187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C</a:t>
            </a:r>
          </a:p>
          <a:p>
            <a:r>
              <a:rPr lang="en-IN" dirty="0"/>
              <a:t>Moderate (</a:t>
            </a:r>
            <a:r>
              <a:rPr lang="en-US" dirty="0"/>
              <a:t>Optional</a:t>
            </a:r>
            <a:r>
              <a:rPr lang="en-IN" dirty="0"/>
              <a:t>)</a:t>
            </a:r>
          </a:p>
        </p:txBody>
      </p:sp>
      <p:sp>
        <p:nvSpPr>
          <p:cNvPr id="4" name="Slide Number Placeholder 3"/>
          <p:cNvSpPr>
            <a:spLocks noGrp="1"/>
          </p:cNvSpPr>
          <p:nvPr>
            <p:ph type="sldNum" sz="quarter" idx="5"/>
          </p:nvPr>
        </p:nvSpPr>
        <p:spPr/>
        <p:txBody>
          <a:bodyPr/>
          <a:lstStyle/>
          <a:p>
            <a:fld id="{1C4E5F1C-18F0-46A8-B179-598C90B80A18}" type="slidenum">
              <a:rPr lang="en-US" smtClean="0"/>
              <a:pPr/>
              <a:t>27</a:t>
            </a:fld>
            <a:endParaRPr lang="en-US"/>
          </a:p>
        </p:txBody>
      </p:sp>
    </p:spTree>
    <p:extLst>
      <p:ext uri="{BB962C8B-B14F-4D97-AF65-F5344CB8AC3E}">
        <p14:creationId xmlns:p14="http://schemas.microsoft.com/office/powerpoint/2010/main" val="1900971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D</a:t>
            </a:r>
          </a:p>
          <a:p>
            <a:r>
              <a:rPr lang="en-IN" dirty="0"/>
              <a:t>Moderate (</a:t>
            </a:r>
            <a:r>
              <a:rPr lang="en-IN" b="0" i="0" dirty="0">
                <a:solidFill>
                  <a:srgbClr val="444444"/>
                </a:solidFill>
                <a:effectLst/>
                <a:latin typeface="Roboto"/>
              </a:rPr>
              <a:t>Compulsory</a:t>
            </a:r>
            <a:r>
              <a:rPr lang="en-IN" dirty="0"/>
              <a:t>)</a:t>
            </a:r>
          </a:p>
        </p:txBody>
      </p:sp>
      <p:sp>
        <p:nvSpPr>
          <p:cNvPr id="4" name="Slide Number Placeholder 3"/>
          <p:cNvSpPr>
            <a:spLocks noGrp="1"/>
          </p:cNvSpPr>
          <p:nvPr>
            <p:ph type="sldNum" sz="quarter" idx="5"/>
          </p:nvPr>
        </p:nvSpPr>
        <p:spPr/>
        <p:txBody>
          <a:bodyPr/>
          <a:lstStyle/>
          <a:p>
            <a:fld id="{1C4E5F1C-18F0-46A8-B179-598C90B80A18}" type="slidenum">
              <a:rPr lang="en-US" smtClean="0"/>
              <a:pPr/>
              <a:t>28</a:t>
            </a:fld>
            <a:endParaRPr lang="en-US"/>
          </a:p>
        </p:txBody>
      </p:sp>
    </p:spTree>
    <p:extLst>
      <p:ext uri="{BB962C8B-B14F-4D97-AF65-F5344CB8AC3E}">
        <p14:creationId xmlns:p14="http://schemas.microsoft.com/office/powerpoint/2010/main" val="4276889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B</a:t>
            </a:r>
          </a:p>
          <a:p>
            <a:r>
              <a:rPr lang="en-IN" dirty="0"/>
              <a:t>Moderate (</a:t>
            </a:r>
            <a:r>
              <a:rPr lang="en-US" dirty="0"/>
              <a:t>Optional</a:t>
            </a:r>
            <a:r>
              <a:rPr lang="en-IN" dirty="0"/>
              <a:t>)</a:t>
            </a:r>
          </a:p>
        </p:txBody>
      </p:sp>
      <p:sp>
        <p:nvSpPr>
          <p:cNvPr id="4" name="Slide Number Placeholder 3"/>
          <p:cNvSpPr>
            <a:spLocks noGrp="1"/>
          </p:cNvSpPr>
          <p:nvPr>
            <p:ph type="sldNum" sz="quarter" idx="5"/>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val="1787567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31</a:t>
            </a:fld>
            <a:endParaRPr lang="en-US"/>
          </a:p>
        </p:txBody>
      </p:sp>
    </p:spTree>
    <p:extLst>
      <p:ext uri="{BB962C8B-B14F-4D97-AF65-F5344CB8AC3E}">
        <p14:creationId xmlns:p14="http://schemas.microsoft.com/office/powerpoint/2010/main" val="1981661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32</a:t>
            </a:fld>
            <a:endParaRPr lang="en-US"/>
          </a:p>
        </p:txBody>
      </p:sp>
    </p:spTree>
    <p:extLst>
      <p:ext uri="{BB962C8B-B14F-4D97-AF65-F5344CB8AC3E}">
        <p14:creationId xmlns:p14="http://schemas.microsoft.com/office/powerpoint/2010/main" val="2112923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33</a:t>
            </a:fld>
            <a:endParaRPr lang="en-US"/>
          </a:p>
        </p:txBody>
      </p:sp>
    </p:spTree>
    <p:extLst>
      <p:ext uri="{BB962C8B-B14F-4D97-AF65-F5344CB8AC3E}">
        <p14:creationId xmlns:p14="http://schemas.microsoft.com/office/powerpoint/2010/main" val="35131266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34</a:t>
            </a:fld>
            <a:endParaRPr lang="en-US"/>
          </a:p>
        </p:txBody>
      </p:sp>
    </p:spTree>
    <p:extLst>
      <p:ext uri="{BB962C8B-B14F-4D97-AF65-F5344CB8AC3E}">
        <p14:creationId xmlns:p14="http://schemas.microsoft.com/office/powerpoint/2010/main" val="2674147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35</a:t>
            </a:fld>
            <a:endParaRPr lang="en-US"/>
          </a:p>
        </p:txBody>
      </p:sp>
    </p:spTree>
    <p:extLst>
      <p:ext uri="{BB962C8B-B14F-4D97-AF65-F5344CB8AC3E}">
        <p14:creationId xmlns:p14="http://schemas.microsoft.com/office/powerpoint/2010/main" val="811781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36</a:t>
            </a:fld>
            <a:endParaRPr lang="en-US"/>
          </a:p>
        </p:txBody>
      </p:sp>
    </p:spTree>
    <p:extLst>
      <p:ext uri="{BB962C8B-B14F-4D97-AF65-F5344CB8AC3E}">
        <p14:creationId xmlns:p14="http://schemas.microsoft.com/office/powerpoint/2010/main" val="13763164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37</a:t>
            </a:fld>
            <a:endParaRPr lang="en-US"/>
          </a:p>
        </p:txBody>
      </p:sp>
    </p:spTree>
    <p:extLst>
      <p:ext uri="{BB962C8B-B14F-4D97-AF65-F5344CB8AC3E}">
        <p14:creationId xmlns:p14="http://schemas.microsoft.com/office/powerpoint/2010/main" val="2745623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38</a:t>
            </a:fld>
            <a:endParaRPr lang="en-US"/>
          </a:p>
        </p:txBody>
      </p:sp>
    </p:spTree>
    <p:extLst>
      <p:ext uri="{BB962C8B-B14F-4D97-AF65-F5344CB8AC3E}">
        <p14:creationId xmlns:p14="http://schemas.microsoft.com/office/powerpoint/2010/main" val="2915274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39</a:t>
            </a:fld>
            <a:endParaRPr lang="en-US"/>
          </a:p>
        </p:txBody>
      </p:sp>
    </p:spTree>
    <p:extLst>
      <p:ext uri="{BB962C8B-B14F-4D97-AF65-F5344CB8AC3E}">
        <p14:creationId xmlns:p14="http://schemas.microsoft.com/office/powerpoint/2010/main" val="15656723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40</a:t>
            </a:fld>
            <a:endParaRPr lang="en-US"/>
          </a:p>
        </p:txBody>
      </p:sp>
    </p:spTree>
    <p:extLst>
      <p:ext uri="{BB962C8B-B14F-4D97-AF65-F5344CB8AC3E}">
        <p14:creationId xmlns:p14="http://schemas.microsoft.com/office/powerpoint/2010/main" val="817625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41</a:t>
            </a:fld>
            <a:endParaRPr lang="en-US"/>
          </a:p>
        </p:txBody>
      </p:sp>
    </p:spTree>
    <p:extLst>
      <p:ext uri="{BB962C8B-B14F-4D97-AF65-F5344CB8AC3E}">
        <p14:creationId xmlns:p14="http://schemas.microsoft.com/office/powerpoint/2010/main" val="3016833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42</a:t>
            </a:fld>
            <a:endParaRPr lang="en-US"/>
          </a:p>
        </p:txBody>
      </p:sp>
    </p:spTree>
    <p:extLst>
      <p:ext uri="{BB962C8B-B14F-4D97-AF65-F5344CB8AC3E}">
        <p14:creationId xmlns:p14="http://schemas.microsoft.com/office/powerpoint/2010/main" val="31850899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E both follows</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43</a:t>
            </a:fld>
            <a:endParaRPr lang="en-US"/>
          </a:p>
        </p:txBody>
      </p:sp>
    </p:spTree>
    <p:extLst>
      <p:ext uri="{BB962C8B-B14F-4D97-AF65-F5344CB8AC3E}">
        <p14:creationId xmlns:p14="http://schemas.microsoft.com/office/powerpoint/2010/main" val="2562216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 neither follows</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44</a:t>
            </a:fld>
            <a:endParaRPr lang="en-US"/>
          </a:p>
        </p:txBody>
      </p:sp>
    </p:spTree>
    <p:extLst>
      <p:ext uri="{BB962C8B-B14F-4D97-AF65-F5344CB8AC3E}">
        <p14:creationId xmlns:p14="http://schemas.microsoft.com/office/powerpoint/2010/main" val="10328709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45</a:t>
            </a:fld>
            <a:endParaRPr lang="en-US"/>
          </a:p>
        </p:txBody>
      </p:sp>
    </p:spTree>
    <p:extLst>
      <p:ext uri="{BB962C8B-B14F-4D97-AF65-F5344CB8AC3E}">
        <p14:creationId xmlns:p14="http://schemas.microsoft.com/office/powerpoint/2010/main" val="42614482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46</a:t>
            </a:fld>
            <a:endParaRPr lang="en-US"/>
          </a:p>
        </p:txBody>
      </p:sp>
    </p:spTree>
    <p:extLst>
      <p:ext uri="{BB962C8B-B14F-4D97-AF65-F5344CB8AC3E}">
        <p14:creationId xmlns:p14="http://schemas.microsoft.com/office/powerpoint/2010/main" val="27837560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47</a:t>
            </a:fld>
            <a:endParaRPr lang="en-US"/>
          </a:p>
        </p:txBody>
      </p:sp>
    </p:spTree>
    <p:extLst>
      <p:ext uri="{BB962C8B-B14F-4D97-AF65-F5344CB8AC3E}">
        <p14:creationId xmlns:p14="http://schemas.microsoft.com/office/powerpoint/2010/main" val="21293416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48</a:t>
            </a:fld>
            <a:endParaRPr lang="en-US"/>
          </a:p>
        </p:txBody>
      </p:sp>
    </p:spTree>
    <p:extLst>
      <p:ext uri="{BB962C8B-B14F-4D97-AF65-F5344CB8AC3E}">
        <p14:creationId xmlns:p14="http://schemas.microsoft.com/office/powerpoint/2010/main" val="5056898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Moderate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49</a:t>
            </a:fld>
            <a:endParaRPr lang="en-US"/>
          </a:p>
        </p:txBody>
      </p:sp>
    </p:spTree>
    <p:extLst>
      <p:ext uri="{BB962C8B-B14F-4D97-AF65-F5344CB8AC3E}">
        <p14:creationId xmlns:p14="http://schemas.microsoft.com/office/powerpoint/2010/main" val="26754496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50</a:t>
            </a:fld>
            <a:endParaRPr lang="en-US"/>
          </a:p>
        </p:txBody>
      </p:sp>
    </p:spTree>
    <p:extLst>
      <p:ext uri="{BB962C8B-B14F-4D97-AF65-F5344CB8AC3E}">
        <p14:creationId xmlns:p14="http://schemas.microsoft.com/office/powerpoint/2010/main" val="4977564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51</a:t>
            </a:fld>
            <a:endParaRPr lang="en-US"/>
          </a:p>
        </p:txBody>
      </p:sp>
    </p:spTree>
    <p:extLst>
      <p:ext uri="{BB962C8B-B14F-4D97-AF65-F5344CB8AC3E}">
        <p14:creationId xmlns:p14="http://schemas.microsoft.com/office/powerpoint/2010/main" val="300813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i="0" dirty="0">
                <a:solidFill>
                  <a:srgbClr val="212529"/>
                </a:solidFill>
                <a:effectLst/>
                <a:latin typeface="-apple-system"/>
              </a:rPr>
              <a:t>Option C</a:t>
            </a:r>
          </a:p>
          <a:p>
            <a:pPr algn="l"/>
            <a:r>
              <a:rPr lang="en-US" b="0" i="0" dirty="0">
                <a:solidFill>
                  <a:srgbClr val="212529"/>
                </a:solidFill>
                <a:effectLst/>
                <a:latin typeface="-apple-system"/>
              </a:rPr>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341565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Moderate (Optional)</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52</a:t>
            </a:fld>
            <a:endParaRPr lang="en-US"/>
          </a:p>
        </p:txBody>
      </p:sp>
    </p:spTree>
    <p:extLst>
      <p:ext uri="{BB962C8B-B14F-4D97-AF65-F5344CB8AC3E}">
        <p14:creationId xmlns:p14="http://schemas.microsoft.com/office/powerpoint/2010/main" val="26771800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53</a:t>
            </a:fld>
            <a:endParaRPr lang="en-US"/>
          </a:p>
        </p:txBody>
      </p:sp>
    </p:spTree>
    <p:extLst>
      <p:ext uri="{BB962C8B-B14F-4D97-AF65-F5344CB8AC3E}">
        <p14:creationId xmlns:p14="http://schemas.microsoft.com/office/powerpoint/2010/main" val="23710843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Moderate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54</a:t>
            </a:fld>
            <a:endParaRPr lang="en-US"/>
          </a:p>
        </p:txBody>
      </p:sp>
    </p:spTree>
    <p:extLst>
      <p:ext uri="{BB962C8B-B14F-4D97-AF65-F5344CB8AC3E}">
        <p14:creationId xmlns:p14="http://schemas.microsoft.com/office/powerpoint/2010/main" val="3178955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Moderate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55</a:t>
            </a:fld>
            <a:endParaRPr lang="en-US"/>
          </a:p>
        </p:txBody>
      </p:sp>
    </p:spTree>
    <p:extLst>
      <p:ext uri="{BB962C8B-B14F-4D97-AF65-F5344CB8AC3E}">
        <p14:creationId xmlns:p14="http://schemas.microsoft.com/office/powerpoint/2010/main" val="3058244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Moderate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56</a:t>
            </a:fld>
            <a:endParaRPr lang="en-US"/>
          </a:p>
        </p:txBody>
      </p:sp>
    </p:spTree>
    <p:extLst>
      <p:ext uri="{BB962C8B-B14F-4D97-AF65-F5344CB8AC3E}">
        <p14:creationId xmlns:p14="http://schemas.microsoft.com/office/powerpoint/2010/main" val="33337644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57</a:t>
            </a:fld>
            <a:endParaRPr lang="en-US"/>
          </a:p>
        </p:txBody>
      </p:sp>
    </p:spTree>
    <p:extLst>
      <p:ext uri="{BB962C8B-B14F-4D97-AF65-F5344CB8AC3E}">
        <p14:creationId xmlns:p14="http://schemas.microsoft.com/office/powerpoint/2010/main" val="34683692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58</a:t>
            </a:fld>
            <a:endParaRPr lang="en-US"/>
          </a:p>
        </p:txBody>
      </p:sp>
    </p:spTree>
    <p:extLst>
      <p:ext uri="{BB962C8B-B14F-4D97-AF65-F5344CB8AC3E}">
        <p14:creationId xmlns:p14="http://schemas.microsoft.com/office/powerpoint/2010/main" val="39456337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E</a:t>
            </a:r>
          </a:p>
          <a:p>
            <a:r>
              <a:rPr lang="en-US" dirty="0"/>
              <a:t>Easy (Compulsory)</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59</a:t>
            </a:fld>
            <a:endParaRPr lang="en-US"/>
          </a:p>
        </p:txBody>
      </p:sp>
    </p:spTree>
    <p:extLst>
      <p:ext uri="{BB962C8B-B14F-4D97-AF65-F5344CB8AC3E}">
        <p14:creationId xmlns:p14="http://schemas.microsoft.com/office/powerpoint/2010/main" val="20282655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60</a:t>
            </a:fld>
            <a:endParaRPr lang="en-US"/>
          </a:p>
        </p:txBody>
      </p:sp>
    </p:spTree>
    <p:extLst>
      <p:ext uri="{BB962C8B-B14F-4D97-AF65-F5344CB8AC3E}">
        <p14:creationId xmlns:p14="http://schemas.microsoft.com/office/powerpoint/2010/main" val="18726738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E</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61</a:t>
            </a:fld>
            <a:endParaRPr lang="en-US"/>
          </a:p>
        </p:txBody>
      </p:sp>
    </p:spTree>
    <p:extLst>
      <p:ext uri="{BB962C8B-B14F-4D97-AF65-F5344CB8AC3E}">
        <p14:creationId xmlns:p14="http://schemas.microsoft.com/office/powerpoint/2010/main" val="134808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33348878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Moderate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62</a:t>
            </a:fld>
            <a:endParaRPr lang="en-US"/>
          </a:p>
        </p:txBody>
      </p:sp>
    </p:spTree>
    <p:extLst>
      <p:ext uri="{BB962C8B-B14F-4D97-AF65-F5344CB8AC3E}">
        <p14:creationId xmlns:p14="http://schemas.microsoft.com/office/powerpoint/2010/main" val="21376209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63</a:t>
            </a:fld>
            <a:endParaRPr lang="en-US"/>
          </a:p>
        </p:txBody>
      </p:sp>
    </p:spTree>
    <p:extLst>
      <p:ext uri="{BB962C8B-B14F-4D97-AF65-F5344CB8AC3E}">
        <p14:creationId xmlns:p14="http://schemas.microsoft.com/office/powerpoint/2010/main" val="25161941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64</a:t>
            </a:fld>
            <a:endParaRPr lang="en-US"/>
          </a:p>
        </p:txBody>
      </p:sp>
    </p:spTree>
    <p:extLst>
      <p:ext uri="{BB962C8B-B14F-4D97-AF65-F5344CB8AC3E}">
        <p14:creationId xmlns:p14="http://schemas.microsoft.com/office/powerpoint/2010/main" val="11032787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E</a:t>
            </a:r>
          </a:p>
          <a:p>
            <a:r>
              <a:rPr lang="en-US" dirty="0"/>
              <a:t>Expert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65</a:t>
            </a:fld>
            <a:endParaRPr lang="en-US"/>
          </a:p>
        </p:txBody>
      </p:sp>
    </p:spTree>
    <p:extLst>
      <p:ext uri="{BB962C8B-B14F-4D97-AF65-F5344CB8AC3E}">
        <p14:creationId xmlns:p14="http://schemas.microsoft.com/office/powerpoint/2010/main" val="26465835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66</a:t>
            </a:fld>
            <a:endParaRPr lang="en-US"/>
          </a:p>
        </p:txBody>
      </p:sp>
    </p:spTree>
    <p:extLst>
      <p:ext uri="{BB962C8B-B14F-4D97-AF65-F5344CB8AC3E}">
        <p14:creationId xmlns:p14="http://schemas.microsoft.com/office/powerpoint/2010/main" val="32143480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Expert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67</a:t>
            </a:fld>
            <a:endParaRPr lang="en-US"/>
          </a:p>
        </p:txBody>
      </p:sp>
    </p:spTree>
    <p:extLst>
      <p:ext uri="{BB962C8B-B14F-4D97-AF65-F5344CB8AC3E}">
        <p14:creationId xmlns:p14="http://schemas.microsoft.com/office/powerpoint/2010/main" val="3633569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68</a:t>
            </a:fld>
            <a:endParaRPr lang="en-US"/>
          </a:p>
        </p:txBody>
      </p:sp>
    </p:spTree>
    <p:extLst>
      <p:ext uri="{BB962C8B-B14F-4D97-AF65-F5344CB8AC3E}">
        <p14:creationId xmlns:p14="http://schemas.microsoft.com/office/powerpoint/2010/main" val="39422027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69</a:t>
            </a:fld>
            <a:endParaRPr lang="en-US"/>
          </a:p>
        </p:txBody>
      </p:sp>
    </p:spTree>
    <p:extLst>
      <p:ext uri="{BB962C8B-B14F-4D97-AF65-F5344CB8AC3E}">
        <p14:creationId xmlns:p14="http://schemas.microsoft.com/office/powerpoint/2010/main" val="40279713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Expert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70</a:t>
            </a:fld>
            <a:endParaRPr lang="en-US"/>
          </a:p>
        </p:txBody>
      </p:sp>
    </p:spTree>
    <p:extLst>
      <p:ext uri="{BB962C8B-B14F-4D97-AF65-F5344CB8AC3E}">
        <p14:creationId xmlns:p14="http://schemas.microsoft.com/office/powerpoint/2010/main" val="31492290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E</a:t>
            </a:r>
          </a:p>
          <a:p>
            <a:r>
              <a:rPr lang="en-US" dirty="0"/>
              <a:t>Expert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71</a:t>
            </a:fld>
            <a:endParaRPr lang="en-US"/>
          </a:p>
        </p:txBody>
      </p:sp>
    </p:spTree>
    <p:extLst>
      <p:ext uri="{BB962C8B-B14F-4D97-AF65-F5344CB8AC3E}">
        <p14:creationId xmlns:p14="http://schemas.microsoft.com/office/powerpoint/2010/main" val="93939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i="0" dirty="0">
                <a:solidFill>
                  <a:srgbClr val="4A4A4A"/>
                </a:solidFill>
                <a:effectLst/>
                <a:latin typeface="Lato"/>
              </a:rPr>
              <a:t>Option D</a:t>
            </a:r>
          </a:p>
          <a:p>
            <a:pPr algn="l"/>
            <a:r>
              <a:rPr lang="en-US" b="0" i="0" dirty="0">
                <a:solidFill>
                  <a:srgbClr val="4A4A4A"/>
                </a:solidFill>
                <a:effectLst/>
                <a:latin typeface="Lato"/>
              </a:rPr>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35106570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72</a:t>
            </a:fld>
            <a:endParaRPr lang="en-US"/>
          </a:p>
        </p:txBody>
      </p:sp>
    </p:spTree>
    <p:extLst>
      <p:ext uri="{BB962C8B-B14F-4D97-AF65-F5344CB8AC3E}">
        <p14:creationId xmlns:p14="http://schemas.microsoft.com/office/powerpoint/2010/main" val="11768682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73</a:t>
            </a:fld>
            <a:endParaRPr lang="en-US"/>
          </a:p>
        </p:txBody>
      </p:sp>
    </p:spTree>
    <p:extLst>
      <p:ext uri="{BB962C8B-B14F-4D97-AF65-F5344CB8AC3E}">
        <p14:creationId xmlns:p14="http://schemas.microsoft.com/office/powerpoint/2010/main" val="33239828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74</a:t>
            </a:fld>
            <a:endParaRPr lang="en-US"/>
          </a:p>
        </p:txBody>
      </p:sp>
    </p:spTree>
    <p:extLst>
      <p:ext uri="{BB962C8B-B14F-4D97-AF65-F5344CB8AC3E}">
        <p14:creationId xmlns:p14="http://schemas.microsoft.com/office/powerpoint/2010/main" val="10694823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75</a:t>
            </a:fld>
            <a:endParaRPr lang="en-US"/>
          </a:p>
        </p:txBody>
      </p:sp>
    </p:spTree>
    <p:extLst>
      <p:ext uri="{BB962C8B-B14F-4D97-AF65-F5344CB8AC3E}">
        <p14:creationId xmlns:p14="http://schemas.microsoft.com/office/powerpoint/2010/main" val="3914447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76</a:t>
            </a:fld>
            <a:endParaRPr lang="en-US"/>
          </a:p>
        </p:txBody>
      </p:sp>
    </p:spTree>
    <p:extLst>
      <p:ext uri="{BB962C8B-B14F-4D97-AF65-F5344CB8AC3E}">
        <p14:creationId xmlns:p14="http://schemas.microsoft.com/office/powerpoint/2010/main" val="2756633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77</a:t>
            </a:fld>
            <a:endParaRPr lang="en-US"/>
          </a:p>
        </p:txBody>
      </p:sp>
    </p:spTree>
    <p:extLst>
      <p:ext uri="{BB962C8B-B14F-4D97-AF65-F5344CB8AC3E}">
        <p14:creationId xmlns:p14="http://schemas.microsoft.com/office/powerpoint/2010/main" val="5756758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78</a:t>
            </a:fld>
            <a:endParaRPr lang="en-US"/>
          </a:p>
        </p:txBody>
      </p:sp>
    </p:spTree>
    <p:extLst>
      <p:ext uri="{BB962C8B-B14F-4D97-AF65-F5344CB8AC3E}">
        <p14:creationId xmlns:p14="http://schemas.microsoft.com/office/powerpoint/2010/main" val="88536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Expert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val="604644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i="0" dirty="0">
                <a:solidFill>
                  <a:srgbClr val="444444"/>
                </a:solidFill>
                <a:effectLst/>
                <a:latin typeface="Roboto"/>
              </a:rPr>
              <a:t>Option B</a:t>
            </a:r>
          </a:p>
          <a:p>
            <a:pPr algn="l"/>
            <a:r>
              <a:rPr lang="en-US" b="0" i="0" dirty="0">
                <a:solidFill>
                  <a:srgbClr val="444444"/>
                </a:solidFill>
                <a:effectLst/>
                <a:latin typeface="Roboto"/>
              </a:rPr>
              <a:t>Expert (Optional)</a:t>
            </a: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r>
              <a:rPr lang="en-IN" dirty="0" err="1">
                <a:effectLst/>
              </a:rPr>
              <a:t>Reqd</a:t>
            </a:r>
            <a:r>
              <a:rPr lang="en-IN" dirty="0">
                <a:effectLst/>
              </a:rPr>
              <a:t>% = 5/150 × 100 = 3.33%</a:t>
            </a:r>
            <a:r>
              <a:rPr lang="en-IN" dirty="0"/>
              <a:t/>
            </a:r>
            <a:br>
              <a:rPr lang="en-IN"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4/27/2023</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a:t>
            </a:r>
            <a:r>
              <a:rPr lang="en-US"/>
              <a:t>to add </a:t>
            </a:r>
            <a:r>
              <a:rPr lang="en-US" dirty="0"/>
              <a:t>picture</a:t>
            </a:r>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4/27/2023</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93604" y="1473207"/>
            <a:ext cx="11229474" cy="2412993"/>
          </a:xfrm>
        </p:spPr>
        <p:txBody>
          <a:bodyPr>
            <a:normAutofit/>
          </a:bodyPr>
          <a:lstStyle/>
          <a:p>
            <a:r>
              <a:rPr lang="en-US" sz="8800" dirty="0">
                <a:solidFill>
                  <a:srgbClr val="C00000"/>
                </a:solidFill>
                <a:effectLst/>
                <a:latin typeface="Times New Roman" panose="02020603050405020304" pitchFamily="18" charset="0"/>
                <a:cs typeface="Times New Roman" panose="02020603050405020304" pitchFamily="18" charset="0"/>
              </a:rPr>
              <a:t>PUZZLES</a:t>
            </a:r>
          </a:p>
        </p:txBody>
      </p:sp>
    </p:spTree>
    <p:extLst>
      <p:ext uri="{BB962C8B-B14F-4D97-AF65-F5344CB8AC3E}">
        <p14:creationId xmlns:p14="http://schemas.microsoft.com/office/powerpoint/2010/main" val="401202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B18C248-2859-4C6C-82E3-0C52468B7217}"/>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8" name="TextBox 7">
            <a:extLst>
              <a:ext uri="{FF2B5EF4-FFF2-40B4-BE49-F238E27FC236}">
                <a16:creationId xmlns:a16="http://schemas.microsoft.com/office/drawing/2014/main" xmlns="" id="{7EB5DF0B-A4DA-40DA-BD05-10611639A2E3}"/>
              </a:ext>
            </a:extLst>
          </p:cNvPr>
          <p:cNvSpPr txBox="1"/>
          <p:nvPr/>
        </p:nvSpPr>
        <p:spPr>
          <a:xfrm>
            <a:off x="6096000" y="936402"/>
            <a:ext cx="5780315"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Q1.5 </a:t>
            </a:r>
            <a:r>
              <a:rPr lang="en-US" b="1" dirty="0">
                <a:latin typeface="Times New Roman" panose="02020603050405020304" pitchFamily="18" charset="0"/>
                <a:cs typeface="Times New Roman" panose="02020603050405020304" pitchFamily="18" charset="0"/>
              </a:rPr>
              <a:t>Who among the following takes class exactly in the middle of the week starting from Monday and ending on Sunday?</a:t>
            </a:r>
          </a:p>
          <a:p>
            <a:pPr marL="342900" indent="-342900">
              <a:buAutoNum type="alphaUcPeriod"/>
            </a:pPr>
            <a:r>
              <a:rPr lang="en-IN" dirty="0" err="1">
                <a:latin typeface="Times New Roman" panose="02020603050405020304" pitchFamily="18" charset="0"/>
                <a:cs typeface="Times New Roman" panose="02020603050405020304" pitchFamily="18" charset="0"/>
              </a:rPr>
              <a:t>Varun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 </a:t>
            </a:r>
            <a:r>
              <a:rPr lang="en-IN" dirty="0" err="1">
                <a:latin typeface="Times New Roman" panose="02020603050405020304" pitchFamily="18" charset="0"/>
                <a:cs typeface="Times New Roman" panose="02020603050405020304" pitchFamily="18" charset="0"/>
              </a:rPr>
              <a:t>Gyan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 </a:t>
            </a:r>
            <a:r>
              <a:rPr lang="en-IN" dirty="0">
                <a:latin typeface="Times New Roman" panose="02020603050405020304" pitchFamily="18" charset="0"/>
                <a:cs typeface="Times New Roman" panose="02020603050405020304" pitchFamily="18" charset="0"/>
              </a:rPr>
              <a:t>Ram</a:t>
            </a:r>
          </a:p>
          <a:p>
            <a:r>
              <a:rPr lang="en-US" dirty="0">
                <a:latin typeface="Times New Roman" panose="02020603050405020304" pitchFamily="18" charset="0"/>
                <a:cs typeface="Times New Roman" panose="02020603050405020304" pitchFamily="18" charset="0"/>
              </a:rPr>
              <a:t>D. </a:t>
            </a:r>
            <a:r>
              <a:rPr lang="en-IN" dirty="0">
                <a:latin typeface="Times New Roman" panose="02020603050405020304" pitchFamily="18" charset="0"/>
                <a:cs typeface="Times New Roman" panose="02020603050405020304" pitchFamily="18" charset="0"/>
              </a:rPr>
              <a:t>Either </a:t>
            </a:r>
            <a:r>
              <a:rPr lang="en-IN" dirty="0" err="1">
                <a:latin typeface="Times New Roman" panose="02020603050405020304" pitchFamily="18" charset="0"/>
                <a:cs typeface="Times New Roman" panose="02020603050405020304" pitchFamily="18" charset="0"/>
              </a:rPr>
              <a:t>Devdutt</a:t>
            </a:r>
            <a:r>
              <a:rPr lang="en-IN" dirty="0">
                <a:latin typeface="Times New Roman" panose="02020603050405020304" pitchFamily="18" charset="0"/>
                <a:cs typeface="Times New Roman" panose="02020603050405020304" pitchFamily="18" charset="0"/>
              </a:rPr>
              <a:t> or Sam</a:t>
            </a:r>
          </a:p>
        </p:txBody>
      </p:sp>
      <p:sp>
        <p:nvSpPr>
          <p:cNvPr id="10" name="TextBox 9">
            <a:extLst>
              <a:ext uri="{FF2B5EF4-FFF2-40B4-BE49-F238E27FC236}">
                <a16:creationId xmlns:a16="http://schemas.microsoft.com/office/drawing/2014/main" xmlns="" id="{E4E7A621-2287-4953-88AC-6FEDBB62F687}"/>
              </a:ext>
            </a:extLst>
          </p:cNvPr>
          <p:cNvSpPr txBox="1"/>
          <p:nvPr/>
        </p:nvSpPr>
        <p:spPr>
          <a:xfrm>
            <a:off x="315685" y="936402"/>
            <a:ext cx="5323115" cy="535531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a:t>
            </a:r>
            <a:r>
              <a:rPr lang="en-US" dirty="0">
                <a:latin typeface="Times New Roman" panose="02020603050405020304" pitchFamily="18" charset="0"/>
                <a:cs typeface="Times New Roman" panose="02020603050405020304" pitchFamily="18" charset="0"/>
              </a:rPr>
              <a:t> There are seven teachers Gyan, Ram, Varun, Sam, </a:t>
            </a:r>
            <a:r>
              <a:rPr lang="en-US" dirty="0" err="1">
                <a:latin typeface="Times New Roman" panose="02020603050405020304" pitchFamily="18" charset="0"/>
                <a:cs typeface="Times New Roman" panose="02020603050405020304" pitchFamily="18" charset="0"/>
              </a:rPr>
              <a:t>Devdutt</a:t>
            </a:r>
            <a:r>
              <a:rPr lang="en-US" dirty="0">
                <a:latin typeface="Times New Roman" panose="02020603050405020304" pitchFamily="18" charset="0"/>
                <a:cs typeface="Times New Roman" panose="02020603050405020304" pitchFamily="18" charset="0"/>
              </a:rPr>
              <a:t>, Mahesh and Jadhav taking class on different subjects Tamil, English, Zoology, Botany, Physics, Chemistry and Social Science on different days starting from Monday to Sunday. All the above information is not necessarily in the same order. Ram takes Botany class on Tuesday. There are more than two classes between the classes of Botany and Zoology. Sam and Gyan are not taking either Tamil class or Social Science class. There is a gap of one day between Tamil class and Social Science class. Two persons take class between Mahesh and Sam. Neither Mahesh nor Sam takes class on either Sunday or Monday. Number of classes above and below is same for the subject of English and Chemistry respectively. Jadhav does not take Tamil class. </a:t>
            </a:r>
            <a:r>
              <a:rPr lang="en-US" dirty="0" err="1">
                <a:latin typeface="Times New Roman" panose="02020603050405020304" pitchFamily="18" charset="0"/>
                <a:cs typeface="Times New Roman" panose="02020603050405020304" pitchFamily="18" charset="0"/>
              </a:rPr>
              <a:t>Devdutt</a:t>
            </a:r>
            <a:r>
              <a:rPr lang="en-US" dirty="0">
                <a:latin typeface="Times New Roman" panose="02020603050405020304" pitchFamily="18" charset="0"/>
                <a:cs typeface="Times New Roman" panose="02020603050405020304" pitchFamily="18" charset="0"/>
              </a:rPr>
              <a:t> and Gyan are not taking classes immediately before or immediately after Sam. Gyan and Jadhav are taking class on adjacent days. English class was held on last day.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5" name="TextBox 4">
            <a:extLst>
              <a:ext uri="{FF2B5EF4-FFF2-40B4-BE49-F238E27FC236}">
                <a16:creationId xmlns:a16="http://schemas.microsoft.com/office/drawing/2014/main" xmlns="" id="{6C3C228F-3D1C-4A7E-B2F6-105705AC4AB7}"/>
              </a:ext>
            </a:extLst>
          </p:cNvPr>
          <p:cNvSpPr txBox="1"/>
          <p:nvPr/>
        </p:nvSpPr>
        <p:spPr>
          <a:xfrm>
            <a:off x="261259" y="889843"/>
            <a:ext cx="6012542" cy="5632311"/>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a:t>
            </a:r>
            <a:r>
              <a:rPr lang="en-US" dirty="0">
                <a:latin typeface="Times New Roman" panose="02020603050405020304" pitchFamily="18" charset="0"/>
                <a:cs typeface="Times New Roman" panose="02020603050405020304" pitchFamily="18" charset="0"/>
              </a:rPr>
              <a:t> Six friends P, Q, R, S, T and U are having different chocolates among Cadbury, Five Star, Amul, Munch, Perk and Temptation but not necessarily in the same order. The cost of each chocolate is multiple of 5 in Rupees and no two chocolates have same price. All friends like different colors among Black, Blue, Green, Pink, Red and White but not necessarily in the same order. A person can have only one brand of chocolates. R has Five-Star chocolate and its cost is Rs.10 and he doesn’t like White color. U likes Green color. Q did not have Cadbury or Munch chocolate. T has a chocolate which costs Rs.20. The one person who likes Black color has Munch chocolate. P has </a:t>
            </a:r>
            <a:r>
              <a:rPr lang="en-US" dirty="0" err="1">
                <a:latin typeface="Times New Roman" panose="02020603050405020304" pitchFamily="18" charset="0"/>
                <a:cs typeface="Times New Roman" panose="02020603050405020304" pitchFamily="18" charset="0"/>
              </a:rPr>
              <a:t>Amul</a:t>
            </a:r>
            <a:r>
              <a:rPr lang="en-US" dirty="0">
                <a:latin typeface="Times New Roman" panose="02020603050405020304" pitchFamily="18" charset="0"/>
                <a:cs typeface="Times New Roman" panose="02020603050405020304" pitchFamily="18" charset="0"/>
              </a:rPr>
              <a:t> chocolate which costs Rs.25 and he likes Blue color. The cost of chocolate that S have is less than that of Five-Star chocolate. The costliest chocolate is Perk and its cost is thrice the cost of Five-Star chocolate and Q doesn’t have Perk. The cost of Cadbury chocolate is 10 Rupees less than the cost of Perk chocolate. The one who likes Pink color has Temptation chocolate. One of the persons have a chocolate which costs thrice the amount of the one who likes Black color.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42BD3749-A2E0-4344-BDC2-A004620D5AE6}"/>
              </a:ext>
            </a:extLst>
          </p:cNvPr>
          <p:cNvSpPr txBox="1"/>
          <p:nvPr/>
        </p:nvSpPr>
        <p:spPr>
          <a:xfrm>
            <a:off x="6388100" y="889843"/>
            <a:ext cx="5687786"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Q2.1 </a:t>
            </a:r>
            <a:r>
              <a:rPr lang="en-US" b="1" dirty="0">
                <a:latin typeface="Times New Roman" panose="02020603050405020304" pitchFamily="18" charset="0"/>
                <a:cs typeface="Times New Roman" panose="02020603050405020304" pitchFamily="18" charset="0"/>
              </a:rPr>
              <a:t>Which among the following colors was liked by the one who has Cadbury chocolate? </a:t>
            </a:r>
          </a:p>
          <a:p>
            <a:r>
              <a:rPr lang="en-US" dirty="0">
                <a:latin typeface="Times New Roman" panose="02020603050405020304" pitchFamily="18" charset="0"/>
                <a:cs typeface="Times New Roman" panose="02020603050405020304" pitchFamily="18" charset="0"/>
              </a:rPr>
              <a:t>A. Red </a:t>
            </a:r>
          </a:p>
          <a:p>
            <a:r>
              <a:rPr lang="en-US" dirty="0">
                <a:latin typeface="Times New Roman" panose="02020603050405020304" pitchFamily="18" charset="0"/>
                <a:cs typeface="Times New Roman" panose="02020603050405020304" pitchFamily="18" charset="0"/>
              </a:rPr>
              <a:t>B. Green </a:t>
            </a:r>
          </a:p>
          <a:p>
            <a:r>
              <a:rPr lang="en-US" dirty="0">
                <a:latin typeface="Times New Roman" panose="02020603050405020304" pitchFamily="18" charset="0"/>
                <a:cs typeface="Times New Roman" panose="02020603050405020304" pitchFamily="18" charset="0"/>
              </a:rPr>
              <a:t>C. White </a:t>
            </a:r>
          </a:p>
          <a:p>
            <a:r>
              <a:rPr lang="en-US" dirty="0">
                <a:latin typeface="Times New Roman" panose="02020603050405020304" pitchFamily="18" charset="0"/>
                <a:cs typeface="Times New Roman" panose="02020603050405020304" pitchFamily="18" charset="0"/>
              </a:rPr>
              <a:t>D. Cannot be determine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0CB01BE3-93DE-4BC8-A7EE-94946A76C962}"/>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7" name="TextBox 6">
            <a:extLst>
              <a:ext uri="{FF2B5EF4-FFF2-40B4-BE49-F238E27FC236}">
                <a16:creationId xmlns:a16="http://schemas.microsoft.com/office/drawing/2014/main" xmlns="" id="{DCB6B5E0-2B9F-45FB-9076-2509002E4D4A}"/>
              </a:ext>
            </a:extLst>
          </p:cNvPr>
          <p:cNvSpPr txBox="1"/>
          <p:nvPr/>
        </p:nvSpPr>
        <p:spPr>
          <a:xfrm>
            <a:off x="261259" y="889843"/>
            <a:ext cx="6037942" cy="5632311"/>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a:t>
            </a:r>
            <a:r>
              <a:rPr lang="en-US" dirty="0">
                <a:latin typeface="Times New Roman" panose="02020603050405020304" pitchFamily="18" charset="0"/>
                <a:cs typeface="Times New Roman" panose="02020603050405020304" pitchFamily="18" charset="0"/>
              </a:rPr>
              <a:t> Six friends P, Q, R, S, T and U are having different chocolates among Cadbury, Five Star, Amul, Munch, Perk and Temptation but not necessarily in the same order. The cost of each chocolate is multiple of 5 in Rupees and no two chocolates have same price. All friends like different colors among Black, Blue, Green, Pink, Red and White but not necessarily in the same order. A person can have only one brand of chocolates. R has Five-Star chocolate and its cost is Rs.10 and he doesn’t like White color. U likes Green color. Q did not have Cadbury or Munch chocolate. T has a chocolate which costs Rs.20. The one person who likes Black color has Munch chocolate. P has </a:t>
            </a:r>
            <a:r>
              <a:rPr lang="en-US" dirty="0" err="1">
                <a:latin typeface="Times New Roman" panose="02020603050405020304" pitchFamily="18" charset="0"/>
                <a:cs typeface="Times New Roman" panose="02020603050405020304" pitchFamily="18" charset="0"/>
              </a:rPr>
              <a:t>Amul</a:t>
            </a:r>
            <a:r>
              <a:rPr lang="en-US" dirty="0">
                <a:latin typeface="Times New Roman" panose="02020603050405020304" pitchFamily="18" charset="0"/>
                <a:cs typeface="Times New Roman" panose="02020603050405020304" pitchFamily="18" charset="0"/>
              </a:rPr>
              <a:t> chocolate which costs Rs.25 and he likes Blue color. The cost of chocolate that S have is less than that of Five-Star chocolate. The costliest chocolate is Perk and its cost is thrice the cost of Five-Star chocolate and Q doesn’t have Perk. The cost of Cadbury chocolate is 10 Rupees less than the cost of Perk chocolate. The one who likes Pink color has Temptation chocolate. One of the persons have a chocolate which costs thrice the amount of the one who likes Black color. </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74F64032-3AB6-41FF-B167-B9199FD96506}"/>
              </a:ext>
            </a:extLst>
          </p:cNvPr>
          <p:cNvSpPr txBox="1"/>
          <p:nvPr/>
        </p:nvSpPr>
        <p:spPr>
          <a:xfrm>
            <a:off x="6667500" y="889843"/>
            <a:ext cx="5524500"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Q2.2 </a:t>
            </a:r>
            <a:r>
              <a:rPr lang="en-US" b="1" dirty="0">
                <a:latin typeface="Times New Roman" panose="02020603050405020304" pitchFamily="18" charset="0"/>
                <a:cs typeface="Times New Roman" panose="02020603050405020304" pitchFamily="18" charset="0"/>
              </a:rPr>
              <a:t>What is the cost of the U’s chocolate?</a:t>
            </a:r>
          </a:p>
          <a:p>
            <a:r>
              <a:rPr lang="en-US" dirty="0">
                <a:latin typeface="Times New Roman" panose="02020603050405020304" pitchFamily="18" charset="0"/>
                <a:cs typeface="Times New Roman" panose="02020603050405020304" pitchFamily="18" charset="0"/>
              </a:rPr>
              <a:t>A. Rs. 30 </a:t>
            </a:r>
          </a:p>
          <a:p>
            <a:r>
              <a:rPr lang="en-US" dirty="0">
                <a:latin typeface="Times New Roman" panose="02020603050405020304" pitchFamily="18" charset="0"/>
                <a:cs typeface="Times New Roman" panose="02020603050405020304" pitchFamily="18" charset="0"/>
              </a:rPr>
              <a:t>B. Rs. 15</a:t>
            </a:r>
          </a:p>
          <a:p>
            <a:r>
              <a:rPr lang="en-US" dirty="0">
                <a:latin typeface="Times New Roman" panose="02020603050405020304" pitchFamily="18" charset="0"/>
                <a:cs typeface="Times New Roman" panose="02020603050405020304" pitchFamily="18" charset="0"/>
              </a:rPr>
              <a:t>C. Rs. 5 </a:t>
            </a:r>
          </a:p>
          <a:p>
            <a:r>
              <a:rPr lang="en-US" dirty="0">
                <a:latin typeface="Times New Roman" panose="02020603050405020304" pitchFamily="18" charset="0"/>
                <a:cs typeface="Times New Roman" panose="02020603050405020304" pitchFamily="18" charset="0"/>
              </a:rPr>
              <a:t>D. Rs. 50</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042E0EE-D6AF-472C-8EDE-659A345DA824}"/>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8" name="TextBox 7">
            <a:extLst>
              <a:ext uri="{FF2B5EF4-FFF2-40B4-BE49-F238E27FC236}">
                <a16:creationId xmlns:a16="http://schemas.microsoft.com/office/drawing/2014/main" xmlns="" id="{7CCF4FA3-3BA4-40CD-99D6-1B48D413E660}"/>
              </a:ext>
            </a:extLst>
          </p:cNvPr>
          <p:cNvSpPr txBox="1"/>
          <p:nvPr/>
        </p:nvSpPr>
        <p:spPr>
          <a:xfrm>
            <a:off x="261259" y="889843"/>
            <a:ext cx="6025242" cy="5632311"/>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a:t>
            </a:r>
            <a:r>
              <a:rPr lang="en-US" dirty="0">
                <a:latin typeface="Times New Roman" panose="02020603050405020304" pitchFamily="18" charset="0"/>
                <a:cs typeface="Times New Roman" panose="02020603050405020304" pitchFamily="18" charset="0"/>
              </a:rPr>
              <a:t> Six friends P, Q, R, S, T and U are having different chocolates among Cadbury, Five Star, Amul, Munch, Perk and Temptation but not necessarily in the same order. The cost of each chocolate is multiple of 5 in Rupees and no two chocolates have same price. All friends like different colors among Black, Blue, Green, Pink, Red and White but not necessarily in the same order. A person can have only one brand of chocolates. R has Five-Star chocolate and its cost is Rs.10 and he doesn’t like White color. U likes Green color. Q did not have Cadbury or Munch chocolate. T has a chocolate which costs Rs.20. The one person who likes Black color has Munch chocolate. P has </a:t>
            </a:r>
            <a:r>
              <a:rPr lang="en-US" dirty="0" err="1">
                <a:latin typeface="Times New Roman" panose="02020603050405020304" pitchFamily="18" charset="0"/>
                <a:cs typeface="Times New Roman" panose="02020603050405020304" pitchFamily="18" charset="0"/>
              </a:rPr>
              <a:t>Amul</a:t>
            </a:r>
            <a:r>
              <a:rPr lang="en-US" dirty="0">
                <a:latin typeface="Times New Roman" panose="02020603050405020304" pitchFamily="18" charset="0"/>
                <a:cs typeface="Times New Roman" panose="02020603050405020304" pitchFamily="18" charset="0"/>
              </a:rPr>
              <a:t> chocolate which costs Rs.25 and he likes Blue color. The cost of chocolate that S have is less than that of Five-Star chocolate. The costliest chocolate is Perk and its cost is thrice the cost of Five-Star chocolate and Q doesn’t have Perk. The cost of Cadbury chocolate is 10 Rupees less than the cost of Perk chocolate. The one who likes Pink color has Temptation chocolate. One of the persons have a chocolate which costs thrice the amount of the one who likes Black color.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457CC28F-256B-48FD-AAFF-FBDF9361CF16}"/>
              </a:ext>
            </a:extLst>
          </p:cNvPr>
          <p:cNvSpPr txBox="1"/>
          <p:nvPr/>
        </p:nvSpPr>
        <p:spPr>
          <a:xfrm>
            <a:off x="6553200" y="889843"/>
            <a:ext cx="5377541"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Q2.3 </a:t>
            </a:r>
            <a:r>
              <a:rPr lang="en-US" b="1" dirty="0">
                <a:latin typeface="Times New Roman" panose="02020603050405020304" pitchFamily="18" charset="0"/>
                <a:cs typeface="Times New Roman" panose="02020603050405020304" pitchFamily="18" charset="0"/>
              </a:rPr>
              <a:t>Which of the following combinations is correct?</a:t>
            </a:r>
          </a:p>
          <a:p>
            <a:r>
              <a:rPr lang="en-US" dirty="0">
                <a:latin typeface="Times New Roman" panose="02020603050405020304" pitchFamily="18" charset="0"/>
                <a:cs typeface="Times New Roman" panose="02020603050405020304" pitchFamily="18" charset="0"/>
              </a:rPr>
              <a:t>A. </a:t>
            </a:r>
            <a:r>
              <a:rPr lang="en-IN" dirty="0"/>
              <a:t>Temptation-</a:t>
            </a:r>
            <a:r>
              <a:rPr lang="en-IN" dirty="0" err="1"/>
              <a:t>Rs</a:t>
            </a:r>
            <a:r>
              <a:rPr lang="en-IN" dirty="0"/>
              <a:t>. 20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 </a:t>
            </a:r>
            <a:r>
              <a:rPr lang="en-IN" dirty="0"/>
              <a:t>Cadbury-White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 </a:t>
            </a:r>
            <a:r>
              <a:rPr lang="en-IN" dirty="0"/>
              <a:t>S-Cadbury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 </a:t>
            </a:r>
            <a:r>
              <a:rPr lang="en-IN" dirty="0"/>
              <a:t>Green-Five star</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EC4C4AFC-0038-4AF9-B4C8-FBE89A46DB58}"/>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7" name="TextBox 6">
            <a:extLst>
              <a:ext uri="{FF2B5EF4-FFF2-40B4-BE49-F238E27FC236}">
                <a16:creationId xmlns:a16="http://schemas.microsoft.com/office/drawing/2014/main" xmlns="" id="{B51BA9DB-F062-4F69-827A-60FF954AB75C}"/>
              </a:ext>
            </a:extLst>
          </p:cNvPr>
          <p:cNvSpPr txBox="1"/>
          <p:nvPr/>
        </p:nvSpPr>
        <p:spPr>
          <a:xfrm>
            <a:off x="261259" y="889843"/>
            <a:ext cx="6126842" cy="535531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a:t>
            </a:r>
            <a:r>
              <a:rPr lang="en-US" dirty="0">
                <a:latin typeface="Times New Roman" panose="02020603050405020304" pitchFamily="18" charset="0"/>
                <a:cs typeface="Times New Roman" panose="02020603050405020304" pitchFamily="18" charset="0"/>
              </a:rPr>
              <a:t> Six friends P, Q, R, S, T and U are having different chocolates among Cadbury, Five Star, Amul, Munch, Perk and Temptation but not necessarily in the same order. The cost of each chocolate is multiple of 5 in Rupees and no two chocolates have same price. All friends like different colors among Black, Blue, Green, Pink, Red and White but not necessarily in the same order. A person can have only one brand of chocolates. R has Five-Star chocolate and its cost is Rs.10 and he doesn’t like White color. U likes Green color. Q did not have Cadbury or Munch chocolate. T has a chocolate which costs Rs.20. The one person who likes Black color has Munch chocolate. P has </a:t>
            </a:r>
            <a:r>
              <a:rPr lang="en-US" dirty="0" err="1">
                <a:latin typeface="Times New Roman" panose="02020603050405020304" pitchFamily="18" charset="0"/>
                <a:cs typeface="Times New Roman" panose="02020603050405020304" pitchFamily="18" charset="0"/>
              </a:rPr>
              <a:t>Amul</a:t>
            </a:r>
            <a:r>
              <a:rPr lang="en-US" dirty="0">
                <a:latin typeface="Times New Roman" panose="02020603050405020304" pitchFamily="18" charset="0"/>
                <a:cs typeface="Times New Roman" panose="02020603050405020304" pitchFamily="18" charset="0"/>
              </a:rPr>
              <a:t> chocolate which costs Rs.25 and he likes Blue color. The cost of chocolate that S have is less than that of Five-Star chocolate. The costliest chocolate is Perk and its cost is thrice the cost of Five-Star chocolate and Q doesn’t have Perk. The cost of Cadbury chocolate is 10 Rupees less than the cost of Perk chocolate. The one who likes Pink color has Temptation chocolate. One of the persons have a chocolate which costs thrice the amount of the one who likes Black color. </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7AEA733-6225-4EBF-A4A6-AE5144D3FA7D}"/>
              </a:ext>
            </a:extLst>
          </p:cNvPr>
          <p:cNvSpPr txBox="1"/>
          <p:nvPr/>
        </p:nvSpPr>
        <p:spPr>
          <a:xfrm>
            <a:off x="6634844" y="889843"/>
            <a:ext cx="6126842"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Q2.4 </a:t>
            </a:r>
            <a:r>
              <a:rPr lang="en-US" b="1" dirty="0">
                <a:latin typeface="Times New Roman" panose="02020603050405020304" pitchFamily="18" charset="0"/>
                <a:cs typeface="Times New Roman" panose="02020603050405020304" pitchFamily="18" charset="0"/>
              </a:rPr>
              <a:t>What is the cost of Temptation chocolate? </a:t>
            </a:r>
          </a:p>
          <a:p>
            <a:r>
              <a:rPr lang="en-US" dirty="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Rs. 10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 </a:t>
            </a:r>
            <a:r>
              <a:rPr lang="en-IN" dirty="0">
                <a:latin typeface="Times New Roman" panose="02020603050405020304" pitchFamily="18" charset="0"/>
                <a:cs typeface="Times New Roman" panose="02020603050405020304" pitchFamily="18" charset="0"/>
              </a:rPr>
              <a:t>Rs. 20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 </a:t>
            </a:r>
            <a:r>
              <a:rPr lang="en-IN" dirty="0">
                <a:latin typeface="Times New Roman" panose="02020603050405020304" pitchFamily="18" charset="0"/>
                <a:cs typeface="Times New Roman" panose="02020603050405020304" pitchFamily="18" charset="0"/>
              </a:rPr>
              <a:t>Rs. 15</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 </a:t>
            </a:r>
            <a:r>
              <a:rPr lang="en-IN" dirty="0">
                <a:latin typeface="Times New Roman" panose="02020603050405020304" pitchFamily="18" charset="0"/>
                <a:cs typeface="Times New Roman" panose="02020603050405020304" pitchFamily="18" charset="0"/>
              </a:rPr>
              <a:t>Rs. 30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FC85B7-FD06-4682-AC84-F280DB92A4A9}"/>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7" name="TextBox 6">
            <a:extLst>
              <a:ext uri="{FF2B5EF4-FFF2-40B4-BE49-F238E27FC236}">
                <a16:creationId xmlns:a16="http://schemas.microsoft.com/office/drawing/2014/main" xmlns="" id="{0E5DA1E5-63A0-44D1-9E37-EC23B4C887E7}"/>
              </a:ext>
            </a:extLst>
          </p:cNvPr>
          <p:cNvSpPr txBox="1"/>
          <p:nvPr/>
        </p:nvSpPr>
        <p:spPr>
          <a:xfrm>
            <a:off x="261259" y="889843"/>
            <a:ext cx="6228442" cy="535531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a:t>
            </a:r>
            <a:r>
              <a:rPr lang="en-US" dirty="0">
                <a:latin typeface="Times New Roman" panose="02020603050405020304" pitchFamily="18" charset="0"/>
                <a:cs typeface="Times New Roman" panose="02020603050405020304" pitchFamily="18" charset="0"/>
              </a:rPr>
              <a:t> Six friends P, Q, R, S, T and U are having different chocolates among Cadbury, Five Star, Amul, Munch, Perk and Temptation but not necessarily in the same order. The cost of each chocolate is multiple of 5 in Rupees and no two chocolates have same price. All friends like different colors among Black, Blue, Green, Pink, Red and White but not necessarily in the same order. A person can have only one brand of chocolates. R has Five-Star chocolate and its cost is Rs.10 and he doesn’t like White color. U likes Green color. Q did not have Cadbury or Munch chocolate. T has a chocolate which costs Rs.20. The one person who likes Black color has Munch chocolate. P has </a:t>
            </a:r>
            <a:r>
              <a:rPr lang="en-US" dirty="0" err="1">
                <a:latin typeface="Times New Roman" panose="02020603050405020304" pitchFamily="18" charset="0"/>
                <a:cs typeface="Times New Roman" panose="02020603050405020304" pitchFamily="18" charset="0"/>
              </a:rPr>
              <a:t>Amul</a:t>
            </a:r>
            <a:r>
              <a:rPr lang="en-US" dirty="0">
                <a:latin typeface="Times New Roman" panose="02020603050405020304" pitchFamily="18" charset="0"/>
                <a:cs typeface="Times New Roman" panose="02020603050405020304" pitchFamily="18" charset="0"/>
              </a:rPr>
              <a:t> chocolate which costs Rs.25 and he likes Blue color. The cost of chocolate that S have is less than that of Five-Star chocolate. The costliest chocolate is Perk and its cost is thrice the cost of Five-Star chocolate and Q doesn’t have Perk. The cost of Cadbury chocolate is 10 Rupees less than the cost of Perk chocolate. The one who likes Pink color has Temptation chocolate. One of the persons have a chocolate which costs thrice the amount of the one who likes Black color. </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8AF68B60-A195-4E1A-860C-C8EE9F0AF8A2}"/>
              </a:ext>
            </a:extLst>
          </p:cNvPr>
          <p:cNvSpPr txBox="1"/>
          <p:nvPr/>
        </p:nvSpPr>
        <p:spPr>
          <a:xfrm>
            <a:off x="6692900" y="1065073"/>
            <a:ext cx="5237841"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Q2.5 </a:t>
            </a:r>
            <a:r>
              <a:rPr lang="en-US" b="1" dirty="0">
                <a:latin typeface="Times New Roman" panose="02020603050405020304" pitchFamily="18" charset="0"/>
                <a:cs typeface="Times New Roman" panose="02020603050405020304" pitchFamily="18" charset="0"/>
              </a:rPr>
              <a:t>Who has the Chocolate which costs 30 rupees?</a:t>
            </a:r>
          </a:p>
          <a:p>
            <a:r>
              <a:rPr lang="en-US" dirty="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 </a:t>
            </a:r>
            <a:r>
              <a:rPr lang="en-IN" dirty="0">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 </a:t>
            </a:r>
            <a:r>
              <a:rPr lang="en-IN" dirty="0">
                <a:latin typeface="Times New Roman" panose="02020603050405020304" pitchFamily="18" charset="0"/>
                <a:cs typeface="Times New Roman" panose="02020603050405020304" pitchFamily="18" charset="0"/>
              </a:rPr>
              <a:t>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 </a:t>
            </a:r>
            <a:r>
              <a:rPr lang="en-IN" dirty="0">
                <a:latin typeface="Times New Roman" panose="02020603050405020304" pitchFamily="18" charset="0"/>
                <a:cs typeface="Times New Roman" panose="02020603050405020304" pitchFamily="18" charset="0"/>
              </a:rPr>
              <a:t>U</a:t>
            </a:r>
          </a:p>
        </p:txBody>
      </p:sp>
    </p:spTree>
    <p:extLst>
      <p:ext uri="{BB962C8B-B14F-4D97-AF65-F5344CB8AC3E}">
        <p14:creationId xmlns:p14="http://schemas.microsoft.com/office/powerpoint/2010/main" val="3964478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9B9A5F33-508C-4908-A4F3-51DD785075CF}"/>
              </a:ext>
            </a:extLst>
          </p:cNvPr>
          <p:cNvSpPr txBox="1"/>
          <p:nvPr/>
        </p:nvSpPr>
        <p:spPr>
          <a:xfrm>
            <a:off x="315685" y="936402"/>
            <a:ext cx="5181601" cy="369331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Eight friends are sitting in a circle facing towards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Each of them likes different coding language i.e. C, PHP, C++, Java, Swift, Python, Ruby and Perl but not necessarily in the same order. Z, Y, X and W are females and V, U, T and S are males. Neither two female nor two male are adjacent with each other. U who likes C++, is sitting third to the right of X. X is sitting third to the right of V who likes C. No male likes Swift and Java. T is not the </a:t>
            </a:r>
            <a:r>
              <a:rPr lang="en-US" dirty="0" err="1">
                <a:latin typeface="Times New Roman" panose="02020603050405020304" pitchFamily="18" charset="0"/>
                <a:cs typeface="Times New Roman" panose="02020603050405020304" pitchFamily="18" charset="0"/>
              </a:rPr>
              <a:t>neigbour</a:t>
            </a:r>
            <a:r>
              <a:rPr lang="en-US" dirty="0">
                <a:latin typeface="Times New Roman" panose="02020603050405020304" pitchFamily="18" charset="0"/>
                <a:cs typeface="Times New Roman" panose="02020603050405020304" pitchFamily="18" charset="0"/>
              </a:rPr>
              <a:t> of V and U. S is sitting third to the right of Y who likes Ruby. W, who likes Python. Is sitting between V and U. The one who likes Swift is not the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those who like Ruby and C++.</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385BC03A-D2E8-486F-8B23-6010FD4A8DE8}"/>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8" name="TextBox 7">
            <a:extLst>
              <a:ext uri="{FF2B5EF4-FFF2-40B4-BE49-F238E27FC236}">
                <a16:creationId xmlns:a16="http://schemas.microsoft.com/office/drawing/2014/main" xmlns="" id="{675EB898-8D5D-4F31-83A1-74019397C094}"/>
              </a:ext>
            </a:extLst>
          </p:cNvPr>
          <p:cNvSpPr txBox="1"/>
          <p:nvPr/>
        </p:nvSpPr>
        <p:spPr>
          <a:xfrm>
            <a:off x="5691415" y="936402"/>
            <a:ext cx="6096000" cy="2031325"/>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Q3.1 </a:t>
            </a:r>
            <a:r>
              <a:rPr lang="en-US" b="1" i="0" dirty="0">
                <a:solidFill>
                  <a:srgbClr val="000000"/>
                </a:solidFill>
                <a:effectLst/>
                <a:latin typeface="Times New Roman" panose="02020603050405020304" pitchFamily="18" charset="0"/>
                <a:cs typeface="Times New Roman" panose="02020603050405020304" pitchFamily="18" charset="0"/>
              </a:rPr>
              <a:t>Who sits third to the right of the one who likes Ruby coding language?</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 One who likes Python</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One who likes Java</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One who likes Swift</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S</a:t>
            </a:r>
          </a:p>
          <a:p>
            <a:pPr algn="just"/>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 V</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5FC43AB-7EA1-4D69-852E-AA59EAA0662E}"/>
              </a:ext>
            </a:extLst>
          </p:cNvPr>
          <p:cNvSpPr txBox="1"/>
          <p:nvPr/>
        </p:nvSpPr>
        <p:spPr>
          <a:xfrm>
            <a:off x="315685" y="936402"/>
            <a:ext cx="5192486" cy="369331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Eight friends are sitting in a circle facing towards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Each of them likes different coding language i.e. C, PHP, C++, Java, Swift, Python, Ruby and Perl but not necessarily in the same order. Z, Y, X and W are females and V, U, T and S are males. Neither two female nor two male are adjacent with each other. U who likes C++, is sitting third to the right of X. X is sitting third to the right of V who likes C. No male likes Swift and Java. T is not the </a:t>
            </a:r>
            <a:r>
              <a:rPr lang="en-US" dirty="0" err="1">
                <a:latin typeface="Times New Roman" panose="02020603050405020304" pitchFamily="18" charset="0"/>
                <a:cs typeface="Times New Roman" panose="02020603050405020304" pitchFamily="18" charset="0"/>
              </a:rPr>
              <a:t>neigbour</a:t>
            </a:r>
            <a:r>
              <a:rPr lang="en-US" dirty="0">
                <a:latin typeface="Times New Roman" panose="02020603050405020304" pitchFamily="18" charset="0"/>
                <a:cs typeface="Times New Roman" panose="02020603050405020304" pitchFamily="18" charset="0"/>
              </a:rPr>
              <a:t> of V and U. S is sitting third to the right of Y who likes Ruby. W, who likes Python. Is sitting between V and U. The one who likes Swift is not the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those who like Ruby and C++.</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29F3CB93-DBD6-45A1-9BF6-4D40CFCAE58A}"/>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8" name="TextBox 7">
            <a:extLst>
              <a:ext uri="{FF2B5EF4-FFF2-40B4-BE49-F238E27FC236}">
                <a16:creationId xmlns:a16="http://schemas.microsoft.com/office/drawing/2014/main" xmlns="" id="{A013E3DB-C1CD-43F5-91C9-A820F8F584F7}"/>
              </a:ext>
            </a:extLst>
          </p:cNvPr>
          <p:cNvSpPr txBox="1"/>
          <p:nvPr/>
        </p:nvSpPr>
        <p:spPr>
          <a:xfrm>
            <a:off x="5666015" y="936402"/>
            <a:ext cx="6096000" cy="1754326"/>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Q3.2 </a:t>
            </a:r>
            <a:r>
              <a:rPr lang="en-US" b="1" i="0" dirty="0">
                <a:solidFill>
                  <a:srgbClr val="000000"/>
                </a:solidFill>
                <a:effectLst/>
                <a:latin typeface="Times New Roman" panose="02020603050405020304" pitchFamily="18" charset="0"/>
                <a:cs typeface="Times New Roman" panose="02020603050405020304" pitchFamily="18" charset="0"/>
              </a:rPr>
              <a:t>Which coding language does T likes?</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 Python</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PHP</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Perl</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Either A or B</a:t>
            </a:r>
          </a:p>
          <a:p>
            <a:pPr algn="just"/>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Either B or C</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CA0BBFAA-A655-467C-AF33-811F48D9B12E}"/>
              </a:ext>
            </a:extLst>
          </p:cNvPr>
          <p:cNvSpPr txBox="1"/>
          <p:nvPr/>
        </p:nvSpPr>
        <p:spPr>
          <a:xfrm>
            <a:off x="315685" y="936402"/>
            <a:ext cx="5170715" cy="369331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Eight friends are sitting in a circle facing towards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Each of them likes different coding language i.e. C, PHP, C++, Java, Swift, Python, Ruby and Perl but not necessarily in the same order. Z, Y, X and W are females and V, U, T and S are males. Neither two female nor two male are adjacent with each other. U who likes C++, is sitting third to the right of X. X is sitting third to the right of V who likes C. No male likes Swift and Java. T is not the </a:t>
            </a:r>
            <a:r>
              <a:rPr lang="en-US" dirty="0" err="1">
                <a:latin typeface="Times New Roman" panose="02020603050405020304" pitchFamily="18" charset="0"/>
                <a:cs typeface="Times New Roman" panose="02020603050405020304" pitchFamily="18" charset="0"/>
              </a:rPr>
              <a:t>neigbour</a:t>
            </a:r>
            <a:r>
              <a:rPr lang="en-US" dirty="0">
                <a:latin typeface="Times New Roman" panose="02020603050405020304" pitchFamily="18" charset="0"/>
                <a:cs typeface="Times New Roman" panose="02020603050405020304" pitchFamily="18" charset="0"/>
              </a:rPr>
              <a:t> of V and U. S is sitting third to the right of Y who likes Ruby. W, who likes Python. Is sitting between V and U. The one who likes Swift is not the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those who like Ruby and C++.</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F8FF6047-B368-4A25-8DDB-185F90A6EDFC}"/>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8" name="TextBox 7">
            <a:extLst>
              <a:ext uri="{FF2B5EF4-FFF2-40B4-BE49-F238E27FC236}">
                <a16:creationId xmlns:a16="http://schemas.microsoft.com/office/drawing/2014/main" xmlns="" id="{9FEAB411-642A-4E94-AC02-235301DA1EE7}"/>
              </a:ext>
            </a:extLst>
          </p:cNvPr>
          <p:cNvSpPr txBox="1"/>
          <p:nvPr/>
        </p:nvSpPr>
        <p:spPr>
          <a:xfrm>
            <a:off x="5615215" y="1120676"/>
            <a:ext cx="6096000" cy="2308324"/>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Q3.4 </a:t>
            </a:r>
            <a:r>
              <a:rPr lang="en-US" b="1" i="0" dirty="0">
                <a:solidFill>
                  <a:srgbClr val="000000"/>
                </a:solidFill>
                <a:effectLst/>
                <a:latin typeface="Times New Roman" panose="02020603050405020304" pitchFamily="18" charset="0"/>
                <a:cs typeface="Times New Roman" panose="02020603050405020304" pitchFamily="18" charset="0"/>
              </a:rPr>
              <a:t>Four of the following five are alike in a certain way and hence they form a group. Which one of the following does not belong to that group?</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 One who likes Python</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One who likes Java</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One who likes Swift</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Y </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 V</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5D169A5-0D41-4FC8-9EAD-640ED5E6EA5E}"/>
              </a:ext>
            </a:extLst>
          </p:cNvPr>
          <p:cNvSpPr txBox="1"/>
          <p:nvPr/>
        </p:nvSpPr>
        <p:spPr>
          <a:xfrm>
            <a:off x="315685" y="936402"/>
            <a:ext cx="4777015" cy="397031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Eight friends are sitting in a circle facing towards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Each of them likes different coding language i.e. C, PHP, C++, Java, Swift, Python, Ruby and Perl but not necessarily in the same order. Z, Y, X and W are females and V, U, T and S are males. Neither two female nor two male are adjacent with each other. U who likes C++, is sitting third to the right of X. X is sitting third to the right of V who likes C. No male likes Swift and Java. T is not the </a:t>
            </a:r>
            <a:r>
              <a:rPr lang="en-US" dirty="0" err="1">
                <a:latin typeface="Times New Roman" panose="02020603050405020304" pitchFamily="18" charset="0"/>
                <a:cs typeface="Times New Roman" panose="02020603050405020304" pitchFamily="18" charset="0"/>
              </a:rPr>
              <a:t>neigbour</a:t>
            </a:r>
            <a:r>
              <a:rPr lang="en-US" dirty="0">
                <a:latin typeface="Times New Roman" panose="02020603050405020304" pitchFamily="18" charset="0"/>
                <a:cs typeface="Times New Roman" panose="02020603050405020304" pitchFamily="18" charset="0"/>
              </a:rPr>
              <a:t> of V and U. S is sitting third to the right of Y who likes Ruby. W, who likes Python. Is sitting between V and U. The one who likes Swift is not the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those who like Ruby and C++.</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5A9BA532-E80A-4290-B9F1-DACB5E2F21BF}"/>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8" name="TextBox 7">
            <a:extLst>
              <a:ext uri="{FF2B5EF4-FFF2-40B4-BE49-F238E27FC236}">
                <a16:creationId xmlns:a16="http://schemas.microsoft.com/office/drawing/2014/main" xmlns="" id="{70FBB176-F840-43A3-AF11-3039E9773A11}"/>
              </a:ext>
            </a:extLst>
          </p:cNvPr>
          <p:cNvSpPr txBox="1"/>
          <p:nvPr/>
        </p:nvSpPr>
        <p:spPr>
          <a:xfrm>
            <a:off x="5589815" y="936402"/>
            <a:ext cx="6096000" cy="1754326"/>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Q3.5 </a:t>
            </a:r>
            <a:r>
              <a:rPr lang="en-US" b="1" i="0" dirty="0">
                <a:solidFill>
                  <a:srgbClr val="000000"/>
                </a:solidFill>
                <a:effectLst/>
                <a:latin typeface="Times New Roman" panose="02020603050405020304" pitchFamily="18" charset="0"/>
                <a:cs typeface="Times New Roman" panose="02020603050405020304" pitchFamily="18" charset="0"/>
              </a:rPr>
              <a:t>Who sits opposite to the V?</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 One who likes Python</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One who likes Java</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One who likes Swift</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S</a:t>
            </a:r>
          </a:p>
          <a:p>
            <a:pPr algn="just"/>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U</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51844D7-95AF-4780-926B-3292E03A8429}"/>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8" name="Group 7">
            <a:extLst>
              <a:ext uri="{FF2B5EF4-FFF2-40B4-BE49-F238E27FC236}">
                <a16:creationId xmlns:a16="http://schemas.microsoft.com/office/drawing/2014/main" xmlns="" id="{4F8B347D-7F52-43D2-91DF-049347D9F521}"/>
              </a:ext>
            </a:extLst>
          </p:cNvPr>
          <p:cNvGrpSpPr/>
          <p:nvPr/>
        </p:nvGrpSpPr>
        <p:grpSpPr>
          <a:xfrm>
            <a:off x="718317" y="1200319"/>
            <a:ext cx="8229600" cy="912600"/>
            <a:chOff x="0" y="297714"/>
            <a:chExt cx="10972800" cy="1216800"/>
          </a:xfrm>
        </p:grpSpPr>
        <p:sp>
          <p:nvSpPr>
            <p:cNvPr id="9" name="Rectangle: Rounded Corners 4">
              <a:extLst>
                <a:ext uri="{FF2B5EF4-FFF2-40B4-BE49-F238E27FC236}">
                  <a16:creationId xmlns:a16="http://schemas.microsoft.com/office/drawing/2014/main" xmlns=""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xmlns=""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a:t>PUZZLES</a:t>
              </a:r>
            </a:p>
          </p:txBody>
        </p:sp>
      </p:grpSp>
      <p:grpSp>
        <p:nvGrpSpPr>
          <p:cNvPr id="12" name="Group 11">
            <a:extLst>
              <a:ext uri="{FF2B5EF4-FFF2-40B4-BE49-F238E27FC236}">
                <a16:creationId xmlns:a16="http://schemas.microsoft.com/office/drawing/2014/main" xmlns="" id="{3BCA04A2-D336-42F4-8230-E1F3B637993F}"/>
              </a:ext>
            </a:extLst>
          </p:cNvPr>
          <p:cNvGrpSpPr/>
          <p:nvPr/>
        </p:nvGrpSpPr>
        <p:grpSpPr>
          <a:xfrm>
            <a:off x="537410" y="2323165"/>
            <a:ext cx="8455056" cy="968675"/>
            <a:chOff x="106947" y="1377303"/>
            <a:chExt cx="11273408" cy="1234976"/>
          </a:xfrm>
        </p:grpSpPr>
        <p:sp>
          <p:nvSpPr>
            <p:cNvPr id="13" name="Rectangle 12">
              <a:extLst>
                <a:ext uri="{FF2B5EF4-FFF2-40B4-BE49-F238E27FC236}">
                  <a16:creationId xmlns:a16="http://schemas.microsoft.com/office/drawing/2014/main" xmlns="" id="{B8399927-F30A-4A71-B388-FB669E51C9ED}"/>
                </a:ext>
              </a:extLst>
            </p:cNvPr>
            <p:cNvSpPr/>
            <p:nvPr/>
          </p:nvSpPr>
          <p:spPr>
            <a:xfrm>
              <a:off x="407555" y="1377303"/>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14" name="TextBox 13">
              <a:extLst>
                <a:ext uri="{FF2B5EF4-FFF2-40B4-BE49-F238E27FC236}">
                  <a16:creationId xmlns:a16="http://schemas.microsoft.com/office/drawing/2014/main" xmlns="" id="{FB4DD572-C818-4C4A-96E4-5D19D6F26744}"/>
                </a:ext>
              </a:extLst>
            </p:cNvPr>
            <p:cNvSpPr txBox="1"/>
            <p:nvPr/>
          </p:nvSpPr>
          <p:spPr>
            <a:xfrm>
              <a:off x="106947" y="1401329"/>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sz="1600" dirty="0">
                  <a:solidFill>
                    <a:srgbClr val="000000"/>
                  </a:solidFill>
                </a:rPr>
                <a:t>Introduction</a:t>
              </a:r>
            </a:p>
            <a:p>
              <a:pPr marL="128588" lvl="1" indent="-128588" defTabSz="533400">
                <a:lnSpc>
                  <a:spcPct val="90000"/>
                </a:lnSpc>
                <a:spcBef>
                  <a:spcPct val="0"/>
                </a:spcBef>
                <a:spcAft>
                  <a:spcPct val="20000"/>
                </a:spcAft>
                <a:buChar char="•"/>
              </a:pPr>
              <a:r>
                <a:rPr lang="en-US" sz="1600" dirty="0"/>
                <a:t>Concept of problems related to Linear, Circular, Square/Rectangle and Triangular arrangement</a:t>
              </a:r>
              <a:endParaRPr lang="en-US" sz="1600" dirty="0">
                <a:solidFill>
                  <a:srgbClr val="000000"/>
                </a:solidFill>
              </a:endParaRPr>
            </a:p>
          </p:txBody>
        </p:sp>
      </p:grpSp>
    </p:spTree>
    <p:extLst>
      <p:ext uri="{BB962C8B-B14F-4D97-AF65-F5344CB8AC3E}">
        <p14:creationId xmlns:p14="http://schemas.microsoft.com/office/powerpoint/2010/main" val="1407735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DF60C6C-22DB-4AD0-8E10-E78AB6C23500}"/>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6" name="TextBox 5">
            <a:extLst>
              <a:ext uri="{FF2B5EF4-FFF2-40B4-BE49-F238E27FC236}">
                <a16:creationId xmlns:a16="http://schemas.microsoft.com/office/drawing/2014/main" xmlns="" id="{E35C9659-FD8F-4B2A-A676-48707B2541B4}"/>
              </a:ext>
            </a:extLst>
          </p:cNvPr>
          <p:cNvSpPr txBox="1"/>
          <p:nvPr/>
        </p:nvSpPr>
        <p:spPr>
          <a:xfrm>
            <a:off x="315685" y="936402"/>
            <a:ext cx="4777015" cy="50783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Eight friends P, Q, R, S, T, U, V, and W, are sitting around a square table in such a way that four of them sit on four corners of the square while four sit in the middle of each of the four sides. Each of them likes different cars, viz. Alto, </a:t>
            </a:r>
            <a:r>
              <a:rPr lang="en-US" dirty="0" err="1">
                <a:latin typeface="Times New Roman" panose="02020603050405020304" pitchFamily="18" charset="0"/>
                <a:cs typeface="Times New Roman" panose="02020603050405020304" pitchFamily="18" charset="0"/>
              </a:rPr>
              <a:t>Porshe</a:t>
            </a:r>
            <a:r>
              <a:rPr lang="en-US" dirty="0">
                <a:latin typeface="Times New Roman" panose="02020603050405020304" pitchFamily="18" charset="0"/>
                <a:cs typeface="Times New Roman" panose="02020603050405020304" pitchFamily="18" charset="0"/>
              </a:rPr>
              <a:t>, Sedan, Yamaha, K10, Skoda, Acura and Jeep. The one who sits on the four corners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while those who sit in the middle of the side face outside, but not necessarily in the same order. P, who likes </a:t>
            </a:r>
            <a:r>
              <a:rPr lang="en-US" dirty="0" err="1">
                <a:latin typeface="Times New Roman" panose="02020603050405020304" pitchFamily="18" charset="0"/>
                <a:cs typeface="Times New Roman" panose="02020603050405020304" pitchFamily="18" charset="0"/>
              </a:rPr>
              <a:t>Porshe</a:t>
            </a:r>
            <a:r>
              <a:rPr lang="en-US" dirty="0">
                <a:latin typeface="Times New Roman" panose="02020603050405020304" pitchFamily="18" charset="0"/>
                <a:cs typeface="Times New Roman" panose="02020603050405020304" pitchFamily="18" charset="0"/>
              </a:rPr>
              <a:t>,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sits third to the right of U. T, who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likes </a:t>
            </a:r>
            <a:r>
              <a:rPr lang="en-US" smtClean="0">
                <a:latin typeface="Times New Roman" panose="02020603050405020304" pitchFamily="18" charset="0"/>
                <a:cs typeface="Times New Roman" panose="02020603050405020304" pitchFamily="18" charset="0"/>
              </a:rPr>
              <a:t>yamaha</a:t>
            </a:r>
            <a:r>
              <a:rPr lang="en-US"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is not the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U. S, who does not like Skoda, sits second to  the right of Q, who likes neither Alto nor Skoda. S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R is not an immediate neighbor of P. W likes Acura. Only one person sits between U and V and they likeK10 and Sedan respectively.</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484885FD-A666-4A34-85EE-EAEF0531B56F}"/>
              </a:ext>
            </a:extLst>
          </p:cNvPr>
          <p:cNvSpPr txBox="1"/>
          <p:nvPr/>
        </p:nvSpPr>
        <p:spPr>
          <a:xfrm>
            <a:off x="5638800" y="936402"/>
            <a:ext cx="6096000" cy="2031325"/>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Q4.1</a:t>
            </a:r>
            <a:r>
              <a:rPr lang="en-US" b="1" i="0" dirty="0">
                <a:solidFill>
                  <a:srgbClr val="000000"/>
                </a:solidFill>
                <a:effectLst/>
                <a:latin typeface="Times New Roman" panose="02020603050405020304" pitchFamily="18" charset="0"/>
                <a:cs typeface="Times New Roman" panose="02020603050405020304" pitchFamily="18" charset="0"/>
              </a:rPr>
              <a:t>  Who sits second to the left of the person who likes Yamaha?</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a:t>
            </a:r>
            <a:r>
              <a:rPr lang="en-US" b="0" i="0" dirty="0">
                <a:solidFill>
                  <a:srgbClr val="000000"/>
                </a:solidFill>
                <a:effectLst/>
                <a:latin typeface="Times New Roman" panose="02020603050405020304" pitchFamily="18" charset="0"/>
                <a:cs typeface="Times New Roman" panose="02020603050405020304" pitchFamily="18" charset="0"/>
              </a:rPr>
              <a:t> W</a:t>
            </a: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V</a:t>
            </a: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P</a:t>
            </a: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Can’t be determined</a:t>
            </a:r>
          </a:p>
          <a:p>
            <a:pPr algn="just"/>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 None of these</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D229CCC-D89C-40C5-815E-A60F8C86B1ED}"/>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7" name="TextBox 6">
            <a:extLst>
              <a:ext uri="{FF2B5EF4-FFF2-40B4-BE49-F238E27FC236}">
                <a16:creationId xmlns:a16="http://schemas.microsoft.com/office/drawing/2014/main" xmlns="" id="{D999B553-CB61-4587-A265-B5C51A9FD08D}"/>
              </a:ext>
            </a:extLst>
          </p:cNvPr>
          <p:cNvSpPr txBox="1"/>
          <p:nvPr/>
        </p:nvSpPr>
        <p:spPr>
          <a:xfrm>
            <a:off x="315685" y="936402"/>
            <a:ext cx="4777015" cy="50783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Eight friends P, Q, R, S, T, U, V, and W, are sitting around a square table in such a way that four of them sit on four corners of the square while four sit in the middle of each of the four sides. Each of them likes different cars, viz. Alto, </a:t>
            </a:r>
            <a:r>
              <a:rPr lang="en-US" dirty="0" err="1">
                <a:latin typeface="Times New Roman" panose="02020603050405020304" pitchFamily="18" charset="0"/>
                <a:cs typeface="Times New Roman" panose="02020603050405020304" pitchFamily="18" charset="0"/>
              </a:rPr>
              <a:t>Porshe</a:t>
            </a:r>
            <a:r>
              <a:rPr lang="en-US" dirty="0">
                <a:latin typeface="Times New Roman" panose="02020603050405020304" pitchFamily="18" charset="0"/>
                <a:cs typeface="Times New Roman" panose="02020603050405020304" pitchFamily="18" charset="0"/>
              </a:rPr>
              <a:t>, Sedan, Yamaha, K10, Skoda, Acura and Jeep. The one who sits on the four corners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while those who sit in the middle of the side face outside, but not necessarily in the same order. P, who likes </a:t>
            </a:r>
            <a:r>
              <a:rPr lang="en-US" dirty="0" err="1">
                <a:latin typeface="Times New Roman" panose="02020603050405020304" pitchFamily="18" charset="0"/>
                <a:cs typeface="Times New Roman" panose="02020603050405020304" pitchFamily="18" charset="0"/>
              </a:rPr>
              <a:t>Porshe</a:t>
            </a:r>
            <a:r>
              <a:rPr lang="en-US" dirty="0">
                <a:latin typeface="Times New Roman" panose="02020603050405020304" pitchFamily="18" charset="0"/>
                <a:cs typeface="Times New Roman" panose="02020603050405020304" pitchFamily="18" charset="0"/>
              </a:rPr>
              <a:t>,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sits third to the right of U. T, who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likes active and is not the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U. S, who does not like Skoda, sits second to  the right of Q, who likes neither Alto nor Skoda. S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R is not an immediate neighbor of P. W likes Acura. Only one person sits between U and V and they likeK10 and Sedan respectively.</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A96F0069-3C19-41B8-86BF-FD5949570A09}"/>
              </a:ext>
            </a:extLst>
          </p:cNvPr>
          <p:cNvSpPr txBox="1"/>
          <p:nvPr/>
        </p:nvSpPr>
        <p:spPr>
          <a:xfrm>
            <a:off x="5488215" y="936402"/>
            <a:ext cx="6096000" cy="2031325"/>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Q4.2 </a:t>
            </a:r>
            <a:r>
              <a:rPr lang="en-US" b="1" i="0" dirty="0">
                <a:solidFill>
                  <a:srgbClr val="000000"/>
                </a:solidFill>
                <a:effectLst/>
                <a:latin typeface="Times New Roman" panose="02020603050405020304" pitchFamily="18" charset="0"/>
                <a:cs typeface="Times New Roman" panose="02020603050405020304" pitchFamily="18" charset="0"/>
              </a:rPr>
              <a:t>What is the position of T with respect to the person who likes K10?</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a:t>
            </a:r>
            <a:r>
              <a:rPr lang="en-US" b="0" i="0" dirty="0">
                <a:solidFill>
                  <a:srgbClr val="000000"/>
                </a:solidFill>
                <a:effectLst/>
                <a:latin typeface="Times New Roman" panose="02020603050405020304" pitchFamily="18" charset="0"/>
                <a:cs typeface="Times New Roman" panose="02020603050405020304" pitchFamily="18" charset="0"/>
              </a:rPr>
              <a:t> Third to the right</a:t>
            </a: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Fourth to the right</a:t>
            </a: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Sixth to the right</a:t>
            </a: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Third to the left</a:t>
            </a:r>
          </a:p>
          <a:p>
            <a:pPr algn="just"/>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 None of these</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CDA860D4-58C9-4612-A1D1-4FE155E0FF39}"/>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7" name="TextBox 6">
            <a:extLst>
              <a:ext uri="{FF2B5EF4-FFF2-40B4-BE49-F238E27FC236}">
                <a16:creationId xmlns:a16="http://schemas.microsoft.com/office/drawing/2014/main" xmlns="" id="{B44CC158-4C8B-4AA3-9B26-852B604B3F5E}"/>
              </a:ext>
            </a:extLst>
          </p:cNvPr>
          <p:cNvSpPr txBox="1"/>
          <p:nvPr/>
        </p:nvSpPr>
        <p:spPr>
          <a:xfrm>
            <a:off x="315685" y="936402"/>
            <a:ext cx="4777015" cy="50783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Eight friends P, Q, R, S, T, U, V, and W, are sitting around a square table in such a way that four of them sit on four corners of the square while four sit in the middle of each of the four sides. Each of them likes different cars, viz. Alto, </a:t>
            </a:r>
            <a:r>
              <a:rPr lang="en-US" dirty="0" err="1">
                <a:latin typeface="Times New Roman" panose="02020603050405020304" pitchFamily="18" charset="0"/>
                <a:cs typeface="Times New Roman" panose="02020603050405020304" pitchFamily="18" charset="0"/>
              </a:rPr>
              <a:t>Porshe</a:t>
            </a:r>
            <a:r>
              <a:rPr lang="en-US" dirty="0">
                <a:latin typeface="Times New Roman" panose="02020603050405020304" pitchFamily="18" charset="0"/>
                <a:cs typeface="Times New Roman" panose="02020603050405020304" pitchFamily="18" charset="0"/>
              </a:rPr>
              <a:t>, Sedan, Yamaha, K10, Skoda, Acura and Jeep. The one who sits on the four corners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while those who sit in the middle of the side face outside, but not necessarily in the same order. P, who likes </a:t>
            </a:r>
            <a:r>
              <a:rPr lang="en-US" dirty="0" err="1">
                <a:latin typeface="Times New Roman" panose="02020603050405020304" pitchFamily="18" charset="0"/>
                <a:cs typeface="Times New Roman" panose="02020603050405020304" pitchFamily="18" charset="0"/>
              </a:rPr>
              <a:t>Porshe</a:t>
            </a:r>
            <a:r>
              <a:rPr lang="en-US" dirty="0">
                <a:latin typeface="Times New Roman" panose="02020603050405020304" pitchFamily="18" charset="0"/>
                <a:cs typeface="Times New Roman" panose="02020603050405020304" pitchFamily="18" charset="0"/>
              </a:rPr>
              <a:t>,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sits third to the right of U. T, who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likes active and is not the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U. S, who does not like Skoda, sits second to  the right of Q, who likes neither Alto nor Skoda. S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R is not an immediate neighbor of P. W likes Acura. Only one person sits between U and V and they likeK10 and Sedan respectively.</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12E65688-233B-4C09-BEAF-2510DB3E9ED8}"/>
              </a:ext>
            </a:extLst>
          </p:cNvPr>
          <p:cNvSpPr txBox="1"/>
          <p:nvPr/>
        </p:nvSpPr>
        <p:spPr>
          <a:xfrm>
            <a:off x="5780315" y="936402"/>
            <a:ext cx="6096000" cy="1754326"/>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Q4.3 </a:t>
            </a:r>
            <a:r>
              <a:rPr lang="en-US" b="1" i="0" dirty="0">
                <a:solidFill>
                  <a:srgbClr val="000000"/>
                </a:solidFill>
                <a:effectLst/>
                <a:latin typeface="Times New Roman" panose="02020603050405020304" pitchFamily="18" charset="0"/>
                <a:cs typeface="Times New Roman" panose="02020603050405020304" pitchFamily="18" charset="0"/>
              </a:rPr>
              <a:t>Who likes Splendor?</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a:t>
            </a:r>
            <a:r>
              <a:rPr lang="en-US" b="0" i="0" dirty="0">
                <a:solidFill>
                  <a:srgbClr val="000000"/>
                </a:solidFill>
                <a:effectLst/>
                <a:latin typeface="Times New Roman" panose="02020603050405020304" pitchFamily="18" charset="0"/>
                <a:cs typeface="Times New Roman" panose="02020603050405020304" pitchFamily="18" charset="0"/>
              </a:rPr>
              <a:t> Q</a:t>
            </a: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S</a:t>
            </a: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R</a:t>
            </a: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Can’t be determined</a:t>
            </a:r>
          </a:p>
          <a:p>
            <a:pPr algn="just"/>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 None of these</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623A3F76-A46D-4D04-A700-10F8FC9C1B08}"/>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7" name="TextBox 6">
            <a:extLst>
              <a:ext uri="{FF2B5EF4-FFF2-40B4-BE49-F238E27FC236}">
                <a16:creationId xmlns:a16="http://schemas.microsoft.com/office/drawing/2014/main" xmlns="" id="{C337A0A7-424A-4DE6-BBB2-86C674C47A22}"/>
              </a:ext>
            </a:extLst>
          </p:cNvPr>
          <p:cNvSpPr txBox="1"/>
          <p:nvPr/>
        </p:nvSpPr>
        <p:spPr>
          <a:xfrm>
            <a:off x="315685" y="936402"/>
            <a:ext cx="4777015" cy="50783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Eight friends P, Q, R, S, T, U, V, and W, are sitting around a square table in such a way that four of them sit on four corners of the square while four sit in the middle of each of the four sides. Each of them likes different cars, viz. Alto, </a:t>
            </a:r>
            <a:r>
              <a:rPr lang="en-US" dirty="0" err="1">
                <a:latin typeface="Times New Roman" panose="02020603050405020304" pitchFamily="18" charset="0"/>
                <a:cs typeface="Times New Roman" panose="02020603050405020304" pitchFamily="18" charset="0"/>
              </a:rPr>
              <a:t>Porshe</a:t>
            </a:r>
            <a:r>
              <a:rPr lang="en-US" dirty="0">
                <a:latin typeface="Times New Roman" panose="02020603050405020304" pitchFamily="18" charset="0"/>
                <a:cs typeface="Times New Roman" panose="02020603050405020304" pitchFamily="18" charset="0"/>
              </a:rPr>
              <a:t>, Sedan, Yamaha, K10, Skoda, Acura and Jeep. The one who sits on the four corners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while those who sit in the middle of the side face outside, but not necessarily in the same order. P, who likes </a:t>
            </a:r>
            <a:r>
              <a:rPr lang="en-US" dirty="0" err="1">
                <a:latin typeface="Times New Roman" panose="02020603050405020304" pitchFamily="18" charset="0"/>
                <a:cs typeface="Times New Roman" panose="02020603050405020304" pitchFamily="18" charset="0"/>
              </a:rPr>
              <a:t>Porshe</a:t>
            </a:r>
            <a:r>
              <a:rPr lang="en-US" dirty="0">
                <a:latin typeface="Times New Roman" panose="02020603050405020304" pitchFamily="18" charset="0"/>
                <a:cs typeface="Times New Roman" panose="02020603050405020304" pitchFamily="18" charset="0"/>
              </a:rPr>
              <a:t>,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sits third to the right of U. T, who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likes active and is not the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U. S, who does not like Skoda, sits second to  the right of Q, who likes neither Alto nor Skoda. S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R is not an immediate neighbor of P. W likes Acura. Only one person sits between U and V and they likeK10 and Sedan respectively.</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2C934E8F-B6CE-47F1-8951-72A962F89F1F}"/>
              </a:ext>
            </a:extLst>
          </p:cNvPr>
          <p:cNvSpPr txBox="1"/>
          <p:nvPr/>
        </p:nvSpPr>
        <p:spPr>
          <a:xfrm>
            <a:off x="5780315" y="936402"/>
            <a:ext cx="6096000" cy="1754326"/>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Q4.4 </a:t>
            </a:r>
            <a:r>
              <a:rPr lang="en-US" b="1" i="0" dirty="0">
                <a:solidFill>
                  <a:srgbClr val="000000"/>
                </a:solidFill>
                <a:effectLst/>
                <a:latin typeface="Times New Roman" panose="02020603050405020304" pitchFamily="18" charset="0"/>
                <a:cs typeface="Times New Roman" panose="02020603050405020304" pitchFamily="18" charset="0"/>
              </a:rPr>
              <a:t>Which of the following is true regarding R?</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a:t>
            </a:r>
            <a:r>
              <a:rPr lang="en-US" b="0" i="0" dirty="0">
                <a:solidFill>
                  <a:srgbClr val="000000"/>
                </a:solidFill>
                <a:effectLst/>
                <a:latin typeface="Times New Roman" panose="02020603050405020304" pitchFamily="18" charset="0"/>
                <a:cs typeface="Times New Roman" panose="02020603050405020304" pitchFamily="18" charset="0"/>
              </a:rPr>
              <a:t> R is immediate </a:t>
            </a:r>
            <a:r>
              <a:rPr lang="en-US" b="0" i="0" dirty="0" err="1">
                <a:solidFill>
                  <a:srgbClr val="000000"/>
                </a:solidFill>
                <a:effectLst/>
                <a:latin typeface="Times New Roman" panose="02020603050405020304" pitchFamily="18" charset="0"/>
                <a:cs typeface="Times New Roman" panose="02020603050405020304" pitchFamily="18" charset="0"/>
              </a:rPr>
              <a:t>neighbour</a:t>
            </a:r>
            <a:r>
              <a:rPr lang="en-US" b="0" i="0" dirty="0">
                <a:solidFill>
                  <a:srgbClr val="000000"/>
                </a:solidFill>
                <a:effectLst/>
                <a:latin typeface="Times New Roman" panose="02020603050405020304" pitchFamily="18" charset="0"/>
                <a:cs typeface="Times New Roman" panose="02020603050405020304" pitchFamily="18" charset="0"/>
              </a:rPr>
              <a:t> of U </a:t>
            </a: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R faces the </a:t>
            </a:r>
            <a:r>
              <a:rPr lang="en-US" b="0" i="0" dirty="0" err="1">
                <a:solidFill>
                  <a:srgbClr val="000000"/>
                </a:solidFill>
                <a:effectLst/>
                <a:latin typeface="Times New Roman" panose="02020603050405020304" pitchFamily="18" charset="0"/>
                <a:cs typeface="Times New Roman" panose="02020603050405020304" pitchFamily="18" charset="0"/>
              </a:rPr>
              <a:t>centre</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R likes Alto </a:t>
            </a: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Q sits third to the left of R</a:t>
            </a:r>
          </a:p>
          <a:p>
            <a:pPr algn="just"/>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 None of these</a:t>
            </a:r>
          </a:p>
        </p:txBody>
      </p:sp>
    </p:spTree>
    <p:extLst>
      <p:ext uri="{BB962C8B-B14F-4D97-AF65-F5344CB8AC3E}">
        <p14:creationId xmlns:p14="http://schemas.microsoft.com/office/powerpoint/2010/main" val="3819975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017244E3-A729-44EC-95C1-C6152F4004E4}"/>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7" name="TextBox 6">
            <a:extLst>
              <a:ext uri="{FF2B5EF4-FFF2-40B4-BE49-F238E27FC236}">
                <a16:creationId xmlns:a16="http://schemas.microsoft.com/office/drawing/2014/main" xmlns="" id="{C22B3A9B-FB90-4B97-8B99-62244E1D6C33}"/>
              </a:ext>
            </a:extLst>
          </p:cNvPr>
          <p:cNvSpPr txBox="1"/>
          <p:nvPr/>
        </p:nvSpPr>
        <p:spPr>
          <a:xfrm>
            <a:off x="315685" y="936402"/>
            <a:ext cx="4777015" cy="50783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Eight friends P, Q, R, S, T, U, V, and W, are sitting around a square table in such a way that four of them sit on four corners of the square while four sit in the middle of each of the four sides. Each of them likes different cars, viz. Alto, </a:t>
            </a:r>
            <a:r>
              <a:rPr lang="en-US" dirty="0" err="1">
                <a:latin typeface="Times New Roman" panose="02020603050405020304" pitchFamily="18" charset="0"/>
                <a:cs typeface="Times New Roman" panose="02020603050405020304" pitchFamily="18" charset="0"/>
              </a:rPr>
              <a:t>Porshe</a:t>
            </a:r>
            <a:r>
              <a:rPr lang="en-US" dirty="0">
                <a:latin typeface="Times New Roman" panose="02020603050405020304" pitchFamily="18" charset="0"/>
                <a:cs typeface="Times New Roman" panose="02020603050405020304" pitchFamily="18" charset="0"/>
              </a:rPr>
              <a:t>, Sedan, Yamaha, K10, Skoda, Acura and Jeep. The one who sits on the four corners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while those who sit in the middle of the side face outside, but not necessarily in the same order. P, who likes </a:t>
            </a:r>
            <a:r>
              <a:rPr lang="en-US" dirty="0" err="1">
                <a:latin typeface="Times New Roman" panose="02020603050405020304" pitchFamily="18" charset="0"/>
                <a:cs typeface="Times New Roman" panose="02020603050405020304" pitchFamily="18" charset="0"/>
              </a:rPr>
              <a:t>Porshe</a:t>
            </a:r>
            <a:r>
              <a:rPr lang="en-US" dirty="0">
                <a:latin typeface="Times New Roman" panose="02020603050405020304" pitchFamily="18" charset="0"/>
                <a:cs typeface="Times New Roman" panose="02020603050405020304" pitchFamily="18" charset="0"/>
              </a:rPr>
              <a:t>,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sits third to the right of U. T, who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likes active and is not the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U. S, who does not like Skoda, sits second to  the right of Q, who likes neither Alto nor Skoda. S faces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R is not an immediate neighbor of P. W likes Acura. Only one person sits between U and V and they likeK10 and Sedan respectively.</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58F2B006-D64F-4345-8A55-5459F193B7EA}"/>
              </a:ext>
            </a:extLst>
          </p:cNvPr>
          <p:cNvSpPr txBox="1"/>
          <p:nvPr/>
        </p:nvSpPr>
        <p:spPr>
          <a:xfrm>
            <a:off x="5564415" y="1120676"/>
            <a:ext cx="6096000" cy="2308324"/>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Q4.5 </a:t>
            </a:r>
            <a:r>
              <a:rPr lang="en-US" b="1" i="0" dirty="0">
                <a:solidFill>
                  <a:srgbClr val="000000"/>
                </a:solidFill>
                <a:effectLst/>
                <a:latin typeface="Times New Roman" panose="02020603050405020304" pitchFamily="18" charset="0"/>
                <a:cs typeface="Times New Roman" panose="02020603050405020304" pitchFamily="18" charset="0"/>
              </a:rPr>
              <a:t>Four of the following five are alike in a certain way and hence they form a group. Which one of the following does not belong to that group?</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 </a:t>
            </a:r>
            <a:r>
              <a:rPr lang="en-US" b="0" i="0" dirty="0">
                <a:solidFill>
                  <a:srgbClr val="000000"/>
                </a:solidFill>
                <a:effectLst/>
                <a:latin typeface="Times New Roman" panose="02020603050405020304" pitchFamily="18" charset="0"/>
                <a:cs typeface="Times New Roman" panose="02020603050405020304" pitchFamily="18" charset="0"/>
              </a:rPr>
              <a:t>U</a:t>
            </a: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V</a:t>
            </a: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W</a:t>
            </a: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T</a:t>
            </a:r>
          </a:p>
          <a:p>
            <a:pPr algn="just"/>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 R</a:t>
            </a:r>
          </a:p>
        </p:txBody>
      </p:sp>
    </p:spTree>
    <p:extLst>
      <p:ext uri="{BB962C8B-B14F-4D97-AF65-F5344CB8AC3E}">
        <p14:creationId xmlns:p14="http://schemas.microsoft.com/office/powerpoint/2010/main" val="3819975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DD6A134-A6BB-403B-87CD-9DEC14ECCD04}"/>
              </a:ext>
            </a:extLst>
          </p:cNvPr>
          <p:cNvSpPr txBox="1"/>
          <p:nvPr/>
        </p:nvSpPr>
        <p:spPr>
          <a:xfrm>
            <a:off x="315685" y="936402"/>
            <a:ext cx="5464630" cy="4247317"/>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Six persons are sitting in a triangular table. The person who sit at the corner faces outside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the one who sits in the middle of the side face towards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Each of them likes different </a:t>
            </a:r>
            <a:r>
              <a:rPr lang="en-US" dirty="0" err="1">
                <a:latin typeface="Times New Roman" panose="02020603050405020304" pitchFamily="18" charset="0"/>
                <a:cs typeface="Times New Roman" panose="02020603050405020304" pitchFamily="18" charset="0"/>
              </a:rPr>
              <a:t>colours</a:t>
            </a:r>
            <a:r>
              <a:rPr lang="en-US" dirty="0">
                <a:latin typeface="Times New Roman" panose="02020603050405020304" pitchFamily="18" charset="0"/>
                <a:cs typeface="Times New Roman" panose="02020603050405020304" pitchFamily="18" charset="0"/>
              </a:rPr>
              <a:t>. i.e. Black, Violet, Brown, Silver, Magenta and Gold (but not necessarily in the same order).</a:t>
            </a:r>
          </a:p>
          <a:p>
            <a:pPr algn="just"/>
            <a:r>
              <a:rPr lang="en-US" dirty="0">
                <a:latin typeface="Times New Roman" panose="02020603050405020304" pitchFamily="18" charset="0"/>
                <a:cs typeface="Times New Roman" panose="02020603050405020304" pitchFamily="18" charset="0"/>
              </a:rPr>
              <a:t>The one who likes silver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sits to the immediate right of P. Only one person sits between P and U. The one who likes Brown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sits second to the right of the one who likes violet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Q likes magenta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and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P and U. U does not like brown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U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the one who likes violet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 sits second to the left of R. S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P. T face inside. P dose not like gold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6D870DC9-9489-41B9-8ABD-C995B7734F96}"/>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5" name="TextBox 4">
            <a:extLst>
              <a:ext uri="{FF2B5EF4-FFF2-40B4-BE49-F238E27FC236}">
                <a16:creationId xmlns:a16="http://schemas.microsoft.com/office/drawing/2014/main" xmlns="" id="{0F559010-C7DD-449B-BF89-F1DA19926BC1}"/>
              </a:ext>
            </a:extLst>
          </p:cNvPr>
          <p:cNvSpPr txBox="1"/>
          <p:nvPr/>
        </p:nvSpPr>
        <p:spPr>
          <a:xfrm>
            <a:off x="5780315" y="936402"/>
            <a:ext cx="6096000" cy="1754326"/>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Q5.1 </a:t>
            </a:r>
            <a:r>
              <a:rPr lang="en-US" b="1" dirty="0">
                <a:solidFill>
                  <a:srgbClr val="000000"/>
                </a:solidFill>
                <a:latin typeface="Times New Roman" panose="02020603050405020304" pitchFamily="18" charset="0"/>
                <a:cs typeface="Times New Roman" panose="02020603050405020304" pitchFamily="18" charset="0"/>
              </a:rPr>
              <a:t>Who sit fourth to the left of the Q</a:t>
            </a:r>
            <a:r>
              <a:rPr lang="en-US" b="1" i="0" dirty="0">
                <a:solidFill>
                  <a:srgbClr val="000000"/>
                </a:solidFill>
                <a:effectLst/>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 One who likes Black </a:t>
            </a:r>
            <a:r>
              <a:rPr lang="en-US" dirty="0" err="1">
                <a:solidFill>
                  <a:srgbClr val="000000"/>
                </a:solidFill>
                <a:latin typeface="Times New Roman" panose="02020603050405020304" pitchFamily="18" charset="0"/>
                <a:cs typeface="Times New Roman" panose="02020603050405020304" pitchFamily="18" charset="0"/>
              </a:rPr>
              <a:t>colour</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One who likes Violet </a:t>
            </a:r>
            <a:r>
              <a:rPr lang="en-US" b="0" i="0" dirty="0" err="1">
                <a:solidFill>
                  <a:srgbClr val="000000"/>
                </a:solidFill>
                <a:effectLst/>
                <a:latin typeface="Times New Roman" panose="02020603050405020304" pitchFamily="18" charset="0"/>
                <a:cs typeface="Times New Roman" panose="02020603050405020304" pitchFamily="18" charset="0"/>
              </a:rPr>
              <a:t>colour</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U</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R</a:t>
            </a:r>
          </a:p>
          <a:p>
            <a:pPr algn="just"/>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None of these</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082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86002C6-74C1-442E-AA83-7633BD8E2325}"/>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5" name="TextBox 4">
            <a:extLst>
              <a:ext uri="{FF2B5EF4-FFF2-40B4-BE49-F238E27FC236}">
                <a16:creationId xmlns:a16="http://schemas.microsoft.com/office/drawing/2014/main" xmlns="" id="{7A47DDB4-889D-4705-AF88-62C880B70F60}"/>
              </a:ext>
            </a:extLst>
          </p:cNvPr>
          <p:cNvSpPr txBox="1"/>
          <p:nvPr/>
        </p:nvSpPr>
        <p:spPr>
          <a:xfrm>
            <a:off x="5780315" y="936402"/>
            <a:ext cx="6096000" cy="1754326"/>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Q5.2 </a:t>
            </a:r>
            <a:r>
              <a:rPr lang="en-US" b="1" i="0" dirty="0">
                <a:solidFill>
                  <a:srgbClr val="000000"/>
                </a:solidFill>
                <a:effectLst/>
                <a:latin typeface="Times New Roman" panose="02020603050405020304" pitchFamily="18" charset="0"/>
                <a:cs typeface="Times New Roman" panose="02020603050405020304" pitchFamily="18" charset="0"/>
              </a:rPr>
              <a:t>Which </a:t>
            </a:r>
            <a:r>
              <a:rPr lang="en-US" b="1" i="0" dirty="0" err="1">
                <a:solidFill>
                  <a:srgbClr val="000000"/>
                </a:solidFill>
                <a:effectLst/>
                <a:latin typeface="Times New Roman" panose="02020603050405020304" pitchFamily="18" charset="0"/>
                <a:cs typeface="Times New Roman" panose="02020603050405020304" pitchFamily="18" charset="0"/>
              </a:rPr>
              <a:t>colour</a:t>
            </a:r>
            <a:r>
              <a:rPr lang="en-US" b="1" i="0" dirty="0">
                <a:solidFill>
                  <a:srgbClr val="000000"/>
                </a:solidFill>
                <a:effectLst/>
                <a:latin typeface="Times New Roman" panose="02020603050405020304" pitchFamily="18" charset="0"/>
                <a:cs typeface="Times New Roman" panose="02020603050405020304" pitchFamily="18" charset="0"/>
              </a:rPr>
              <a:t> d</a:t>
            </a:r>
            <a:r>
              <a:rPr lang="en-US" b="1" dirty="0">
                <a:solidFill>
                  <a:srgbClr val="000000"/>
                </a:solidFill>
                <a:latin typeface="Times New Roman" panose="02020603050405020304" pitchFamily="18" charset="0"/>
                <a:cs typeface="Times New Roman" panose="02020603050405020304" pitchFamily="18" charset="0"/>
              </a:rPr>
              <a:t>oes T likes</a:t>
            </a:r>
            <a:r>
              <a:rPr lang="en-US" b="1" i="0" dirty="0">
                <a:solidFill>
                  <a:srgbClr val="000000"/>
                </a:solidFill>
                <a:effectLst/>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 Black</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Violet</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Gold</a:t>
            </a: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Brown</a:t>
            </a:r>
          </a:p>
          <a:p>
            <a:pPr algn="just"/>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None of these</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64E03F5D-A2EA-42BC-A636-AE54C68CB17E}"/>
              </a:ext>
            </a:extLst>
          </p:cNvPr>
          <p:cNvSpPr txBox="1"/>
          <p:nvPr/>
        </p:nvSpPr>
        <p:spPr>
          <a:xfrm>
            <a:off x="315685" y="936402"/>
            <a:ext cx="5377544" cy="4247317"/>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Six persons are sitting in a triangular table. The person who sit at the corner faces outside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the one who sits in the middle of the side face towards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Each of them likes different </a:t>
            </a:r>
            <a:r>
              <a:rPr lang="en-US" dirty="0" err="1">
                <a:latin typeface="Times New Roman" panose="02020603050405020304" pitchFamily="18" charset="0"/>
                <a:cs typeface="Times New Roman" panose="02020603050405020304" pitchFamily="18" charset="0"/>
              </a:rPr>
              <a:t>colours</a:t>
            </a:r>
            <a:r>
              <a:rPr lang="en-US" dirty="0">
                <a:latin typeface="Times New Roman" panose="02020603050405020304" pitchFamily="18" charset="0"/>
                <a:cs typeface="Times New Roman" panose="02020603050405020304" pitchFamily="18" charset="0"/>
              </a:rPr>
              <a:t>. i.e. Black, Violet, Brown, Silver, Magenta and Gold (but not necessarily in the same order).</a:t>
            </a:r>
          </a:p>
          <a:p>
            <a:pPr algn="just"/>
            <a:r>
              <a:rPr lang="en-US" dirty="0">
                <a:latin typeface="Times New Roman" panose="02020603050405020304" pitchFamily="18" charset="0"/>
                <a:cs typeface="Times New Roman" panose="02020603050405020304" pitchFamily="18" charset="0"/>
              </a:rPr>
              <a:t>The one who likes silver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sits to the immediate right of P. Only one person sits between P and U. The one who likes Brown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sits second to the right of the one who likes violet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Q likes magenta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and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P and U. U does not like brown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U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the one who likes violet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 sits second to the left of R. S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P. T face inside. P dose not like gold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216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005FE0C-53C8-4731-A430-CFAB8F76E657}"/>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5" name="TextBox 4">
            <a:extLst>
              <a:ext uri="{FF2B5EF4-FFF2-40B4-BE49-F238E27FC236}">
                <a16:creationId xmlns:a16="http://schemas.microsoft.com/office/drawing/2014/main" xmlns="" id="{283BEEF2-5C9C-44CE-8D35-5A939D7975E4}"/>
              </a:ext>
            </a:extLst>
          </p:cNvPr>
          <p:cNvSpPr txBox="1"/>
          <p:nvPr/>
        </p:nvSpPr>
        <p:spPr>
          <a:xfrm>
            <a:off x="5780315" y="936402"/>
            <a:ext cx="6096000" cy="1754326"/>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Q5.3 </a:t>
            </a:r>
            <a:r>
              <a:rPr lang="en-US" b="1" dirty="0">
                <a:latin typeface="Times New Roman" panose="02020603050405020304" pitchFamily="18" charset="0"/>
                <a:cs typeface="Times New Roman" panose="02020603050405020304" pitchFamily="18" charset="0"/>
              </a:rPr>
              <a:t>Which of the following combinations is true?</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 Q - gold</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T - black</a:t>
            </a: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R - Silver</a:t>
            </a: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S - Magenta</a:t>
            </a:r>
          </a:p>
          <a:p>
            <a:pPr algn="just"/>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None of these</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AF0E0A2B-D834-4CC4-B62D-67926552F9DB}"/>
              </a:ext>
            </a:extLst>
          </p:cNvPr>
          <p:cNvSpPr txBox="1"/>
          <p:nvPr/>
        </p:nvSpPr>
        <p:spPr>
          <a:xfrm>
            <a:off x="315685" y="936402"/>
            <a:ext cx="5464630" cy="4247317"/>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Six persons are sitting in a triangular table. The person who sit at the corner faces outside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the one who sits in the middle of the side face towards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Each of them likes different </a:t>
            </a:r>
            <a:r>
              <a:rPr lang="en-US" dirty="0" err="1">
                <a:latin typeface="Times New Roman" panose="02020603050405020304" pitchFamily="18" charset="0"/>
                <a:cs typeface="Times New Roman" panose="02020603050405020304" pitchFamily="18" charset="0"/>
              </a:rPr>
              <a:t>colours</a:t>
            </a:r>
            <a:r>
              <a:rPr lang="en-US" dirty="0">
                <a:latin typeface="Times New Roman" panose="02020603050405020304" pitchFamily="18" charset="0"/>
                <a:cs typeface="Times New Roman" panose="02020603050405020304" pitchFamily="18" charset="0"/>
              </a:rPr>
              <a:t>. i.e. Black, Violet, Brown, Silver, Magenta and Gold (but not necessarily in the same order).</a:t>
            </a:r>
          </a:p>
          <a:p>
            <a:pPr algn="just"/>
            <a:r>
              <a:rPr lang="en-US" dirty="0">
                <a:latin typeface="Times New Roman" panose="02020603050405020304" pitchFamily="18" charset="0"/>
                <a:cs typeface="Times New Roman" panose="02020603050405020304" pitchFamily="18" charset="0"/>
              </a:rPr>
              <a:t>The one who likes silver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sits to the immediate right of P. Only one person sits between P and U. The one who likes Brown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sits second to the right of the one who likes violet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Q likes magenta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and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P and U. U does not like brown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U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the one who likes violet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 sits second to the left of R. S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P. T face inside. P dose not like gold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115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EB9629-94A0-44B0-A056-A4DC479508B4}"/>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5" name="TextBox 4">
            <a:extLst>
              <a:ext uri="{FF2B5EF4-FFF2-40B4-BE49-F238E27FC236}">
                <a16:creationId xmlns:a16="http://schemas.microsoft.com/office/drawing/2014/main" xmlns="" id="{80DC2625-392D-45AF-B9BD-4A085ADDB6F5}"/>
              </a:ext>
            </a:extLst>
          </p:cNvPr>
          <p:cNvSpPr txBox="1"/>
          <p:nvPr/>
        </p:nvSpPr>
        <p:spPr>
          <a:xfrm>
            <a:off x="5780315" y="936402"/>
            <a:ext cx="6096000" cy="2031325"/>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Q5.4 </a:t>
            </a:r>
            <a:r>
              <a:rPr lang="en-US" b="1" i="0" dirty="0">
                <a:solidFill>
                  <a:srgbClr val="000000"/>
                </a:solidFill>
                <a:effectLst/>
                <a:latin typeface="Times New Roman" panose="02020603050405020304" pitchFamily="18" charset="0"/>
                <a:cs typeface="Times New Roman" panose="02020603050405020304" pitchFamily="18" charset="0"/>
              </a:rPr>
              <a:t>Four of the following five are alike in a certain way and hence they form a group. Which one of the following does not belong to that group?</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 Q</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P</a:t>
            </a: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One who likes gold </a:t>
            </a:r>
            <a:r>
              <a:rPr lang="en-US" b="0" i="0" dirty="0" err="1">
                <a:solidFill>
                  <a:srgbClr val="000000"/>
                </a:solidFill>
                <a:effectLst/>
                <a:latin typeface="Times New Roman" panose="02020603050405020304" pitchFamily="18" charset="0"/>
                <a:cs typeface="Times New Roman" panose="02020603050405020304" pitchFamily="18" charset="0"/>
              </a:rPr>
              <a:t>colour</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One who likes Silver </a:t>
            </a:r>
            <a:r>
              <a:rPr lang="en-US" b="0" i="0" dirty="0" err="1">
                <a:solidFill>
                  <a:srgbClr val="000000"/>
                </a:solidFill>
                <a:effectLst/>
                <a:latin typeface="Times New Roman" panose="02020603050405020304" pitchFamily="18" charset="0"/>
                <a:cs typeface="Times New Roman" panose="02020603050405020304" pitchFamily="18" charset="0"/>
              </a:rPr>
              <a:t>colour</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A704FF96-46E8-4D26-A3A8-3934805F0AB1}"/>
              </a:ext>
            </a:extLst>
          </p:cNvPr>
          <p:cNvSpPr txBox="1"/>
          <p:nvPr/>
        </p:nvSpPr>
        <p:spPr>
          <a:xfrm>
            <a:off x="315685" y="936402"/>
            <a:ext cx="5464630" cy="4247317"/>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Six persons are sitting in a triangular table. The person who sit at the corner faces outside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the one who sits in the middle of the side face towards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Each of them likes different </a:t>
            </a:r>
            <a:r>
              <a:rPr lang="en-US" dirty="0" err="1">
                <a:latin typeface="Times New Roman" panose="02020603050405020304" pitchFamily="18" charset="0"/>
                <a:cs typeface="Times New Roman" panose="02020603050405020304" pitchFamily="18" charset="0"/>
              </a:rPr>
              <a:t>colours</a:t>
            </a:r>
            <a:r>
              <a:rPr lang="en-US" dirty="0">
                <a:latin typeface="Times New Roman" panose="02020603050405020304" pitchFamily="18" charset="0"/>
                <a:cs typeface="Times New Roman" panose="02020603050405020304" pitchFamily="18" charset="0"/>
              </a:rPr>
              <a:t>. i.e. Black, Violet, Brown, Silver, Magenta and Gold (but not necessarily in the same order).</a:t>
            </a:r>
          </a:p>
          <a:p>
            <a:pPr algn="just"/>
            <a:r>
              <a:rPr lang="en-US" dirty="0">
                <a:latin typeface="Times New Roman" panose="02020603050405020304" pitchFamily="18" charset="0"/>
                <a:cs typeface="Times New Roman" panose="02020603050405020304" pitchFamily="18" charset="0"/>
              </a:rPr>
              <a:t>The one who likes silver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sits to the immediate right of P. Only one person sits between P and U. The one who likes Brown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sits second to the right of the one who likes violet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Q likes magenta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and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P and U. U does not like brown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U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the one who likes violet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 sits second to the left of R. S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P. T face inside. P dose not like gold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133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509B214-0E80-4BB2-B5BE-2D7A6569499D}"/>
              </a:ext>
            </a:extLst>
          </p:cNvPr>
          <p:cNvSpPr/>
          <p:nvPr/>
        </p:nvSpPr>
        <p:spPr>
          <a:xfrm>
            <a:off x="23302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5" name="TextBox 4">
            <a:extLst>
              <a:ext uri="{FF2B5EF4-FFF2-40B4-BE49-F238E27FC236}">
                <a16:creationId xmlns:a16="http://schemas.microsoft.com/office/drawing/2014/main" xmlns="" id="{781B4927-DBCC-43AC-A38C-C0E35972C5FD}"/>
              </a:ext>
            </a:extLst>
          </p:cNvPr>
          <p:cNvSpPr txBox="1"/>
          <p:nvPr/>
        </p:nvSpPr>
        <p:spPr>
          <a:xfrm>
            <a:off x="5793015" y="936402"/>
            <a:ext cx="6096000" cy="1754326"/>
          </a:xfrm>
          <a:prstGeom prst="rect">
            <a:avLst/>
          </a:prstGeom>
          <a:noFill/>
        </p:spPr>
        <p:txBody>
          <a:bodyPr wrap="square">
            <a:spAutoFit/>
          </a:bodyPr>
          <a:lstStyle/>
          <a:p>
            <a:pPr algn="just"/>
            <a:r>
              <a:rPr lang="en-US" b="1" i="0" dirty="0" smtClean="0">
                <a:solidFill>
                  <a:srgbClr val="000000"/>
                </a:solidFill>
                <a:effectLst/>
                <a:latin typeface="Times New Roman" panose="02020603050405020304" pitchFamily="18" charset="0"/>
                <a:cs typeface="Times New Roman" panose="02020603050405020304" pitchFamily="18" charset="0"/>
              </a:rPr>
              <a:t>Q5.5 </a:t>
            </a:r>
            <a:r>
              <a:rPr lang="en-US" b="1" dirty="0">
                <a:solidFill>
                  <a:srgbClr val="000000"/>
                </a:solidFill>
                <a:latin typeface="Times New Roman" panose="02020603050405020304" pitchFamily="18" charset="0"/>
                <a:cs typeface="Times New Roman" panose="02020603050405020304" pitchFamily="18" charset="0"/>
              </a:rPr>
              <a:t>Who sit third to the right of the R</a:t>
            </a:r>
            <a:r>
              <a:rPr lang="en-US" b="1" i="0" dirty="0">
                <a:solidFill>
                  <a:srgbClr val="000000"/>
                </a:solidFill>
                <a:effectLst/>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 One who likes Black </a:t>
            </a:r>
            <a:r>
              <a:rPr lang="en-US" dirty="0" err="1">
                <a:solidFill>
                  <a:srgbClr val="000000"/>
                </a:solidFill>
                <a:latin typeface="Times New Roman" panose="02020603050405020304" pitchFamily="18" charset="0"/>
                <a:cs typeface="Times New Roman" panose="02020603050405020304" pitchFamily="18" charset="0"/>
              </a:rPr>
              <a:t>colour</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 One who likes Magenta </a:t>
            </a:r>
            <a:r>
              <a:rPr lang="en-US" b="0" i="0" dirty="0" err="1">
                <a:solidFill>
                  <a:srgbClr val="000000"/>
                </a:solidFill>
                <a:effectLst/>
                <a:latin typeface="Times New Roman" panose="02020603050405020304" pitchFamily="18" charset="0"/>
                <a:cs typeface="Times New Roman" panose="02020603050405020304" pitchFamily="18" charset="0"/>
              </a:rPr>
              <a:t>colour</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C.</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U</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 One who likes Brown </a:t>
            </a:r>
            <a:r>
              <a:rPr lang="en-US" b="0" i="0" dirty="0" err="1">
                <a:solidFill>
                  <a:srgbClr val="000000"/>
                </a:solidFill>
                <a:effectLst/>
                <a:latin typeface="Times New Roman" panose="02020603050405020304" pitchFamily="18" charset="0"/>
                <a:cs typeface="Times New Roman" panose="02020603050405020304" pitchFamily="18" charset="0"/>
              </a:rPr>
              <a:t>colour</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E.</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None of these</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1510ADD7-2297-4CB6-894C-D06F30B73747}"/>
              </a:ext>
            </a:extLst>
          </p:cNvPr>
          <p:cNvSpPr txBox="1"/>
          <p:nvPr/>
        </p:nvSpPr>
        <p:spPr>
          <a:xfrm>
            <a:off x="315685" y="936402"/>
            <a:ext cx="5477330" cy="4247317"/>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Six persons are sitting in a triangular table. The person who sit at the corner faces outside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the one who sits in the middle of the side face towards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Each of them likes different </a:t>
            </a:r>
            <a:r>
              <a:rPr lang="en-US" dirty="0" err="1">
                <a:latin typeface="Times New Roman" panose="02020603050405020304" pitchFamily="18" charset="0"/>
                <a:cs typeface="Times New Roman" panose="02020603050405020304" pitchFamily="18" charset="0"/>
              </a:rPr>
              <a:t>colours</a:t>
            </a:r>
            <a:r>
              <a:rPr lang="en-US" dirty="0">
                <a:latin typeface="Times New Roman" panose="02020603050405020304" pitchFamily="18" charset="0"/>
                <a:cs typeface="Times New Roman" panose="02020603050405020304" pitchFamily="18" charset="0"/>
              </a:rPr>
              <a:t>. i.e. Black, Violet, Brown, Silver, Magenta and Gold (but not necessarily in the same order).</a:t>
            </a:r>
          </a:p>
          <a:p>
            <a:pPr algn="just"/>
            <a:r>
              <a:rPr lang="en-US" dirty="0">
                <a:latin typeface="Times New Roman" panose="02020603050405020304" pitchFamily="18" charset="0"/>
                <a:cs typeface="Times New Roman" panose="02020603050405020304" pitchFamily="18" charset="0"/>
              </a:rPr>
              <a:t>The one who likes silver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sits to the immediate right of P. Only one person sits between P and U. The one who likes Brown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sits second to the right of the one who likes violet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Q likes magenta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and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P and U. U does not like brown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U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the one who likes violet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S sits second to the left of R. S is not an immediate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of P. T face inside. P dose not like gold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69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51844D7-95AF-4780-926B-3292E03A8429}"/>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4513637" y="2420403"/>
            <a:ext cx="3446780" cy="1700530"/>
          </a:xfrm>
          <a:prstGeom prst="rect">
            <a:avLst/>
          </a:prstGeom>
        </p:spPr>
      </p:pic>
      <p:sp>
        <p:nvSpPr>
          <p:cNvPr id="4" name="Rectangle 3"/>
          <p:cNvSpPr/>
          <p:nvPr/>
        </p:nvSpPr>
        <p:spPr>
          <a:xfrm>
            <a:off x="595952" y="1326951"/>
            <a:ext cx="11000096" cy="646331"/>
          </a:xfrm>
          <a:prstGeom prst="rect">
            <a:avLst/>
          </a:prstGeom>
        </p:spPr>
        <p:txBody>
          <a:bodyPr wrap="square">
            <a:spAutoFit/>
          </a:bodyPr>
          <a:lstStyle/>
          <a:p>
            <a:r>
              <a:rPr lang="en-IN" dirty="0"/>
              <a:t>Puzzle - It is the raw information given in jumbled form in a particular order. The information given need to be arranged systematically, so that all the information can be depicted correctly</a:t>
            </a:r>
          </a:p>
        </p:txBody>
      </p:sp>
      <p:sp>
        <p:nvSpPr>
          <p:cNvPr id="5" name="Rectangle 4"/>
          <p:cNvSpPr/>
          <p:nvPr/>
        </p:nvSpPr>
        <p:spPr>
          <a:xfrm>
            <a:off x="532263" y="3465984"/>
            <a:ext cx="10713492" cy="3970318"/>
          </a:xfrm>
          <a:prstGeom prst="rect">
            <a:avLst/>
          </a:prstGeom>
        </p:spPr>
        <p:txBody>
          <a:bodyPr wrap="square">
            <a:spAutoFit/>
          </a:bodyPr>
          <a:lstStyle/>
          <a:p>
            <a:endParaRPr lang="en-IN" dirty="0"/>
          </a:p>
          <a:p>
            <a:endParaRPr lang="en-IN" dirty="0"/>
          </a:p>
          <a:p>
            <a:r>
              <a:rPr lang="en-IN" dirty="0"/>
              <a:t>Different Types of Puzzle Form:</a:t>
            </a:r>
          </a:p>
          <a:p>
            <a:endParaRPr lang="en-US" dirty="0"/>
          </a:p>
          <a:p>
            <a:endParaRPr lang="en-IN" dirty="0"/>
          </a:p>
          <a:p>
            <a:pPr marL="285750" lvl="0" indent="-285750">
              <a:buFont typeface="Arial" panose="020B0604020202020204" pitchFamily="34" charset="0"/>
              <a:buChar char="•"/>
            </a:pPr>
            <a:r>
              <a:rPr lang="en-IN" dirty="0"/>
              <a:t>Classification Puzzle</a:t>
            </a:r>
          </a:p>
          <a:p>
            <a:pPr marL="285750" lvl="0" indent="-285750">
              <a:buFont typeface="Arial" panose="020B0604020202020204" pitchFamily="34" charset="0"/>
              <a:buChar char="•"/>
            </a:pPr>
            <a:r>
              <a:rPr lang="en-IN" dirty="0"/>
              <a:t>Selection Puzzle</a:t>
            </a:r>
          </a:p>
          <a:p>
            <a:pPr marL="285750" lvl="0" indent="-285750">
              <a:buFont typeface="Arial" panose="020B0604020202020204" pitchFamily="34" charset="0"/>
              <a:buChar char="•"/>
            </a:pPr>
            <a:r>
              <a:rPr lang="en-IN" dirty="0"/>
              <a:t>Family Puzzle</a:t>
            </a:r>
          </a:p>
          <a:p>
            <a:pPr marL="285750" lvl="0" indent="-285750">
              <a:buFont typeface="Arial" panose="020B0604020202020204" pitchFamily="34" charset="0"/>
              <a:buChar char="•"/>
            </a:pPr>
            <a:r>
              <a:rPr lang="en-IN" dirty="0"/>
              <a:t>Miscellaneous Puzzle</a:t>
            </a:r>
          </a:p>
          <a:p>
            <a:pPr marL="342900" lvl="0" indent="-342900">
              <a:buFont typeface="+mj-lt"/>
              <a:buAutoNum type="arabicPeriod"/>
            </a:pPr>
            <a:endParaRPr lang="en-IN" dirty="0"/>
          </a:p>
          <a:p>
            <a:endParaRPr lang="en-IN" dirty="0"/>
          </a:p>
          <a:p>
            <a:endParaRPr lang="en-IN" dirty="0"/>
          </a:p>
          <a:p>
            <a:endParaRPr lang="en-IN" dirty="0"/>
          </a:p>
          <a:p>
            <a:r>
              <a:rPr lang="en-IN" dirty="0"/>
              <a:t> </a:t>
            </a:r>
          </a:p>
        </p:txBody>
      </p:sp>
    </p:spTree>
    <p:extLst>
      <p:ext uri="{BB962C8B-B14F-4D97-AF65-F5344CB8AC3E}">
        <p14:creationId xmlns:p14="http://schemas.microsoft.com/office/powerpoint/2010/main" val="39169651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99279" y="1944253"/>
            <a:ext cx="11229474" cy="2395044"/>
          </a:xfrm>
        </p:spPr>
        <p:txBody>
          <a:bodyPr>
            <a:normAutofit/>
          </a:bodyPr>
          <a:lstStyle/>
          <a:p>
            <a:r>
              <a:rPr lang="en-US" sz="7200" b="1" dirty="0">
                <a:solidFill>
                  <a:srgbClr val="C00000"/>
                </a:solidFill>
              </a:rPr>
              <a:t>Syllogism</a:t>
            </a:r>
            <a:endParaRPr lang="en-US" sz="7200" b="1" dirty="0">
              <a:solidFill>
                <a:srgbClr val="C00000"/>
              </a:solidFill>
              <a:effectLst/>
              <a:cs typeface="Times New Roman" pitchFamily="18" charset="0"/>
            </a:endParaRPr>
          </a:p>
        </p:txBody>
      </p:sp>
    </p:spTree>
    <p:extLst>
      <p:ext uri="{BB962C8B-B14F-4D97-AF65-F5344CB8AC3E}">
        <p14:creationId xmlns:p14="http://schemas.microsoft.com/office/powerpoint/2010/main" val="1784316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grpSp>
        <p:nvGrpSpPr>
          <p:cNvPr id="9" name="Group 8">
            <a:extLst>
              <a:ext uri="{FF2B5EF4-FFF2-40B4-BE49-F238E27FC236}">
                <a16:creationId xmlns:a16="http://schemas.microsoft.com/office/drawing/2014/main" xmlns="" id="{4F8B347D-7F52-43D2-91DF-049347D9F521}"/>
              </a:ext>
            </a:extLst>
          </p:cNvPr>
          <p:cNvGrpSpPr/>
          <p:nvPr/>
        </p:nvGrpSpPr>
        <p:grpSpPr>
          <a:xfrm>
            <a:off x="718317" y="1200319"/>
            <a:ext cx="8229600" cy="912600"/>
            <a:chOff x="0" y="297714"/>
            <a:chExt cx="10972800" cy="1216800"/>
          </a:xfrm>
        </p:grpSpPr>
        <p:sp>
          <p:nvSpPr>
            <p:cNvPr id="10" name="Rectangle: Rounded Corners 4">
              <a:extLst>
                <a:ext uri="{FF2B5EF4-FFF2-40B4-BE49-F238E27FC236}">
                  <a16:creationId xmlns:a16="http://schemas.microsoft.com/office/drawing/2014/main" xmlns=""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xmlns=""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a:t>Syllogism</a:t>
              </a:r>
            </a:p>
          </p:txBody>
        </p:sp>
      </p:grpSp>
      <p:grpSp>
        <p:nvGrpSpPr>
          <p:cNvPr id="12" name="Group 11">
            <a:extLst>
              <a:ext uri="{FF2B5EF4-FFF2-40B4-BE49-F238E27FC236}">
                <a16:creationId xmlns:a16="http://schemas.microsoft.com/office/drawing/2014/main" xmlns="" id="{3BCA04A2-D336-42F4-8230-E1F3B637993F}"/>
              </a:ext>
            </a:extLst>
          </p:cNvPr>
          <p:cNvGrpSpPr/>
          <p:nvPr/>
        </p:nvGrpSpPr>
        <p:grpSpPr>
          <a:xfrm>
            <a:off x="537410" y="2323165"/>
            <a:ext cx="8455056" cy="1532555"/>
            <a:chOff x="106947" y="1377303"/>
            <a:chExt cx="11273408" cy="1234976"/>
          </a:xfrm>
        </p:grpSpPr>
        <p:sp>
          <p:nvSpPr>
            <p:cNvPr id="13" name="Rectangle 12">
              <a:extLst>
                <a:ext uri="{FF2B5EF4-FFF2-40B4-BE49-F238E27FC236}">
                  <a16:creationId xmlns:a16="http://schemas.microsoft.com/office/drawing/2014/main" xmlns="" id="{B8399927-F30A-4A71-B388-FB669E51C9ED}"/>
                </a:ext>
              </a:extLst>
            </p:cNvPr>
            <p:cNvSpPr/>
            <p:nvPr/>
          </p:nvSpPr>
          <p:spPr>
            <a:xfrm>
              <a:off x="407555" y="1377303"/>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14" name="TextBox 13">
              <a:extLst>
                <a:ext uri="{FF2B5EF4-FFF2-40B4-BE49-F238E27FC236}">
                  <a16:creationId xmlns:a16="http://schemas.microsoft.com/office/drawing/2014/main" xmlns="" id="{FB4DD572-C818-4C4A-96E4-5D19D6F26744}"/>
                </a:ext>
              </a:extLst>
            </p:cNvPr>
            <p:cNvSpPr txBox="1"/>
            <p:nvPr/>
          </p:nvSpPr>
          <p:spPr>
            <a:xfrm>
              <a:off x="106947" y="1401329"/>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sz="1600" dirty="0">
                  <a:solidFill>
                    <a:srgbClr val="000000"/>
                  </a:solidFill>
                </a:rPr>
                <a:t>Introduction</a:t>
              </a:r>
            </a:p>
            <a:p>
              <a:pPr marL="128588" lvl="1" indent="-128588" defTabSz="533400">
                <a:lnSpc>
                  <a:spcPct val="90000"/>
                </a:lnSpc>
                <a:spcBef>
                  <a:spcPct val="0"/>
                </a:spcBef>
                <a:spcAft>
                  <a:spcPct val="20000"/>
                </a:spcAft>
                <a:buChar char="•"/>
              </a:pPr>
              <a:r>
                <a:rPr lang="en-US" sz="1600" dirty="0"/>
                <a:t>Venn diagrams of statements and inferring solutions from them and vice-versa </a:t>
              </a:r>
            </a:p>
            <a:p>
              <a:pPr marL="128588" lvl="1" indent="-128588" defTabSz="533400">
                <a:lnSpc>
                  <a:spcPct val="90000"/>
                </a:lnSpc>
                <a:spcBef>
                  <a:spcPct val="0"/>
                </a:spcBef>
                <a:spcAft>
                  <a:spcPct val="20000"/>
                </a:spcAft>
                <a:buChar char="•"/>
              </a:pPr>
              <a:r>
                <a:rPr lang="en-US" sz="1600" dirty="0"/>
                <a:t>Cases with possibility, either-or situation and Reverse Syllogism. </a:t>
              </a:r>
            </a:p>
            <a:p>
              <a:pPr marL="128588" lvl="1" indent="-128588" defTabSz="533400">
                <a:lnSpc>
                  <a:spcPct val="90000"/>
                </a:lnSpc>
                <a:spcBef>
                  <a:spcPct val="0"/>
                </a:spcBef>
                <a:spcAft>
                  <a:spcPct val="20000"/>
                </a:spcAft>
                <a:buChar char="•"/>
              </a:pPr>
              <a:r>
                <a:rPr lang="en-US" sz="1600" dirty="0">
                  <a:solidFill>
                    <a:srgbClr val="000000"/>
                  </a:solidFill>
                </a:rPr>
                <a:t>Data Sufficiency</a:t>
              </a:r>
            </a:p>
          </p:txBody>
        </p:sp>
      </p:grpSp>
    </p:spTree>
    <p:extLst>
      <p:ext uri="{BB962C8B-B14F-4D97-AF65-F5344CB8AC3E}">
        <p14:creationId xmlns:p14="http://schemas.microsoft.com/office/powerpoint/2010/main" val="3606983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1225408" y="3138266"/>
            <a:ext cx="9725141" cy="2934650"/>
          </a:xfrm>
          <a:prstGeom prst="rect">
            <a:avLst/>
          </a:prstGeom>
        </p:spPr>
        <p:txBody>
          <a:bodyPr wrap="square">
            <a:spAutoFit/>
          </a:bodyPr>
          <a:lstStyle/>
          <a:p>
            <a:r>
              <a:rPr lang="en-IN" sz="2800" b="1" dirty="0"/>
              <a:t>Types of statements:</a:t>
            </a:r>
          </a:p>
          <a:p>
            <a:endParaRPr lang="en-IN" sz="2800" dirty="0"/>
          </a:p>
          <a:p>
            <a:r>
              <a:rPr lang="en-IN" dirty="0"/>
              <a:t>There are four types of statements in syllogism</a:t>
            </a:r>
          </a:p>
          <a:p>
            <a:r>
              <a:rPr lang="en-IN" b="1" dirty="0"/>
              <a:t>1. All</a:t>
            </a:r>
            <a:endParaRPr lang="en-IN" dirty="0"/>
          </a:p>
          <a:p>
            <a:r>
              <a:rPr lang="en-IN" b="1" dirty="0"/>
              <a:t>2. Some</a:t>
            </a:r>
            <a:endParaRPr lang="en-IN" dirty="0"/>
          </a:p>
          <a:p>
            <a:r>
              <a:rPr lang="en-IN" b="1" dirty="0"/>
              <a:t>3. No</a:t>
            </a:r>
            <a:endParaRPr lang="en-IN" dirty="0"/>
          </a:p>
          <a:p>
            <a:r>
              <a:rPr lang="en-IN" b="1" dirty="0"/>
              <a:t>4. Some not</a:t>
            </a:r>
            <a:endParaRPr lang="en-IN" dirty="0"/>
          </a:p>
          <a:p>
            <a:r>
              <a:rPr lang="en-IN" dirty="0"/>
              <a:t>These statements can be represented will the help of Venn diagram</a:t>
            </a:r>
          </a:p>
          <a:p>
            <a:pPr>
              <a:lnSpc>
                <a:spcPct val="115000"/>
              </a:lnSpc>
            </a:pPr>
            <a:endParaRPr lang="en-US" dirty="0">
              <a:latin typeface="Calibri" panose="020F0502020204030204" pitchFamily="34" charset="0"/>
              <a:ea typeface="Calibri" panose="020F0502020204030204" pitchFamily="34" charset="0"/>
              <a:cs typeface="Mangal"/>
            </a:endParaRPr>
          </a:p>
        </p:txBody>
      </p:sp>
      <p:sp>
        <p:nvSpPr>
          <p:cNvPr id="5" name="Rectangle 4"/>
          <p:cNvSpPr/>
          <p:nvPr/>
        </p:nvSpPr>
        <p:spPr>
          <a:xfrm>
            <a:off x="1225407" y="1847983"/>
            <a:ext cx="9857751" cy="646331"/>
          </a:xfrm>
          <a:prstGeom prst="rect">
            <a:avLst/>
          </a:prstGeom>
        </p:spPr>
        <p:txBody>
          <a:bodyPr wrap="square">
            <a:spAutoFit/>
          </a:bodyPr>
          <a:lstStyle/>
          <a:p>
            <a:r>
              <a:rPr lang="en-US" dirty="0"/>
              <a:t>A syllogism is a logical argument where a quantified statement of a specific form (the conclusion) is inferred from two other quantified statements (the premises).</a:t>
            </a:r>
            <a:endParaRPr lang="en-IN" dirty="0"/>
          </a:p>
        </p:txBody>
      </p:sp>
      <p:sp>
        <p:nvSpPr>
          <p:cNvPr id="7" name="Rectangle 6"/>
          <p:cNvSpPr/>
          <p:nvPr/>
        </p:nvSpPr>
        <p:spPr>
          <a:xfrm>
            <a:off x="1296796" y="1271155"/>
            <a:ext cx="2092790" cy="369332"/>
          </a:xfrm>
          <a:prstGeom prst="rect">
            <a:avLst/>
          </a:prstGeom>
        </p:spPr>
        <p:txBody>
          <a:bodyPr wrap="square">
            <a:spAutoFit/>
          </a:bodyPr>
          <a:lstStyle/>
          <a:p>
            <a:r>
              <a:rPr lang="en-IN" b="1" dirty="0"/>
              <a:t>SYLLOGISM</a:t>
            </a:r>
            <a:endParaRPr lang="en-IN" dirty="0"/>
          </a:p>
        </p:txBody>
      </p:sp>
    </p:spTree>
    <p:extLst>
      <p:ext uri="{BB962C8B-B14F-4D97-AF65-F5344CB8AC3E}">
        <p14:creationId xmlns:p14="http://schemas.microsoft.com/office/powerpoint/2010/main" val="1997931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2" name="Rectangle 1"/>
          <p:cNvSpPr/>
          <p:nvPr/>
        </p:nvSpPr>
        <p:spPr>
          <a:xfrm>
            <a:off x="733526" y="1714115"/>
            <a:ext cx="8662722" cy="1477328"/>
          </a:xfrm>
          <a:prstGeom prst="rect">
            <a:avLst/>
          </a:prstGeom>
        </p:spPr>
        <p:txBody>
          <a:bodyPr wrap="square">
            <a:spAutoFit/>
          </a:bodyPr>
          <a:lstStyle/>
          <a:p>
            <a:r>
              <a:rPr lang="en-US" b="1" dirty="0"/>
              <a:t>1.) All STATEMENT</a:t>
            </a:r>
          </a:p>
          <a:p>
            <a:endParaRPr lang="en-IN" b="1" dirty="0"/>
          </a:p>
          <a:p>
            <a:r>
              <a:rPr lang="en-IN" b="1" dirty="0"/>
              <a:t>All statement is written in the format “ALL A are B”, here A and B represent the subject and object of the statement.</a:t>
            </a:r>
            <a:endParaRPr lang="en-IN" dirty="0"/>
          </a:p>
          <a:p>
            <a:r>
              <a:rPr lang="en-IN" b="1" dirty="0"/>
              <a:t>Venn diagram</a:t>
            </a:r>
            <a:endParaRPr lang="en-IN" dirty="0"/>
          </a:p>
        </p:txBody>
      </p:sp>
      <p:pic>
        <p:nvPicPr>
          <p:cNvPr id="6" name="Picture 5" descr="SYLLOGISM MADE EASY"/>
          <p:cNvPicPr/>
          <p:nvPr/>
        </p:nvPicPr>
        <p:blipFill>
          <a:blip r:embed="rId3">
            <a:extLst>
              <a:ext uri="{28A0092B-C50C-407E-A947-70E740481C1C}">
                <a14:useLocalDpi xmlns:a14="http://schemas.microsoft.com/office/drawing/2010/main" val="0"/>
              </a:ext>
            </a:extLst>
          </a:blip>
          <a:srcRect/>
          <a:stretch>
            <a:fillRect/>
          </a:stretch>
        </p:blipFill>
        <p:spPr bwMode="auto">
          <a:xfrm>
            <a:off x="9840172" y="1766995"/>
            <a:ext cx="1419225" cy="1162050"/>
          </a:xfrm>
          <a:prstGeom prst="rect">
            <a:avLst/>
          </a:prstGeom>
          <a:noFill/>
          <a:ln>
            <a:noFill/>
          </a:ln>
        </p:spPr>
      </p:pic>
      <p:pic>
        <p:nvPicPr>
          <p:cNvPr id="7" name="Picture 6" descr="C:\Users\neeraj\Desktop\Movenent all.png"/>
          <p:cNvPicPr/>
          <p:nvPr/>
        </p:nvPicPr>
        <p:blipFill>
          <a:blip r:embed="rId4">
            <a:extLst>
              <a:ext uri="{28A0092B-C50C-407E-A947-70E740481C1C}">
                <a14:useLocalDpi xmlns:a14="http://schemas.microsoft.com/office/drawing/2010/main" val="0"/>
              </a:ext>
            </a:extLst>
          </a:blip>
          <a:srcRect/>
          <a:stretch>
            <a:fillRect/>
          </a:stretch>
        </p:blipFill>
        <p:spPr bwMode="auto">
          <a:xfrm>
            <a:off x="2716368" y="3211402"/>
            <a:ext cx="5383267" cy="3365434"/>
          </a:xfrm>
          <a:prstGeom prst="rect">
            <a:avLst/>
          </a:prstGeom>
          <a:noFill/>
          <a:ln>
            <a:noFill/>
          </a:ln>
        </p:spPr>
      </p:pic>
    </p:spTree>
    <p:extLst>
      <p:ext uri="{BB962C8B-B14F-4D97-AF65-F5344CB8AC3E}">
        <p14:creationId xmlns:p14="http://schemas.microsoft.com/office/powerpoint/2010/main" val="3371895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954107"/>
          </a:xfrm>
          <a:prstGeom prst="rect">
            <a:avLst/>
          </a:prstGeom>
        </p:spPr>
        <p:txBody>
          <a:bodyPr wrap="square">
            <a:spAutoFit/>
          </a:bodyPr>
          <a:lstStyle/>
          <a:p>
            <a:endParaRPr lang="en-IN" sz="2800" b="1" dirty="0"/>
          </a:p>
          <a:p>
            <a:endParaRPr lang="en-IN" sz="2800" dirty="0"/>
          </a:p>
        </p:txBody>
      </p:sp>
      <p:sp>
        <p:nvSpPr>
          <p:cNvPr id="2" name="Rectangle 1"/>
          <p:cNvSpPr/>
          <p:nvPr/>
        </p:nvSpPr>
        <p:spPr>
          <a:xfrm>
            <a:off x="733526" y="1714115"/>
            <a:ext cx="8662722" cy="646331"/>
          </a:xfrm>
          <a:prstGeom prst="rect">
            <a:avLst/>
          </a:prstGeom>
        </p:spPr>
        <p:txBody>
          <a:bodyPr wrap="square">
            <a:spAutoFit/>
          </a:bodyPr>
          <a:lstStyle/>
          <a:p>
            <a:r>
              <a:rPr lang="en-US" b="1" dirty="0"/>
              <a:t>2.) SOME STATEMENT</a:t>
            </a:r>
          </a:p>
          <a:p>
            <a:endParaRPr lang="en-IN" b="1" dirty="0"/>
          </a:p>
        </p:txBody>
      </p:sp>
      <p:sp>
        <p:nvSpPr>
          <p:cNvPr id="5" name="Rectangle 4"/>
          <p:cNvSpPr/>
          <p:nvPr/>
        </p:nvSpPr>
        <p:spPr>
          <a:xfrm>
            <a:off x="1014247" y="2332333"/>
            <a:ext cx="9785132" cy="646331"/>
          </a:xfrm>
          <a:prstGeom prst="rect">
            <a:avLst/>
          </a:prstGeom>
        </p:spPr>
        <p:txBody>
          <a:bodyPr wrap="square">
            <a:spAutoFit/>
          </a:bodyPr>
          <a:lstStyle/>
          <a:p>
            <a:r>
              <a:rPr lang="en-IN" b="1" dirty="0"/>
              <a:t>Some statement is written in the format “Some A are B”, here A and B represent the subject and object of the statement.</a:t>
            </a:r>
            <a:endParaRPr lang="en-IN" dirty="0"/>
          </a:p>
        </p:txBody>
      </p:sp>
      <p:pic>
        <p:nvPicPr>
          <p:cNvPr id="10" name="Picture 9" descr="C:\Users\neeraj\Desktop\some new.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7192" y="3270523"/>
            <a:ext cx="5777455" cy="3240635"/>
          </a:xfrm>
          <a:prstGeom prst="rect">
            <a:avLst/>
          </a:prstGeom>
          <a:noFill/>
          <a:ln>
            <a:noFill/>
          </a:ln>
        </p:spPr>
      </p:pic>
    </p:spTree>
    <p:extLst>
      <p:ext uri="{BB962C8B-B14F-4D97-AF65-F5344CB8AC3E}">
        <p14:creationId xmlns:p14="http://schemas.microsoft.com/office/powerpoint/2010/main" val="932714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2" name="Rectangle 1"/>
          <p:cNvSpPr/>
          <p:nvPr/>
        </p:nvSpPr>
        <p:spPr>
          <a:xfrm>
            <a:off x="733526" y="1714115"/>
            <a:ext cx="8662722" cy="954107"/>
          </a:xfrm>
          <a:prstGeom prst="rect">
            <a:avLst/>
          </a:prstGeom>
        </p:spPr>
        <p:txBody>
          <a:bodyPr wrap="square">
            <a:spAutoFit/>
          </a:bodyPr>
          <a:lstStyle/>
          <a:p>
            <a:r>
              <a:rPr lang="en-US" sz="2000" b="1" dirty="0"/>
              <a:t>3.) </a:t>
            </a:r>
            <a:r>
              <a:rPr lang="en-IN" sz="2000" b="1" dirty="0"/>
              <a:t>NO</a:t>
            </a:r>
            <a:r>
              <a:rPr lang="en-IN" sz="2000" dirty="0"/>
              <a:t> </a:t>
            </a:r>
            <a:r>
              <a:rPr lang="en-IN" sz="2000" b="1" dirty="0"/>
              <a:t>STATEMENT</a:t>
            </a:r>
          </a:p>
          <a:p>
            <a:endParaRPr lang="en-US" b="1" dirty="0"/>
          </a:p>
          <a:p>
            <a:endParaRPr lang="en-IN" b="1" dirty="0"/>
          </a:p>
        </p:txBody>
      </p:sp>
      <p:sp>
        <p:nvSpPr>
          <p:cNvPr id="5" name="Rectangle 4"/>
          <p:cNvSpPr/>
          <p:nvPr/>
        </p:nvSpPr>
        <p:spPr>
          <a:xfrm>
            <a:off x="1014246" y="2237501"/>
            <a:ext cx="10731063" cy="646331"/>
          </a:xfrm>
          <a:prstGeom prst="rect">
            <a:avLst/>
          </a:prstGeom>
        </p:spPr>
        <p:txBody>
          <a:bodyPr wrap="square">
            <a:spAutoFit/>
          </a:bodyPr>
          <a:lstStyle/>
          <a:p>
            <a:r>
              <a:rPr lang="en-IN" b="1" dirty="0"/>
              <a:t>No statement is written in the format “No A are B”, here A and B represent the subject and object of the statement</a:t>
            </a:r>
            <a:endParaRPr lang="en-IN" dirty="0"/>
          </a:p>
        </p:txBody>
      </p:sp>
      <p:pic>
        <p:nvPicPr>
          <p:cNvPr id="9" name="Picture 8" descr="C:\Users\neeraj\Desktop\No Movement.png"/>
          <p:cNvPicPr/>
          <p:nvPr/>
        </p:nvPicPr>
        <p:blipFill>
          <a:blip r:embed="rId3">
            <a:extLst>
              <a:ext uri="{28A0092B-C50C-407E-A947-70E740481C1C}">
                <a14:useLocalDpi xmlns:a14="http://schemas.microsoft.com/office/drawing/2010/main" val="0"/>
              </a:ext>
            </a:extLst>
          </a:blip>
          <a:srcRect/>
          <a:stretch>
            <a:fillRect/>
          </a:stretch>
        </p:blipFill>
        <p:spPr bwMode="auto">
          <a:xfrm>
            <a:off x="2979682" y="3225219"/>
            <a:ext cx="5605955" cy="3632781"/>
          </a:xfrm>
          <a:prstGeom prst="rect">
            <a:avLst/>
          </a:prstGeom>
          <a:noFill/>
          <a:ln>
            <a:noFill/>
          </a:ln>
        </p:spPr>
      </p:pic>
    </p:spTree>
    <p:extLst>
      <p:ext uri="{BB962C8B-B14F-4D97-AF65-F5344CB8AC3E}">
        <p14:creationId xmlns:p14="http://schemas.microsoft.com/office/powerpoint/2010/main" val="177042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954107"/>
          </a:xfrm>
          <a:prstGeom prst="rect">
            <a:avLst/>
          </a:prstGeom>
        </p:spPr>
        <p:txBody>
          <a:bodyPr wrap="square">
            <a:spAutoFit/>
          </a:bodyPr>
          <a:lstStyle/>
          <a:p>
            <a:endParaRPr lang="en-IN" sz="2800" b="1" dirty="0"/>
          </a:p>
          <a:p>
            <a:endParaRPr lang="en-IN" sz="2800" dirty="0"/>
          </a:p>
        </p:txBody>
      </p:sp>
      <p:sp>
        <p:nvSpPr>
          <p:cNvPr id="2" name="Rectangle 1"/>
          <p:cNvSpPr/>
          <p:nvPr/>
        </p:nvSpPr>
        <p:spPr>
          <a:xfrm>
            <a:off x="733526" y="1714115"/>
            <a:ext cx="8662722" cy="1015663"/>
          </a:xfrm>
          <a:prstGeom prst="rect">
            <a:avLst/>
          </a:prstGeom>
        </p:spPr>
        <p:txBody>
          <a:bodyPr wrap="square">
            <a:spAutoFit/>
          </a:bodyPr>
          <a:lstStyle/>
          <a:p>
            <a:r>
              <a:rPr lang="en-US" sz="2000" b="1" dirty="0"/>
              <a:t>4.) </a:t>
            </a:r>
            <a:r>
              <a:rPr lang="en-IN" sz="2400" b="1" dirty="0"/>
              <a:t>SOME NOT STATEMENT</a:t>
            </a:r>
          </a:p>
          <a:p>
            <a:endParaRPr lang="en-US" b="1" dirty="0"/>
          </a:p>
          <a:p>
            <a:endParaRPr lang="en-IN" b="1" dirty="0"/>
          </a:p>
        </p:txBody>
      </p:sp>
      <p:sp>
        <p:nvSpPr>
          <p:cNvPr id="5" name="Rectangle 4"/>
          <p:cNvSpPr/>
          <p:nvPr/>
        </p:nvSpPr>
        <p:spPr>
          <a:xfrm>
            <a:off x="1014246" y="2237501"/>
            <a:ext cx="10731063" cy="923330"/>
          </a:xfrm>
          <a:prstGeom prst="rect">
            <a:avLst/>
          </a:prstGeom>
        </p:spPr>
        <p:txBody>
          <a:bodyPr wrap="square">
            <a:spAutoFit/>
          </a:bodyPr>
          <a:lstStyle/>
          <a:p>
            <a:r>
              <a:rPr lang="en-IN" b="1" dirty="0"/>
              <a:t>All statement is written in the format “Some A are not B”, here A and B represent the subject and object of the statement.</a:t>
            </a:r>
            <a:endParaRPr lang="en-IN" dirty="0"/>
          </a:p>
          <a:p>
            <a:endParaRPr lang="en-IN" dirty="0"/>
          </a:p>
        </p:txBody>
      </p:sp>
      <p:pic>
        <p:nvPicPr>
          <p:cNvPr id="10" name="Picture 9" descr="C:\Users\neeraj\Desktop\Movement Some No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5222" y="3160831"/>
            <a:ext cx="5149247" cy="3349187"/>
          </a:xfrm>
          <a:prstGeom prst="rect">
            <a:avLst/>
          </a:prstGeom>
          <a:noFill/>
          <a:ln>
            <a:noFill/>
          </a:ln>
        </p:spPr>
      </p:pic>
    </p:spTree>
    <p:extLst>
      <p:ext uri="{BB962C8B-B14F-4D97-AF65-F5344CB8AC3E}">
        <p14:creationId xmlns:p14="http://schemas.microsoft.com/office/powerpoint/2010/main" val="3036973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954107"/>
          </a:xfrm>
          <a:prstGeom prst="rect">
            <a:avLst/>
          </a:prstGeom>
        </p:spPr>
        <p:txBody>
          <a:bodyPr wrap="square">
            <a:spAutoFit/>
          </a:bodyPr>
          <a:lstStyle/>
          <a:p>
            <a:endParaRPr lang="en-IN" sz="2800" b="1" dirty="0"/>
          </a:p>
          <a:p>
            <a:endParaRPr lang="en-IN" sz="2800" dirty="0"/>
          </a:p>
        </p:txBody>
      </p:sp>
      <p:pic>
        <p:nvPicPr>
          <p:cNvPr id="102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7986" y="1948262"/>
            <a:ext cx="9113617" cy="440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10815145" y="1948262"/>
            <a:ext cx="0" cy="3900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32076" y="1948263"/>
            <a:ext cx="0" cy="3900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31650" y="2058621"/>
            <a:ext cx="0" cy="3790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92557" y="1948263"/>
            <a:ext cx="1" cy="3900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17987" y="1948262"/>
            <a:ext cx="87971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8" idx="2"/>
          </p:cNvCxnSpPr>
          <p:nvPr/>
        </p:nvCxnSpPr>
        <p:spPr>
          <a:xfrm>
            <a:off x="5408002" y="1948263"/>
            <a:ext cx="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017987" y="5849007"/>
            <a:ext cx="866375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9" name="Straight Connector 1038"/>
          <p:cNvCxnSpPr/>
          <p:nvPr/>
        </p:nvCxnSpPr>
        <p:spPr>
          <a:xfrm>
            <a:off x="2017986" y="1948263"/>
            <a:ext cx="1" cy="3900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p:cNvCxnSpPr/>
          <p:nvPr/>
        </p:nvCxnSpPr>
        <p:spPr>
          <a:xfrm flipV="1">
            <a:off x="2017986" y="5849007"/>
            <a:ext cx="879715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p:cNvCxnSpPr/>
          <p:nvPr/>
        </p:nvCxnSpPr>
        <p:spPr>
          <a:xfrm>
            <a:off x="2017987" y="3239813"/>
            <a:ext cx="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p:cNvCxnSpPr/>
          <p:nvPr/>
        </p:nvCxnSpPr>
        <p:spPr>
          <a:xfrm>
            <a:off x="2017986" y="2411896"/>
            <a:ext cx="875603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20717" y="937927"/>
            <a:ext cx="10723948" cy="4647426"/>
          </a:xfrm>
          <a:prstGeom prst="rect">
            <a:avLst/>
          </a:prstGeom>
        </p:spPr>
        <p:txBody>
          <a:bodyPr wrap="square">
            <a:spAutoFit/>
          </a:bodyPr>
          <a:lstStyle/>
          <a:p>
            <a:pPr>
              <a:lnSpc>
                <a:spcPct val="115000"/>
              </a:lnSpc>
            </a:pPr>
            <a:r>
              <a:rPr lang="en-US" sz="2000" b="1" dirty="0">
                <a:solidFill>
                  <a:srgbClr val="000000"/>
                </a:solidFill>
                <a:latin typeface="Segoe UI" panose="020B0502040204020203" pitchFamily="34" charset="0"/>
                <a:ea typeface="Times New Roman" panose="02020603050405020304" pitchFamily="18" charset="0"/>
                <a:cs typeface="Mangal"/>
              </a:rPr>
              <a:t>Directions : </a:t>
            </a:r>
            <a:r>
              <a:rPr lang="en-US" sz="2000" dirty="0">
                <a:solidFill>
                  <a:srgbClr val="000000"/>
                </a:solidFill>
                <a:latin typeface="Segoe UI" panose="020B0502040204020203" pitchFamily="34" charset="0"/>
                <a:ea typeface="Times New Roman" panose="02020603050405020304" pitchFamily="18" charset="0"/>
                <a:cs typeface="Mangal"/>
              </a:rPr>
              <a:t>In each of the following questions two statements are given and these statements are followed by two conclusions numbered (1) and (2). You have to take the given two statements to be true even if they seem to be at variance from commonly known facts. Read the conclusions and then decide which of the given conclusions logically follows from the two given statements, disregarding commonly known facts.</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solidFill>
                  <a:srgbClr val="000000"/>
                </a:solidFill>
                <a:latin typeface="Segoe UI" panose="020B0502040204020203" pitchFamily="34" charset="0"/>
                <a:ea typeface="Times New Roman" panose="02020603050405020304" pitchFamily="18" charset="0"/>
                <a:cs typeface="Mangal"/>
              </a:rPr>
              <a:t>Give answer:</a:t>
            </a:r>
            <a:endParaRPr lang="en-US" dirty="0">
              <a:latin typeface="Calibri" panose="020F0502020204030204" pitchFamily="34" charset="0"/>
              <a:ea typeface="Calibri" panose="020F0502020204030204" pitchFamily="34" charset="0"/>
              <a:cs typeface="Mangal"/>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a:rPr>
              <a:t>(A) If only (1) conclusion follows</a:t>
            </a:r>
            <a:endParaRPr lang="en-US" dirty="0">
              <a:latin typeface="Calibri" panose="020F0502020204030204" pitchFamily="34" charset="0"/>
              <a:ea typeface="Calibri" panose="020F0502020204030204" pitchFamily="34" charset="0"/>
              <a:cs typeface="Mangal"/>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a:rPr>
              <a:t>(B) If only (2) conclusion follows</a:t>
            </a:r>
            <a:endParaRPr lang="en-US" dirty="0">
              <a:latin typeface="Calibri" panose="020F0502020204030204" pitchFamily="34" charset="0"/>
              <a:ea typeface="Calibri" panose="020F0502020204030204" pitchFamily="34" charset="0"/>
              <a:cs typeface="Mangal"/>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a:rPr>
              <a:t>(C) If either (1) or (2) follows</a:t>
            </a:r>
            <a:endParaRPr lang="en-US" dirty="0">
              <a:latin typeface="Calibri" panose="020F0502020204030204" pitchFamily="34" charset="0"/>
              <a:ea typeface="Calibri" panose="020F0502020204030204" pitchFamily="34" charset="0"/>
              <a:cs typeface="Mangal"/>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a:rPr>
              <a:t>(D) If neither (1) nor (2) follows and</a:t>
            </a:r>
          </a:p>
          <a:p>
            <a:pPr>
              <a:spcBef>
                <a:spcPts val="750"/>
              </a:spcBef>
            </a:pPr>
            <a:r>
              <a:rPr lang="en-US" sz="2000" dirty="0">
                <a:solidFill>
                  <a:srgbClr val="000000"/>
                </a:solidFill>
                <a:latin typeface="Segoe UI" panose="020B0502040204020203" pitchFamily="34" charset="0"/>
                <a:ea typeface="Times New Roman" panose="02020603050405020304" pitchFamily="18" charset="0"/>
              </a:rPr>
              <a:t>(E) If both (1) and (2) follow.</a:t>
            </a:r>
            <a:endParaRPr lang="en-US" sz="2000" dirty="0"/>
          </a:p>
          <a:p>
            <a:pPr>
              <a:spcBef>
                <a:spcPts val="750"/>
              </a:spcBef>
            </a:pPr>
            <a:endParaRPr lang="en-US"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3472589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2421176"/>
          </a:xfrm>
          <a:prstGeom prst="rect">
            <a:avLst/>
          </a:prstGeom>
        </p:spPr>
        <p:txBody>
          <a:bodyPr wrap="square">
            <a:spAutoFit/>
          </a:bodyPr>
          <a:lstStyle/>
          <a:p>
            <a:pPr>
              <a:lnSpc>
                <a:spcPct val="115000"/>
              </a:lnSpc>
            </a:pPr>
            <a:r>
              <a:rPr lang="en-US" sz="2000" b="1" dirty="0">
                <a:latin typeface="Segoe UI" panose="020B0502040204020203" pitchFamily="34" charset="0"/>
                <a:ea typeface="Times New Roman" panose="02020603050405020304" pitchFamily="18" charset="0"/>
                <a:cs typeface="Mangal"/>
              </a:rPr>
              <a:t>Q1. Statements: </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latin typeface="Segoe UI" panose="020B0502040204020203" pitchFamily="34" charset="0"/>
                <a:ea typeface="Times New Roman" panose="02020603050405020304" pitchFamily="18" charset="0"/>
                <a:cs typeface="Mangal"/>
              </a:rPr>
              <a:t>Some carrots are potatoes</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latin typeface="Segoe UI" panose="020B0502040204020203" pitchFamily="34" charset="0"/>
                <a:ea typeface="Times New Roman" panose="02020603050405020304" pitchFamily="18" charset="0"/>
                <a:cs typeface="Mangal"/>
              </a:rPr>
              <a:t>No potatoes are tomatoes</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b="1" dirty="0">
                <a:latin typeface="Segoe UI" panose="020B0502040204020203" pitchFamily="34" charset="0"/>
                <a:ea typeface="Times New Roman" panose="02020603050405020304" pitchFamily="18" charset="0"/>
                <a:cs typeface="Mangal"/>
              </a:rPr>
              <a:t>Conclusions:</a:t>
            </a:r>
            <a:endParaRPr lang="en-US" dirty="0">
              <a:latin typeface="Calibri" panose="020F0502020204030204" pitchFamily="34" charset="0"/>
              <a:ea typeface="Calibri" panose="020F0502020204030204" pitchFamily="34" charset="0"/>
              <a:cs typeface="Mangal"/>
            </a:endParaRPr>
          </a:p>
          <a:p>
            <a:pPr marL="457200" indent="-457200">
              <a:lnSpc>
                <a:spcPct val="115000"/>
              </a:lnSpc>
              <a:spcBef>
                <a:spcPts val="750"/>
              </a:spcBef>
              <a:buAutoNum type="arabicParenBoth"/>
            </a:pPr>
            <a:r>
              <a:rPr lang="en-US" sz="2000" dirty="0">
                <a:latin typeface="Segoe UI" panose="020B0502040204020203" pitchFamily="34" charset="0"/>
                <a:ea typeface="Times New Roman" panose="02020603050405020304" pitchFamily="18" charset="0"/>
                <a:cs typeface="Mangal"/>
              </a:rPr>
              <a:t>Some tomatoes are not carrots </a:t>
            </a:r>
          </a:p>
          <a:p>
            <a:pPr marL="457200" indent="-457200">
              <a:lnSpc>
                <a:spcPct val="115000"/>
              </a:lnSpc>
              <a:spcBef>
                <a:spcPts val="750"/>
              </a:spcBef>
              <a:buAutoNum type="arabicParenBoth"/>
            </a:pPr>
            <a:r>
              <a:rPr lang="en-US" sz="2000" dirty="0">
                <a:latin typeface="Segoe UI" panose="020B0502040204020203" pitchFamily="34" charset="0"/>
                <a:ea typeface="Times New Roman" panose="02020603050405020304" pitchFamily="18" charset="0"/>
                <a:cs typeface="Mangal"/>
              </a:rPr>
              <a:t>Some carrots are not tomatoes</a:t>
            </a:r>
            <a:endParaRPr lang="en-US"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407994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51844D7-95AF-4780-926B-3292E03A8429}"/>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p:cNvSpPr/>
          <p:nvPr/>
        </p:nvSpPr>
        <p:spPr>
          <a:xfrm>
            <a:off x="409433" y="1355090"/>
            <a:ext cx="10631606" cy="4801314"/>
          </a:xfrm>
          <a:prstGeom prst="rect">
            <a:avLst/>
          </a:prstGeom>
        </p:spPr>
        <p:txBody>
          <a:bodyPr wrap="square">
            <a:spAutoFit/>
          </a:bodyPr>
          <a:lstStyle/>
          <a:p>
            <a:pPr lvl="0"/>
            <a:endParaRPr lang="en-US" b="1" dirty="0"/>
          </a:p>
          <a:p>
            <a:pPr lvl="0"/>
            <a:endParaRPr lang="en-US" b="1" dirty="0"/>
          </a:p>
          <a:p>
            <a:pPr marL="285750" lvl="0" indent="-285750">
              <a:buFont typeface="Arial" panose="020B0604020202020204" pitchFamily="34" charset="0"/>
              <a:buChar char="•"/>
            </a:pPr>
            <a:endParaRPr lang="en-IN" b="1" dirty="0"/>
          </a:p>
          <a:p>
            <a:pPr marL="285750" lvl="0" indent="-285750">
              <a:buFont typeface="Arial" panose="020B0604020202020204" pitchFamily="34" charset="0"/>
              <a:buChar char="•"/>
            </a:pPr>
            <a:endParaRPr lang="en-IN" b="1" dirty="0"/>
          </a:p>
          <a:p>
            <a:pPr marL="285750" lvl="0" indent="-285750">
              <a:buFont typeface="Arial" panose="020B0604020202020204" pitchFamily="34" charset="0"/>
              <a:buChar char="•"/>
            </a:pPr>
            <a:endParaRPr lang="en-IN" b="1" dirty="0"/>
          </a:p>
          <a:p>
            <a:pPr marL="285750" lvl="0" indent="-285750">
              <a:buFont typeface="Arial" panose="020B0604020202020204" pitchFamily="34" charset="0"/>
              <a:buChar char="•"/>
            </a:pPr>
            <a:endParaRPr lang="en-IN" b="1" dirty="0"/>
          </a:p>
          <a:p>
            <a:pPr marL="285750" lvl="0" indent="-285750">
              <a:buFont typeface="Arial" panose="020B0604020202020204" pitchFamily="34" charset="0"/>
              <a:buChar char="•"/>
            </a:pPr>
            <a:endParaRPr lang="en-IN" b="1" dirty="0"/>
          </a:p>
          <a:p>
            <a:pPr marL="285750" lvl="0" indent="-285750">
              <a:buFont typeface="Arial" panose="020B0604020202020204" pitchFamily="34" charset="0"/>
              <a:buChar char="•"/>
            </a:pPr>
            <a:r>
              <a:rPr lang="en-IN" b="1" dirty="0"/>
              <a:t>Useful secondary information:</a:t>
            </a:r>
            <a:r>
              <a:rPr lang="en-IN" dirty="0"/>
              <a:t> Generally, the first few sentences of the given data give you the basic information that is required to know the general idea of the problem. This is called the ‘useful secondary information’.</a:t>
            </a:r>
          </a:p>
          <a:p>
            <a:pPr marL="285750" lvl="0" indent="-285750">
              <a:buFont typeface="Arial" panose="020B0604020202020204" pitchFamily="34" charset="0"/>
              <a:buChar char="•"/>
            </a:pPr>
            <a:r>
              <a:rPr lang="en-IN" b="1" dirty="0"/>
              <a:t>Actual information:</a:t>
            </a:r>
            <a:r>
              <a:rPr lang="en-IN" dirty="0"/>
              <a:t> Data left after putting aside the useful secondary information is called actual information. While trying to solve the problem, you should begin with the actual information while the useful secondary information should be kept in mind.</a:t>
            </a:r>
          </a:p>
          <a:p>
            <a:pPr marL="285750" lvl="0" indent="-285750">
              <a:buFont typeface="Arial" panose="020B0604020202020204" pitchFamily="34" charset="0"/>
              <a:buChar char="•"/>
            </a:pPr>
            <a:r>
              <a:rPr lang="en-IN" b="1" dirty="0"/>
              <a:t>Negative Information:</a:t>
            </a:r>
            <a:r>
              <a:rPr lang="en-IN" dirty="0"/>
              <a:t> Some parts of the actual information may consist of negative information. Negative information does not inform us anything exactly but it gives us a chance to eliminate a possibility. Sentences like “P is not the mother of Q” or “B is not a hill-station” are called negative information</a:t>
            </a:r>
          </a:p>
        </p:txBody>
      </p:sp>
      <p:sp>
        <p:nvSpPr>
          <p:cNvPr id="6" name="Rectangle 5"/>
          <p:cNvSpPr/>
          <p:nvPr/>
        </p:nvSpPr>
        <p:spPr>
          <a:xfrm>
            <a:off x="409433" y="1391695"/>
            <a:ext cx="9758149" cy="1846659"/>
          </a:xfrm>
          <a:prstGeom prst="rect">
            <a:avLst/>
          </a:prstGeom>
        </p:spPr>
        <p:txBody>
          <a:bodyPr wrap="square">
            <a:spAutoFit/>
          </a:bodyPr>
          <a:lstStyle/>
          <a:p>
            <a:r>
              <a:rPr lang="en-IN" sz="2400" b="1" dirty="0"/>
              <a:t>Basic steps to solve Logical Puzzles</a:t>
            </a:r>
          </a:p>
          <a:p>
            <a:endParaRPr lang="en-IN" dirty="0"/>
          </a:p>
          <a:p>
            <a:pPr marL="285750" lvl="0" indent="-285750">
              <a:buFont typeface="Arial" panose="020B0604020202020204" pitchFamily="34" charset="0"/>
              <a:buChar char="•"/>
            </a:pPr>
            <a:r>
              <a:rPr lang="en-IN" dirty="0"/>
              <a:t>Take a quick look at the question.</a:t>
            </a:r>
          </a:p>
          <a:p>
            <a:pPr marL="285750" lvl="0" indent="-285750">
              <a:buFont typeface="Arial" panose="020B0604020202020204" pitchFamily="34" charset="0"/>
              <a:buChar char="•"/>
            </a:pPr>
            <a:r>
              <a:rPr lang="en-IN" dirty="0"/>
              <a:t>Develop a general idea regarding the theme of the problem.</a:t>
            </a:r>
          </a:p>
          <a:p>
            <a:pPr marL="285750" lvl="0" indent="-285750">
              <a:buFont typeface="Arial" panose="020B0604020202020204" pitchFamily="34" charset="0"/>
              <a:buChar char="•"/>
            </a:pPr>
            <a:r>
              <a:rPr lang="en-IN" dirty="0"/>
              <a:t>Select the data that is giving you some concrete information out of total information given. Also, select the data which helps in ruling out certain possibilities.</a:t>
            </a:r>
          </a:p>
        </p:txBody>
      </p:sp>
    </p:spTree>
    <p:extLst>
      <p:ext uri="{BB962C8B-B14F-4D97-AF65-F5344CB8AC3E}">
        <p14:creationId xmlns:p14="http://schemas.microsoft.com/office/powerpoint/2010/main" val="30328314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2398349"/>
          </a:xfrm>
          <a:prstGeom prst="rect">
            <a:avLst/>
          </a:prstGeom>
        </p:spPr>
        <p:txBody>
          <a:bodyPr wrap="square">
            <a:spAutoFit/>
          </a:bodyPr>
          <a:lstStyle/>
          <a:p>
            <a:pPr>
              <a:lnSpc>
                <a:spcPct val="115000"/>
              </a:lnSpc>
            </a:pPr>
            <a:r>
              <a:rPr lang="en-US" sz="2000" b="1" dirty="0">
                <a:latin typeface="Segoe UI" panose="020B0502040204020203" pitchFamily="34" charset="0"/>
                <a:ea typeface="Times New Roman" panose="02020603050405020304" pitchFamily="18" charset="0"/>
                <a:cs typeface="Mangal"/>
              </a:rPr>
              <a:t>Q2. Statements: </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latin typeface="Segoe UI" panose="020B0502040204020203" pitchFamily="34" charset="0"/>
                <a:ea typeface="Times New Roman" panose="02020603050405020304" pitchFamily="18" charset="0"/>
                <a:cs typeface="Mangal"/>
              </a:rPr>
              <a:t>Some locks are keys</a:t>
            </a:r>
          </a:p>
          <a:p>
            <a:pPr>
              <a:lnSpc>
                <a:spcPct val="115000"/>
              </a:lnSpc>
            </a:pPr>
            <a:r>
              <a:rPr lang="en-US" sz="2000" dirty="0">
                <a:latin typeface="Segoe UI" panose="020B0502040204020203" pitchFamily="34" charset="0"/>
                <a:ea typeface="Calibri" panose="020F0502020204030204" pitchFamily="34" charset="0"/>
                <a:cs typeface="Mangal"/>
              </a:rPr>
              <a:t>All keys are handles</a:t>
            </a:r>
            <a:endParaRPr lang="en-US" sz="2000" dirty="0">
              <a:latin typeface="Calibri" panose="020F0502020204030204" pitchFamily="34" charset="0"/>
              <a:ea typeface="Calibri" panose="020F0502020204030204" pitchFamily="34" charset="0"/>
              <a:cs typeface="Mangal"/>
            </a:endParaRPr>
          </a:p>
          <a:p>
            <a:pPr>
              <a:lnSpc>
                <a:spcPct val="115000"/>
              </a:lnSpc>
            </a:pPr>
            <a:r>
              <a:rPr lang="en-US" sz="2000" b="1" dirty="0">
                <a:latin typeface="Segoe UI" panose="020B0502040204020203" pitchFamily="34" charset="0"/>
                <a:ea typeface="Times New Roman" panose="02020603050405020304" pitchFamily="18" charset="0"/>
                <a:cs typeface="Mangal"/>
              </a:rPr>
              <a:t>Conclusions:</a:t>
            </a:r>
            <a:endParaRPr lang="en-US" dirty="0">
              <a:latin typeface="Calibri" panose="020F0502020204030204" pitchFamily="34" charset="0"/>
              <a:ea typeface="Calibri" panose="020F0502020204030204" pitchFamily="34" charset="0"/>
              <a:cs typeface="Mangal"/>
            </a:endParaRPr>
          </a:p>
          <a:p>
            <a:pPr>
              <a:lnSpc>
                <a:spcPct val="115000"/>
              </a:lnSpc>
              <a:spcBef>
                <a:spcPts val="750"/>
              </a:spcBef>
            </a:pPr>
            <a:r>
              <a:rPr lang="en-US" sz="2000" dirty="0">
                <a:latin typeface="Segoe UI" panose="020B0502040204020203" pitchFamily="34" charset="0"/>
                <a:ea typeface="Times New Roman" panose="02020603050405020304" pitchFamily="18" charset="0"/>
                <a:cs typeface="Mangal"/>
              </a:rPr>
              <a:t>(1) Some handles are locks</a:t>
            </a:r>
            <a:endParaRPr lang="en-US" dirty="0">
              <a:latin typeface="Calibri" panose="020F0502020204030204" pitchFamily="34" charset="0"/>
              <a:ea typeface="Calibri" panose="020F0502020204030204" pitchFamily="34" charset="0"/>
              <a:cs typeface="Mangal"/>
            </a:endParaRPr>
          </a:p>
          <a:p>
            <a:pPr>
              <a:lnSpc>
                <a:spcPct val="115000"/>
              </a:lnSpc>
              <a:spcBef>
                <a:spcPts val="750"/>
              </a:spcBef>
            </a:pPr>
            <a:r>
              <a:rPr lang="en-US" sz="2000" dirty="0">
                <a:latin typeface="Segoe UI" panose="020B0502040204020203" pitchFamily="34" charset="0"/>
                <a:ea typeface="Times New Roman" panose="02020603050405020304" pitchFamily="18" charset="0"/>
                <a:cs typeface="Mangal"/>
              </a:rPr>
              <a:t>(2) Some handles are not locks</a:t>
            </a:r>
            <a:endParaRPr lang="en-US"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3628406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2752292"/>
          </a:xfrm>
          <a:prstGeom prst="rect">
            <a:avLst/>
          </a:prstGeom>
        </p:spPr>
        <p:txBody>
          <a:bodyPr wrap="square">
            <a:spAutoFit/>
          </a:bodyPr>
          <a:lstStyle/>
          <a:p>
            <a:pPr>
              <a:lnSpc>
                <a:spcPct val="115000"/>
              </a:lnSpc>
            </a:pPr>
            <a:r>
              <a:rPr lang="en-US" sz="2000" b="1" dirty="0">
                <a:latin typeface="Segoe UI" panose="020B0502040204020203" pitchFamily="34" charset="0"/>
                <a:ea typeface="Times New Roman" panose="02020603050405020304" pitchFamily="18" charset="0"/>
                <a:cs typeface="Mangal"/>
              </a:rPr>
              <a:t>Q3. Statements: </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latin typeface="Segoe UI" panose="020B0502040204020203" pitchFamily="34" charset="0"/>
                <a:ea typeface="Times New Roman" panose="02020603050405020304" pitchFamily="18" charset="0"/>
                <a:cs typeface="Mangal"/>
              </a:rPr>
              <a:t>All windows are walls</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latin typeface="Segoe UI" panose="020B0502040204020203" pitchFamily="34" charset="0"/>
                <a:ea typeface="Times New Roman" panose="02020603050405020304" pitchFamily="18" charset="0"/>
                <a:cs typeface="Mangal"/>
              </a:rPr>
              <a:t>No walls are doors</a:t>
            </a:r>
          </a:p>
          <a:p>
            <a:pPr>
              <a:lnSpc>
                <a:spcPct val="115000"/>
              </a:lnSpc>
            </a:pPr>
            <a:r>
              <a:rPr lang="en-US" sz="2000" dirty="0">
                <a:latin typeface="Segoe UI" panose="020B0502040204020203" pitchFamily="34" charset="0"/>
                <a:ea typeface="Calibri" panose="020F0502020204030204" pitchFamily="34" charset="0"/>
                <a:cs typeface="Segoe UI" panose="020B0502040204020203" pitchFamily="34" charset="0"/>
              </a:rPr>
              <a:t>No doors are roof</a:t>
            </a:r>
          </a:p>
          <a:p>
            <a:pPr>
              <a:lnSpc>
                <a:spcPct val="115000"/>
              </a:lnSpc>
            </a:pPr>
            <a:r>
              <a:rPr lang="en-US" sz="2000" b="1" dirty="0">
                <a:latin typeface="Segoe UI" panose="020B0502040204020203" pitchFamily="34" charset="0"/>
                <a:ea typeface="Times New Roman" panose="02020603050405020304" pitchFamily="18" charset="0"/>
                <a:cs typeface="Mangal"/>
              </a:rPr>
              <a:t>Conclusions:</a:t>
            </a:r>
            <a:endParaRPr lang="en-US" dirty="0">
              <a:latin typeface="Calibri" panose="020F0502020204030204" pitchFamily="34" charset="0"/>
              <a:ea typeface="Calibri" panose="020F0502020204030204" pitchFamily="34" charset="0"/>
              <a:cs typeface="Mangal"/>
            </a:endParaRPr>
          </a:p>
          <a:p>
            <a:pPr marL="342900" indent="-342900">
              <a:lnSpc>
                <a:spcPct val="115000"/>
              </a:lnSpc>
              <a:spcBef>
                <a:spcPts val="750"/>
              </a:spcBef>
              <a:buAutoNum type="arabicParenBoth"/>
            </a:pPr>
            <a:r>
              <a:rPr lang="en-US" sz="2000" dirty="0">
                <a:latin typeface="Segoe UI" panose="020B0502040204020203" pitchFamily="34" charset="0"/>
                <a:ea typeface="Times New Roman" panose="02020603050405020304" pitchFamily="18" charset="0"/>
                <a:cs typeface="Mangal"/>
              </a:rPr>
              <a:t>No walls are roof</a:t>
            </a:r>
          </a:p>
          <a:p>
            <a:pPr marL="342900" indent="-342900">
              <a:lnSpc>
                <a:spcPct val="115000"/>
              </a:lnSpc>
              <a:spcBef>
                <a:spcPts val="750"/>
              </a:spcBef>
              <a:buAutoNum type="arabicParenBoth"/>
            </a:pPr>
            <a:r>
              <a:rPr lang="en-US" sz="2000" dirty="0">
                <a:latin typeface="Segoe UI" panose="020B0502040204020203" pitchFamily="34" charset="0"/>
                <a:ea typeface="Times New Roman" panose="02020603050405020304" pitchFamily="18" charset="0"/>
                <a:cs typeface="Mangal"/>
              </a:rPr>
              <a:t>No doors are windows</a:t>
            </a:r>
            <a:endParaRPr lang="en-US"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1955740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2752292"/>
          </a:xfrm>
          <a:prstGeom prst="rect">
            <a:avLst/>
          </a:prstGeom>
        </p:spPr>
        <p:txBody>
          <a:bodyPr wrap="square">
            <a:spAutoFit/>
          </a:bodyPr>
          <a:lstStyle/>
          <a:p>
            <a:pPr>
              <a:lnSpc>
                <a:spcPct val="115000"/>
              </a:lnSpc>
            </a:pPr>
            <a:r>
              <a:rPr lang="en-US" sz="2000" b="1" dirty="0">
                <a:latin typeface="Segoe UI" panose="020B0502040204020203" pitchFamily="34" charset="0"/>
                <a:ea typeface="Times New Roman" panose="02020603050405020304" pitchFamily="18" charset="0"/>
                <a:cs typeface="Mangal"/>
              </a:rPr>
              <a:t>Q4. Statements: </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latin typeface="Segoe UI" panose="020B0502040204020203" pitchFamily="34" charset="0"/>
                <a:ea typeface="Times New Roman" panose="02020603050405020304" pitchFamily="18" charset="0"/>
                <a:cs typeface="Mangal"/>
              </a:rPr>
              <a:t>Some hands are hair</a:t>
            </a:r>
          </a:p>
          <a:p>
            <a:pPr>
              <a:lnSpc>
                <a:spcPct val="115000"/>
              </a:lnSpc>
            </a:pPr>
            <a:r>
              <a:rPr lang="en-US" sz="2000" dirty="0">
                <a:latin typeface="Segoe UI" panose="020B0502040204020203" pitchFamily="34" charset="0"/>
                <a:ea typeface="Calibri" panose="020F0502020204030204" pitchFamily="34" charset="0"/>
                <a:cs typeface="Mangal"/>
              </a:rPr>
              <a:t>All hair are heads</a:t>
            </a:r>
          </a:p>
          <a:p>
            <a:pPr>
              <a:lnSpc>
                <a:spcPct val="115000"/>
              </a:lnSpc>
            </a:pPr>
            <a:r>
              <a:rPr lang="en-US" sz="2000" dirty="0">
                <a:latin typeface="Segoe UI" panose="020B0502040204020203" pitchFamily="34" charset="0"/>
                <a:ea typeface="Calibri" panose="020F0502020204030204" pitchFamily="34" charset="0"/>
                <a:cs typeface="Mangal"/>
              </a:rPr>
              <a:t>All heads are heart</a:t>
            </a:r>
            <a:endParaRPr lang="en-US" sz="2000" dirty="0">
              <a:latin typeface="Calibri" panose="020F0502020204030204" pitchFamily="34" charset="0"/>
              <a:ea typeface="Calibri" panose="020F0502020204030204" pitchFamily="34" charset="0"/>
              <a:cs typeface="Mangal"/>
            </a:endParaRPr>
          </a:p>
          <a:p>
            <a:pPr>
              <a:lnSpc>
                <a:spcPct val="115000"/>
              </a:lnSpc>
            </a:pPr>
            <a:r>
              <a:rPr lang="en-US" sz="2000" b="1" dirty="0">
                <a:latin typeface="Segoe UI" panose="020B0502040204020203" pitchFamily="34" charset="0"/>
                <a:ea typeface="Times New Roman" panose="02020603050405020304" pitchFamily="18" charset="0"/>
                <a:cs typeface="Mangal"/>
              </a:rPr>
              <a:t>Conclusions:</a:t>
            </a:r>
            <a:endParaRPr lang="en-US" dirty="0">
              <a:latin typeface="Calibri" panose="020F0502020204030204" pitchFamily="34" charset="0"/>
              <a:ea typeface="Calibri" panose="020F0502020204030204" pitchFamily="34" charset="0"/>
              <a:cs typeface="Mangal"/>
            </a:endParaRPr>
          </a:p>
          <a:p>
            <a:pPr>
              <a:lnSpc>
                <a:spcPct val="115000"/>
              </a:lnSpc>
              <a:spcBef>
                <a:spcPts val="750"/>
              </a:spcBef>
            </a:pPr>
            <a:r>
              <a:rPr lang="en-US" sz="2000" dirty="0">
                <a:latin typeface="Segoe UI" panose="020B0502040204020203" pitchFamily="34" charset="0"/>
                <a:ea typeface="Times New Roman" panose="02020603050405020304" pitchFamily="18" charset="0"/>
                <a:cs typeface="Mangal"/>
              </a:rPr>
              <a:t>(1) Some hearts are hands</a:t>
            </a:r>
            <a:endParaRPr lang="en-US" dirty="0">
              <a:latin typeface="Calibri" panose="020F0502020204030204" pitchFamily="34" charset="0"/>
              <a:ea typeface="Calibri" panose="020F0502020204030204" pitchFamily="34" charset="0"/>
              <a:cs typeface="Mangal"/>
            </a:endParaRPr>
          </a:p>
          <a:p>
            <a:pPr>
              <a:lnSpc>
                <a:spcPct val="115000"/>
              </a:lnSpc>
              <a:spcBef>
                <a:spcPts val="750"/>
              </a:spcBef>
            </a:pPr>
            <a:r>
              <a:rPr lang="en-US" sz="2000" dirty="0">
                <a:latin typeface="Segoe UI" panose="020B0502040204020203" pitchFamily="34" charset="0"/>
                <a:ea typeface="Times New Roman" panose="02020603050405020304" pitchFamily="18" charset="0"/>
                <a:cs typeface="Mangal"/>
              </a:rPr>
              <a:t>(2) No heads are hand</a:t>
            </a:r>
            <a:endParaRPr lang="en-US"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3665877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2752292"/>
          </a:xfrm>
          <a:prstGeom prst="rect">
            <a:avLst/>
          </a:prstGeom>
        </p:spPr>
        <p:txBody>
          <a:bodyPr wrap="square">
            <a:spAutoFit/>
          </a:bodyPr>
          <a:lstStyle/>
          <a:p>
            <a:pPr>
              <a:lnSpc>
                <a:spcPct val="115000"/>
              </a:lnSpc>
            </a:pPr>
            <a:r>
              <a:rPr lang="en-US" sz="2000" b="1" dirty="0">
                <a:latin typeface="Segoe UI" panose="020B0502040204020203" pitchFamily="34" charset="0"/>
                <a:ea typeface="Times New Roman" panose="02020603050405020304" pitchFamily="18" charset="0"/>
                <a:cs typeface="Mangal"/>
              </a:rPr>
              <a:t>Q5. Statements: </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latin typeface="Segoe UI" panose="020B0502040204020203" pitchFamily="34" charset="0"/>
                <a:ea typeface="Times New Roman" panose="02020603050405020304" pitchFamily="18" charset="0"/>
                <a:cs typeface="Mangal"/>
              </a:rPr>
              <a:t>Some fans are coolers</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latin typeface="Segoe UI" panose="020B0502040204020203" pitchFamily="34" charset="0"/>
                <a:ea typeface="Times New Roman" panose="02020603050405020304" pitchFamily="18" charset="0"/>
                <a:cs typeface="Mangal"/>
              </a:rPr>
              <a:t>All coolers are televisions</a:t>
            </a:r>
          </a:p>
          <a:p>
            <a:pPr>
              <a:lnSpc>
                <a:spcPct val="115000"/>
              </a:lnSpc>
            </a:pPr>
            <a:r>
              <a:rPr lang="en-US" sz="2000" dirty="0">
                <a:latin typeface="Segoe UI" panose="020B0502040204020203" pitchFamily="34" charset="0"/>
                <a:ea typeface="Calibri" panose="020F0502020204030204" pitchFamily="34" charset="0"/>
                <a:cs typeface="Segoe UI" panose="020B0502040204020203" pitchFamily="34" charset="0"/>
              </a:rPr>
              <a:t>No televisions are tube light</a:t>
            </a:r>
          </a:p>
          <a:p>
            <a:pPr>
              <a:lnSpc>
                <a:spcPct val="115000"/>
              </a:lnSpc>
            </a:pPr>
            <a:r>
              <a:rPr lang="en-US" sz="2000" b="1" dirty="0">
                <a:latin typeface="Segoe UI" panose="020B0502040204020203" pitchFamily="34" charset="0"/>
                <a:ea typeface="Times New Roman" panose="02020603050405020304" pitchFamily="18" charset="0"/>
                <a:cs typeface="Mangal"/>
              </a:rPr>
              <a:t>Conclusions:</a:t>
            </a:r>
            <a:endParaRPr lang="en-US" dirty="0">
              <a:latin typeface="Calibri" panose="020F0502020204030204" pitchFamily="34" charset="0"/>
              <a:ea typeface="Calibri" panose="020F0502020204030204" pitchFamily="34" charset="0"/>
              <a:cs typeface="Mangal"/>
            </a:endParaRPr>
          </a:p>
          <a:p>
            <a:pPr marL="342900" indent="-342900">
              <a:lnSpc>
                <a:spcPct val="115000"/>
              </a:lnSpc>
              <a:spcBef>
                <a:spcPts val="750"/>
              </a:spcBef>
              <a:buAutoNum type="arabicParenBoth"/>
            </a:pPr>
            <a:r>
              <a:rPr lang="en-US" sz="2000" dirty="0">
                <a:latin typeface="Segoe UI" panose="020B0502040204020203" pitchFamily="34" charset="0"/>
                <a:ea typeface="Times New Roman" panose="02020603050405020304" pitchFamily="18" charset="0"/>
                <a:cs typeface="Mangal"/>
              </a:rPr>
              <a:t>Some fans are not tube light</a:t>
            </a:r>
          </a:p>
          <a:p>
            <a:pPr marL="342900" indent="-342900">
              <a:lnSpc>
                <a:spcPct val="115000"/>
              </a:lnSpc>
              <a:spcBef>
                <a:spcPts val="750"/>
              </a:spcBef>
              <a:buAutoNum type="arabicParenBoth"/>
            </a:pPr>
            <a:r>
              <a:rPr lang="en-US" sz="2000" dirty="0">
                <a:latin typeface="Segoe UI" panose="020B0502040204020203" pitchFamily="34" charset="0"/>
                <a:ea typeface="Times New Roman" panose="02020603050405020304" pitchFamily="18" charset="0"/>
                <a:cs typeface="Mangal"/>
              </a:rPr>
              <a:t>No coolers are tube light</a:t>
            </a:r>
            <a:endParaRPr lang="en-US"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1403457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2569934"/>
          </a:xfrm>
          <a:prstGeom prst="rect">
            <a:avLst/>
          </a:prstGeom>
        </p:spPr>
        <p:txBody>
          <a:bodyPr wrap="square">
            <a:spAutoFit/>
          </a:bodyPr>
          <a:lstStyle/>
          <a:p>
            <a:pPr>
              <a:lnSpc>
                <a:spcPct val="115000"/>
              </a:lnSpc>
            </a:pPr>
            <a:r>
              <a:rPr lang="en-US" sz="2000" b="1" dirty="0">
                <a:latin typeface="Segoe UI" panose="020B0502040204020203" pitchFamily="34" charset="0"/>
                <a:ea typeface="Times New Roman" panose="02020603050405020304" pitchFamily="18" charset="0"/>
                <a:cs typeface="Mangal"/>
              </a:rPr>
              <a:t>Q6. Statements: </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latin typeface="Segoe UI" panose="020B0502040204020203" pitchFamily="34" charset="0"/>
                <a:ea typeface="Calibri" panose="020F0502020204030204" pitchFamily="34" charset="0"/>
                <a:cs typeface="Mangal"/>
              </a:rPr>
              <a:t>All man are rich</a:t>
            </a:r>
          </a:p>
          <a:p>
            <a:pPr>
              <a:lnSpc>
                <a:spcPct val="115000"/>
              </a:lnSpc>
            </a:pPr>
            <a:r>
              <a:rPr lang="en-US" sz="2000" dirty="0">
                <a:latin typeface="Segoe UI" panose="020B0502040204020203" pitchFamily="34" charset="0"/>
                <a:ea typeface="Calibri" panose="020F0502020204030204" pitchFamily="34" charset="0"/>
                <a:cs typeface="Mangal"/>
              </a:rPr>
              <a:t>All rich are gentle</a:t>
            </a:r>
          </a:p>
          <a:p>
            <a:pPr>
              <a:lnSpc>
                <a:spcPct val="115000"/>
              </a:lnSpc>
            </a:pPr>
            <a:r>
              <a:rPr lang="en-US" sz="2000" dirty="0">
                <a:latin typeface="Segoe UI" panose="020B0502040204020203" pitchFamily="34" charset="0"/>
                <a:ea typeface="Times New Roman" panose="02020603050405020304" pitchFamily="18" charset="0"/>
                <a:cs typeface="Mangal"/>
              </a:rPr>
              <a:t>Some gentle are intelligent</a:t>
            </a:r>
          </a:p>
          <a:p>
            <a:pPr>
              <a:lnSpc>
                <a:spcPct val="115000"/>
              </a:lnSpc>
            </a:pPr>
            <a:r>
              <a:rPr lang="en-US" sz="2000" b="1" dirty="0">
                <a:latin typeface="Segoe UI" panose="020B0502040204020203" pitchFamily="34" charset="0"/>
                <a:ea typeface="Times New Roman" panose="02020603050405020304" pitchFamily="18" charset="0"/>
                <a:cs typeface="Mangal"/>
              </a:rPr>
              <a:t>Conclusions:</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latin typeface="Segoe UI" panose="020B0502040204020203" pitchFamily="34" charset="0"/>
                <a:ea typeface="Times New Roman" panose="02020603050405020304" pitchFamily="18" charset="0"/>
                <a:cs typeface="Mangal"/>
              </a:rPr>
              <a:t>(1) All man are intelligent</a:t>
            </a:r>
          </a:p>
          <a:p>
            <a:pPr>
              <a:lnSpc>
                <a:spcPct val="115000"/>
              </a:lnSpc>
            </a:pPr>
            <a:r>
              <a:rPr lang="en-US" sz="2000" dirty="0">
                <a:latin typeface="Segoe UI" panose="020B0502040204020203" pitchFamily="34" charset="0"/>
                <a:ea typeface="Times New Roman" panose="02020603050405020304" pitchFamily="18" charset="0"/>
                <a:cs typeface="Mangal"/>
              </a:rPr>
              <a:t>(2) No man are intelligent</a:t>
            </a:r>
          </a:p>
        </p:txBody>
      </p:sp>
    </p:spTree>
    <p:extLst>
      <p:ext uri="{BB962C8B-B14F-4D97-AF65-F5344CB8AC3E}">
        <p14:creationId xmlns:p14="http://schemas.microsoft.com/office/powerpoint/2010/main" val="1301240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2752292"/>
          </a:xfrm>
          <a:prstGeom prst="rect">
            <a:avLst/>
          </a:prstGeom>
        </p:spPr>
        <p:txBody>
          <a:bodyPr wrap="square">
            <a:spAutoFit/>
          </a:bodyPr>
          <a:lstStyle/>
          <a:p>
            <a:pPr>
              <a:lnSpc>
                <a:spcPct val="115000"/>
              </a:lnSpc>
            </a:pPr>
            <a:r>
              <a:rPr lang="en-US" sz="2000" b="1" dirty="0">
                <a:latin typeface="Segoe UI" panose="020B0502040204020203" pitchFamily="34" charset="0"/>
                <a:ea typeface="Times New Roman" panose="02020603050405020304" pitchFamily="18" charset="0"/>
                <a:cs typeface="Mangal"/>
              </a:rPr>
              <a:t>Q7. Statements: </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latin typeface="Segoe UI" panose="020B0502040204020203" pitchFamily="34" charset="0"/>
                <a:ea typeface="Times New Roman" panose="02020603050405020304" pitchFamily="18" charset="0"/>
                <a:cs typeface="Mangal"/>
              </a:rPr>
              <a:t>Some pens are erasers</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latin typeface="Segoe UI" panose="020B0502040204020203" pitchFamily="34" charset="0"/>
                <a:ea typeface="Times New Roman" panose="02020603050405020304" pitchFamily="18" charset="0"/>
                <a:cs typeface="Mangal"/>
              </a:rPr>
              <a:t>Some erasers are pencils</a:t>
            </a:r>
          </a:p>
          <a:p>
            <a:pPr>
              <a:lnSpc>
                <a:spcPct val="115000"/>
              </a:lnSpc>
            </a:pPr>
            <a:r>
              <a:rPr lang="en-US" sz="2000" dirty="0">
                <a:latin typeface="Segoe UI" panose="020B0502040204020203" pitchFamily="34" charset="0"/>
                <a:ea typeface="Calibri" panose="020F0502020204030204" pitchFamily="34" charset="0"/>
                <a:cs typeface="Segoe UI" panose="020B0502040204020203" pitchFamily="34" charset="0"/>
              </a:rPr>
              <a:t>No pencils are sharpeners</a:t>
            </a:r>
          </a:p>
          <a:p>
            <a:pPr>
              <a:lnSpc>
                <a:spcPct val="115000"/>
              </a:lnSpc>
            </a:pPr>
            <a:r>
              <a:rPr lang="en-US" sz="2000" b="1" dirty="0">
                <a:latin typeface="Segoe UI" panose="020B0502040204020203" pitchFamily="34" charset="0"/>
                <a:ea typeface="Times New Roman" panose="02020603050405020304" pitchFamily="18" charset="0"/>
                <a:cs typeface="Mangal"/>
              </a:rPr>
              <a:t>Conclusions:</a:t>
            </a:r>
            <a:endParaRPr lang="en-US" dirty="0">
              <a:latin typeface="Calibri" panose="020F0502020204030204" pitchFamily="34" charset="0"/>
              <a:ea typeface="Calibri" panose="020F0502020204030204" pitchFamily="34" charset="0"/>
              <a:cs typeface="Mangal"/>
            </a:endParaRPr>
          </a:p>
          <a:p>
            <a:pPr marL="342900" indent="-342900">
              <a:lnSpc>
                <a:spcPct val="115000"/>
              </a:lnSpc>
              <a:spcBef>
                <a:spcPts val="750"/>
              </a:spcBef>
              <a:buAutoNum type="arabicParenBoth"/>
            </a:pPr>
            <a:r>
              <a:rPr lang="en-US" sz="2000" dirty="0">
                <a:latin typeface="Segoe UI" panose="020B0502040204020203" pitchFamily="34" charset="0"/>
                <a:ea typeface="Times New Roman" panose="02020603050405020304" pitchFamily="18" charset="0"/>
                <a:cs typeface="Mangal"/>
              </a:rPr>
              <a:t>Some pens are pencils</a:t>
            </a:r>
          </a:p>
          <a:p>
            <a:pPr marL="342900" indent="-342900">
              <a:lnSpc>
                <a:spcPct val="115000"/>
              </a:lnSpc>
              <a:spcBef>
                <a:spcPts val="750"/>
              </a:spcBef>
              <a:buAutoNum type="arabicParenBoth"/>
            </a:pPr>
            <a:r>
              <a:rPr lang="en-US" sz="2000" dirty="0">
                <a:latin typeface="Segoe UI" panose="020B0502040204020203" pitchFamily="34" charset="0"/>
                <a:ea typeface="Calibri" panose="020F0502020204030204" pitchFamily="34" charset="0"/>
                <a:cs typeface="Mangal"/>
              </a:rPr>
              <a:t>Some sharpeners are not erasers</a:t>
            </a:r>
            <a:endParaRPr lang="en-US"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2610750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2752292"/>
          </a:xfrm>
          <a:prstGeom prst="rect">
            <a:avLst/>
          </a:prstGeom>
        </p:spPr>
        <p:txBody>
          <a:bodyPr wrap="square">
            <a:spAutoFit/>
          </a:bodyPr>
          <a:lstStyle/>
          <a:p>
            <a:pPr>
              <a:lnSpc>
                <a:spcPct val="115000"/>
              </a:lnSpc>
            </a:pPr>
            <a:r>
              <a:rPr lang="en-US" sz="2000" b="1" dirty="0">
                <a:latin typeface="Segoe UI" panose="020B0502040204020203" pitchFamily="34" charset="0"/>
                <a:ea typeface="Times New Roman" panose="02020603050405020304" pitchFamily="18" charset="0"/>
                <a:cs typeface="Mangal"/>
              </a:rPr>
              <a:t>Q8. Statements: </a:t>
            </a:r>
            <a:endParaRPr lang="en-US" dirty="0">
              <a:latin typeface="Calibri" panose="020F0502020204030204" pitchFamily="34" charset="0"/>
              <a:ea typeface="Calibri" panose="020F0502020204030204" pitchFamily="34" charset="0"/>
              <a:cs typeface="Mangal"/>
            </a:endParaRPr>
          </a:p>
          <a:p>
            <a:pPr>
              <a:lnSpc>
                <a:spcPct val="115000"/>
              </a:lnSpc>
            </a:pPr>
            <a:r>
              <a:rPr lang="en-US" sz="2000" dirty="0">
                <a:latin typeface="Segoe UI" panose="020B0502040204020203" pitchFamily="34" charset="0"/>
                <a:ea typeface="Calibri" panose="020F0502020204030204" pitchFamily="34" charset="0"/>
                <a:cs typeface="Mangal"/>
              </a:rPr>
              <a:t>Some buses are scooters</a:t>
            </a:r>
          </a:p>
          <a:p>
            <a:pPr>
              <a:lnSpc>
                <a:spcPct val="115000"/>
              </a:lnSpc>
            </a:pPr>
            <a:r>
              <a:rPr lang="en-US" sz="2000" dirty="0">
                <a:latin typeface="Segoe UI" panose="020B0502040204020203" pitchFamily="34" charset="0"/>
                <a:ea typeface="Calibri" panose="020F0502020204030204" pitchFamily="34" charset="0"/>
                <a:cs typeface="Mangal"/>
              </a:rPr>
              <a:t>No scooters are bikes</a:t>
            </a:r>
          </a:p>
          <a:p>
            <a:pPr>
              <a:lnSpc>
                <a:spcPct val="115000"/>
              </a:lnSpc>
            </a:pPr>
            <a:r>
              <a:rPr lang="en-US" sz="2000" dirty="0">
                <a:latin typeface="Segoe UI" panose="020B0502040204020203" pitchFamily="34" charset="0"/>
                <a:ea typeface="Times New Roman" panose="02020603050405020304" pitchFamily="18" charset="0"/>
                <a:cs typeface="Mangal"/>
              </a:rPr>
              <a:t>All bikes are ships</a:t>
            </a:r>
          </a:p>
          <a:p>
            <a:pPr>
              <a:lnSpc>
                <a:spcPct val="115000"/>
              </a:lnSpc>
            </a:pPr>
            <a:r>
              <a:rPr lang="en-US" sz="2000" b="1" dirty="0">
                <a:latin typeface="Segoe UI" panose="020B0502040204020203" pitchFamily="34" charset="0"/>
                <a:ea typeface="Times New Roman" panose="02020603050405020304" pitchFamily="18" charset="0"/>
                <a:cs typeface="Mangal"/>
              </a:rPr>
              <a:t>Conclusions:</a:t>
            </a:r>
            <a:endParaRPr lang="en-US" dirty="0">
              <a:latin typeface="Calibri" panose="020F0502020204030204" pitchFamily="34" charset="0"/>
              <a:ea typeface="Calibri" panose="020F0502020204030204" pitchFamily="34" charset="0"/>
              <a:cs typeface="Mangal"/>
            </a:endParaRPr>
          </a:p>
          <a:p>
            <a:pPr>
              <a:lnSpc>
                <a:spcPct val="115000"/>
              </a:lnSpc>
              <a:spcBef>
                <a:spcPts val="750"/>
              </a:spcBef>
            </a:pPr>
            <a:r>
              <a:rPr lang="en-US" sz="2000" dirty="0">
                <a:latin typeface="Segoe UI" panose="020B0502040204020203" pitchFamily="34" charset="0"/>
                <a:ea typeface="Times New Roman" panose="02020603050405020304" pitchFamily="18" charset="0"/>
                <a:cs typeface="Mangal"/>
              </a:rPr>
              <a:t>(1) Some bikes are not buses</a:t>
            </a:r>
            <a:endParaRPr lang="en-US" dirty="0">
              <a:latin typeface="Calibri" panose="020F0502020204030204" pitchFamily="34" charset="0"/>
              <a:ea typeface="Calibri" panose="020F0502020204030204" pitchFamily="34" charset="0"/>
              <a:cs typeface="Mangal"/>
            </a:endParaRPr>
          </a:p>
          <a:p>
            <a:pPr>
              <a:lnSpc>
                <a:spcPct val="115000"/>
              </a:lnSpc>
              <a:spcBef>
                <a:spcPts val="750"/>
              </a:spcBef>
            </a:pPr>
            <a:r>
              <a:rPr lang="en-US" sz="2000" dirty="0">
                <a:latin typeface="Segoe UI" panose="020B0502040204020203" pitchFamily="34" charset="0"/>
                <a:ea typeface="Times New Roman" panose="02020603050405020304" pitchFamily="18" charset="0"/>
                <a:cs typeface="Mangal"/>
              </a:rPr>
              <a:t>(2) Some ships are not scooters</a:t>
            </a:r>
            <a:endParaRPr lang="en-US"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3504988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20717" y="937927"/>
            <a:ext cx="10723948" cy="1862048"/>
          </a:xfrm>
          <a:prstGeom prst="rect">
            <a:avLst/>
          </a:prstGeom>
        </p:spPr>
        <p:txBody>
          <a:bodyPr wrap="square">
            <a:spAutoFit/>
          </a:bodyPr>
          <a:lstStyle/>
          <a:p>
            <a:pPr>
              <a:lnSpc>
                <a:spcPct val="115000"/>
              </a:lnSpc>
            </a:pPr>
            <a:r>
              <a:rPr lang="en-US" sz="2000" b="1" dirty="0">
                <a:latin typeface="Segoe UI" panose="020B0502040204020203" pitchFamily="34" charset="0"/>
                <a:cs typeface="Segoe UI" panose="020B0502040204020203" pitchFamily="34" charset="0"/>
              </a:rPr>
              <a:t>DIRECTIONS:</a:t>
            </a:r>
            <a:r>
              <a:rPr lang="en-US" sz="2000" dirty="0">
                <a:latin typeface="Segoe UI" panose="020B0502040204020203" pitchFamily="34" charset="0"/>
                <a:cs typeface="Segoe UI" panose="020B0502040204020203" pitchFamily="34" charset="0"/>
              </a:rPr>
              <a:t> </a:t>
            </a:r>
          </a:p>
          <a:p>
            <a:pPr>
              <a:lnSpc>
                <a:spcPct val="115000"/>
              </a:lnSpc>
            </a:pPr>
            <a:r>
              <a:rPr lang="en-US" sz="2000" dirty="0">
                <a:latin typeface="Segoe UI" panose="020B0502040204020203" pitchFamily="34" charset="0"/>
                <a:cs typeface="Segoe UI" panose="020B0502040204020203" pitchFamily="34" charset="0"/>
              </a:rPr>
              <a:t>In each of the questions below are given three statements, followed by conclusions: I, II, III, IV. You have to take the given statements to be true even if they seem to be at variance from commonly known facts. Read the conclusions and then decide which of the given conclusions logically follows from the given statements disregarding commonly known facts.</a:t>
            </a:r>
            <a:endParaRPr lang="en-US" sz="2000" dirty="0">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2983334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3970318"/>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Q9. Statements: </a:t>
            </a:r>
          </a:p>
          <a:p>
            <a:r>
              <a:rPr lang="en-US" dirty="0">
                <a:latin typeface="Segoe UI" panose="020B0502040204020203" pitchFamily="34" charset="0"/>
                <a:cs typeface="Segoe UI" panose="020B0502040204020203" pitchFamily="34" charset="0"/>
              </a:rPr>
              <a:t>Some hens are dogs. </a:t>
            </a:r>
          </a:p>
          <a:p>
            <a:r>
              <a:rPr lang="en-US" dirty="0">
                <a:latin typeface="Segoe UI" panose="020B0502040204020203" pitchFamily="34" charset="0"/>
                <a:cs typeface="Segoe UI" panose="020B0502040204020203" pitchFamily="34" charset="0"/>
              </a:rPr>
              <a:t>All frog are chairs. </a:t>
            </a:r>
          </a:p>
          <a:p>
            <a:r>
              <a:rPr lang="en-US" dirty="0">
                <a:latin typeface="Segoe UI" panose="020B0502040204020203" pitchFamily="34" charset="0"/>
                <a:cs typeface="Segoe UI" panose="020B0502040204020203" pitchFamily="34" charset="0"/>
              </a:rPr>
              <a:t>All dogs are frog.</a:t>
            </a: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Conclusion:</a:t>
            </a:r>
          </a:p>
          <a:p>
            <a:r>
              <a:rPr lang="en-US" dirty="0">
                <a:latin typeface="Segoe UI" panose="020B0502040204020203" pitchFamily="34" charset="0"/>
                <a:cs typeface="Segoe UI" panose="020B0502040204020203" pitchFamily="34" charset="0"/>
              </a:rPr>
              <a:t>I. Some hens are frog</a:t>
            </a:r>
          </a:p>
          <a:p>
            <a:r>
              <a:rPr lang="en-US" dirty="0">
                <a:latin typeface="Segoe UI" panose="020B0502040204020203" pitchFamily="34" charset="0"/>
                <a:cs typeface="Segoe UI" panose="020B0502040204020203" pitchFamily="34" charset="0"/>
              </a:rPr>
              <a:t>II. All frog are dogs</a:t>
            </a:r>
          </a:p>
          <a:p>
            <a:r>
              <a:rPr lang="en-US" dirty="0">
                <a:latin typeface="Segoe UI" panose="020B0502040204020203" pitchFamily="34" charset="0"/>
                <a:cs typeface="Segoe UI" panose="020B0502040204020203" pitchFamily="34" charset="0"/>
              </a:rPr>
              <a:t>III. All chairs are hens</a:t>
            </a:r>
          </a:p>
          <a:p>
            <a:r>
              <a:rPr lang="en-US" dirty="0">
                <a:latin typeface="Segoe UI" panose="020B0502040204020203" pitchFamily="34" charset="0"/>
                <a:cs typeface="Segoe UI" panose="020B0502040204020203" pitchFamily="34" charset="0"/>
              </a:rPr>
              <a:t>IV. All frog are hens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Only I &amp; II follow</a:t>
            </a:r>
          </a:p>
          <a:p>
            <a:r>
              <a:rPr lang="en-US" dirty="0">
                <a:latin typeface="Segoe UI" panose="020B0502040204020203" pitchFamily="34" charset="0"/>
                <a:cs typeface="Segoe UI" panose="020B0502040204020203" pitchFamily="34" charset="0"/>
              </a:rPr>
              <a:t>B. Only II follows</a:t>
            </a:r>
          </a:p>
          <a:p>
            <a:r>
              <a:rPr lang="en-US" dirty="0">
                <a:latin typeface="Segoe UI" panose="020B0502040204020203" pitchFamily="34" charset="0"/>
                <a:cs typeface="Segoe UI" panose="020B0502040204020203" pitchFamily="34" charset="0"/>
              </a:rPr>
              <a:t>C. Only I &amp; IV follow</a:t>
            </a:r>
          </a:p>
          <a:p>
            <a:r>
              <a:rPr lang="en-US" dirty="0">
                <a:latin typeface="Segoe UI" panose="020B0502040204020203" pitchFamily="34" charset="0"/>
                <a:cs typeface="Segoe UI" panose="020B0502040204020203" pitchFamily="34" charset="0"/>
              </a:rPr>
              <a:t>D. None of these</a:t>
            </a:r>
          </a:p>
        </p:txBody>
      </p:sp>
    </p:spTree>
    <p:extLst>
      <p:ext uri="{BB962C8B-B14F-4D97-AF65-F5344CB8AC3E}">
        <p14:creationId xmlns:p14="http://schemas.microsoft.com/office/powerpoint/2010/main" val="33383896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3970318"/>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Q10. Statements:</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Some hooks are crooks. </a:t>
            </a:r>
          </a:p>
          <a:p>
            <a:r>
              <a:rPr lang="en-US" dirty="0">
                <a:latin typeface="Segoe UI" panose="020B0502040204020203" pitchFamily="34" charset="0"/>
                <a:cs typeface="Segoe UI" panose="020B0502040204020203" pitchFamily="34" charset="0"/>
              </a:rPr>
              <a:t>All crooks are greens. </a:t>
            </a:r>
          </a:p>
          <a:p>
            <a:r>
              <a:rPr lang="en-US" dirty="0">
                <a:latin typeface="Segoe UI" panose="020B0502040204020203" pitchFamily="34" charset="0"/>
                <a:cs typeface="Segoe UI" panose="020B0502040204020203" pitchFamily="34" charset="0"/>
              </a:rPr>
              <a:t>Some greens are yellow.</a:t>
            </a:r>
            <a:br>
              <a:rPr lang="en-US"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Conclusion:</a:t>
            </a:r>
          </a:p>
          <a:p>
            <a:r>
              <a:rPr lang="en-US" dirty="0">
                <a:latin typeface="Segoe UI" panose="020B0502040204020203" pitchFamily="34" charset="0"/>
                <a:cs typeface="Segoe UI" panose="020B0502040204020203" pitchFamily="34" charset="0"/>
              </a:rPr>
              <a:t>I. Some yellow are crooks.</a:t>
            </a:r>
          </a:p>
          <a:p>
            <a:r>
              <a:rPr lang="en-US" dirty="0">
                <a:latin typeface="Segoe UI" panose="020B0502040204020203" pitchFamily="34" charset="0"/>
                <a:cs typeface="Segoe UI" panose="020B0502040204020203" pitchFamily="34" charset="0"/>
              </a:rPr>
              <a:t>II. Some greens are crooks.</a:t>
            </a:r>
          </a:p>
          <a:p>
            <a:r>
              <a:rPr lang="en-US" dirty="0">
                <a:latin typeface="Segoe UI" panose="020B0502040204020203" pitchFamily="34" charset="0"/>
                <a:cs typeface="Segoe UI" panose="020B0502040204020203" pitchFamily="34" charset="0"/>
              </a:rPr>
              <a:t>III. Some greens are hooks.</a:t>
            </a:r>
          </a:p>
          <a:p>
            <a:r>
              <a:rPr lang="en-US" dirty="0">
                <a:latin typeface="Segoe UI" panose="020B0502040204020203" pitchFamily="34" charset="0"/>
                <a:cs typeface="Segoe UI" panose="020B0502040204020203" pitchFamily="34" charset="0"/>
              </a:rPr>
              <a:t>IV. Some yellow are hooks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All follow</a:t>
            </a:r>
          </a:p>
          <a:p>
            <a:r>
              <a:rPr lang="en-US" dirty="0">
                <a:latin typeface="Segoe UI" panose="020B0502040204020203" pitchFamily="34" charset="0"/>
                <a:cs typeface="Segoe UI" panose="020B0502040204020203" pitchFamily="34" charset="0"/>
              </a:rPr>
              <a:t>B. Only II and III follow</a:t>
            </a:r>
          </a:p>
          <a:p>
            <a:r>
              <a:rPr lang="en-US" dirty="0">
                <a:latin typeface="Segoe UI" panose="020B0502040204020203" pitchFamily="34" charset="0"/>
                <a:cs typeface="Segoe UI" panose="020B0502040204020203" pitchFamily="34" charset="0"/>
              </a:rPr>
              <a:t>C. Only III follows</a:t>
            </a:r>
          </a:p>
          <a:p>
            <a:r>
              <a:rPr lang="en-US" dirty="0">
                <a:latin typeface="Segoe UI" panose="020B0502040204020203" pitchFamily="34" charset="0"/>
                <a:cs typeface="Segoe UI" panose="020B0502040204020203" pitchFamily="34" charset="0"/>
              </a:rPr>
              <a:t>D. Only IV follows</a:t>
            </a:r>
          </a:p>
        </p:txBody>
      </p:sp>
    </p:spTree>
    <p:extLst>
      <p:ext uri="{BB962C8B-B14F-4D97-AF65-F5344CB8AC3E}">
        <p14:creationId xmlns:p14="http://schemas.microsoft.com/office/powerpoint/2010/main" val="3216764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51844D7-95AF-4780-926B-3292E03A8429}"/>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p:cNvSpPr/>
          <p:nvPr/>
        </p:nvSpPr>
        <p:spPr>
          <a:xfrm>
            <a:off x="409433" y="1355090"/>
            <a:ext cx="10631606" cy="3970318"/>
          </a:xfrm>
          <a:prstGeom prst="rect">
            <a:avLst/>
          </a:prstGeom>
        </p:spPr>
        <p:txBody>
          <a:bodyPr wrap="square">
            <a:spAutoFit/>
          </a:bodyPr>
          <a:lstStyle/>
          <a:p>
            <a:r>
              <a:rPr lang="en-IN" dirty="0"/>
              <a:t>Points to remember while solving Logical Puzzles:</a:t>
            </a:r>
          </a:p>
          <a:p>
            <a:endParaRPr lang="en-US" dirty="0"/>
          </a:p>
          <a:p>
            <a:endParaRPr lang="en-IN" dirty="0"/>
          </a:p>
          <a:p>
            <a:pPr marL="342900" lvl="0" indent="-342900">
              <a:buFont typeface="+mj-lt"/>
              <a:buAutoNum type="arabicPeriod"/>
            </a:pPr>
            <a:r>
              <a:rPr lang="en-IN" dirty="0"/>
              <a:t>Firstly, collect all the direct information.</a:t>
            </a:r>
          </a:p>
          <a:p>
            <a:pPr marL="342900" lvl="0" indent="-342900">
              <a:buFont typeface="+mj-lt"/>
              <a:buAutoNum type="arabicPeriod"/>
            </a:pPr>
            <a:r>
              <a:rPr lang="en-IN" dirty="0"/>
              <a:t>Arrange the direct information in a tabular format.</a:t>
            </a:r>
          </a:p>
          <a:p>
            <a:pPr marL="342900" lvl="0" indent="-342900">
              <a:buFont typeface="+mj-lt"/>
              <a:buAutoNum type="arabicPeriod"/>
            </a:pPr>
            <a:r>
              <a:rPr lang="en-IN" dirty="0"/>
              <a:t>Then identify all the negative information and mark it in your table according to the given data.</a:t>
            </a:r>
          </a:p>
          <a:p>
            <a:pPr marL="342900" lvl="0" indent="-342900">
              <a:buFont typeface="+mj-lt"/>
              <a:buAutoNum type="arabicPeriod"/>
            </a:pPr>
            <a:r>
              <a:rPr lang="en-IN" dirty="0"/>
              <a:t>Other facts can be found from the indirect information</a:t>
            </a:r>
          </a:p>
          <a:p>
            <a:pPr marL="342900" lvl="0" indent="-342900">
              <a:buFont typeface="+mj-lt"/>
              <a:buAutoNum type="arabicPeriod"/>
            </a:pPr>
            <a:r>
              <a:rPr lang="en-IN" dirty="0"/>
              <a:t>The most important point is that in some condition/s, there will be more than one possibility.</a:t>
            </a:r>
          </a:p>
          <a:p>
            <a:pPr lvl="0"/>
            <a:r>
              <a:rPr lang="en-IN" dirty="0"/>
              <a:t>       So, according to possibilities arrange them in different tables.</a:t>
            </a:r>
          </a:p>
          <a:p>
            <a:pPr marL="342900" lvl="0" indent="-342900">
              <a:buFont typeface="+mj-lt"/>
              <a:buAutoNum type="arabicPeriod" startAt="6"/>
            </a:pPr>
            <a:r>
              <a:rPr lang="en-IN" dirty="0"/>
              <a:t>Reject all the tables which violate other information given in puzzle.</a:t>
            </a:r>
          </a:p>
          <a:p>
            <a:pPr lvl="0"/>
            <a:r>
              <a:rPr lang="en-IN" dirty="0"/>
              <a:t>      </a:t>
            </a:r>
          </a:p>
          <a:p>
            <a:pPr lvl="0"/>
            <a:r>
              <a:rPr lang="en-IN" dirty="0"/>
              <a:t>By following this process, you will reach at the correct answer.</a:t>
            </a:r>
          </a:p>
          <a:p>
            <a:pPr lvl="0"/>
            <a:r>
              <a:rPr lang="en-IN" dirty="0"/>
              <a:t>Most Puzzles are tricky. So, take care of every word and sentence.</a:t>
            </a:r>
          </a:p>
          <a:p>
            <a:pPr marL="342900" lvl="0" indent="-342900">
              <a:buFont typeface="+mj-lt"/>
              <a:buAutoNum type="arabicPeriod"/>
            </a:pPr>
            <a:endParaRPr lang="en-IN" dirty="0"/>
          </a:p>
        </p:txBody>
      </p:sp>
    </p:spTree>
    <p:extLst>
      <p:ext uri="{BB962C8B-B14F-4D97-AF65-F5344CB8AC3E}">
        <p14:creationId xmlns:p14="http://schemas.microsoft.com/office/powerpoint/2010/main" val="8476263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3970318"/>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Q11. Statements: </a:t>
            </a:r>
          </a:p>
          <a:p>
            <a:r>
              <a:rPr lang="en-US" dirty="0">
                <a:latin typeface="Segoe UI" panose="020B0502040204020203" pitchFamily="34" charset="0"/>
                <a:cs typeface="Segoe UI" panose="020B0502040204020203" pitchFamily="34" charset="0"/>
              </a:rPr>
              <a:t>All lawyers are innocents. </a:t>
            </a:r>
          </a:p>
          <a:p>
            <a:r>
              <a:rPr lang="en-US" dirty="0">
                <a:latin typeface="Segoe UI" panose="020B0502040204020203" pitchFamily="34" charset="0"/>
                <a:cs typeface="Segoe UI" panose="020B0502040204020203" pitchFamily="34" charset="0"/>
              </a:rPr>
              <a:t>Some mobile are lawyers. </a:t>
            </a:r>
          </a:p>
          <a:p>
            <a:r>
              <a:rPr lang="en-US" dirty="0">
                <a:latin typeface="Segoe UI" panose="020B0502040204020203" pitchFamily="34" charset="0"/>
                <a:cs typeface="Segoe UI" panose="020B0502040204020203" pitchFamily="34" charset="0"/>
              </a:rPr>
              <a:t>All bedsheets are mobile.</a:t>
            </a:r>
            <a:br>
              <a:rPr lang="en-US"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Conclusion:</a:t>
            </a:r>
          </a:p>
          <a:p>
            <a:r>
              <a:rPr lang="en-US" dirty="0">
                <a:latin typeface="Segoe UI" panose="020B0502040204020203" pitchFamily="34" charset="0"/>
                <a:cs typeface="Segoe UI" panose="020B0502040204020203" pitchFamily="34" charset="0"/>
              </a:rPr>
              <a:t>I. All bedsheet are innocents</a:t>
            </a:r>
          </a:p>
          <a:p>
            <a:r>
              <a:rPr lang="en-US" dirty="0">
                <a:latin typeface="Segoe UI" panose="020B0502040204020203" pitchFamily="34" charset="0"/>
                <a:cs typeface="Segoe UI" panose="020B0502040204020203" pitchFamily="34" charset="0"/>
              </a:rPr>
              <a:t>II. Some bedsheet are innocents</a:t>
            </a:r>
          </a:p>
          <a:p>
            <a:r>
              <a:rPr lang="en-US" dirty="0">
                <a:latin typeface="Segoe UI" panose="020B0502040204020203" pitchFamily="34" charset="0"/>
                <a:cs typeface="Segoe UI" panose="020B0502040204020203" pitchFamily="34" charset="0"/>
              </a:rPr>
              <a:t>III. Some innocents are mobiles</a:t>
            </a:r>
          </a:p>
          <a:p>
            <a:r>
              <a:rPr lang="en-US" dirty="0">
                <a:latin typeface="Segoe UI" panose="020B0502040204020203" pitchFamily="34" charset="0"/>
                <a:cs typeface="Segoe UI" panose="020B0502040204020203" pitchFamily="34" charset="0"/>
              </a:rPr>
              <a:t>IV. All mobile are innocents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Only I follows</a:t>
            </a:r>
          </a:p>
          <a:p>
            <a:r>
              <a:rPr lang="en-US" dirty="0">
                <a:latin typeface="Segoe UI" panose="020B0502040204020203" pitchFamily="34" charset="0"/>
                <a:cs typeface="Segoe UI" panose="020B0502040204020203" pitchFamily="34" charset="0"/>
              </a:rPr>
              <a:t>B. Only II follows</a:t>
            </a:r>
          </a:p>
          <a:p>
            <a:r>
              <a:rPr lang="en-US" dirty="0">
                <a:latin typeface="Segoe UI" panose="020B0502040204020203" pitchFamily="34" charset="0"/>
                <a:cs typeface="Segoe UI" panose="020B0502040204020203" pitchFamily="34" charset="0"/>
              </a:rPr>
              <a:t>C. Only I and III follow</a:t>
            </a:r>
          </a:p>
          <a:p>
            <a:r>
              <a:rPr lang="en-US" dirty="0">
                <a:latin typeface="Segoe UI" panose="020B0502040204020203" pitchFamily="34" charset="0"/>
                <a:cs typeface="Segoe UI" panose="020B0502040204020203" pitchFamily="34" charset="0"/>
              </a:rPr>
              <a:t>D. Only III follows</a:t>
            </a:r>
          </a:p>
        </p:txBody>
      </p:sp>
    </p:spTree>
    <p:extLst>
      <p:ext uri="{BB962C8B-B14F-4D97-AF65-F5344CB8AC3E}">
        <p14:creationId xmlns:p14="http://schemas.microsoft.com/office/powerpoint/2010/main" val="31757475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3970318"/>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Q12. Statements: </a:t>
            </a:r>
          </a:p>
          <a:p>
            <a:r>
              <a:rPr lang="en-US" dirty="0">
                <a:latin typeface="Segoe UI" panose="020B0502040204020203" pitchFamily="34" charset="0"/>
                <a:cs typeface="Segoe UI" panose="020B0502040204020203" pitchFamily="34" charset="0"/>
              </a:rPr>
              <a:t>Most mobiles are keyboards. </a:t>
            </a:r>
          </a:p>
          <a:p>
            <a:r>
              <a:rPr lang="en-US" dirty="0">
                <a:latin typeface="Segoe UI" panose="020B0502040204020203" pitchFamily="34" charset="0"/>
                <a:cs typeface="Segoe UI" panose="020B0502040204020203" pitchFamily="34" charset="0"/>
              </a:rPr>
              <a:t>No keyboard is a printer. </a:t>
            </a:r>
          </a:p>
          <a:p>
            <a:r>
              <a:rPr lang="en-US" dirty="0">
                <a:latin typeface="Segoe UI" panose="020B0502040204020203" pitchFamily="34" charset="0"/>
                <a:cs typeface="Segoe UI" panose="020B0502040204020203" pitchFamily="34" charset="0"/>
              </a:rPr>
              <a:t>All printers are mobiles.</a:t>
            </a:r>
            <a:br>
              <a:rPr lang="en-US"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Conclusion:</a:t>
            </a:r>
          </a:p>
          <a:p>
            <a:r>
              <a:rPr lang="en-US" dirty="0">
                <a:latin typeface="Segoe UI" panose="020B0502040204020203" pitchFamily="34" charset="0"/>
                <a:cs typeface="Segoe UI" panose="020B0502040204020203" pitchFamily="34" charset="0"/>
              </a:rPr>
              <a:t>I. Some keyboards are mobiles</a:t>
            </a:r>
          </a:p>
          <a:p>
            <a:r>
              <a:rPr lang="en-US" dirty="0">
                <a:latin typeface="Segoe UI" panose="020B0502040204020203" pitchFamily="34" charset="0"/>
                <a:cs typeface="Segoe UI" panose="020B0502040204020203" pitchFamily="34" charset="0"/>
              </a:rPr>
              <a:t>II. All mobiles are printer</a:t>
            </a:r>
          </a:p>
          <a:p>
            <a:r>
              <a:rPr lang="en-US" dirty="0">
                <a:latin typeface="Segoe UI" panose="020B0502040204020203" pitchFamily="34" charset="0"/>
                <a:cs typeface="Segoe UI" panose="020B0502040204020203" pitchFamily="34" charset="0"/>
              </a:rPr>
              <a:t>III. No printer is a keyboard</a:t>
            </a:r>
          </a:p>
          <a:p>
            <a:r>
              <a:rPr lang="en-US" dirty="0">
                <a:latin typeface="Segoe UI" panose="020B0502040204020203" pitchFamily="34" charset="0"/>
                <a:cs typeface="Segoe UI" panose="020B0502040204020203" pitchFamily="34" charset="0"/>
              </a:rPr>
              <a:t>IV. Some printer are keyboard</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Only I follows</a:t>
            </a:r>
          </a:p>
          <a:p>
            <a:r>
              <a:rPr lang="en-US" dirty="0">
                <a:latin typeface="Segoe UI" panose="020B0502040204020203" pitchFamily="34" charset="0"/>
                <a:cs typeface="Segoe UI" panose="020B0502040204020203" pitchFamily="34" charset="0"/>
              </a:rPr>
              <a:t>B. Only II and III follow</a:t>
            </a:r>
          </a:p>
          <a:p>
            <a:r>
              <a:rPr lang="en-US" dirty="0">
                <a:latin typeface="Segoe UI" panose="020B0502040204020203" pitchFamily="34" charset="0"/>
                <a:cs typeface="Segoe UI" panose="020B0502040204020203" pitchFamily="34" charset="0"/>
              </a:rPr>
              <a:t>C. Only I and III follow</a:t>
            </a:r>
          </a:p>
          <a:p>
            <a:r>
              <a:rPr lang="en-US" dirty="0">
                <a:latin typeface="Segoe UI" panose="020B0502040204020203" pitchFamily="34" charset="0"/>
                <a:cs typeface="Segoe UI" panose="020B0502040204020203" pitchFamily="34" charset="0"/>
              </a:rPr>
              <a:t>D. Only II follows</a:t>
            </a:r>
          </a:p>
        </p:txBody>
      </p:sp>
    </p:spTree>
    <p:extLst>
      <p:ext uri="{BB962C8B-B14F-4D97-AF65-F5344CB8AC3E}">
        <p14:creationId xmlns:p14="http://schemas.microsoft.com/office/powerpoint/2010/main" val="3125292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3970318"/>
          </a:xfrm>
          <a:prstGeom prst="rect">
            <a:avLst/>
          </a:prstGeom>
        </p:spPr>
        <p:txBody>
          <a:bodyPr wrap="square">
            <a:spAutoFit/>
          </a:bodyPr>
          <a:lstStyle/>
          <a:p>
            <a:r>
              <a:rPr lang="en-US" b="1" dirty="0"/>
              <a:t>Q13. Statements: </a:t>
            </a:r>
          </a:p>
          <a:p>
            <a:r>
              <a:rPr lang="en-US" dirty="0"/>
              <a:t>All </a:t>
            </a:r>
            <a:r>
              <a:rPr lang="en-US" dirty="0" err="1"/>
              <a:t>Gulab</a:t>
            </a:r>
            <a:r>
              <a:rPr lang="en-US" dirty="0"/>
              <a:t> </a:t>
            </a:r>
            <a:r>
              <a:rPr lang="en-US" dirty="0" err="1"/>
              <a:t>Jamun</a:t>
            </a:r>
            <a:r>
              <a:rPr lang="en-US" dirty="0"/>
              <a:t> are Jalebi. </a:t>
            </a:r>
          </a:p>
          <a:p>
            <a:r>
              <a:rPr lang="en-US" dirty="0"/>
              <a:t>All Jalebis are burger. </a:t>
            </a:r>
          </a:p>
          <a:p>
            <a:r>
              <a:rPr lang="en-US" dirty="0"/>
              <a:t>All burgers are Barfi</a:t>
            </a:r>
            <a:br>
              <a:rPr lang="en-US" dirty="0"/>
            </a:br>
            <a:r>
              <a:rPr lang="en-US" b="1" dirty="0">
                <a:latin typeface="Segoe UI" panose="020B0502040204020203" pitchFamily="34" charset="0"/>
                <a:cs typeface="Segoe UI" panose="020B0502040204020203" pitchFamily="34" charset="0"/>
              </a:rPr>
              <a:t>Conclusion:</a:t>
            </a:r>
          </a:p>
          <a:p>
            <a:r>
              <a:rPr lang="en-US" dirty="0"/>
              <a:t>I. All Jalebis are Barfi</a:t>
            </a:r>
          </a:p>
          <a:p>
            <a:r>
              <a:rPr lang="en-US" dirty="0"/>
              <a:t>II. All </a:t>
            </a:r>
            <a:r>
              <a:rPr lang="en-US" dirty="0" err="1"/>
              <a:t>Gulab</a:t>
            </a:r>
            <a:r>
              <a:rPr lang="en-US" dirty="0"/>
              <a:t> </a:t>
            </a:r>
            <a:r>
              <a:rPr lang="en-US" dirty="0" err="1"/>
              <a:t>Jamun</a:t>
            </a:r>
            <a:r>
              <a:rPr lang="en-US" dirty="0"/>
              <a:t> are Burger</a:t>
            </a:r>
          </a:p>
          <a:p>
            <a:r>
              <a:rPr lang="en-US" dirty="0"/>
              <a:t>III. All </a:t>
            </a:r>
            <a:r>
              <a:rPr lang="en-US" dirty="0" err="1"/>
              <a:t>Gulab</a:t>
            </a:r>
            <a:r>
              <a:rPr lang="en-US" dirty="0"/>
              <a:t> </a:t>
            </a:r>
            <a:r>
              <a:rPr lang="en-US" dirty="0" err="1"/>
              <a:t>Jamun</a:t>
            </a:r>
            <a:r>
              <a:rPr lang="en-US" dirty="0"/>
              <a:t> are Barfi</a:t>
            </a:r>
          </a:p>
          <a:p>
            <a:r>
              <a:rPr lang="en-US" dirty="0"/>
              <a:t>IV. All Barfi are Jalebi</a:t>
            </a:r>
          </a:p>
          <a:p>
            <a:endParaRPr lang="en-US" dirty="0"/>
          </a:p>
          <a:p>
            <a:r>
              <a:rPr lang="en-US" dirty="0"/>
              <a:t>A. Only I and II follow</a:t>
            </a:r>
          </a:p>
          <a:p>
            <a:r>
              <a:rPr lang="en-US" dirty="0"/>
              <a:t>B. Only I and III follow</a:t>
            </a:r>
          </a:p>
          <a:p>
            <a:r>
              <a:rPr lang="en-US" dirty="0"/>
              <a:t>C. Only II and III follow</a:t>
            </a:r>
          </a:p>
          <a:p>
            <a:r>
              <a:rPr lang="en-US" dirty="0"/>
              <a:t>D. Only I, II and III follow</a:t>
            </a:r>
          </a:p>
        </p:txBody>
      </p:sp>
    </p:spTree>
    <p:extLst>
      <p:ext uri="{BB962C8B-B14F-4D97-AF65-F5344CB8AC3E}">
        <p14:creationId xmlns:p14="http://schemas.microsoft.com/office/powerpoint/2010/main" val="2098979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3970318"/>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Q14. Statements: </a:t>
            </a:r>
          </a:p>
          <a:p>
            <a:r>
              <a:rPr lang="en-US" dirty="0">
                <a:latin typeface="Segoe UI" panose="020B0502040204020203" pitchFamily="34" charset="0"/>
                <a:cs typeface="Segoe UI" panose="020B0502040204020203" pitchFamily="34" charset="0"/>
              </a:rPr>
              <a:t>Some feet are ears. </a:t>
            </a:r>
          </a:p>
          <a:p>
            <a:r>
              <a:rPr lang="en-US" dirty="0">
                <a:latin typeface="Segoe UI" panose="020B0502040204020203" pitchFamily="34" charset="0"/>
                <a:cs typeface="Segoe UI" panose="020B0502040204020203" pitchFamily="34" charset="0"/>
              </a:rPr>
              <a:t>Some ears are kidneys. </a:t>
            </a:r>
          </a:p>
          <a:p>
            <a:r>
              <a:rPr lang="en-US" dirty="0">
                <a:latin typeface="Segoe UI" panose="020B0502040204020203" pitchFamily="34" charset="0"/>
                <a:cs typeface="Segoe UI" panose="020B0502040204020203" pitchFamily="34" charset="0"/>
              </a:rPr>
              <a:t>All kidneys are hairs</a:t>
            </a:r>
            <a:br>
              <a:rPr lang="en-US"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Conclusion:</a:t>
            </a:r>
          </a:p>
          <a:p>
            <a:r>
              <a:rPr lang="en-US" dirty="0">
                <a:latin typeface="Segoe UI" panose="020B0502040204020203" pitchFamily="34" charset="0"/>
                <a:cs typeface="Segoe UI" panose="020B0502040204020203" pitchFamily="34" charset="0"/>
              </a:rPr>
              <a:t>I. Some hairs are feet.</a:t>
            </a:r>
          </a:p>
          <a:p>
            <a:r>
              <a:rPr lang="en-US" dirty="0">
                <a:latin typeface="Segoe UI" panose="020B0502040204020203" pitchFamily="34" charset="0"/>
                <a:cs typeface="Segoe UI" panose="020B0502040204020203" pitchFamily="34" charset="0"/>
              </a:rPr>
              <a:t>II. Some hairs are ears</a:t>
            </a:r>
          </a:p>
          <a:p>
            <a:r>
              <a:rPr lang="en-US" dirty="0">
                <a:latin typeface="Segoe UI" panose="020B0502040204020203" pitchFamily="34" charset="0"/>
                <a:cs typeface="Segoe UI" panose="020B0502040204020203" pitchFamily="34" charset="0"/>
              </a:rPr>
              <a:t>III. Some kidneys are feet</a:t>
            </a:r>
          </a:p>
          <a:p>
            <a:r>
              <a:rPr lang="en-US" dirty="0">
                <a:latin typeface="Segoe UI" panose="020B0502040204020203" pitchFamily="34" charset="0"/>
                <a:cs typeface="Segoe UI" panose="020B0502040204020203" pitchFamily="34" charset="0"/>
              </a:rPr>
              <a:t>IV. No hair is foot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None follow</a:t>
            </a:r>
          </a:p>
          <a:p>
            <a:r>
              <a:rPr lang="en-US" dirty="0">
                <a:latin typeface="Segoe UI" panose="020B0502040204020203" pitchFamily="34" charset="0"/>
                <a:cs typeface="Segoe UI" panose="020B0502040204020203" pitchFamily="34" charset="0"/>
              </a:rPr>
              <a:t>B. Only IV follows</a:t>
            </a:r>
          </a:p>
          <a:p>
            <a:r>
              <a:rPr lang="en-US" dirty="0">
                <a:latin typeface="Segoe UI" panose="020B0502040204020203" pitchFamily="34" charset="0"/>
                <a:cs typeface="Segoe UI" panose="020B0502040204020203" pitchFamily="34" charset="0"/>
              </a:rPr>
              <a:t>C. Only II follows</a:t>
            </a:r>
          </a:p>
          <a:p>
            <a:r>
              <a:rPr lang="en-US" dirty="0">
                <a:latin typeface="Segoe UI" panose="020B0502040204020203" pitchFamily="34" charset="0"/>
                <a:cs typeface="Segoe UI" panose="020B0502040204020203" pitchFamily="34" charset="0"/>
              </a:rPr>
              <a:t>D. Only III follows</a:t>
            </a:r>
          </a:p>
        </p:txBody>
      </p:sp>
    </p:spTree>
    <p:extLst>
      <p:ext uri="{BB962C8B-B14F-4D97-AF65-F5344CB8AC3E}">
        <p14:creationId xmlns:p14="http://schemas.microsoft.com/office/powerpoint/2010/main" val="3464771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3970318"/>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Q15. Statements: </a:t>
            </a:r>
          </a:p>
          <a:p>
            <a:r>
              <a:rPr lang="en-US" dirty="0">
                <a:latin typeface="Segoe UI" panose="020B0502040204020203" pitchFamily="34" charset="0"/>
                <a:cs typeface="Segoe UI" panose="020B0502040204020203" pitchFamily="34" charset="0"/>
              </a:rPr>
              <a:t>All triangles are rectangles. </a:t>
            </a:r>
          </a:p>
          <a:p>
            <a:r>
              <a:rPr lang="en-US" dirty="0">
                <a:latin typeface="Segoe UI" panose="020B0502040204020203" pitchFamily="34" charset="0"/>
                <a:cs typeface="Segoe UI" panose="020B0502040204020203" pitchFamily="34" charset="0"/>
              </a:rPr>
              <a:t>Some rectangles are sphere. </a:t>
            </a:r>
          </a:p>
          <a:p>
            <a:r>
              <a:rPr lang="en-US" dirty="0">
                <a:latin typeface="Segoe UI" panose="020B0502040204020203" pitchFamily="34" charset="0"/>
                <a:cs typeface="Segoe UI" panose="020B0502040204020203" pitchFamily="34" charset="0"/>
              </a:rPr>
              <a:t>All sphere are cones</a:t>
            </a:r>
            <a:br>
              <a:rPr lang="en-US"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Conclusion:</a:t>
            </a:r>
          </a:p>
          <a:p>
            <a:r>
              <a:rPr lang="en-US" dirty="0">
                <a:latin typeface="Segoe UI" panose="020B0502040204020203" pitchFamily="34" charset="0"/>
                <a:cs typeface="Segoe UI" panose="020B0502040204020203" pitchFamily="34" charset="0"/>
              </a:rPr>
              <a:t>I. Some cones are rectangles</a:t>
            </a:r>
          </a:p>
          <a:p>
            <a:r>
              <a:rPr lang="en-US" dirty="0">
                <a:latin typeface="Segoe UI" panose="020B0502040204020203" pitchFamily="34" charset="0"/>
                <a:cs typeface="Segoe UI" panose="020B0502040204020203" pitchFamily="34" charset="0"/>
              </a:rPr>
              <a:t>II. Some cones are triangles</a:t>
            </a:r>
          </a:p>
          <a:p>
            <a:r>
              <a:rPr lang="en-US" dirty="0">
                <a:latin typeface="Segoe UI" panose="020B0502040204020203" pitchFamily="34" charset="0"/>
                <a:cs typeface="Segoe UI" panose="020B0502040204020203" pitchFamily="34" charset="0"/>
              </a:rPr>
              <a:t>III. Some sphere are triangles</a:t>
            </a:r>
          </a:p>
          <a:p>
            <a:r>
              <a:rPr lang="en-US" dirty="0">
                <a:latin typeface="Segoe UI" panose="020B0502040204020203" pitchFamily="34" charset="0"/>
                <a:cs typeface="Segoe UI" panose="020B0502040204020203" pitchFamily="34" charset="0"/>
              </a:rPr>
              <a:t>IV. Some rectangles are cones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None follows</a:t>
            </a:r>
          </a:p>
          <a:p>
            <a:r>
              <a:rPr lang="en-US" dirty="0">
                <a:latin typeface="Segoe UI" panose="020B0502040204020203" pitchFamily="34" charset="0"/>
                <a:cs typeface="Segoe UI" panose="020B0502040204020203" pitchFamily="34" charset="0"/>
              </a:rPr>
              <a:t>B. Only I and II follow</a:t>
            </a:r>
          </a:p>
          <a:p>
            <a:r>
              <a:rPr lang="en-US" dirty="0">
                <a:latin typeface="Segoe UI" panose="020B0502040204020203" pitchFamily="34" charset="0"/>
                <a:cs typeface="Segoe UI" panose="020B0502040204020203" pitchFamily="34" charset="0"/>
              </a:rPr>
              <a:t>C. Only III and IV follow</a:t>
            </a:r>
          </a:p>
          <a:p>
            <a:r>
              <a:rPr lang="en-US" dirty="0">
                <a:latin typeface="Segoe UI" panose="020B0502040204020203" pitchFamily="34" charset="0"/>
                <a:cs typeface="Segoe UI" panose="020B0502040204020203" pitchFamily="34" charset="0"/>
              </a:rPr>
              <a:t>D. Only I and IV follow</a:t>
            </a:r>
          </a:p>
        </p:txBody>
      </p:sp>
    </p:spTree>
    <p:extLst>
      <p:ext uri="{BB962C8B-B14F-4D97-AF65-F5344CB8AC3E}">
        <p14:creationId xmlns:p14="http://schemas.microsoft.com/office/powerpoint/2010/main" val="1135799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3970318"/>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Q16. Statements: </a:t>
            </a:r>
          </a:p>
          <a:p>
            <a:r>
              <a:rPr lang="en-US" dirty="0">
                <a:latin typeface="Segoe UI" panose="020B0502040204020203" pitchFamily="34" charset="0"/>
                <a:cs typeface="Segoe UI" panose="020B0502040204020203" pitchFamily="34" charset="0"/>
              </a:rPr>
              <a:t>All mercury are iron. </a:t>
            </a:r>
          </a:p>
          <a:p>
            <a:r>
              <a:rPr lang="en-US" dirty="0">
                <a:latin typeface="Segoe UI" panose="020B0502040204020203" pitchFamily="34" charset="0"/>
                <a:cs typeface="Segoe UI" panose="020B0502040204020203" pitchFamily="34" charset="0"/>
              </a:rPr>
              <a:t>No iron is chlorine. </a:t>
            </a:r>
          </a:p>
          <a:p>
            <a:r>
              <a:rPr lang="en-US" dirty="0">
                <a:latin typeface="Segoe UI" panose="020B0502040204020203" pitchFamily="34" charset="0"/>
                <a:cs typeface="Segoe UI" panose="020B0502040204020203" pitchFamily="34" charset="0"/>
              </a:rPr>
              <a:t>Some graphite are chlorine.</a:t>
            </a:r>
            <a:br>
              <a:rPr lang="en-US"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Conclusion:</a:t>
            </a:r>
          </a:p>
          <a:p>
            <a:r>
              <a:rPr lang="en-US" dirty="0">
                <a:latin typeface="Segoe UI" panose="020B0502040204020203" pitchFamily="34" charset="0"/>
                <a:cs typeface="Segoe UI" panose="020B0502040204020203" pitchFamily="34" charset="0"/>
              </a:rPr>
              <a:t>I. Some graphite are mercury</a:t>
            </a:r>
          </a:p>
          <a:p>
            <a:r>
              <a:rPr lang="en-US" dirty="0">
                <a:latin typeface="Segoe UI" panose="020B0502040204020203" pitchFamily="34" charset="0"/>
                <a:cs typeface="Segoe UI" panose="020B0502040204020203" pitchFamily="34" charset="0"/>
              </a:rPr>
              <a:t>II. Some graphite are iron</a:t>
            </a:r>
          </a:p>
          <a:p>
            <a:r>
              <a:rPr lang="en-US" dirty="0">
                <a:latin typeface="Segoe UI" panose="020B0502040204020203" pitchFamily="34" charset="0"/>
                <a:cs typeface="Segoe UI" panose="020B0502040204020203" pitchFamily="34" charset="0"/>
              </a:rPr>
              <a:t>III. Some mercury are chlorine</a:t>
            </a:r>
          </a:p>
          <a:p>
            <a:r>
              <a:rPr lang="en-US" dirty="0">
                <a:latin typeface="Segoe UI" panose="020B0502040204020203" pitchFamily="34" charset="0"/>
                <a:cs typeface="Segoe UI" panose="020B0502040204020203" pitchFamily="34" charset="0"/>
              </a:rPr>
              <a:t>IV. No chlorine is mercury</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Only I follows</a:t>
            </a:r>
          </a:p>
          <a:p>
            <a:r>
              <a:rPr lang="en-US" dirty="0">
                <a:latin typeface="Segoe UI" panose="020B0502040204020203" pitchFamily="34" charset="0"/>
                <a:cs typeface="Segoe UI" panose="020B0502040204020203" pitchFamily="34" charset="0"/>
              </a:rPr>
              <a:t>B. Only III follows</a:t>
            </a:r>
          </a:p>
          <a:p>
            <a:r>
              <a:rPr lang="en-US" dirty="0">
                <a:latin typeface="Segoe UI" panose="020B0502040204020203" pitchFamily="34" charset="0"/>
                <a:cs typeface="Segoe UI" panose="020B0502040204020203" pitchFamily="34" charset="0"/>
              </a:rPr>
              <a:t>C. Only IV follows</a:t>
            </a:r>
          </a:p>
          <a:p>
            <a:r>
              <a:rPr lang="en-US" dirty="0">
                <a:latin typeface="Segoe UI" panose="020B0502040204020203" pitchFamily="34" charset="0"/>
                <a:cs typeface="Segoe UI" panose="020B0502040204020203" pitchFamily="34" charset="0"/>
              </a:rPr>
              <a:t>D. Only II and IV follow</a:t>
            </a:r>
          </a:p>
        </p:txBody>
      </p:sp>
    </p:spTree>
    <p:extLst>
      <p:ext uri="{BB962C8B-B14F-4D97-AF65-F5344CB8AC3E}">
        <p14:creationId xmlns:p14="http://schemas.microsoft.com/office/powerpoint/2010/main" val="31313617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3970318"/>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Q17. Statements: </a:t>
            </a:r>
          </a:p>
          <a:p>
            <a:r>
              <a:rPr lang="en-US" dirty="0">
                <a:latin typeface="Segoe UI" panose="020B0502040204020203" pitchFamily="34" charset="0"/>
                <a:cs typeface="Segoe UI" panose="020B0502040204020203" pitchFamily="34" charset="0"/>
              </a:rPr>
              <a:t>Some chats are yahoo. </a:t>
            </a:r>
          </a:p>
          <a:p>
            <a:r>
              <a:rPr lang="en-US" dirty="0">
                <a:latin typeface="Segoe UI" panose="020B0502040204020203" pitchFamily="34" charset="0"/>
                <a:cs typeface="Segoe UI" panose="020B0502040204020203" pitchFamily="34" charset="0"/>
              </a:rPr>
              <a:t>All WhatsApp are yahoo. </a:t>
            </a:r>
          </a:p>
          <a:p>
            <a:r>
              <a:rPr lang="en-US" dirty="0">
                <a:latin typeface="Segoe UI" panose="020B0502040204020203" pitchFamily="34" charset="0"/>
                <a:cs typeface="Segoe UI" panose="020B0502040204020203" pitchFamily="34" charset="0"/>
              </a:rPr>
              <a:t>All yahoo are google.</a:t>
            </a:r>
            <a:br>
              <a:rPr lang="en-US"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Conclusion:</a:t>
            </a:r>
          </a:p>
          <a:p>
            <a:r>
              <a:rPr lang="en-US" dirty="0">
                <a:latin typeface="Segoe UI" panose="020B0502040204020203" pitchFamily="34" charset="0"/>
                <a:cs typeface="Segoe UI" panose="020B0502040204020203" pitchFamily="34" charset="0"/>
              </a:rPr>
              <a:t>I. Some google are chats</a:t>
            </a:r>
          </a:p>
          <a:p>
            <a:r>
              <a:rPr lang="en-US" dirty="0">
                <a:latin typeface="Segoe UI" panose="020B0502040204020203" pitchFamily="34" charset="0"/>
                <a:cs typeface="Segoe UI" panose="020B0502040204020203" pitchFamily="34" charset="0"/>
              </a:rPr>
              <a:t>II. All WhatsApp are google</a:t>
            </a:r>
          </a:p>
          <a:p>
            <a:r>
              <a:rPr lang="en-US" dirty="0">
                <a:latin typeface="Segoe UI" panose="020B0502040204020203" pitchFamily="34" charset="0"/>
                <a:cs typeface="Segoe UI" panose="020B0502040204020203" pitchFamily="34" charset="0"/>
              </a:rPr>
              <a:t>III. Some chats are WhatsApp</a:t>
            </a:r>
          </a:p>
          <a:p>
            <a:r>
              <a:rPr lang="en-US" dirty="0">
                <a:latin typeface="Segoe UI" panose="020B0502040204020203" pitchFamily="34" charset="0"/>
                <a:cs typeface="Segoe UI" panose="020B0502040204020203" pitchFamily="34" charset="0"/>
              </a:rPr>
              <a:t>IV. Some chat are google</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All follow</a:t>
            </a:r>
          </a:p>
          <a:p>
            <a:r>
              <a:rPr lang="en-US" dirty="0">
                <a:latin typeface="Segoe UI" panose="020B0502040204020203" pitchFamily="34" charset="0"/>
                <a:cs typeface="Segoe UI" panose="020B0502040204020203" pitchFamily="34" charset="0"/>
              </a:rPr>
              <a:t>B. Only I, II and III follow</a:t>
            </a:r>
          </a:p>
          <a:p>
            <a:r>
              <a:rPr lang="en-US" dirty="0">
                <a:latin typeface="Segoe UI" panose="020B0502040204020203" pitchFamily="34" charset="0"/>
                <a:cs typeface="Segoe UI" panose="020B0502040204020203" pitchFamily="34" charset="0"/>
              </a:rPr>
              <a:t>C. Only I, II and IV follow</a:t>
            </a:r>
          </a:p>
          <a:p>
            <a:r>
              <a:rPr lang="en-US" dirty="0">
                <a:latin typeface="Segoe UI" panose="020B0502040204020203" pitchFamily="34" charset="0"/>
                <a:cs typeface="Segoe UI" panose="020B0502040204020203" pitchFamily="34" charset="0"/>
              </a:rPr>
              <a:t>D. Only III and IV follow</a:t>
            </a:r>
          </a:p>
        </p:txBody>
      </p:sp>
    </p:spTree>
    <p:extLst>
      <p:ext uri="{BB962C8B-B14F-4D97-AF65-F5344CB8AC3E}">
        <p14:creationId xmlns:p14="http://schemas.microsoft.com/office/powerpoint/2010/main" val="4070584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3970318"/>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Q18. Statements: </a:t>
            </a:r>
          </a:p>
          <a:p>
            <a:r>
              <a:rPr lang="en-US" dirty="0">
                <a:latin typeface="Segoe UI" panose="020B0502040204020203" pitchFamily="34" charset="0"/>
                <a:cs typeface="Segoe UI" panose="020B0502040204020203" pitchFamily="34" charset="0"/>
              </a:rPr>
              <a:t>No </a:t>
            </a:r>
            <a:r>
              <a:rPr lang="en-US" dirty="0" err="1">
                <a:latin typeface="Segoe UI" panose="020B0502040204020203" pitchFamily="34" charset="0"/>
                <a:cs typeface="Segoe UI" panose="020B0502040204020203" pitchFamily="34" charset="0"/>
              </a:rPr>
              <a:t>tyre</a:t>
            </a:r>
            <a:r>
              <a:rPr lang="en-US" dirty="0">
                <a:latin typeface="Segoe UI" panose="020B0502040204020203" pitchFamily="34" charset="0"/>
                <a:cs typeface="Segoe UI" panose="020B0502040204020203" pitchFamily="34" charset="0"/>
              </a:rPr>
              <a:t> is round. </a:t>
            </a:r>
          </a:p>
          <a:p>
            <a:r>
              <a:rPr lang="en-US" dirty="0">
                <a:latin typeface="Segoe UI" panose="020B0502040204020203" pitchFamily="34" charset="0"/>
                <a:cs typeface="Segoe UI" panose="020B0502040204020203" pitchFamily="34" charset="0"/>
              </a:rPr>
              <a:t>No round is cycle. </a:t>
            </a:r>
          </a:p>
          <a:p>
            <a:r>
              <a:rPr lang="en-US" dirty="0">
                <a:latin typeface="Segoe UI" panose="020B0502040204020203" pitchFamily="34" charset="0"/>
                <a:cs typeface="Segoe UI" panose="020B0502040204020203" pitchFamily="34" charset="0"/>
              </a:rPr>
              <a:t>Some </a:t>
            </a:r>
            <a:r>
              <a:rPr lang="en-US" dirty="0" err="1">
                <a:latin typeface="Segoe UI" panose="020B0502040204020203" pitchFamily="34" charset="0"/>
                <a:cs typeface="Segoe UI" panose="020B0502040204020203" pitchFamily="34" charset="0"/>
              </a:rPr>
              <a:t>scooty</a:t>
            </a:r>
            <a:r>
              <a:rPr lang="en-US" dirty="0">
                <a:latin typeface="Segoe UI" panose="020B0502040204020203" pitchFamily="34" charset="0"/>
                <a:cs typeface="Segoe UI" panose="020B0502040204020203" pitchFamily="34" charset="0"/>
              </a:rPr>
              <a:t> are cycle</a:t>
            </a:r>
            <a:br>
              <a:rPr lang="en-US"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Conclusion:</a:t>
            </a:r>
          </a:p>
          <a:p>
            <a:r>
              <a:rPr lang="en-US" dirty="0">
                <a:latin typeface="Segoe UI" panose="020B0502040204020203" pitchFamily="34" charset="0"/>
                <a:cs typeface="Segoe UI" panose="020B0502040204020203" pitchFamily="34" charset="0"/>
              </a:rPr>
              <a:t>I. No cycle is </a:t>
            </a:r>
            <a:r>
              <a:rPr lang="en-US" dirty="0" err="1">
                <a:latin typeface="Segoe UI" panose="020B0502040204020203" pitchFamily="34" charset="0"/>
                <a:cs typeface="Segoe UI" panose="020B0502040204020203" pitchFamily="34" charset="0"/>
              </a:rPr>
              <a:t>tyre</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II. No cycle is round</a:t>
            </a:r>
          </a:p>
          <a:p>
            <a:r>
              <a:rPr lang="en-US" dirty="0">
                <a:latin typeface="Segoe UI" panose="020B0502040204020203" pitchFamily="34" charset="0"/>
                <a:cs typeface="Segoe UI" panose="020B0502040204020203" pitchFamily="34" charset="0"/>
              </a:rPr>
              <a:t>III. Some rounds are </a:t>
            </a:r>
            <a:r>
              <a:rPr lang="en-US" dirty="0" err="1">
                <a:latin typeface="Segoe UI" panose="020B0502040204020203" pitchFamily="34" charset="0"/>
                <a:cs typeface="Segoe UI" panose="020B0502040204020203" pitchFamily="34" charset="0"/>
              </a:rPr>
              <a:t>tyres</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IV. All cycles are </a:t>
            </a:r>
            <a:r>
              <a:rPr lang="en-US" dirty="0" err="1">
                <a:latin typeface="Segoe UI" panose="020B0502040204020203" pitchFamily="34" charset="0"/>
                <a:cs typeface="Segoe UI" panose="020B0502040204020203" pitchFamily="34" charset="0"/>
              </a:rPr>
              <a:t>tyres</a:t>
            </a: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None follows</a:t>
            </a:r>
          </a:p>
          <a:p>
            <a:r>
              <a:rPr lang="en-US" dirty="0">
                <a:latin typeface="Segoe UI" panose="020B0502040204020203" pitchFamily="34" charset="0"/>
                <a:cs typeface="Segoe UI" panose="020B0502040204020203" pitchFamily="34" charset="0"/>
              </a:rPr>
              <a:t>B. Only I follows</a:t>
            </a:r>
          </a:p>
          <a:p>
            <a:r>
              <a:rPr lang="en-US" dirty="0">
                <a:latin typeface="Segoe UI" panose="020B0502040204020203" pitchFamily="34" charset="0"/>
                <a:cs typeface="Segoe UI" panose="020B0502040204020203" pitchFamily="34" charset="0"/>
              </a:rPr>
              <a:t>C. Only I and III follow</a:t>
            </a:r>
          </a:p>
          <a:p>
            <a:r>
              <a:rPr lang="en-US" dirty="0">
                <a:latin typeface="Segoe UI" panose="020B0502040204020203" pitchFamily="34" charset="0"/>
                <a:cs typeface="Segoe UI" panose="020B0502040204020203" pitchFamily="34" charset="0"/>
              </a:rPr>
              <a:t>D. None of these</a:t>
            </a:r>
          </a:p>
        </p:txBody>
      </p:sp>
    </p:spTree>
    <p:extLst>
      <p:ext uri="{BB962C8B-B14F-4D97-AF65-F5344CB8AC3E}">
        <p14:creationId xmlns:p14="http://schemas.microsoft.com/office/powerpoint/2010/main" val="3392042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4930324"/>
          </a:xfrm>
          <a:prstGeom prst="rect">
            <a:avLst/>
          </a:prstGeom>
        </p:spPr>
        <p:txBody>
          <a:bodyPr wrap="square">
            <a:spAutoFit/>
          </a:bodyPr>
          <a:lstStyle/>
          <a:p>
            <a:pPr>
              <a:lnSpc>
                <a:spcPct val="115000"/>
              </a:lnSpc>
            </a:pPr>
            <a:r>
              <a:rPr lang="en-US" b="1" dirty="0">
                <a:latin typeface="Segoe UI" panose="020B0502040204020203" pitchFamily="34" charset="0"/>
                <a:ea typeface="Times New Roman" panose="02020603050405020304" pitchFamily="18" charset="0"/>
                <a:cs typeface="Mangal"/>
              </a:rPr>
              <a:t>Q19. Statements: </a:t>
            </a:r>
            <a:endParaRPr lang="en-US" dirty="0">
              <a:latin typeface="Calibri" panose="020F0502020204030204" pitchFamily="34" charset="0"/>
              <a:ea typeface="Calibri" panose="020F0502020204030204" pitchFamily="34" charset="0"/>
              <a:cs typeface="Mangal"/>
            </a:endParaRPr>
          </a:p>
          <a:p>
            <a:pPr>
              <a:lnSpc>
                <a:spcPct val="115000"/>
              </a:lnSpc>
            </a:pPr>
            <a:r>
              <a:rPr lang="en-US" dirty="0">
                <a:latin typeface="Segoe UI" panose="020B0502040204020203" pitchFamily="34" charset="0"/>
                <a:ea typeface="Times New Roman" panose="02020603050405020304" pitchFamily="18" charset="0"/>
                <a:cs typeface="Mangal"/>
              </a:rPr>
              <a:t>Some mountains are states</a:t>
            </a:r>
            <a:endParaRPr lang="en-US" dirty="0">
              <a:latin typeface="Calibri" panose="020F0502020204030204" pitchFamily="34" charset="0"/>
              <a:ea typeface="Calibri" panose="020F0502020204030204" pitchFamily="34" charset="0"/>
              <a:cs typeface="Mangal"/>
            </a:endParaRPr>
          </a:p>
          <a:p>
            <a:pPr>
              <a:lnSpc>
                <a:spcPct val="115000"/>
              </a:lnSpc>
            </a:pPr>
            <a:r>
              <a:rPr lang="en-US" dirty="0">
                <a:latin typeface="Segoe UI" panose="020B0502040204020203" pitchFamily="34" charset="0"/>
                <a:ea typeface="Times New Roman" panose="02020603050405020304" pitchFamily="18" charset="0"/>
                <a:cs typeface="Mangal"/>
              </a:rPr>
              <a:t>Some states are oceans</a:t>
            </a:r>
            <a:endParaRPr lang="en-US" dirty="0">
              <a:latin typeface="Calibri" panose="020F0502020204030204" pitchFamily="34" charset="0"/>
              <a:ea typeface="Calibri" panose="020F0502020204030204" pitchFamily="34" charset="0"/>
              <a:cs typeface="Mangal"/>
            </a:endParaRPr>
          </a:p>
          <a:p>
            <a:pPr>
              <a:lnSpc>
                <a:spcPct val="115000"/>
              </a:lnSpc>
            </a:pPr>
            <a:r>
              <a:rPr lang="en-US" b="1" dirty="0">
                <a:latin typeface="Segoe UI" panose="020B0502040204020203" pitchFamily="34" charset="0"/>
                <a:ea typeface="Times New Roman" panose="02020603050405020304" pitchFamily="18" charset="0"/>
                <a:cs typeface="Mangal"/>
              </a:rPr>
              <a:t>Conclusions:</a:t>
            </a:r>
            <a:endParaRPr lang="en-US" dirty="0">
              <a:latin typeface="Calibri" panose="020F0502020204030204" pitchFamily="34" charset="0"/>
              <a:ea typeface="Calibri" panose="020F0502020204030204" pitchFamily="34" charset="0"/>
              <a:cs typeface="Mangal"/>
            </a:endParaRPr>
          </a:p>
          <a:p>
            <a:pPr>
              <a:lnSpc>
                <a:spcPct val="115000"/>
              </a:lnSpc>
              <a:spcBef>
                <a:spcPts val="750"/>
              </a:spcBef>
            </a:pPr>
            <a:r>
              <a:rPr lang="en-US" dirty="0">
                <a:latin typeface="Segoe UI" panose="020B0502040204020203" pitchFamily="34" charset="0"/>
                <a:ea typeface="Times New Roman" panose="02020603050405020304" pitchFamily="18" charset="0"/>
                <a:cs typeface="Mangal"/>
              </a:rPr>
              <a:t>(1) Some mountains are oceans</a:t>
            </a:r>
            <a:endParaRPr lang="en-US" dirty="0">
              <a:latin typeface="Calibri" panose="020F0502020204030204" pitchFamily="34" charset="0"/>
              <a:ea typeface="Calibri" panose="020F0502020204030204" pitchFamily="34" charset="0"/>
              <a:cs typeface="Mangal"/>
            </a:endParaRPr>
          </a:p>
          <a:p>
            <a:pPr>
              <a:lnSpc>
                <a:spcPct val="115000"/>
              </a:lnSpc>
              <a:spcBef>
                <a:spcPts val="750"/>
              </a:spcBef>
            </a:pPr>
            <a:r>
              <a:rPr lang="en-US" dirty="0">
                <a:latin typeface="Segoe UI" panose="020B0502040204020203" pitchFamily="34" charset="0"/>
                <a:ea typeface="Times New Roman" panose="02020603050405020304" pitchFamily="18" charset="0"/>
                <a:cs typeface="Mangal"/>
              </a:rPr>
              <a:t>(2) No mountains are oceans</a:t>
            </a:r>
          </a:p>
          <a:p>
            <a:pPr>
              <a:lnSpc>
                <a:spcPct val="115000"/>
              </a:lnSpc>
              <a:spcBef>
                <a:spcPts val="750"/>
              </a:spcBef>
            </a:pPr>
            <a:endParaRPr lang="en-US" dirty="0">
              <a:latin typeface="Segoe UI" panose="020B0502040204020203" pitchFamily="34" charset="0"/>
              <a:ea typeface="Times New Roman" panose="02020603050405020304" pitchFamily="18" charset="0"/>
              <a:cs typeface="Mangal"/>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a:rPr>
              <a:t>(A) If only (1) conclusion follows</a:t>
            </a:r>
            <a:endParaRPr lang="en-US" dirty="0">
              <a:latin typeface="Calibri" panose="020F0502020204030204" pitchFamily="34" charset="0"/>
              <a:ea typeface="Calibri" panose="020F0502020204030204" pitchFamily="34" charset="0"/>
              <a:cs typeface="Mangal"/>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a:rPr>
              <a:t>(B) If only (2) conclusion follows</a:t>
            </a:r>
            <a:endParaRPr lang="en-US" dirty="0">
              <a:latin typeface="Calibri" panose="020F0502020204030204" pitchFamily="34" charset="0"/>
              <a:ea typeface="Calibri" panose="020F0502020204030204" pitchFamily="34" charset="0"/>
              <a:cs typeface="Mangal"/>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a:rPr>
              <a:t>(C) If either (1) or (2) follows</a:t>
            </a:r>
            <a:endParaRPr lang="en-US" dirty="0">
              <a:latin typeface="Calibri" panose="020F0502020204030204" pitchFamily="34" charset="0"/>
              <a:ea typeface="Calibri" panose="020F0502020204030204" pitchFamily="34" charset="0"/>
              <a:cs typeface="Mangal"/>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a:rPr>
              <a:t>(D) If neither (1) nor (2) follows and</a:t>
            </a:r>
          </a:p>
          <a:p>
            <a:pPr>
              <a:spcBef>
                <a:spcPts val="750"/>
              </a:spcBef>
            </a:pPr>
            <a:r>
              <a:rPr lang="en-US" dirty="0">
                <a:solidFill>
                  <a:srgbClr val="000000"/>
                </a:solidFill>
                <a:latin typeface="Segoe UI" panose="020B0502040204020203" pitchFamily="34" charset="0"/>
                <a:ea typeface="Times New Roman" panose="02020603050405020304" pitchFamily="18" charset="0"/>
              </a:rPr>
              <a:t>(E) If both (1) and (2) follow.</a:t>
            </a:r>
            <a:endParaRPr lang="en-US" dirty="0"/>
          </a:p>
          <a:p>
            <a:pPr>
              <a:lnSpc>
                <a:spcPct val="115000"/>
              </a:lnSpc>
              <a:spcBef>
                <a:spcPts val="750"/>
              </a:spcBef>
            </a:pPr>
            <a:endParaRPr lang="en-US"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3629831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9725141" cy="4930324"/>
          </a:xfrm>
          <a:prstGeom prst="rect">
            <a:avLst/>
          </a:prstGeom>
        </p:spPr>
        <p:txBody>
          <a:bodyPr wrap="square">
            <a:spAutoFit/>
          </a:bodyPr>
          <a:lstStyle/>
          <a:p>
            <a:pPr>
              <a:lnSpc>
                <a:spcPct val="115000"/>
              </a:lnSpc>
            </a:pPr>
            <a:r>
              <a:rPr lang="en-US" b="1" dirty="0">
                <a:latin typeface="Segoe UI" panose="020B0502040204020203" pitchFamily="34" charset="0"/>
                <a:ea typeface="Times New Roman" panose="02020603050405020304" pitchFamily="18" charset="0"/>
                <a:cs typeface="Mangal"/>
              </a:rPr>
              <a:t>Q20. Statements: </a:t>
            </a:r>
            <a:endParaRPr lang="en-US" dirty="0">
              <a:latin typeface="Calibri" panose="020F0502020204030204" pitchFamily="34" charset="0"/>
              <a:ea typeface="Calibri" panose="020F0502020204030204" pitchFamily="34" charset="0"/>
              <a:cs typeface="Mangal"/>
            </a:endParaRPr>
          </a:p>
          <a:p>
            <a:pPr>
              <a:lnSpc>
                <a:spcPct val="115000"/>
              </a:lnSpc>
            </a:pPr>
            <a:r>
              <a:rPr lang="en-US" dirty="0">
                <a:latin typeface="Segoe UI" panose="020B0502040204020203" pitchFamily="34" charset="0"/>
                <a:ea typeface="Times New Roman" panose="02020603050405020304" pitchFamily="18" charset="0"/>
                <a:cs typeface="Mangal"/>
              </a:rPr>
              <a:t>All apples are mangoes</a:t>
            </a:r>
          </a:p>
          <a:p>
            <a:pPr>
              <a:lnSpc>
                <a:spcPct val="115000"/>
              </a:lnSpc>
            </a:pPr>
            <a:r>
              <a:rPr lang="en-US" dirty="0">
                <a:latin typeface="Segoe UI" panose="020B0502040204020203" pitchFamily="34" charset="0"/>
                <a:ea typeface="Calibri" panose="020F0502020204030204" pitchFamily="34" charset="0"/>
                <a:cs typeface="Mangal"/>
              </a:rPr>
              <a:t>All mangoes are bananas</a:t>
            </a:r>
            <a:endParaRPr lang="en-US" dirty="0">
              <a:latin typeface="Calibri" panose="020F0502020204030204" pitchFamily="34" charset="0"/>
              <a:ea typeface="Calibri" panose="020F0502020204030204" pitchFamily="34" charset="0"/>
              <a:cs typeface="Mangal"/>
            </a:endParaRPr>
          </a:p>
          <a:p>
            <a:pPr>
              <a:lnSpc>
                <a:spcPct val="115000"/>
              </a:lnSpc>
            </a:pPr>
            <a:r>
              <a:rPr lang="en-US" b="1" dirty="0">
                <a:latin typeface="Segoe UI" panose="020B0502040204020203" pitchFamily="34" charset="0"/>
                <a:ea typeface="Times New Roman" panose="02020603050405020304" pitchFamily="18" charset="0"/>
                <a:cs typeface="Mangal"/>
              </a:rPr>
              <a:t>Conclusions:</a:t>
            </a:r>
            <a:endParaRPr lang="en-US" dirty="0">
              <a:latin typeface="Calibri" panose="020F0502020204030204" pitchFamily="34" charset="0"/>
              <a:ea typeface="Calibri" panose="020F0502020204030204" pitchFamily="34" charset="0"/>
              <a:cs typeface="Mangal"/>
            </a:endParaRPr>
          </a:p>
          <a:p>
            <a:pPr>
              <a:lnSpc>
                <a:spcPct val="115000"/>
              </a:lnSpc>
              <a:spcBef>
                <a:spcPts val="750"/>
              </a:spcBef>
            </a:pPr>
            <a:r>
              <a:rPr lang="en-US" dirty="0">
                <a:latin typeface="Segoe UI" panose="020B0502040204020203" pitchFamily="34" charset="0"/>
                <a:ea typeface="Times New Roman" panose="02020603050405020304" pitchFamily="18" charset="0"/>
                <a:cs typeface="Mangal"/>
              </a:rPr>
              <a:t>(1) Some apples are mangoes</a:t>
            </a:r>
            <a:endParaRPr lang="en-US" dirty="0">
              <a:latin typeface="Calibri" panose="020F0502020204030204" pitchFamily="34" charset="0"/>
              <a:ea typeface="Calibri" panose="020F0502020204030204" pitchFamily="34" charset="0"/>
              <a:cs typeface="Mangal"/>
            </a:endParaRPr>
          </a:p>
          <a:p>
            <a:pPr>
              <a:lnSpc>
                <a:spcPct val="115000"/>
              </a:lnSpc>
              <a:spcBef>
                <a:spcPts val="750"/>
              </a:spcBef>
            </a:pPr>
            <a:r>
              <a:rPr lang="en-US" dirty="0">
                <a:latin typeface="Segoe UI" panose="020B0502040204020203" pitchFamily="34" charset="0"/>
                <a:ea typeface="Times New Roman" panose="02020603050405020304" pitchFamily="18" charset="0"/>
                <a:cs typeface="Mangal"/>
              </a:rPr>
              <a:t>(2) Some mangoes are not apples is a possibility</a:t>
            </a:r>
          </a:p>
          <a:p>
            <a:pPr>
              <a:lnSpc>
                <a:spcPct val="115000"/>
              </a:lnSpc>
              <a:spcBef>
                <a:spcPts val="750"/>
              </a:spcBef>
            </a:pPr>
            <a:endParaRPr lang="en-US" dirty="0">
              <a:latin typeface="Segoe UI" panose="020B0502040204020203" pitchFamily="34" charset="0"/>
              <a:ea typeface="Times New Roman" panose="02020603050405020304" pitchFamily="18" charset="0"/>
              <a:cs typeface="Mangal"/>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a:rPr>
              <a:t>(A) If only (1) conclusion follows</a:t>
            </a:r>
            <a:endParaRPr lang="en-US" dirty="0">
              <a:latin typeface="Calibri" panose="020F0502020204030204" pitchFamily="34" charset="0"/>
              <a:ea typeface="Calibri" panose="020F0502020204030204" pitchFamily="34" charset="0"/>
              <a:cs typeface="Mangal"/>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a:rPr>
              <a:t>(B) If only (2) conclusion follows</a:t>
            </a:r>
            <a:endParaRPr lang="en-US" dirty="0">
              <a:latin typeface="Calibri" panose="020F0502020204030204" pitchFamily="34" charset="0"/>
              <a:ea typeface="Calibri" panose="020F0502020204030204" pitchFamily="34" charset="0"/>
              <a:cs typeface="Mangal"/>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a:rPr>
              <a:t>(C) If either (1) or (2) follows</a:t>
            </a:r>
            <a:endParaRPr lang="en-US" dirty="0">
              <a:latin typeface="Calibri" panose="020F0502020204030204" pitchFamily="34" charset="0"/>
              <a:ea typeface="Calibri" panose="020F0502020204030204" pitchFamily="34" charset="0"/>
              <a:cs typeface="Mangal"/>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a:rPr>
              <a:t>(D) If neither (1) nor (2) follows and</a:t>
            </a:r>
          </a:p>
          <a:p>
            <a:pPr>
              <a:spcBef>
                <a:spcPts val="750"/>
              </a:spcBef>
            </a:pPr>
            <a:r>
              <a:rPr lang="en-US" dirty="0">
                <a:solidFill>
                  <a:srgbClr val="000000"/>
                </a:solidFill>
                <a:latin typeface="Segoe UI" panose="020B0502040204020203" pitchFamily="34" charset="0"/>
                <a:ea typeface="Times New Roman" panose="02020603050405020304" pitchFamily="18" charset="0"/>
              </a:rPr>
              <a:t>(E) If both (1) and (2) follow.</a:t>
            </a:r>
            <a:endParaRPr lang="en-US" dirty="0"/>
          </a:p>
          <a:p>
            <a:pPr>
              <a:lnSpc>
                <a:spcPct val="115000"/>
              </a:lnSpc>
              <a:spcBef>
                <a:spcPts val="750"/>
              </a:spcBef>
            </a:pPr>
            <a:endParaRPr lang="en-US" dirty="0">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2748032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8F17FD4-4CEC-4032-B36A-B2D32784AF96}"/>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8" name="TextBox 7">
            <a:extLst>
              <a:ext uri="{FF2B5EF4-FFF2-40B4-BE49-F238E27FC236}">
                <a16:creationId xmlns:a16="http://schemas.microsoft.com/office/drawing/2014/main" xmlns="" id="{8AFF805A-DC2E-433E-BA6D-75D8A716BD91}"/>
              </a:ext>
            </a:extLst>
          </p:cNvPr>
          <p:cNvSpPr txBox="1"/>
          <p:nvPr/>
        </p:nvSpPr>
        <p:spPr>
          <a:xfrm>
            <a:off x="5900057" y="936402"/>
            <a:ext cx="5976258"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Q1.1 </a:t>
            </a:r>
            <a:r>
              <a:rPr lang="en-US" b="1" dirty="0">
                <a:latin typeface="Times New Roman" panose="02020603050405020304" pitchFamily="18" charset="0"/>
                <a:cs typeface="Times New Roman" panose="02020603050405020304" pitchFamily="18" charset="0"/>
              </a:rPr>
              <a:t>How many persons take class between </a:t>
            </a:r>
            <a:r>
              <a:rPr lang="en-US" b="1" dirty="0" err="1">
                <a:latin typeface="Times New Roman" panose="02020603050405020304" pitchFamily="18" charset="0"/>
                <a:cs typeface="Times New Roman" panose="02020603050405020304" pitchFamily="18" charset="0"/>
              </a:rPr>
              <a:t>Gyan</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Devdutt</a:t>
            </a:r>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 None </a:t>
            </a:r>
          </a:p>
          <a:p>
            <a:r>
              <a:rPr lang="en-US" dirty="0">
                <a:latin typeface="Times New Roman" panose="02020603050405020304" pitchFamily="18" charset="0"/>
                <a:cs typeface="Times New Roman" panose="02020603050405020304" pitchFamily="18" charset="0"/>
              </a:rPr>
              <a:t>B. One </a:t>
            </a:r>
          </a:p>
          <a:p>
            <a:r>
              <a:rPr lang="en-US" dirty="0">
                <a:latin typeface="Times New Roman" panose="02020603050405020304" pitchFamily="18" charset="0"/>
                <a:cs typeface="Times New Roman" panose="02020603050405020304" pitchFamily="18" charset="0"/>
              </a:rPr>
              <a:t>C. Two </a:t>
            </a:r>
          </a:p>
          <a:p>
            <a:r>
              <a:rPr lang="en-US" dirty="0">
                <a:latin typeface="Times New Roman" panose="02020603050405020304" pitchFamily="18" charset="0"/>
                <a:cs typeface="Times New Roman" panose="02020603050405020304" pitchFamily="18" charset="0"/>
              </a:rPr>
              <a:t>D. Three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B6F99140-3D61-47EA-83D1-052C4F8A1377}"/>
              </a:ext>
            </a:extLst>
          </p:cNvPr>
          <p:cNvSpPr txBox="1"/>
          <p:nvPr/>
        </p:nvSpPr>
        <p:spPr>
          <a:xfrm>
            <a:off x="315685" y="936402"/>
            <a:ext cx="5323115" cy="535531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 </a:t>
            </a:r>
            <a:r>
              <a:rPr lang="en-US" dirty="0">
                <a:latin typeface="Times New Roman" panose="02020603050405020304" pitchFamily="18" charset="0"/>
                <a:cs typeface="Times New Roman" panose="02020603050405020304" pitchFamily="18" charset="0"/>
              </a:rPr>
              <a:t>There are seven teachers Gyan, Ram, Varun, Sam, </a:t>
            </a:r>
            <a:r>
              <a:rPr lang="en-US" dirty="0" err="1">
                <a:latin typeface="Times New Roman" panose="02020603050405020304" pitchFamily="18" charset="0"/>
                <a:cs typeface="Times New Roman" panose="02020603050405020304" pitchFamily="18" charset="0"/>
              </a:rPr>
              <a:t>Devdutt</a:t>
            </a:r>
            <a:r>
              <a:rPr lang="en-US" dirty="0">
                <a:latin typeface="Times New Roman" panose="02020603050405020304" pitchFamily="18" charset="0"/>
                <a:cs typeface="Times New Roman" panose="02020603050405020304" pitchFamily="18" charset="0"/>
              </a:rPr>
              <a:t>, Mahesh and Jadhav taking class on different subjects Tamil, English, Zoology, Botany, Physics, Chemistry and Social Science on different days starting from Monday to Sunday. All the above information is not necessarily in the same order. Ram takes Botany class on Tuesday. There are more than two classes between the classes of Botany and Zoology. Sam and Gyan are not taking either Tamil class or Social Science class. There is a gap of one day between Tamil class and Social Science class. Two persons take class between Mahesh and Sam. Neither Mahesh nor Sam takes class on either Sunday or Monday. Number of classes above and below is same for the subject of English and Chemistry respectively. Jadhav does not take Tamil class. </a:t>
            </a:r>
            <a:r>
              <a:rPr lang="en-US" dirty="0" err="1">
                <a:latin typeface="Times New Roman" panose="02020603050405020304" pitchFamily="18" charset="0"/>
                <a:cs typeface="Times New Roman" panose="02020603050405020304" pitchFamily="18" charset="0"/>
              </a:rPr>
              <a:t>Devdutt</a:t>
            </a:r>
            <a:r>
              <a:rPr lang="en-US" dirty="0">
                <a:latin typeface="Times New Roman" panose="02020603050405020304" pitchFamily="18" charset="0"/>
                <a:cs typeface="Times New Roman" panose="02020603050405020304" pitchFamily="18" charset="0"/>
              </a:rPr>
              <a:t> and Gyan are not taking classes immediately before or immediately after Sam. Gyan and Jadhav are taking class on adjacent days. English class was held on last day.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0526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20717" y="937927"/>
            <a:ext cx="10723948" cy="2640723"/>
          </a:xfrm>
          <a:prstGeom prst="rect">
            <a:avLst/>
          </a:prstGeom>
        </p:spPr>
        <p:txBody>
          <a:bodyPr wrap="square">
            <a:spAutoFit/>
          </a:bodyPr>
          <a:lstStyle/>
          <a:p>
            <a:pPr>
              <a:lnSpc>
                <a:spcPct val="115000"/>
              </a:lnSpc>
            </a:pPr>
            <a:r>
              <a:rPr lang="en-US" sz="2400" b="1" dirty="0">
                <a:latin typeface="Segoe UI" panose="020B0502040204020203" pitchFamily="34" charset="0"/>
                <a:cs typeface="Segoe UI" panose="020B0502040204020203" pitchFamily="34" charset="0"/>
              </a:rPr>
              <a:t>Direction: </a:t>
            </a:r>
            <a:r>
              <a:rPr lang="en-US" sz="2400" dirty="0">
                <a:latin typeface="Segoe UI" panose="020B0502040204020203" pitchFamily="34" charset="0"/>
                <a:cs typeface="Segoe UI" panose="020B0502040204020203" pitchFamily="34" charset="0"/>
              </a:rPr>
              <a:t>In each of the following questions three/four statements are given and these statements are followed by four conclusions numbered (I) , (II) , (III) and (IV) . You have to take the given two statements to be true even if they seem to be at variance from commonly known facts. Read the conclusions and then decide which of the given conclusions logically follows from the given statements. Disregarding commonly known facts.</a:t>
            </a:r>
            <a:endParaRPr lang="en-US" sz="2400" dirty="0">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24473186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95422" y="994156"/>
            <a:ext cx="11619913" cy="4524315"/>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Q21. Statements:</a:t>
            </a:r>
          </a:p>
          <a:p>
            <a:r>
              <a:rPr lang="en-US" dirty="0">
                <a:latin typeface="Segoe UI" panose="020B0502040204020203" pitchFamily="34" charset="0"/>
                <a:cs typeface="Segoe UI" panose="020B0502040204020203" pitchFamily="34" charset="0"/>
              </a:rPr>
              <a:t>No car is bus.</a:t>
            </a:r>
          </a:p>
          <a:p>
            <a:r>
              <a:rPr lang="en-US" dirty="0">
                <a:latin typeface="Segoe UI" panose="020B0502040204020203" pitchFamily="34" charset="0"/>
                <a:cs typeface="Segoe UI" panose="020B0502040204020203" pitchFamily="34" charset="0"/>
              </a:rPr>
              <a:t>All train are car.</a:t>
            </a:r>
          </a:p>
          <a:p>
            <a:r>
              <a:rPr lang="en-US" dirty="0">
                <a:latin typeface="Segoe UI" panose="020B0502040204020203" pitchFamily="34" charset="0"/>
                <a:cs typeface="Segoe UI" panose="020B0502040204020203" pitchFamily="34" charset="0"/>
              </a:rPr>
              <a:t>Some trucks are buses</a:t>
            </a:r>
          </a:p>
          <a:p>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Conclusions:</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I) All train being bus is a possibility</a:t>
            </a:r>
          </a:p>
          <a:p>
            <a:r>
              <a:rPr lang="en-US" dirty="0">
                <a:latin typeface="Segoe UI" panose="020B0502040204020203" pitchFamily="34" charset="0"/>
                <a:cs typeface="Segoe UI" panose="020B0502040204020203" pitchFamily="34" charset="0"/>
              </a:rPr>
              <a:t>II) Some trucks are not buses</a:t>
            </a:r>
          </a:p>
          <a:p>
            <a:r>
              <a:rPr lang="en-US" dirty="0">
                <a:latin typeface="Segoe UI" panose="020B0502040204020203" pitchFamily="34" charset="0"/>
                <a:cs typeface="Segoe UI" panose="020B0502040204020203" pitchFamily="34" charset="0"/>
              </a:rPr>
              <a:t>III) No train is bus</a:t>
            </a:r>
          </a:p>
          <a:p>
            <a:r>
              <a:rPr lang="en-US" dirty="0">
                <a:latin typeface="Segoe UI" panose="020B0502040204020203" pitchFamily="34" charset="0"/>
                <a:cs typeface="Segoe UI" panose="020B0502040204020203" pitchFamily="34" charset="0"/>
              </a:rPr>
              <a:t>IV) Some trucks are car is a possibility</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Only conclusion I follow</a:t>
            </a:r>
          </a:p>
          <a:p>
            <a:r>
              <a:rPr lang="en-US" dirty="0">
                <a:latin typeface="Segoe UI" panose="020B0502040204020203" pitchFamily="34" charset="0"/>
                <a:cs typeface="Segoe UI" panose="020B0502040204020203" pitchFamily="34" charset="0"/>
              </a:rPr>
              <a:t>B. Only conclusion I and III follow</a:t>
            </a:r>
          </a:p>
          <a:p>
            <a:r>
              <a:rPr lang="en-US" dirty="0">
                <a:latin typeface="Segoe UI" panose="020B0502040204020203" pitchFamily="34" charset="0"/>
                <a:cs typeface="Segoe UI" panose="020B0502040204020203" pitchFamily="34" charset="0"/>
              </a:rPr>
              <a:t>C. Only conclusion I, III and IV follow</a:t>
            </a:r>
          </a:p>
          <a:p>
            <a:r>
              <a:rPr lang="en-US" dirty="0">
                <a:latin typeface="Segoe UI" panose="020B0502040204020203" pitchFamily="34" charset="0"/>
                <a:cs typeface="Segoe UI" panose="020B0502040204020203" pitchFamily="34" charset="0"/>
              </a:rPr>
              <a:t>D. Only II follows</a:t>
            </a:r>
          </a:p>
          <a:p>
            <a:r>
              <a:rPr lang="en-US" dirty="0">
                <a:latin typeface="Segoe UI" panose="020B0502040204020203" pitchFamily="34" charset="0"/>
                <a:cs typeface="Segoe UI" panose="020B0502040204020203" pitchFamily="34" charset="0"/>
              </a:rPr>
              <a:t>E. None of these</a:t>
            </a:r>
          </a:p>
        </p:txBody>
      </p:sp>
    </p:spTree>
    <p:extLst>
      <p:ext uri="{BB962C8B-B14F-4D97-AF65-F5344CB8AC3E}">
        <p14:creationId xmlns:p14="http://schemas.microsoft.com/office/powerpoint/2010/main" val="6312093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95422" y="994156"/>
            <a:ext cx="11619913" cy="4247317"/>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Q22. Statements:</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Some rooms are window.</a:t>
            </a:r>
          </a:p>
          <a:p>
            <a:r>
              <a:rPr lang="en-US" dirty="0">
                <a:latin typeface="Segoe UI" panose="020B0502040204020203" pitchFamily="34" charset="0"/>
                <a:cs typeface="Segoe UI" panose="020B0502040204020203" pitchFamily="34" charset="0"/>
              </a:rPr>
              <a:t>All windows are door.</a:t>
            </a:r>
          </a:p>
          <a:p>
            <a:r>
              <a:rPr lang="en-US" dirty="0">
                <a:latin typeface="Segoe UI" panose="020B0502040204020203" pitchFamily="34" charset="0"/>
                <a:cs typeface="Segoe UI" panose="020B0502040204020203" pitchFamily="34" charset="0"/>
              </a:rPr>
              <a:t>All rooms are building.</a:t>
            </a:r>
          </a:p>
          <a:p>
            <a:r>
              <a:rPr lang="en-US" b="1" dirty="0">
                <a:latin typeface="Segoe UI" panose="020B0502040204020203" pitchFamily="34" charset="0"/>
                <a:cs typeface="Segoe UI" panose="020B0502040204020203" pitchFamily="34" charset="0"/>
              </a:rPr>
              <a:t>Conclusions:</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I) some buildings may be part of windows</a:t>
            </a:r>
          </a:p>
          <a:p>
            <a:r>
              <a:rPr lang="en-US" dirty="0">
                <a:latin typeface="Segoe UI" panose="020B0502040204020203" pitchFamily="34" charset="0"/>
                <a:cs typeface="Segoe UI" panose="020B0502040204020203" pitchFamily="34" charset="0"/>
              </a:rPr>
              <a:t>II) Some buildings are not window</a:t>
            </a:r>
          </a:p>
          <a:p>
            <a:r>
              <a:rPr lang="en-US" dirty="0">
                <a:latin typeface="Segoe UI" panose="020B0502040204020203" pitchFamily="34" charset="0"/>
                <a:cs typeface="Segoe UI" panose="020B0502040204020203" pitchFamily="34" charset="0"/>
              </a:rPr>
              <a:t>III) All building are doors is a possibility</a:t>
            </a:r>
          </a:p>
          <a:p>
            <a:r>
              <a:rPr lang="en-US" dirty="0">
                <a:latin typeface="Segoe UI" panose="020B0502040204020203" pitchFamily="34" charset="0"/>
                <a:cs typeface="Segoe UI" panose="020B0502040204020203" pitchFamily="34" charset="0"/>
              </a:rPr>
              <a:t>IV) All rooms which are buildings are also windows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Only conclusion I follow</a:t>
            </a:r>
          </a:p>
          <a:p>
            <a:r>
              <a:rPr lang="en-US" dirty="0">
                <a:latin typeface="Segoe UI" panose="020B0502040204020203" pitchFamily="34" charset="0"/>
                <a:cs typeface="Segoe UI" panose="020B0502040204020203" pitchFamily="34" charset="0"/>
              </a:rPr>
              <a:t>B. Only conclusion III follows</a:t>
            </a:r>
          </a:p>
          <a:p>
            <a:r>
              <a:rPr lang="en-US" dirty="0">
                <a:latin typeface="Segoe UI" panose="020B0502040204020203" pitchFamily="34" charset="0"/>
                <a:cs typeface="Segoe UI" panose="020B0502040204020203" pitchFamily="34" charset="0"/>
              </a:rPr>
              <a:t>C. Only conclusion I, III and IV follow</a:t>
            </a:r>
          </a:p>
          <a:p>
            <a:r>
              <a:rPr lang="en-US" dirty="0">
                <a:latin typeface="Segoe UI" panose="020B0502040204020203" pitchFamily="34" charset="0"/>
                <a:cs typeface="Segoe UI" panose="020B0502040204020203" pitchFamily="34" charset="0"/>
              </a:rPr>
              <a:t>D. Only II follow</a:t>
            </a:r>
          </a:p>
          <a:p>
            <a:r>
              <a:rPr lang="en-US" dirty="0">
                <a:latin typeface="Segoe UI" panose="020B0502040204020203" pitchFamily="34" charset="0"/>
                <a:cs typeface="Segoe UI" panose="020B0502040204020203" pitchFamily="34" charset="0"/>
              </a:rPr>
              <a:t>E. None of these</a:t>
            </a:r>
          </a:p>
        </p:txBody>
      </p:sp>
    </p:spTree>
    <p:extLst>
      <p:ext uri="{BB962C8B-B14F-4D97-AF65-F5344CB8AC3E}">
        <p14:creationId xmlns:p14="http://schemas.microsoft.com/office/powerpoint/2010/main" val="32182012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20717" y="937927"/>
            <a:ext cx="10723948" cy="3022879"/>
          </a:xfrm>
          <a:prstGeom prst="rect">
            <a:avLst/>
          </a:prstGeom>
        </p:spPr>
        <p:txBody>
          <a:bodyPr wrap="square">
            <a:spAutoFit/>
          </a:bodyPr>
          <a:lstStyle/>
          <a:p>
            <a:pPr>
              <a:lnSpc>
                <a:spcPct val="115000"/>
              </a:lnSpc>
            </a:pPr>
            <a:r>
              <a:rPr lang="en-US" sz="2800" b="1" dirty="0">
                <a:solidFill>
                  <a:srgbClr val="000000"/>
                </a:solidFill>
                <a:latin typeface="Segoe UI" panose="020B0502040204020203" pitchFamily="34" charset="0"/>
                <a:ea typeface="Times New Roman" panose="02020603050405020304" pitchFamily="18" charset="0"/>
                <a:cs typeface="Mangal"/>
              </a:rPr>
              <a:t>Directions</a:t>
            </a:r>
            <a:r>
              <a:rPr lang="en-US" sz="28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a:t>
            </a:r>
            <a:r>
              <a:rPr lang="en-US" sz="2800" dirty="0">
                <a:latin typeface="Segoe UI" panose="020B0502040204020203" pitchFamily="34" charset="0"/>
                <a:cs typeface="Segoe UI" panose="020B0502040204020203" pitchFamily="34" charset="0"/>
              </a:rPr>
              <a:t> In each of these questions two Conclusions have been given followed by 5 sets of possible Statements. You have to take the given Conclusions to be true even if they seem to be at variance with the commonly known facts and then decide that the Conclusions logically follows for which of the given statements disregarding commonly known facts</a:t>
            </a:r>
            <a:endParaRPr lang="en-US" sz="2800" dirty="0">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25958431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47156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443832" y="994156"/>
            <a:ext cx="11426174" cy="2308324"/>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Q23. Conclusions:</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At least some bags are shirts.</a:t>
            </a:r>
          </a:p>
          <a:p>
            <a:r>
              <a:rPr lang="en-US" dirty="0">
                <a:latin typeface="Segoe UI" panose="020B0502040204020203" pitchFamily="34" charset="0"/>
                <a:cs typeface="Segoe UI" panose="020B0502040204020203" pitchFamily="34" charset="0"/>
              </a:rPr>
              <a:t>None but bags are coats is a possibility.</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Statements: Some shirts are coats. some coats are bags. All bags are caps. No caps are shirts.</a:t>
            </a:r>
          </a:p>
          <a:p>
            <a:r>
              <a:rPr lang="en-US" dirty="0">
                <a:latin typeface="Segoe UI" panose="020B0502040204020203" pitchFamily="34" charset="0"/>
                <a:cs typeface="Segoe UI" panose="020B0502040204020203" pitchFamily="34" charset="0"/>
              </a:rPr>
              <a:t>B. Statements: some coats are shirts. some shirts are bags. some coats are bags .All bags are caps.</a:t>
            </a:r>
          </a:p>
          <a:p>
            <a:r>
              <a:rPr lang="en-US" dirty="0">
                <a:latin typeface="Segoe UI" panose="020B0502040204020203" pitchFamily="34" charset="0"/>
                <a:cs typeface="Segoe UI" panose="020B0502040204020203" pitchFamily="34" charset="0"/>
              </a:rPr>
              <a:t>C. Statements: All shirts are coats. No coats are caps. All caps are bags. Some coats are bags.</a:t>
            </a:r>
          </a:p>
          <a:p>
            <a:r>
              <a:rPr lang="en-US" dirty="0">
                <a:latin typeface="Segoe UI" panose="020B0502040204020203" pitchFamily="34" charset="0"/>
                <a:cs typeface="Segoe UI" panose="020B0502040204020203" pitchFamily="34" charset="0"/>
              </a:rPr>
              <a:t>D. Statements: Some bags are coats. Some coats are cap. some caps are shirts. Some shirts are coats.</a:t>
            </a:r>
          </a:p>
        </p:txBody>
      </p:sp>
    </p:spTree>
    <p:extLst>
      <p:ext uri="{BB962C8B-B14F-4D97-AF65-F5344CB8AC3E}">
        <p14:creationId xmlns:p14="http://schemas.microsoft.com/office/powerpoint/2010/main" val="2401721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95422" y="980088"/>
            <a:ext cx="11896578" cy="2585323"/>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Q24. Conclusions:</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At least some films are plays.</a:t>
            </a:r>
          </a:p>
          <a:p>
            <a:r>
              <a:rPr lang="en-US" dirty="0">
                <a:latin typeface="Segoe UI" panose="020B0502040204020203" pitchFamily="34" charset="0"/>
                <a:cs typeface="Segoe UI" panose="020B0502040204020203" pitchFamily="34" charset="0"/>
              </a:rPr>
              <a:t>No multiplex are action.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Statements: Only multiplex are plays. Few multiplex are film. Some plays are action. No action is film.</a:t>
            </a:r>
          </a:p>
          <a:p>
            <a:r>
              <a:rPr lang="en-US" dirty="0">
                <a:latin typeface="Segoe UI" panose="020B0502040204020203" pitchFamily="34" charset="0"/>
                <a:cs typeface="Segoe UI" panose="020B0502040204020203" pitchFamily="34" charset="0"/>
              </a:rPr>
              <a:t>B. Statements: All multiplex are plays. No multiplex are films. All plays are action. All films are action.     </a:t>
            </a:r>
          </a:p>
          <a:p>
            <a:r>
              <a:rPr lang="en-US" dirty="0">
                <a:latin typeface="Segoe UI" panose="020B0502040204020203" pitchFamily="34" charset="0"/>
                <a:cs typeface="Segoe UI" panose="020B0502040204020203" pitchFamily="34" charset="0"/>
              </a:rPr>
              <a:t>C. Statements: All multiplex are plays. Some multiplex are films. No film is a action. Some plays are action.</a:t>
            </a:r>
          </a:p>
          <a:p>
            <a:r>
              <a:rPr lang="en-US" dirty="0">
                <a:latin typeface="Segoe UI" panose="020B0502040204020203" pitchFamily="34" charset="0"/>
                <a:cs typeface="Segoe UI" panose="020B0502040204020203" pitchFamily="34" charset="0"/>
              </a:rPr>
              <a:t>D. Statements: Some multiplex are plays. Some multiplex are films. No actions are multiplex. Some plays are action.</a:t>
            </a:r>
          </a:p>
          <a:p>
            <a:r>
              <a:rPr lang="en-US" dirty="0">
                <a:latin typeface="Segoe UI" panose="020B0502040204020203" pitchFamily="34" charset="0"/>
                <a:cs typeface="Segoe UI" panose="020B0502040204020203" pitchFamily="34" charset="0"/>
              </a:rPr>
              <a:t>E. Statements: No action is multiplex. Some multiplex are films. All multiplex are plays. No actions are films.  </a:t>
            </a:r>
          </a:p>
        </p:txBody>
      </p:sp>
    </p:spTree>
    <p:extLst>
      <p:ext uri="{BB962C8B-B14F-4D97-AF65-F5344CB8AC3E}">
        <p14:creationId xmlns:p14="http://schemas.microsoft.com/office/powerpoint/2010/main" val="37297943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95422" y="994156"/>
            <a:ext cx="11335104" cy="3139321"/>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Q25. Conclusions:</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Some radios are not laptops.</a:t>
            </a:r>
          </a:p>
          <a:p>
            <a:r>
              <a:rPr lang="en-US" dirty="0">
                <a:latin typeface="Segoe UI" panose="020B0502040204020203" pitchFamily="34" charset="0"/>
                <a:cs typeface="Segoe UI" panose="020B0502040204020203" pitchFamily="34" charset="0"/>
              </a:rPr>
              <a:t> Almost 50 % radios are signals.</a:t>
            </a:r>
          </a:p>
          <a:p>
            <a:endParaRPr lang="en-US" b="1"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Statements: some radios are laptops. All radios are book. None of these laptops are signals. Some signal is books.</a:t>
            </a:r>
          </a:p>
          <a:p>
            <a:r>
              <a:rPr lang="en-US" dirty="0">
                <a:latin typeface="Segoe UI" panose="020B0502040204020203" pitchFamily="34" charset="0"/>
                <a:cs typeface="Segoe UI" panose="020B0502040204020203" pitchFamily="34" charset="0"/>
              </a:rPr>
              <a:t>B. Statements: No machines are signals. Some laptops are signals. No signals are book. No radios are laptops.</a:t>
            </a:r>
          </a:p>
          <a:p>
            <a:r>
              <a:rPr lang="en-US" dirty="0">
                <a:latin typeface="Segoe UI" panose="020B0502040204020203" pitchFamily="34" charset="0"/>
                <a:cs typeface="Segoe UI" panose="020B0502040204020203" pitchFamily="34" charset="0"/>
              </a:rPr>
              <a:t>C. Statements: All signals are radios. Rarely books are radios. No laptops are book. Some books are signals.   </a:t>
            </a:r>
          </a:p>
          <a:p>
            <a:r>
              <a:rPr lang="en-US" dirty="0">
                <a:latin typeface="Segoe UI" panose="020B0502040204020203" pitchFamily="34" charset="0"/>
                <a:cs typeface="Segoe UI" panose="020B0502040204020203" pitchFamily="34" charset="0"/>
              </a:rPr>
              <a:t>D. Statements: All books are laptops. No laptops are machines. No signals are radios. Some machines are radios.</a:t>
            </a:r>
          </a:p>
          <a:p>
            <a:r>
              <a:rPr lang="en-US" dirty="0">
                <a:latin typeface="Segoe UI" panose="020B0502040204020203" pitchFamily="34" charset="0"/>
                <a:cs typeface="Segoe UI" panose="020B0502040204020203" pitchFamily="34" charset="0"/>
              </a:rPr>
              <a:t>E. Both c and d follows.</a:t>
            </a:r>
          </a:p>
        </p:txBody>
      </p:sp>
    </p:spTree>
    <p:extLst>
      <p:ext uri="{BB962C8B-B14F-4D97-AF65-F5344CB8AC3E}">
        <p14:creationId xmlns:p14="http://schemas.microsoft.com/office/powerpoint/2010/main" val="3145411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10919737" cy="2585323"/>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Q26. Conclusions:</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At least some kiwis are dry fruits.</a:t>
            </a:r>
          </a:p>
          <a:p>
            <a:r>
              <a:rPr lang="en-US" dirty="0">
                <a:latin typeface="Segoe UI" panose="020B0502040204020203" pitchFamily="34" charset="0"/>
                <a:cs typeface="Segoe UI" panose="020B0502040204020203" pitchFamily="34" charset="0"/>
              </a:rPr>
              <a:t>Some bananas are not a dry fruits is a possibility.</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Statements: Some cherries are dry fruits. Some dry fruits are kiwis. Some cherries are bananas.</a:t>
            </a:r>
          </a:p>
          <a:p>
            <a:r>
              <a:rPr lang="en-US" dirty="0">
                <a:latin typeface="Segoe UI" panose="020B0502040204020203" pitchFamily="34" charset="0"/>
                <a:cs typeface="Segoe UI" panose="020B0502040204020203" pitchFamily="34" charset="0"/>
              </a:rPr>
              <a:t>B. Statements: No kiwis are dry fruits. Some dry fruits are cherries. Some cherries are bananas.</a:t>
            </a:r>
          </a:p>
          <a:p>
            <a:r>
              <a:rPr lang="en-US" dirty="0">
                <a:latin typeface="Segoe UI" panose="020B0502040204020203" pitchFamily="34" charset="0"/>
                <a:cs typeface="Segoe UI" panose="020B0502040204020203" pitchFamily="34" charset="0"/>
              </a:rPr>
              <a:t>C. Statements: All dry fruits are bananas. Some bananas are kiwis. No kiwis  are cherries.</a:t>
            </a:r>
          </a:p>
          <a:p>
            <a:r>
              <a:rPr lang="en-US" dirty="0">
                <a:latin typeface="Segoe UI" panose="020B0502040204020203" pitchFamily="34" charset="0"/>
                <a:cs typeface="Segoe UI" panose="020B0502040204020203" pitchFamily="34" charset="0"/>
              </a:rPr>
              <a:t>D. None follows</a:t>
            </a:r>
          </a:p>
          <a:p>
            <a:r>
              <a:rPr lang="en-US" dirty="0">
                <a:latin typeface="Segoe UI" panose="020B0502040204020203" pitchFamily="34" charset="0"/>
                <a:cs typeface="Segoe UI" panose="020B0502040204020203" pitchFamily="34" charset="0"/>
              </a:rPr>
              <a:t>E. Only a and b</a:t>
            </a:r>
          </a:p>
        </p:txBody>
      </p:sp>
    </p:spTree>
    <p:extLst>
      <p:ext uri="{BB962C8B-B14F-4D97-AF65-F5344CB8AC3E}">
        <p14:creationId xmlns:p14="http://schemas.microsoft.com/office/powerpoint/2010/main" val="16916396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10877534" cy="2862322"/>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Q27. Conclusions:</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Some whites are not violet.</a:t>
            </a:r>
          </a:p>
          <a:p>
            <a:r>
              <a:rPr lang="en-US" dirty="0">
                <a:latin typeface="Segoe UI" panose="020B0502040204020203" pitchFamily="34" charset="0"/>
                <a:cs typeface="Segoe UI" panose="020B0502040204020203" pitchFamily="34" charset="0"/>
              </a:rPr>
              <a:t>All greens are being pink is a possibility.</a:t>
            </a:r>
          </a:p>
          <a:p>
            <a:r>
              <a:rPr lang="en-US" dirty="0">
                <a:latin typeface="Segoe UI" panose="020B0502040204020203" pitchFamily="34" charset="0"/>
                <a:cs typeface="Segoe UI" panose="020B0502040204020203" pitchFamily="34" charset="0"/>
              </a:rPr>
              <a:t>All yellows being greens is a possibility.</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Statement: All greens are violets. All violets are pink. Some pinks are whites. Some whites are yellows.</a:t>
            </a:r>
          </a:p>
          <a:p>
            <a:r>
              <a:rPr lang="en-US" dirty="0">
                <a:latin typeface="Segoe UI" panose="020B0502040204020203" pitchFamily="34" charset="0"/>
                <a:cs typeface="Segoe UI" panose="020B0502040204020203" pitchFamily="34" charset="0"/>
              </a:rPr>
              <a:t>B. Statement: Some violets are pink. Some pink are yellows. All whites are yellows. All greens are pink.</a:t>
            </a:r>
          </a:p>
          <a:p>
            <a:r>
              <a:rPr lang="en-US" dirty="0">
                <a:latin typeface="Segoe UI" panose="020B0502040204020203" pitchFamily="34" charset="0"/>
                <a:cs typeface="Segoe UI" panose="020B0502040204020203" pitchFamily="34" charset="0"/>
              </a:rPr>
              <a:t>C. Statement: Some greens are violet. Some violets are pink. All yellows are greens. No yellow is white.</a:t>
            </a:r>
          </a:p>
          <a:p>
            <a:r>
              <a:rPr lang="en-US" dirty="0">
                <a:latin typeface="Segoe UI" panose="020B0502040204020203" pitchFamily="34" charset="0"/>
                <a:cs typeface="Segoe UI" panose="020B0502040204020203" pitchFamily="34" charset="0"/>
              </a:rPr>
              <a:t>D. Statement: Some greens are violets. Some violets are pink. No violet is white. Some whites are yellow.</a:t>
            </a:r>
          </a:p>
          <a:p>
            <a:r>
              <a:rPr lang="en-US" dirty="0">
                <a:latin typeface="Segoe UI" panose="020B0502040204020203" pitchFamily="34" charset="0"/>
                <a:cs typeface="Segoe UI" panose="020B0502040204020203" pitchFamily="34" charset="0"/>
              </a:rPr>
              <a:t>E. None of these</a:t>
            </a:r>
          </a:p>
        </p:txBody>
      </p:sp>
    </p:spTree>
    <p:extLst>
      <p:ext uri="{BB962C8B-B14F-4D97-AF65-F5344CB8AC3E}">
        <p14:creationId xmlns:p14="http://schemas.microsoft.com/office/powerpoint/2010/main" val="16834296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11646568" cy="3139321"/>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Q28. Conclusions:</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Some Tomatoes is pea nuts       </a:t>
            </a:r>
          </a:p>
          <a:p>
            <a:r>
              <a:rPr lang="en-US" dirty="0">
                <a:latin typeface="Segoe UI" panose="020B0502040204020203" pitchFamily="34" charset="0"/>
                <a:cs typeface="Segoe UI" panose="020B0502040204020203" pitchFamily="34" charset="0"/>
              </a:rPr>
              <a:t>Some Tomatoes are not Potatoes</a:t>
            </a:r>
          </a:p>
          <a:p>
            <a:r>
              <a:rPr lang="en-US" dirty="0">
                <a:latin typeface="Segoe UI" panose="020B0502040204020203" pitchFamily="34" charset="0"/>
                <a:cs typeface="Segoe UI" panose="020B0502040204020203" pitchFamily="34" charset="0"/>
              </a:rPr>
              <a:t>Some Tomatoes which are Carrot are also oranges is a possibility</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Statement: Some Carrot is Tomatoes. All pea nuts is Carrot. No Potatoes is Carrot. Some pea nuts is oranges.</a:t>
            </a:r>
          </a:p>
          <a:p>
            <a:r>
              <a:rPr lang="en-US" dirty="0">
                <a:latin typeface="Segoe UI" panose="020B0502040204020203" pitchFamily="34" charset="0"/>
                <a:cs typeface="Segoe UI" panose="020B0502040204020203" pitchFamily="34" charset="0"/>
              </a:rPr>
              <a:t>B. Statement: Some Carrot is oranges. No Potatoes is pea nuts. All pea nuts is Tomatoes. Some Carrot is Tomatoes.</a:t>
            </a:r>
          </a:p>
          <a:p>
            <a:r>
              <a:rPr lang="en-US" dirty="0">
                <a:latin typeface="Segoe UI" panose="020B0502040204020203" pitchFamily="34" charset="0"/>
                <a:cs typeface="Segoe UI" panose="020B0502040204020203" pitchFamily="34" charset="0"/>
              </a:rPr>
              <a:t>C. Statement: No Carrot is potatoes. Some tomatoes are pea nuts. Some Potatoes is pea nuts. Some Potatoes is oranges.</a:t>
            </a:r>
          </a:p>
          <a:p>
            <a:r>
              <a:rPr lang="en-US" dirty="0">
                <a:latin typeface="Segoe UI" panose="020B0502040204020203" pitchFamily="34" charset="0"/>
                <a:cs typeface="Segoe UI" panose="020B0502040204020203" pitchFamily="34" charset="0"/>
              </a:rPr>
              <a:t>D. Statement: Some Carrot is Tomatoes. Some pea nuts is Carrot. No Potatoes is Carrot. Some pea nuts is oranges.</a:t>
            </a:r>
          </a:p>
          <a:p>
            <a:r>
              <a:rPr lang="en-US" dirty="0">
                <a:latin typeface="Segoe UI" panose="020B0502040204020203" pitchFamily="34" charset="0"/>
                <a:cs typeface="Segoe UI" panose="020B0502040204020203" pitchFamily="34" charset="0"/>
              </a:rPr>
              <a:t>E. None of these.</a:t>
            </a:r>
          </a:p>
        </p:txBody>
      </p:sp>
    </p:spTree>
    <p:extLst>
      <p:ext uri="{BB962C8B-B14F-4D97-AF65-F5344CB8AC3E}">
        <p14:creationId xmlns:p14="http://schemas.microsoft.com/office/powerpoint/2010/main" val="41285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B6EDEAA2-9E14-4043-AF6D-7ED5063F11E9}"/>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8" name="TextBox 7">
            <a:extLst>
              <a:ext uri="{FF2B5EF4-FFF2-40B4-BE49-F238E27FC236}">
                <a16:creationId xmlns:a16="http://schemas.microsoft.com/office/drawing/2014/main" xmlns="" id="{52233872-A8CD-495A-BA07-804D66472BF4}"/>
              </a:ext>
            </a:extLst>
          </p:cNvPr>
          <p:cNvSpPr txBox="1"/>
          <p:nvPr/>
        </p:nvSpPr>
        <p:spPr>
          <a:xfrm>
            <a:off x="6090556" y="936402"/>
            <a:ext cx="5785759"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Q1.2 </a:t>
            </a:r>
            <a:r>
              <a:rPr lang="en-US" b="1" dirty="0">
                <a:latin typeface="Times New Roman" panose="02020603050405020304" pitchFamily="18" charset="0"/>
                <a:cs typeface="Times New Roman" panose="02020603050405020304" pitchFamily="18" charset="0"/>
              </a:rPr>
              <a:t>Who amongst the following takes class exactly between </a:t>
            </a:r>
            <a:r>
              <a:rPr lang="en-US" b="1" dirty="0" err="1">
                <a:latin typeface="Times New Roman" panose="02020603050405020304" pitchFamily="18" charset="0"/>
                <a:cs typeface="Times New Roman" panose="02020603050405020304" pitchFamily="18" charset="0"/>
              </a:rPr>
              <a:t>Devdutt</a:t>
            </a:r>
            <a:r>
              <a:rPr lang="en-US" b="1" dirty="0">
                <a:latin typeface="Times New Roman" panose="02020603050405020304" pitchFamily="18" charset="0"/>
                <a:cs typeface="Times New Roman" panose="02020603050405020304" pitchFamily="18" charset="0"/>
              </a:rPr>
              <a:t> and Jadhav? </a:t>
            </a:r>
          </a:p>
          <a:p>
            <a:r>
              <a:rPr lang="en-US" dirty="0">
                <a:latin typeface="Times New Roman" panose="02020603050405020304" pitchFamily="18" charset="0"/>
                <a:cs typeface="Times New Roman" panose="02020603050405020304" pitchFamily="18" charset="0"/>
              </a:rPr>
              <a:t>A. The one who takes class on Thursday </a:t>
            </a:r>
          </a:p>
          <a:p>
            <a:r>
              <a:rPr lang="en-US" dirty="0">
                <a:latin typeface="Times New Roman" panose="02020603050405020304" pitchFamily="18" charset="0"/>
                <a:cs typeface="Times New Roman" panose="02020603050405020304" pitchFamily="18" charset="0"/>
              </a:rPr>
              <a:t>B. The one who takes Zoology class </a:t>
            </a:r>
          </a:p>
          <a:p>
            <a:r>
              <a:rPr lang="en-US" dirty="0">
                <a:latin typeface="Times New Roman" panose="02020603050405020304" pitchFamily="18" charset="0"/>
                <a:cs typeface="Times New Roman" panose="02020603050405020304" pitchFamily="18" charset="0"/>
              </a:rPr>
              <a:t>C. The one who takes Class on Tuesday </a:t>
            </a:r>
          </a:p>
          <a:p>
            <a:r>
              <a:rPr lang="en-US" dirty="0">
                <a:latin typeface="Times New Roman" panose="02020603050405020304" pitchFamily="18" charset="0"/>
                <a:cs typeface="Times New Roman" panose="02020603050405020304" pitchFamily="18" charset="0"/>
              </a:rPr>
              <a:t>D. The one who takes Tamil Class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4CF067F7-A921-4389-A881-5F423791F686}"/>
              </a:ext>
            </a:extLst>
          </p:cNvPr>
          <p:cNvSpPr txBox="1"/>
          <p:nvPr/>
        </p:nvSpPr>
        <p:spPr>
          <a:xfrm>
            <a:off x="315685" y="936402"/>
            <a:ext cx="5323115" cy="535531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a:t>
            </a:r>
            <a:r>
              <a:rPr lang="en-US" dirty="0">
                <a:latin typeface="Times New Roman" panose="02020603050405020304" pitchFamily="18" charset="0"/>
                <a:cs typeface="Times New Roman" panose="02020603050405020304" pitchFamily="18" charset="0"/>
              </a:rPr>
              <a:t> There are seven teachers Gyan, Ram, Varun, Sam, </a:t>
            </a:r>
            <a:r>
              <a:rPr lang="en-US" dirty="0" err="1">
                <a:latin typeface="Times New Roman" panose="02020603050405020304" pitchFamily="18" charset="0"/>
                <a:cs typeface="Times New Roman" panose="02020603050405020304" pitchFamily="18" charset="0"/>
              </a:rPr>
              <a:t>Devdutt</a:t>
            </a:r>
            <a:r>
              <a:rPr lang="en-US" dirty="0">
                <a:latin typeface="Times New Roman" panose="02020603050405020304" pitchFamily="18" charset="0"/>
                <a:cs typeface="Times New Roman" panose="02020603050405020304" pitchFamily="18" charset="0"/>
              </a:rPr>
              <a:t>, Mahesh and Jadhav taking class on different subjects Tamil, English, Zoology, Botany, Physics, Chemistry and Social Science on different days starting from Monday to Sunday. All the above information is not necessarily in the same order. Ram takes Botany class on Tuesday. There are more than two classes between the classes of Botany and Zoology. Sam and Gyan are not taking either Tamil class or Social Science class. There is a gap of one day between Tamil class and Social Science class. Two persons take class between Mahesh and Sam. Neither Mahesh nor Sam takes class on either Sunday or Monday. Number of classes above and below is same for the subject of English and Chemistry respectively. Jadhav does not take Tamil class. </a:t>
            </a:r>
            <a:r>
              <a:rPr lang="en-US" dirty="0" err="1">
                <a:latin typeface="Times New Roman" panose="02020603050405020304" pitchFamily="18" charset="0"/>
                <a:cs typeface="Times New Roman" panose="02020603050405020304" pitchFamily="18" charset="0"/>
              </a:rPr>
              <a:t>Devdutt</a:t>
            </a:r>
            <a:r>
              <a:rPr lang="en-US" dirty="0">
                <a:latin typeface="Times New Roman" panose="02020603050405020304" pitchFamily="18" charset="0"/>
                <a:cs typeface="Times New Roman" panose="02020603050405020304" pitchFamily="18" charset="0"/>
              </a:rPr>
              <a:t> and Gyan are not taking classes immediately before or immediately after Sam. Gyan and Jadhav are taking class on adjacent days. English class was held on last day.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6180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545432" y="994156"/>
            <a:ext cx="11369903" cy="2585323"/>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Q29. Conclusions:</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No dusters is marker</a:t>
            </a:r>
          </a:p>
          <a:p>
            <a:r>
              <a:rPr lang="en-US" dirty="0">
                <a:latin typeface="Segoe UI" panose="020B0502040204020203" pitchFamily="34" charset="0"/>
                <a:cs typeface="Segoe UI" panose="020B0502040204020203" pitchFamily="34" charset="0"/>
              </a:rPr>
              <a:t>Some papers are files</a:t>
            </a:r>
          </a:p>
          <a:p>
            <a:r>
              <a:rPr lang="en-US" dirty="0">
                <a:latin typeface="Segoe UI" panose="020B0502040204020203" pitchFamily="34" charset="0"/>
                <a:cs typeface="Segoe UI" panose="020B0502040204020203" pitchFamily="34" charset="0"/>
              </a:rPr>
              <a:t>All books are marker is a possibility</a:t>
            </a:r>
          </a:p>
          <a:p>
            <a:r>
              <a:rPr lang="en-US" dirty="0">
                <a:latin typeface="Segoe UI" panose="020B0502040204020203" pitchFamily="34" charset="0"/>
                <a:cs typeface="Segoe UI" panose="020B0502040204020203" pitchFamily="34" charset="0"/>
              </a:rPr>
              <a:t>A. Statements: All books are papers. some papers are marker. No marker are flowers. All files are dusters</a:t>
            </a:r>
          </a:p>
          <a:p>
            <a:r>
              <a:rPr lang="en-US" dirty="0">
                <a:latin typeface="Segoe UI" panose="020B0502040204020203" pitchFamily="34" charset="0"/>
                <a:cs typeface="Segoe UI" panose="020B0502040204020203" pitchFamily="34" charset="0"/>
              </a:rPr>
              <a:t>B. Statements: All dusters is books. All books are papers. some books are marker. No marker is files.</a:t>
            </a:r>
          </a:p>
          <a:p>
            <a:r>
              <a:rPr lang="en-US" dirty="0">
                <a:latin typeface="Segoe UI" panose="020B0502040204020203" pitchFamily="34" charset="0"/>
                <a:cs typeface="Segoe UI" panose="020B0502040204020203" pitchFamily="34" charset="0"/>
              </a:rPr>
              <a:t>C. Statements: No books are papers. some dusters are papers. all dusters are files. No marker are files.</a:t>
            </a:r>
          </a:p>
          <a:p>
            <a:r>
              <a:rPr lang="en-US" dirty="0">
                <a:latin typeface="Segoe UI" panose="020B0502040204020203" pitchFamily="34" charset="0"/>
                <a:cs typeface="Segoe UI" panose="020B0502040204020203" pitchFamily="34" charset="0"/>
              </a:rPr>
              <a:t>D. Statements: All papers are files. No files are dusters. All books are dusters. All dusters are marker.</a:t>
            </a:r>
          </a:p>
          <a:p>
            <a:r>
              <a:rPr lang="en-US" dirty="0">
                <a:latin typeface="Segoe UI" panose="020B0502040204020203" pitchFamily="34" charset="0"/>
                <a:cs typeface="Segoe UI" panose="020B0502040204020203" pitchFamily="34" charset="0"/>
              </a:rPr>
              <a:t>E. None of these.</a:t>
            </a:r>
          </a:p>
        </p:txBody>
      </p:sp>
    </p:spTree>
    <p:extLst>
      <p:ext uri="{BB962C8B-B14F-4D97-AF65-F5344CB8AC3E}">
        <p14:creationId xmlns:p14="http://schemas.microsoft.com/office/powerpoint/2010/main" val="11348924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95422" y="994156"/>
            <a:ext cx="11619913" cy="2862322"/>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Q30. Conclusions:</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No tiger is horse</a:t>
            </a:r>
          </a:p>
          <a:p>
            <a:r>
              <a:rPr lang="en-US" dirty="0">
                <a:latin typeface="Segoe UI" panose="020B0502040204020203" pitchFamily="34" charset="0"/>
                <a:cs typeface="Segoe UI" panose="020B0502040204020203" pitchFamily="34" charset="0"/>
              </a:rPr>
              <a:t>Some monkeys are not zebra</a:t>
            </a:r>
          </a:p>
          <a:p>
            <a:r>
              <a:rPr lang="en-US" dirty="0">
                <a:latin typeface="Segoe UI" panose="020B0502040204020203" pitchFamily="34" charset="0"/>
                <a:cs typeface="Segoe UI" panose="020B0502040204020203" pitchFamily="34" charset="0"/>
              </a:rPr>
              <a:t>Some dogs are not tiger</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Statements: Some tigers are horse. All monkeys are dog. No dog is zebra. No zebra is tiger</a:t>
            </a:r>
          </a:p>
          <a:p>
            <a:r>
              <a:rPr lang="en-US" dirty="0">
                <a:latin typeface="Segoe UI" panose="020B0502040204020203" pitchFamily="34" charset="0"/>
                <a:cs typeface="Segoe UI" panose="020B0502040204020203" pitchFamily="34" charset="0"/>
              </a:rPr>
              <a:t>B. Statements: All tigers are monkey. All monkeys are dog. No dog is horse. some zebra is horse</a:t>
            </a:r>
          </a:p>
          <a:p>
            <a:r>
              <a:rPr lang="en-US" dirty="0">
                <a:latin typeface="Segoe UI" panose="020B0502040204020203" pitchFamily="34" charset="0"/>
                <a:cs typeface="Segoe UI" panose="020B0502040204020203" pitchFamily="34" charset="0"/>
              </a:rPr>
              <a:t>C. Statements: All horses are dog. some zebra are horses. No dog are monkey. All monkey are tiger.</a:t>
            </a:r>
          </a:p>
          <a:p>
            <a:r>
              <a:rPr lang="en-US" dirty="0">
                <a:latin typeface="Segoe UI" panose="020B0502040204020203" pitchFamily="34" charset="0"/>
                <a:cs typeface="Segoe UI" panose="020B0502040204020203" pitchFamily="34" charset="0"/>
              </a:rPr>
              <a:t>D. Statements: some horses are dog. All dogs are zebra. No zebra is tiger. some tiger is monkey.</a:t>
            </a:r>
          </a:p>
          <a:p>
            <a:r>
              <a:rPr lang="en-US" dirty="0">
                <a:latin typeface="Segoe UI" panose="020B0502040204020203" pitchFamily="34" charset="0"/>
                <a:cs typeface="Segoe UI" panose="020B0502040204020203" pitchFamily="34" charset="0"/>
              </a:rPr>
              <a:t>E. None of these.</a:t>
            </a:r>
          </a:p>
        </p:txBody>
      </p:sp>
    </p:spTree>
    <p:extLst>
      <p:ext uri="{BB962C8B-B14F-4D97-AF65-F5344CB8AC3E}">
        <p14:creationId xmlns:p14="http://schemas.microsoft.com/office/powerpoint/2010/main" val="19339618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20717" y="937927"/>
            <a:ext cx="10723948" cy="4524315"/>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Directions Q 31.</a:t>
            </a:r>
            <a:r>
              <a:rPr lang="en-US" dirty="0">
                <a:latin typeface="Segoe UI" panose="020B0502040204020203" pitchFamily="34" charset="0"/>
                <a:cs typeface="Segoe UI" panose="020B0502040204020203" pitchFamily="34" charset="0"/>
              </a:rPr>
              <a:t> In each of the questions below consists of a question and two statements numbered I and II given below it. You have to decide whether the data provided in the statements are sufficient to answer the question. Read both the statements and</a:t>
            </a:r>
          </a:p>
          <a:p>
            <a:r>
              <a:rPr lang="en-US" dirty="0">
                <a:latin typeface="Segoe UI" panose="020B0502040204020203" pitchFamily="34" charset="0"/>
                <a:cs typeface="Segoe UI" panose="020B0502040204020203" pitchFamily="34" charset="0"/>
              </a:rPr>
              <a:t>Give answer</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If the data in statement I alone are sufficient to answer the question, while the data in statement II alone are not sufficient to answer the question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(B) If the data in statement II alone are sufficient to answer the question, while the data in statement I alone are not sufficient to answer the question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(C) If the data either in statement I alone or in statement II alone are sufficient to answer the question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(D) If the data given in both statements I and II together are not sufficient to answer the question and</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(E) If the data in both statements I and II together are necessary to answer the question.</a:t>
            </a:r>
          </a:p>
        </p:txBody>
      </p:sp>
    </p:spTree>
    <p:extLst>
      <p:ext uri="{BB962C8B-B14F-4D97-AF65-F5344CB8AC3E}">
        <p14:creationId xmlns:p14="http://schemas.microsoft.com/office/powerpoint/2010/main" val="23334798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95422" y="994156"/>
            <a:ext cx="11619913" cy="1200329"/>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Q32. </a:t>
            </a:r>
            <a:r>
              <a:rPr lang="en-US" dirty="0">
                <a:latin typeface="Segoe UI" panose="020B0502040204020203" pitchFamily="34" charset="0"/>
                <a:cs typeface="Segoe UI" panose="020B0502040204020203" pitchFamily="34" charset="0"/>
              </a:rPr>
              <a:t>The conclusion “some sofa are desktop” definitely do not follow from the statements.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Statement I: Some sofa are furniture, some furniture are desktop </a:t>
            </a:r>
          </a:p>
          <a:p>
            <a:r>
              <a:rPr lang="en-US" dirty="0">
                <a:latin typeface="Segoe UI" panose="020B0502040204020203" pitchFamily="34" charset="0"/>
                <a:cs typeface="Segoe UI" panose="020B0502040204020203" pitchFamily="34" charset="0"/>
              </a:rPr>
              <a:t>Statement II: All sofa are furniture, no furniture are desktop</a:t>
            </a:r>
          </a:p>
        </p:txBody>
      </p:sp>
    </p:spTree>
    <p:extLst>
      <p:ext uri="{BB962C8B-B14F-4D97-AF65-F5344CB8AC3E}">
        <p14:creationId xmlns:p14="http://schemas.microsoft.com/office/powerpoint/2010/main" val="15322212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95422" y="994156"/>
            <a:ext cx="11619913" cy="1200329"/>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Q33. </a:t>
            </a:r>
            <a:r>
              <a:rPr lang="en-US" dirty="0">
                <a:latin typeface="Segoe UI" panose="020B0502040204020203" pitchFamily="34" charset="0"/>
                <a:cs typeface="Segoe UI" panose="020B0502040204020203" pitchFamily="34" charset="0"/>
              </a:rPr>
              <a:t>The conclusion “No army is police” definitely do not follow from the statements.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Statement I: Some army is hard workers, All hard workers are police</a:t>
            </a:r>
          </a:p>
          <a:p>
            <a:r>
              <a:rPr lang="en-US" dirty="0">
                <a:latin typeface="Segoe UI" panose="020B0502040204020203" pitchFamily="34" charset="0"/>
                <a:cs typeface="Segoe UI" panose="020B0502040204020203" pitchFamily="34" charset="0"/>
              </a:rPr>
              <a:t>Statement II: All army is hard workers, No hard workers are police</a:t>
            </a:r>
          </a:p>
        </p:txBody>
      </p:sp>
    </p:spTree>
    <p:extLst>
      <p:ext uri="{BB962C8B-B14F-4D97-AF65-F5344CB8AC3E}">
        <p14:creationId xmlns:p14="http://schemas.microsoft.com/office/powerpoint/2010/main" val="32070783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95422" y="994156"/>
            <a:ext cx="11619913" cy="1200329"/>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Q34. </a:t>
            </a:r>
            <a:r>
              <a:rPr lang="en-US" dirty="0">
                <a:latin typeface="Segoe UI" panose="020B0502040204020203" pitchFamily="34" charset="0"/>
                <a:cs typeface="Segoe UI" panose="020B0502040204020203" pitchFamily="34" charset="0"/>
              </a:rPr>
              <a:t>The conclusion “All laptops are desktops” definitely do not follow from the statements.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Statement I: All laptops are computer, No computers are desktop</a:t>
            </a:r>
          </a:p>
          <a:p>
            <a:r>
              <a:rPr lang="en-US" dirty="0">
                <a:latin typeface="Segoe UI" panose="020B0502040204020203" pitchFamily="34" charset="0"/>
                <a:cs typeface="Segoe UI" panose="020B0502040204020203" pitchFamily="34" charset="0"/>
              </a:rPr>
              <a:t>Statement II: Some laptops are computer, No computers are desktop</a:t>
            </a:r>
          </a:p>
        </p:txBody>
      </p:sp>
    </p:spTree>
    <p:extLst>
      <p:ext uri="{BB962C8B-B14F-4D97-AF65-F5344CB8AC3E}">
        <p14:creationId xmlns:p14="http://schemas.microsoft.com/office/powerpoint/2010/main" val="11674702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95422" y="994156"/>
            <a:ext cx="11619913" cy="1200329"/>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Q35. </a:t>
            </a:r>
            <a:r>
              <a:rPr lang="en-US" dirty="0">
                <a:latin typeface="Segoe UI" panose="020B0502040204020203" pitchFamily="34" charset="0"/>
                <a:cs typeface="Segoe UI" panose="020B0502040204020203" pitchFamily="34" charset="0"/>
              </a:rPr>
              <a:t>The conclusion “some orange are green” definitely do not follow from the statements.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Statement I: All orange are yellow, Some yellow are green</a:t>
            </a:r>
          </a:p>
          <a:p>
            <a:r>
              <a:rPr lang="en-US" dirty="0">
                <a:latin typeface="Segoe UI" panose="020B0502040204020203" pitchFamily="34" charset="0"/>
                <a:cs typeface="Segoe UI" panose="020B0502040204020203" pitchFamily="34" charset="0"/>
              </a:rPr>
              <a:t>Statement II: No orange are yellow, no yellow are green</a:t>
            </a:r>
          </a:p>
        </p:txBody>
      </p:sp>
    </p:spTree>
    <p:extLst>
      <p:ext uri="{BB962C8B-B14F-4D97-AF65-F5344CB8AC3E}">
        <p14:creationId xmlns:p14="http://schemas.microsoft.com/office/powerpoint/2010/main" val="1541034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8" name="Rectangle 7"/>
          <p:cNvSpPr/>
          <p:nvPr/>
        </p:nvSpPr>
        <p:spPr>
          <a:xfrm>
            <a:off x="295422" y="994156"/>
            <a:ext cx="11619913" cy="1200329"/>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Q36. </a:t>
            </a:r>
            <a:r>
              <a:rPr lang="en-US" dirty="0">
                <a:latin typeface="Segoe UI" panose="020B0502040204020203" pitchFamily="34" charset="0"/>
                <a:cs typeface="Segoe UI" panose="020B0502040204020203" pitchFamily="34" charset="0"/>
              </a:rPr>
              <a:t>The conclusion “some bats are cats” definitely do not follow from the statements.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Statement I: All bats are rats, no rats are cats</a:t>
            </a:r>
          </a:p>
          <a:p>
            <a:r>
              <a:rPr lang="en-US" dirty="0">
                <a:latin typeface="Segoe UI" panose="020B0502040204020203" pitchFamily="34" charset="0"/>
                <a:cs typeface="Segoe UI" panose="020B0502040204020203" pitchFamily="34" charset="0"/>
              </a:rPr>
              <a:t>Statement II: Some bats are rats, no rats are cats</a:t>
            </a:r>
          </a:p>
        </p:txBody>
      </p:sp>
    </p:spTree>
    <p:extLst>
      <p:ext uri="{BB962C8B-B14F-4D97-AF65-F5344CB8AC3E}">
        <p14:creationId xmlns:p14="http://schemas.microsoft.com/office/powerpoint/2010/main" val="94874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p>
        </p:txBody>
      </p:sp>
      <p:sp>
        <p:nvSpPr>
          <p:cNvPr id="2" name="Rectangle 1"/>
          <p:cNvSpPr/>
          <p:nvPr/>
        </p:nvSpPr>
        <p:spPr>
          <a:xfrm>
            <a:off x="3843131" y="3111811"/>
            <a:ext cx="4956312" cy="923330"/>
          </a:xfrm>
          <a:prstGeom prst="rect">
            <a:avLst/>
          </a:prstGeom>
        </p:spPr>
        <p:txBody>
          <a:bodyPr wrap="square">
            <a:spAutoFit/>
          </a:bodyPr>
          <a:lstStyle/>
          <a:p>
            <a:pPr algn="ct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Any </a:t>
            </a: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Doubts</a:t>
            </a: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p>
        </p:txBody>
      </p:sp>
    </p:spTree>
    <p:extLst>
      <p:ext uri="{BB962C8B-B14F-4D97-AF65-F5344CB8AC3E}">
        <p14:creationId xmlns:p14="http://schemas.microsoft.com/office/powerpoint/2010/main" val="104028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E43F1433-2367-495F-8CE5-4333DFCBD467}"/>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8" name="TextBox 7">
            <a:extLst>
              <a:ext uri="{FF2B5EF4-FFF2-40B4-BE49-F238E27FC236}">
                <a16:creationId xmlns:a16="http://schemas.microsoft.com/office/drawing/2014/main" xmlns="" id="{94D9A9B5-873A-4F78-8C2C-9320F45C5F15}"/>
              </a:ext>
            </a:extLst>
          </p:cNvPr>
          <p:cNvSpPr txBox="1"/>
          <p:nvPr/>
        </p:nvSpPr>
        <p:spPr>
          <a:xfrm>
            <a:off x="6096000" y="1028735"/>
            <a:ext cx="5678715" cy="230832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Q1.3 </a:t>
            </a:r>
            <a:r>
              <a:rPr lang="en-US" b="1" dirty="0">
                <a:latin typeface="Times New Roman" panose="02020603050405020304" pitchFamily="18" charset="0"/>
                <a:cs typeface="Times New Roman" panose="02020603050405020304" pitchFamily="18" charset="0"/>
              </a:rPr>
              <a:t>If all the persons are arranged in the alphabetical order as per their names from Monday to Sunday, then who take the Tamil class and Social Science respectively? </a:t>
            </a:r>
          </a:p>
          <a:p>
            <a:r>
              <a:rPr lang="en-US" dirty="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Mahesh and Ram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 </a:t>
            </a:r>
            <a:r>
              <a:rPr lang="en-IN" dirty="0" err="1">
                <a:latin typeface="Times New Roman" panose="02020603050405020304" pitchFamily="18" charset="0"/>
                <a:cs typeface="Times New Roman" panose="02020603050405020304" pitchFamily="18" charset="0"/>
              </a:rPr>
              <a:t>Jadhav</a:t>
            </a:r>
            <a:r>
              <a:rPr lang="en-IN" dirty="0">
                <a:latin typeface="Times New Roman" panose="02020603050405020304" pitchFamily="18" charset="0"/>
                <a:cs typeface="Times New Roman" panose="02020603050405020304" pitchFamily="18" charset="0"/>
              </a:rPr>
              <a:t> and Sam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 </a:t>
            </a:r>
            <a:r>
              <a:rPr lang="en-IN" dirty="0">
                <a:latin typeface="Times New Roman" panose="02020603050405020304" pitchFamily="18" charset="0"/>
                <a:cs typeface="Times New Roman" panose="02020603050405020304" pitchFamily="18" charset="0"/>
              </a:rPr>
              <a:t>Ram and </a:t>
            </a:r>
            <a:r>
              <a:rPr lang="en-IN" dirty="0" err="1">
                <a:latin typeface="Times New Roman" panose="02020603050405020304" pitchFamily="18" charset="0"/>
                <a:cs typeface="Times New Roman" panose="02020603050405020304" pitchFamily="18" charset="0"/>
              </a:rPr>
              <a:t>Jadhav</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 </a:t>
            </a:r>
            <a:r>
              <a:rPr lang="en-IN" dirty="0" err="1">
                <a:latin typeface="Times New Roman" panose="02020603050405020304" pitchFamily="18" charset="0"/>
                <a:cs typeface="Times New Roman" panose="02020603050405020304" pitchFamily="18" charset="0"/>
              </a:rPr>
              <a:t>Jadhav</a:t>
            </a:r>
            <a:r>
              <a:rPr lang="en-IN" dirty="0">
                <a:latin typeface="Times New Roman" panose="02020603050405020304" pitchFamily="18" charset="0"/>
                <a:cs typeface="Times New Roman" panose="02020603050405020304" pitchFamily="18" charset="0"/>
              </a:rPr>
              <a:t> and Ram</a:t>
            </a:r>
          </a:p>
        </p:txBody>
      </p:sp>
      <p:sp>
        <p:nvSpPr>
          <p:cNvPr id="9" name="TextBox 8">
            <a:extLst>
              <a:ext uri="{FF2B5EF4-FFF2-40B4-BE49-F238E27FC236}">
                <a16:creationId xmlns:a16="http://schemas.microsoft.com/office/drawing/2014/main" xmlns="" id="{8A4E2782-E4D1-41A9-A45C-44353C67FAE5}"/>
              </a:ext>
            </a:extLst>
          </p:cNvPr>
          <p:cNvSpPr txBox="1"/>
          <p:nvPr/>
        </p:nvSpPr>
        <p:spPr>
          <a:xfrm>
            <a:off x="315685" y="936402"/>
            <a:ext cx="5323115" cy="535531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a:t>
            </a:r>
            <a:r>
              <a:rPr lang="en-US" dirty="0">
                <a:latin typeface="Times New Roman" panose="02020603050405020304" pitchFamily="18" charset="0"/>
                <a:cs typeface="Times New Roman" panose="02020603050405020304" pitchFamily="18" charset="0"/>
              </a:rPr>
              <a:t> There are seven teachers Gyan, Ram, Varun, Sam, </a:t>
            </a:r>
            <a:r>
              <a:rPr lang="en-US" dirty="0" err="1">
                <a:latin typeface="Times New Roman" panose="02020603050405020304" pitchFamily="18" charset="0"/>
                <a:cs typeface="Times New Roman" panose="02020603050405020304" pitchFamily="18" charset="0"/>
              </a:rPr>
              <a:t>Devdutt</a:t>
            </a:r>
            <a:r>
              <a:rPr lang="en-US" dirty="0">
                <a:latin typeface="Times New Roman" panose="02020603050405020304" pitchFamily="18" charset="0"/>
                <a:cs typeface="Times New Roman" panose="02020603050405020304" pitchFamily="18" charset="0"/>
              </a:rPr>
              <a:t>, Mahesh and Jadhav taking class on different subjects Tamil, English, Zoology, Botany, Physics, Chemistry and Social Science on different days starting from Monday to Sunday. All the above information is not necessarily in the same order. Ram takes Botany class on Tuesday. There are more than two classes between the classes of Botany and Zoology. Sam and Gyan are not taking either Tamil class or Social Science class. There is a gap of one day between Tamil class and Social Science class. Two persons take class between Mahesh and Sam. Neither Mahesh nor Sam takes class on either Sunday or Monday. Number of classes above and below is same for the subject of English and Chemistry respectively. Jadhav does not take Tamil class. </a:t>
            </a:r>
            <a:r>
              <a:rPr lang="en-US" dirty="0" err="1">
                <a:latin typeface="Times New Roman" panose="02020603050405020304" pitchFamily="18" charset="0"/>
                <a:cs typeface="Times New Roman" panose="02020603050405020304" pitchFamily="18" charset="0"/>
              </a:rPr>
              <a:t>Devdutt</a:t>
            </a:r>
            <a:r>
              <a:rPr lang="en-US" dirty="0">
                <a:latin typeface="Times New Roman" panose="02020603050405020304" pitchFamily="18" charset="0"/>
                <a:cs typeface="Times New Roman" panose="02020603050405020304" pitchFamily="18" charset="0"/>
              </a:rPr>
              <a:t> and Gyan are not taking classes immediately before or immediately after Sam. Gyan and Jadhav are taking class on adjacent days. English class was held on last day.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784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16EAF3A-8C03-456A-908A-5F68EDAA3A93}"/>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PUZZLES</a:t>
            </a:r>
          </a:p>
        </p:txBody>
      </p:sp>
      <p:sp>
        <p:nvSpPr>
          <p:cNvPr id="7" name="TextBox 6">
            <a:extLst>
              <a:ext uri="{FF2B5EF4-FFF2-40B4-BE49-F238E27FC236}">
                <a16:creationId xmlns:a16="http://schemas.microsoft.com/office/drawing/2014/main" xmlns="" id="{1C18A0E5-737A-4233-A118-1C6A43E55761}"/>
              </a:ext>
            </a:extLst>
          </p:cNvPr>
          <p:cNvSpPr txBox="1"/>
          <p:nvPr/>
        </p:nvSpPr>
        <p:spPr>
          <a:xfrm>
            <a:off x="315685" y="936402"/>
            <a:ext cx="5323115" cy="535531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Directions:</a:t>
            </a:r>
            <a:r>
              <a:rPr lang="en-US" dirty="0">
                <a:latin typeface="Times New Roman" panose="02020603050405020304" pitchFamily="18" charset="0"/>
                <a:cs typeface="Times New Roman" panose="02020603050405020304" pitchFamily="18" charset="0"/>
              </a:rPr>
              <a:t> There are seven teachers Gyan, Ram, Varun, Sam, </a:t>
            </a:r>
            <a:r>
              <a:rPr lang="en-US" dirty="0" err="1">
                <a:latin typeface="Times New Roman" panose="02020603050405020304" pitchFamily="18" charset="0"/>
                <a:cs typeface="Times New Roman" panose="02020603050405020304" pitchFamily="18" charset="0"/>
              </a:rPr>
              <a:t>Devdutt</a:t>
            </a:r>
            <a:r>
              <a:rPr lang="en-US" dirty="0">
                <a:latin typeface="Times New Roman" panose="02020603050405020304" pitchFamily="18" charset="0"/>
                <a:cs typeface="Times New Roman" panose="02020603050405020304" pitchFamily="18" charset="0"/>
              </a:rPr>
              <a:t>, Mahesh and Jadhav taking class on different subjects Tamil, English, Zoology, Botany, Physics, Chemistry and Social Science on different days starting from Monday to Sunday. All the above information is not necessarily in the same order. Ram takes Botany class on Tuesday. There are more than two classes between the classes of Botany and Zoology. Sam and Gyan are not taking either Tamil class or Social Science class. There is a gap of one day between Tamil class and Social Science class. Two persons take class between Mahesh and Sam. Neither Mahesh nor Sam takes class on either Sunday or Monday. Number of classes above and below is same for the subject of English and Chemistry respectively. Jadhav does not take Tamil class. </a:t>
            </a:r>
            <a:r>
              <a:rPr lang="en-US" dirty="0" err="1">
                <a:latin typeface="Times New Roman" panose="02020603050405020304" pitchFamily="18" charset="0"/>
                <a:cs typeface="Times New Roman" panose="02020603050405020304" pitchFamily="18" charset="0"/>
              </a:rPr>
              <a:t>Devdutt</a:t>
            </a:r>
            <a:r>
              <a:rPr lang="en-US" dirty="0">
                <a:latin typeface="Times New Roman" panose="02020603050405020304" pitchFamily="18" charset="0"/>
                <a:cs typeface="Times New Roman" panose="02020603050405020304" pitchFamily="18" charset="0"/>
              </a:rPr>
              <a:t> and Gyan are not taking classes immediately before or immediately after Sam. Gyan and Jadhav are taking class on adjacent days. English class was held on last day. </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9E4D67E6-8FDB-462F-BC89-0635D8EC7B21}"/>
              </a:ext>
            </a:extLst>
          </p:cNvPr>
          <p:cNvSpPr txBox="1"/>
          <p:nvPr/>
        </p:nvSpPr>
        <p:spPr>
          <a:xfrm>
            <a:off x="6197600" y="936402"/>
            <a:ext cx="5678715"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Q1.4 </a:t>
            </a:r>
            <a:r>
              <a:rPr lang="en-US" b="1" dirty="0">
                <a:latin typeface="Times New Roman" panose="02020603050405020304" pitchFamily="18" charset="0"/>
                <a:cs typeface="Times New Roman" panose="02020603050405020304" pitchFamily="18" charset="0"/>
              </a:rPr>
              <a:t>Which of the following combinations is true?</a:t>
            </a:r>
          </a:p>
          <a:p>
            <a:pPr marL="342900" indent="-342900">
              <a:buAutoNum type="alphaUcPeriod"/>
            </a:pPr>
            <a:r>
              <a:rPr lang="en-IN" dirty="0"/>
              <a:t>Jadhav -Social Science-Thursday </a:t>
            </a:r>
          </a:p>
          <a:p>
            <a:r>
              <a:rPr lang="en-US" dirty="0">
                <a:latin typeface="Times New Roman" panose="02020603050405020304" pitchFamily="18" charset="0"/>
                <a:cs typeface="Times New Roman" panose="02020603050405020304" pitchFamily="18" charset="0"/>
              </a:rPr>
              <a:t>B. </a:t>
            </a:r>
            <a:r>
              <a:rPr lang="en-IN" dirty="0" err="1"/>
              <a:t>Devdutt</a:t>
            </a:r>
            <a:r>
              <a:rPr lang="en-IN" dirty="0"/>
              <a:t>-Sunday-English</a:t>
            </a:r>
          </a:p>
          <a:p>
            <a:r>
              <a:rPr lang="en-US" dirty="0">
                <a:latin typeface="Times New Roman" panose="02020603050405020304" pitchFamily="18" charset="0"/>
                <a:cs typeface="Times New Roman" panose="02020603050405020304" pitchFamily="18" charset="0"/>
              </a:rPr>
              <a:t>C. </a:t>
            </a:r>
            <a:r>
              <a:rPr lang="en-IN" dirty="0"/>
              <a:t>Gyan-Physics-Thursday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 </a:t>
            </a:r>
            <a:r>
              <a:rPr lang="en-IN" dirty="0"/>
              <a:t>Varun-Saturday-Zoology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797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4476</TotalTime>
  <Words>8234</Words>
  <Application>Microsoft Office PowerPoint</Application>
  <PresentationFormat>Custom</PresentationFormat>
  <Paragraphs>920</Paragraphs>
  <Slides>78</Slides>
  <Notes>76</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Executive</vt:lpstr>
      <vt:lpstr>PUZZLES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Syllogism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DELL</cp:lastModifiedBy>
  <cp:revision>421</cp:revision>
  <dcterms:created xsi:type="dcterms:W3CDTF">2017-07-13T07:57:18Z</dcterms:created>
  <dcterms:modified xsi:type="dcterms:W3CDTF">2023-04-27T04:51:02Z</dcterms:modified>
</cp:coreProperties>
</file>