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380" r:id="rId2"/>
    <p:sldId id="510" r:id="rId3"/>
    <p:sldId id="481" r:id="rId4"/>
    <p:sldId id="512" r:id="rId5"/>
    <p:sldId id="513" r:id="rId6"/>
    <p:sldId id="511" r:id="rId7"/>
    <p:sldId id="446"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6" r:id="rId32"/>
    <p:sldId id="507" r:id="rId33"/>
    <p:sldId id="508" r:id="rId34"/>
    <p:sldId id="509" r:id="rId35"/>
    <p:sldId id="476" r:id="rId36"/>
    <p:sldId id="477" r:id="rId37"/>
    <p:sldId id="478" r:id="rId38"/>
    <p:sldId id="479" r:id="rId39"/>
    <p:sldId id="33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7814" autoAdjust="0"/>
  </p:normalViewPr>
  <p:slideViewPr>
    <p:cSldViewPr snapToGrid="0">
      <p:cViewPr varScale="1">
        <p:scale>
          <a:sx n="62" d="100"/>
          <a:sy n="62" d="100"/>
        </p:scale>
        <p:origin x="3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extLst>
      <p:ext uri="{BB962C8B-B14F-4D97-AF65-F5344CB8AC3E}">
        <p14:creationId xmlns:p14="http://schemas.microsoft.com/office/powerpoint/2010/main" val="2941561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(Optional)</a:t>
            </a:r>
          </a:p>
          <a:p>
            <a:r>
              <a:rPr lang="en-US" dirty="0"/>
              <a:t>(Easy)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217651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26044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4059970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151406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1180629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2383880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94700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344488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316865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147306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3238786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380994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261351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67362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3027404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2566705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2021836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2667020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1591382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776060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160018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034690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2826384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val="1688132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val="1852784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val="776961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val="836271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(Optional)</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val="2398773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val="755071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baseline="0" dirty="0"/>
              <a:t> E</a:t>
            </a:r>
          </a:p>
          <a:p>
            <a:r>
              <a:rPr lang="en-US" dirty="0"/>
              <a:t>(Compulsory)</a:t>
            </a:r>
          </a:p>
          <a:p>
            <a:r>
              <a:rPr lang="en-US" dirty="0"/>
              <a:t>(Moderate)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val="177238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65349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(Compulsory)</a:t>
            </a:r>
          </a:p>
          <a:p>
            <a:r>
              <a:rPr lang="en-US" dirty="0"/>
              <a:t>(Easy)</a:t>
            </a:r>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38204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(Optional)</a:t>
            </a:r>
          </a:p>
          <a:p>
            <a:r>
              <a:rPr lang="en-US" dirty="0"/>
              <a:t>(Easy)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158888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(Compulsory)</a:t>
            </a:r>
          </a:p>
          <a:p>
            <a:r>
              <a:rPr lang="en-US" dirty="0"/>
              <a:t>(Easy)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158361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(Optional)</a:t>
            </a:r>
          </a:p>
          <a:p>
            <a:r>
              <a:rPr lang="en-US" dirty="0"/>
              <a:t>(Easy)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294402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(Compulsory)</a:t>
            </a:r>
          </a:p>
          <a:p>
            <a:r>
              <a:rPr lang="en-US" dirty="0"/>
              <a:t>(Easy)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346985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1/28/2022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1752593"/>
          </a:xfrm>
        </p:spPr>
        <p:txBody>
          <a:bodyPr>
            <a:normAutofit/>
          </a:bodyPr>
          <a:lstStyle/>
          <a:p>
            <a:r>
              <a:rPr lang="en-US" dirty="0">
                <a:solidFill>
                  <a:srgbClr val="C00000"/>
                </a:solidFill>
                <a:effectLst/>
              </a:rPr>
              <a:t>SURFACE AREA AND VOLUME</a:t>
            </a: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2677656"/>
          </a:xfrm>
          <a:prstGeom prst="rect">
            <a:avLst/>
          </a:prstGeom>
        </p:spPr>
        <p:txBody>
          <a:bodyPr wrap="square">
            <a:spAutoFit/>
          </a:bodyPr>
          <a:lstStyle/>
          <a:p>
            <a:r>
              <a:rPr lang="en-IN" sz="2400" dirty="0"/>
              <a:t>5. </a:t>
            </a:r>
            <a:r>
              <a:rPr lang="en-US" sz="2400" dirty="0"/>
              <a:t>A boat of length 4 m and breadth 3 m is floating on a lake. The boat sinks by 1 cm when a man gets into it. What is the mass of the man?</a:t>
            </a:r>
          </a:p>
          <a:p>
            <a:endParaRPr lang="nn-NO" sz="2400" dirty="0"/>
          </a:p>
          <a:p>
            <a:r>
              <a:rPr lang="nn-NO" sz="2400" dirty="0"/>
              <a:t>A. 120 Kg</a:t>
            </a:r>
          </a:p>
          <a:p>
            <a:r>
              <a:rPr lang="nn-NO" sz="2400" dirty="0"/>
              <a:t>B. 100 Kg</a:t>
            </a:r>
          </a:p>
          <a:p>
            <a:r>
              <a:rPr lang="nn-NO" sz="2400" dirty="0"/>
              <a:t>C. 90 Kg</a:t>
            </a:r>
          </a:p>
          <a:p>
            <a:r>
              <a:rPr lang="nn-NO" sz="2400" dirty="0"/>
              <a:t>D. 80 Kg</a:t>
            </a: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62510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r>
              <a:rPr lang="en-IN" sz="2400" dirty="0"/>
              <a:t>6. </a:t>
            </a:r>
            <a:r>
              <a:rPr lang="en-US" sz="2400" dirty="0"/>
              <a:t>How many bricks, each measuring 25cm x 11.25cm x 8cm, will be needed to build a wall 8m x 7m x 22.5m?</a:t>
            </a:r>
          </a:p>
          <a:p>
            <a:endParaRPr lang="en-US" sz="2400" dirty="0"/>
          </a:p>
          <a:p>
            <a:r>
              <a:rPr lang="en-US" sz="2400" dirty="0"/>
              <a:t>A. 540000</a:t>
            </a:r>
          </a:p>
          <a:p>
            <a:r>
              <a:rPr lang="en-US" sz="2400" dirty="0"/>
              <a:t>B. 560000</a:t>
            </a:r>
          </a:p>
          <a:p>
            <a:r>
              <a:rPr lang="en-US" sz="2400" dirty="0"/>
              <a:t>C. 630000</a:t>
            </a:r>
          </a:p>
          <a:p>
            <a:r>
              <a:rPr lang="en-US" sz="2400" dirty="0"/>
              <a:t>D. 640000</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15997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4154984"/>
          </a:xfrm>
          <a:prstGeom prst="rect">
            <a:avLst/>
          </a:prstGeom>
        </p:spPr>
        <p:txBody>
          <a:bodyPr wrap="square">
            <a:spAutoFit/>
          </a:bodyPr>
          <a:lstStyle/>
          <a:p>
            <a:pPr algn="just"/>
            <a:r>
              <a:rPr lang="en-IN" sz="2400" dirty="0"/>
              <a:t>7. </a:t>
            </a:r>
            <a:r>
              <a:rPr lang="en-US" sz="2400" dirty="0"/>
              <a:t>From a cylindrical vessel having radius of the base 7 cm and height 8 cm, water is poured into small hemispherical bowls each of radius 3.5 cm. Find the minimum number of bowls that would be required to empty the cylindrical vessel.</a:t>
            </a:r>
          </a:p>
          <a:p>
            <a:endParaRPr lang="en-US" sz="2400" dirty="0"/>
          </a:p>
          <a:p>
            <a:r>
              <a:rPr lang="en-US" sz="2400" dirty="0"/>
              <a:t>A. 10</a:t>
            </a:r>
          </a:p>
          <a:p>
            <a:r>
              <a:rPr lang="en-US" sz="2400" dirty="0"/>
              <a:t>B. 11</a:t>
            </a:r>
          </a:p>
          <a:p>
            <a:r>
              <a:rPr lang="en-US" sz="2400" dirty="0"/>
              <a:t>C. 13</a:t>
            </a:r>
          </a:p>
          <a:p>
            <a:r>
              <a:rPr lang="en-US" sz="2400" dirty="0"/>
              <a:t>D. 14</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70514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8. </a:t>
            </a:r>
            <a:r>
              <a:rPr lang="en-US" sz="2400" dirty="0"/>
              <a:t>4 cm of rain has fallen on a square km of land. Assuming that 60% of the raindrops could have been collected and contained in a pool having a 300m x 20m base, by what level would the water level in the pool have increased?</a:t>
            </a:r>
          </a:p>
          <a:p>
            <a:pPr algn="just"/>
            <a:endParaRPr lang="en-US" sz="2400" dirty="0"/>
          </a:p>
          <a:p>
            <a:pPr algn="just"/>
            <a:r>
              <a:rPr lang="en-US" sz="2400" dirty="0"/>
              <a:t>A. 4 m</a:t>
            </a:r>
          </a:p>
          <a:p>
            <a:pPr algn="just"/>
            <a:r>
              <a:rPr lang="en-US" sz="2400" dirty="0"/>
              <a:t>B. 6 m</a:t>
            </a:r>
          </a:p>
          <a:p>
            <a:pPr algn="just"/>
            <a:r>
              <a:rPr lang="en-US" sz="2400" dirty="0"/>
              <a:t>C. 9 m</a:t>
            </a:r>
          </a:p>
          <a:p>
            <a:pPr algn="just"/>
            <a:r>
              <a:rPr lang="en-US" sz="2400" dirty="0"/>
              <a:t>D. 10 m</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424040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9. </a:t>
            </a:r>
            <a:r>
              <a:rPr lang="en-US" sz="2400" dirty="0"/>
              <a:t>If two adjacent sides of a rectangular parallelepiped are 4 cm and 6 cm and the total surface area of parallelepiped is 108 cm</a:t>
            </a:r>
            <a:r>
              <a:rPr lang="en-US" sz="2400" baseline="30000" dirty="0"/>
              <a:t>2</a:t>
            </a:r>
            <a:r>
              <a:rPr lang="en-US" sz="2400" dirty="0"/>
              <a:t>, then the diagonal of the parallelepiped is?</a:t>
            </a:r>
          </a:p>
          <a:p>
            <a:endParaRPr lang="en-US" sz="2400" dirty="0"/>
          </a:p>
          <a:p>
            <a:r>
              <a:rPr lang="en-US" sz="2400" dirty="0"/>
              <a:t>A. √55</a:t>
            </a:r>
          </a:p>
          <a:p>
            <a:r>
              <a:rPr lang="en-US" sz="2400" dirty="0"/>
              <a:t>B. √61</a:t>
            </a:r>
          </a:p>
          <a:p>
            <a:r>
              <a:rPr lang="en-US" sz="2400" dirty="0"/>
              <a:t>C. √67</a:t>
            </a:r>
          </a:p>
          <a:p>
            <a:r>
              <a:rPr lang="en-US" sz="2400" dirty="0"/>
              <a:t>D. √70</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38080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r>
              <a:rPr lang="en-IN" sz="2400" dirty="0"/>
              <a:t>10. </a:t>
            </a:r>
            <a:r>
              <a:rPr lang="en-US" sz="2400" dirty="0"/>
              <a:t>A largest possible rod of length 84√3 cm can be placed in a cubical room. The surface area of the largest possible sphere that fit within the cubical room is (π =22/7) (in Sq. m) is?</a:t>
            </a:r>
          </a:p>
          <a:p>
            <a:endParaRPr lang="en-US" sz="2400" dirty="0"/>
          </a:p>
          <a:p>
            <a:r>
              <a:rPr lang="en-US" sz="2400" dirty="0"/>
              <a:t>A. 24186</a:t>
            </a:r>
          </a:p>
          <a:p>
            <a:r>
              <a:rPr lang="en-US" sz="2400" dirty="0"/>
              <a:t>B. 22176</a:t>
            </a:r>
          </a:p>
          <a:p>
            <a:r>
              <a:rPr lang="en-US" sz="2400" dirty="0"/>
              <a:t>C. 20582</a:t>
            </a:r>
          </a:p>
          <a:p>
            <a:r>
              <a:rPr lang="en-US" sz="2400" dirty="0"/>
              <a:t>D. 19864</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01315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046988"/>
          </a:xfrm>
          <a:prstGeom prst="rect">
            <a:avLst/>
          </a:prstGeom>
        </p:spPr>
        <p:txBody>
          <a:bodyPr wrap="square">
            <a:spAutoFit/>
          </a:bodyPr>
          <a:lstStyle/>
          <a:p>
            <a:r>
              <a:rPr lang="en-IN" sz="2400" dirty="0"/>
              <a:t>11. </a:t>
            </a:r>
            <a:r>
              <a:rPr lang="en-US" sz="2400" dirty="0"/>
              <a:t>A metallic hemisphere is melted and recast in the shape of cone with the same base radius 4 cm as that of the hemisphere. Find the height of the cone?</a:t>
            </a:r>
          </a:p>
          <a:p>
            <a:endParaRPr lang="en-US" sz="2400" dirty="0"/>
          </a:p>
          <a:p>
            <a:r>
              <a:rPr lang="en-US" sz="2400" dirty="0"/>
              <a:t>A. 5</a:t>
            </a:r>
          </a:p>
          <a:p>
            <a:r>
              <a:rPr lang="en-US" sz="2400" dirty="0"/>
              <a:t>B. 6</a:t>
            </a:r>
          </a:p>
          <a:p>
            <a:r>
              <a:rPr lang="en-US" sz="2400" dirty="0"/>
              <a:t>C. 8</a:t>
            </a:r>
          </a:p>
          <a:p>
            <a:r>
              <a:rPr lang="en-US" sz="2400" dirty="0"/>
              <a:t>D. 10</a:t>
            </a: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51309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r>
              <a:rPr lang="en-IN" sz="2400" dirty="0"/>
              <a:t>12. </a:t>
            </a:r>
            <a:r>
              <a:rPr lang="en-US" sz="2400" dirty="0"/>
              <a:t>If the radius of the sphere is increased by 4 cm, its surface area increased by 1408 cm</a:t>
            </a:r>
            <a:r>
              <a:rPr lang="en-US" sz="2400" baseline="30000" dirty="0"/>
              <a:t>2</a:t>
            </a:r>
            <a:r>
              <a:rPr lang="en-US" sz="2400" dirty="0"/>
              <a:t>. The radius of the sphere before change is :</a:t>
            </a:r>
          </a:p>
          <a:p>
            <a:endParaRPr lang="en-US" sz="2400" dirty="0"/>
          </a:p>
          <a:p>
            <a:r>
              <a:rPr lang="en-US" sz="2400" dirty="0"/>
              <a:t>A. 12</a:t>
            </a:r>
          </a:p>
          <a:p>
            <a:r>
              <a:rPr lang="en-US" sz="2400" dirty="0"/>
              <a:t>B. 9</a:t>
            </a:r>
          </a:p>
          <a:p>
            <a:r>
              <a:rPr lang="en-US" sz="2400" dirty="0"/>
              <a:t>C. 8</a:t>
            </a:r>
          </a:p>
          <a:p>
            <a:r>
              <a:rPr lang="en-US" sz="2400" dirty="0"/>
              <a:t>D. 5</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27605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r>
              <a:rPr lang="en-IN" sz="2400" dirty="0"/>
              <a:t>13. </a:t>
            </a:r>
            <a:r>
              <a:rPr lang="en-US" sz="2400" dirty="0"/>
              <a:t>The height of a conical tank is 12 cm and the diameter of its base is 32 cm. The cost of painting if from outside at the rate of </a:t>
            </a:r>
            <a:r>
              <a:rPr lang="en-US" sz="2400" dirty="0" err="1"/>
              <a:t>Rs</a:t>
            </a:r>
            <a:r>
              <a:rPr lang="en-US" sz="2400" dirty="0"/>
              <a:t>. 35 per sq. m. is?</a:t>
            </a:r>
          </a:p>
          <a:p>
            <a:endParaRPr lang="en-US" sz="2400" dirty="0"/>
          </a:p>
          <a:p>
            <a:r>
              <a:rPr lang="en-US" sz="2400" dirty="0"/>
              <a:t>A. 53420</a:t>
            </a:r>
          </a:p>
          <a:p>
            <a:r>
              <a:rPr lang="en-US" sz="2400" dirty="0"/>
              <a:t>B. 45260</a:t>
            </a:r>
          </a:p>
          <a:p>
            <a:r>
              <a:rPr lang="en-US" sz="2400" dirty="0"/>
              <a:t>C. 35200</a:t>
            </a:r>
          </a:p>
          <a:p>
            <a:r>
              <a:rPr lang="en-US" sz="2400" dirty="0"/>
              <a:t>D. 26500</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428113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14. </a:t>
            </a:r>
            <a:r>
              <a:rPr lang="en-US" sz="2400" dirty="0"/>
              <a:t>The total surface area of a metallic hemisphere is 462 cm</a:t>
            </a:r>
            <a:r>
              <a:rPr lang="en-US" sz="2400" baseline="30000" dirty="0"/>
              <a:t>2</a:t>
            </a:r>
            <a:r>
              <a:rPr lang="en-US" sz="2400" dirty="0"/>
              <a:t>. A solid right circular cone is formed after melting the hemisphere. If the radius of the base of the cone is same as the radius of the hemisphere its height is?</a:t>
            </a:r>
          </a:p>
          <a:p>
            <a:pPr algn="just"/>
            <a:endParaRPr lang="en-US" sz="2400" dirty="0"/>
          </a:p>
          <a:p>
            <a:r>
              <a:rPr lang="en-US" sz="2400" dirty="0"/>
              <a:t>A. 12</a:t>
            </a:r>
          </a:p>
          <a:p>
            <a:r>
              <a:rPr lang="en-US" sz="2400" dirty="0"/>
              <a:t>B. 14</a:t>
            </a:r>
          </a:p>
          <a:p>
            <a:r>
              <a:rPr lang="en-US" sz="2400" dirty="0"/>
              <a:t>C. 16</a:t>
            </a:r>
          </a:p>
          <a:p>
            <a:r>
              <a:rPr lang="en-US" sz="2400" dirty="0"/>
              <a:t>D. 18</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70332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grpSp>
        <p:nvGrpSpPr>
          <p:cNvPr id="4" name="Group 3">
            <a:extLst>
              <a:ext uri="{FF2B5EF4-FFF2-40B4-BE49-F238E27FC236}">
                <a16:creationId xmlns:a16="http://schemas.microsoft.com/office/drawing/2014/main" id="{4F8B347D-7F52-43D2-91DF-049347D9F521}"/>
              </a:ext>
            </a:extLst>
          </p:cNvPr>
          <p:cNvGrpSpPr/>
          <p:nvPr/>
        </p:nvGrpSpPr>
        <p:grpSpPr>
          <a:xfrm>
            <a:off x="718317" y="1200319"/>
            <a:ext cx="8229600" cy="912600"/>
            <a:chOff x="0" y="297714"/>
            <a:chExt cx="10972800" cy="1216800"/>
          </a:xfrm>
        </p:grpSpPr>
        <p:sp>
          <p:nvSpPr>
            <p:cNvPr id="5"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SURFACE AREA AND VOLUME</a:t>
              </a:r>
            </a:p>
          </p:txBody>
        </p:sp>
      </p:grpSp>
      <p:grpSp>
        <p:nvGrpSpPr>
          <p:cNvPr id="8" name="Group 7">
            <a:extLst>
              <a:ext uri="{FF2B5EF4-FFF2-40B4-BE49-F238E27FC236}">
                <a16:creationId xmlns:a16="http://schemas.microsoft.com/office/drawing/2014/main" id="{3BCA04A2-D336-42F4-8230-E1F3B637993F}"/>
              </a:ext>
            </a:extLst>
          </p:cNvPr>
          <p:cNvGrpSpPr/>
          <p:nvPr/>
        </p:nvGrpSpPr>
        <p:grpSpPr>
          <a:xfrm>
            <a:off x="537410" y="2323165"/>
            <a:ext cx="8455056" cy="2462196"/>
            <a:chOff x="106947" y="1377303"/>
            <a:chExt cx="11273408" cy="3139084"/>
          </a:xfrm>
        </p:grpSpPr>
        <p:sp>
          <p:nvSpPr>
            <p:cNvPr id="9" name="Rectangle 8">
              <a:extLst>
                <a:ext uri="{FF2B5EF4-FFF2-40B4-BE49-F238E27FC236}">
                  <a16:creationId xmlns:a16="http://schemas.microsoft.com/office/drawing/2014/main" id="{B8399927-F30A-4A71-B388-FB669E51C9ED}"/>
                </a:ext>
              </a:extLst>
            </p:cNvPr>
            <p:cNvSpPr/>
            <p:nvPr/>
          </p:nvSpPr>
          <p:spPr>
            <a:xfrm>
              <a:off x="407555" y="1377303"/>
              <a:ext cx="10972800" cy="2012164"/>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FB4DD572-C818-4C4A-96E4-5D19D6F26744}"/>
                </a:ext>
              </a:extLst>
            </p:cNvPr>
            <p:cNvSpPr txBox="1"/>
            <p:nvPr/>
          </p:nvSpPr>
          <p:spPr>
            <a:xfrm>
              <a:off x="106947" y="1401330"/>
              <a:ext cx="10972800" cy="31150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Concept of 3D figures (types and characteristics): Cube, Cuboid, Cylinder, Cone, Sphere and Hemisphere </a:t>
              </a:r>
            </a:p>
            <a:p>
              <a:pPr marL="128588" lvl="1" indent="-128588" defTabSz="533400">
                <a:lnSpc>
                  <a:spcPct val="90000"/>
                </a:lnSpc>
                <a:spcBef>
                  <a:spcPct val="0"/>
                </a:spcBef>
                <a:spcAft>
                  <a:spcPct val="20000"/>
                </a:spcAft>
                <a:buChar char="•"/>
              </a:pPr>
              <a:r>
                <a:rPr lang="en-US" sz="1600" dirty="0"/>
                <a:t> Surface area (total and curved/lateral)  and Volume of 3D figures </a:t>
              </a:r>
            </a:p>
            <a:p>
              <a:pPr marL="128588" lvl="1" indent="-128588" defTabSz="533400">
                <a:lnSpc>
                  <a:spcPct val="90000"/>
                </a:lnSpc>
                <a:spcBef>
                  <a:spcPct val="0"/>
                </a:spcBef>
                <a:spcAft>
                  <a:spcPct val="20000"/>
                </a:spcAft>
                <a:buChar char="•"/>
              </a:pPr>
              <a:r>
                <a:rPr lang="en-IN" sz="1600" dirty="0"/>
                <a:t>DS on based topic </a:t>
              </a:r>
              <a:endParaRPr lang="en-US" sz="1600" dirty="0"/>
            </a:p>
            <a:p>
              <a:pPr marL="128588" lvl="1" indent="-128588" defTabSz="533400">
                <a:lnSpc>
                  <a:spcPct val="90000"/>
                </a:lnSpc>
                <a:spcBef>
                  <a:spcPct val="0"/>
                </a:spcBef>
                <a:spcAft>
                  <a:spcPct val="20000"/>
                </a:spcAft>
                <a:buChar char="•"/>
              </a:pPr>
              <a:endParaRPr lang="en-US" sz="1600" dirty="0">
                <a:solidFill>
                  <a:srgbClr val="000000"/>
                </a:solidFill>
              </a:endParaRPr>
            </a:p>
          </p:txBody>
        </p:sp>
      </p:grpSp>
    </p:spTree>
    <p:extLst>
      <p:ext uri="{BB962C8B-B14F-4D97-AF65-F5344CB8AC3E}">
        <p14:creationId xmlns:p14="http://schemas.microsoft.com/office/powerpoint/2010/main" val="413903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4154984"/>
          </a:xfrm>
          <a:prstGeom prst="rect">
            <a:avLst/>
          </a:prstGeom>
        </p:spPr>
        <p:txBody>
          <a:bodyPr wrap="square">
            <a:spAutoFit/>
          </a:bodyPr>
          <a:lstStyle/>
          <a:p>
            <a:pPr algn="just"/>
            <a:r>
              <a:rPr lang="en-IN" sz="2400" dirty="0"/>
              <a:t>15. </a:t>
            </a:r>
            <a:r>
              <a:rPr lang="en-US" sz="2400" dirty="0"/>
              <a:t>Balls of the marbles of diameter 1.4 cm diameter are dropped into a cylindrical beaker containing some water and fully submerged. The diameter of the beaker is 14 cm. Find how many marbles have been dropped in it if the water rises by 5.6 cm?</a:t>
            </a:r>
          </a:p>
          <a:p>
            <a:pPr algn="just"/>
            <a:endParaRPr lang="en-US" sz="2400" dirty="0"/>
          </a:p>
          <a:p>
            <a:r>
              <a:rPr lang="en-US" sz="2400" dirty="0"/>
              <a:t>A. 525</a:t>
            </a:r>
          </a:p>
          <a:p>
            <a:r>
              <a:rPr lang="en-US" sz="2400" dirty="0"/>
              <a:t>B. 575</a:t>
            </a:r>
          </a:p>
          <a:p>
            <a:r>
              <a:rPr lang="en-US" sz="2400" dirty="0"/>
              <a:t>C. 600</a:t>
            </a:r>
          </a:p>
          <a:p>
            <a:r>
              <a:rPr lang="en-US" sz="2400" dirty="0"/>
              <a:t>D. 625</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6224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pPr algn="just"/>
            <a:r>
              <a:rPr lang="en-IN" sz="2400" dirty="0"/>
              <a:t>16. </a:t>
            </a:r>
            <a:r>
              <a:rPr lang="en-US" sz="2400" dirty="0"/>
              <a:t>By melting a solid lead sphere of radius 6 cm, three small spheres are made whose radii are in ratio 3:4:5. The radius of the smallest sphere is?</a:t>
            </a:r>
          </a:p>
          <a:p>
            <a:pPr algn="just"/>
            <a:endParaRPr lang="en-US" sz="2400" dirty="0"/>
          </a:p>
          <a:p>
            <a:r>
              <a:rPr lang="en-US" sz="2400" dirty="0"/>
              <a:t>A. 3</a:t>
            </a:r>
          </a:p>
          <a:p>
            <a:r>
              <a:rPr lang="en-US" sz="2400" dirty="0"/>
              <a:t>B. 4</a:t>
            </a:r>
          </a:p>
          <a:p>
            <a:r>
              <a:rPr lang="en-US" sz="2400" dirty="0"/>
              <a:t>C. 5</a:t>
            </a:r>
          </a:p>
          <a:p>
            <a:r>
              <a:rPr lang="en-US" sz="2400" dirty="0"/>
              <a:t>D. 6</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70912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361539" cy="3785652"/>
          </a:xfrm>
          <a:prstGeom prst="rect">
            <a:avLst/>
          </a:prstGeom>
        </p:spPr>
        <p:txBody>
          <a:bodyPr wrap="square">
            <a:spAutoFit/>
          </a:bodyPr>
          <a:lstStyle/>
          <a:p>
            <a:pPr lvl="0" algn="just" eaLnBrk="0" fontAlgn="base" hangingPunct="0">
              <a:spcBef>
                <a:spcPct val="0"/>
              </a:spcBef>
              <a:spcAft>
                <a:spcPct val="0"/>
              </a:spcAft>
            </a:pPr>
            <a:r>
              <a:rPr lang="en-IN" sz="2400" dirty="0"/>
              <a:t>17. </a:t>
            </a:r>
            <a:r>
              <a:rPr lang="en-US" altLang="en-US" sz="2400" dirty="0">
                <a:solidFill>
                  <a:srgbClr val="2A2A2A"/>
                </a:solidFill>
              </a:rPr>
              <a:t>Find the number of bricks, each measuring 30 cm x 10 cm x 8 cm, required to construct a wall 24 m long, 8 m high and 60 cm thick, if 10% of the wall is filled with mortar?</a:t>
            </a:r>
            <a:endParaRPr lang="en-US" altLang="en-US" sz="2400" dirty="0">
              <a:solidFill>
                <a:srgbClr val="222222"/>
              </a:solidFill>
            </a:endParaRPr>
          </a:p>
          <a:p>
            <a:pPr lvl="0" algn="just"/>
            <a:endParaRPr lang="en-US" altLang="en-US" sz="2400" dirty="0"/>
          </a:p>
          <a:p>
            <a:pPr algn="just"/>
            <a:r>
              <a:rPr lang="en-US" sz="2400" dirty="0"/>
              <a:t>A. 35000</a:t>
            </a:r>
          </a:p>
          <a:p>
            <a:pPr algn="just"/>
            <a:r>
              <a:rPr lang="en-US" sz="2400" dirty="0"/>
              <a:t>B. 43200</a:t>
            </a:r>
          </a:p>
          <a:p>
            <a:pPr algn="just"/>
            <a:r>
              <a:rPr lang="en-US" sz="2400" dirty="0"/>
              <a:t>C. 55600</a:t>
            </a:r>
          </a:p>
          <a:p>
            <a:pPr algn="just"/>
            <a:r>
              <a:rPr lang="en-US" sz="2400" dirty="0"/>
              <a:t>D. 65800</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45079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18. </a:t>
            </a:r>
            <a:r>
              <a:rPr lang="en-US" sz="2400" dirty="0"/>
              <a:t>A large cube is formed from the material obtained by melting three smaller cubes of 3, 4 and 5 cm side. What is the ratio of the total surface areas of the smaller cubes and the large cube?</a:t>
            </a:r>
          </a:p>
          <a:p>
            <a:pPr algn="just"/>
            <a:endParaRPr lang="en-US" sz="2400" dirty="0"/>
          </a:p>
          <a:p>
            <a:r>
              <a:rPr lang="en-US" sz="2400" dirty="0"/>
              <a:t>A. 15: 9</a:t>
            </a:r>
          </a:p>
          <a:p>
            <a:r>
              <a:rPr lang="en-US" sz="2400" dirty="0"/>
              <a:t>B. 18: 15</a:t>
            </a:r>
          </a:p>
          <a:p>
            <a:r>
              <a:rPr lang="en-US" sz="2400" dirty="0"/>
              <a:t>C. 20: 27</a:t>
            </a:r>
          </a:p>
          <a:p>
            <a:r>
              <a:rPr lang="en-US" sz="2400" dirty="0"/>
              <a:t>D. 25: 18</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19277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19. </a:t>
            </a:r>
            <a:r>
              <a:rPr lang="en-US" sz="2400" dirty="0"/>
              <a:t>A hollow iron pipe is 21 cm long and its external diameter is 8 cm. If the thickness of the pipe is 1 cm and iron weighs 8g/cu.cm, then the weight of the pipe is?</a:t>
            </a:r>
          </a:p>
          <a:p>
            <a:pPr algn="just"/>
            <a:endParaRPr lang="en-US" sz="2400" dirty="0"/>
          </a:p>
          <a:p>
            <a:r>
              <a:rPr lang="en-US" sz="2400" dirty="0"/>
              <a:t>A. 3.6 kg</a:t>
            </a:r>
          </a:p>
          <a:p>
            <a:r>
              <a:rPr lang="en-US" sz="2400" dirty="0"/>
              <a:t>B. 36 kg</a:t>
            </a:r>
          </a:p>
          <a:p>
            <a:r>
              <a:rPr lang="en-US" sz="2400" dirty="0"/>
              <a:t>C. 3.696 kg</a:t>
            </a:r>
          </a:p>
          <a:p>
            <a:r>
              <a:rPr lang="en-US" sz="2400" dirty="0"/>
              <a:t>D. 36.9 kg</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319645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pPr algn="just"/>
            <a:r>
              <a:rPr lang="en-IN" sz="2400" dirty="0"/>
              <a:t>20. </a:t>
            </a:r>
            <a:r>
              <a:rPr lang="en-US" sz="2400" dirty="0"/>
              <a:t>If the height of a given cone be doubled and radius of the base becomes half, the ratio of the volume of the given cone to that of the second cone will be?</a:t>
            </a:r>
          </a:p>
          <a:p>
            <a:pPr algn="just"/>
            <a:endParaRPr lang="en-US" sz="2400" dirty="0"/>
          </a:p>
          <a:p>
            <a:r>
              <a:rPr lang="en-US" sz="2400" dirty="0"/>
              <a:t>A. 2:3</a:t>
            </a:r>
          </a:p>
          <a:p>
            <a:r>
              <a:rPr lang="en-US" sz="2400" dirty="0"/>
              <a:t>B. 1:8</a:t>
            </a:r>
          </a:p>
          <a:p>
            <a:r>
              <a:rPr lang="en-US" sz="2400" dirty="0"/>
              <a:t>C. 3:2</a:t>
            </a:r>
          </a:p>
          <a:p>
            <a:r>
              <a:rPr lang="en-US" sz="2400" dirty="0"/>
              <a:t>D. None of these</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712355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21. </a:t>
            </a:r>
            <a:r>
              <a:rPr lang="en-US" sz="2400" dirty="0"/>
              <a:t>The numerical values of the volume and the area of the lateral surface of a right circular cone are equal. If the height of the cone be h and radius be r, the value of r</a:t>
            </a:r>
            <a:r>
              <a:rPr lang="en-US" sz="2400" baseline="30000" dirty="0"/>
              <a:t>2</a:t>
            </a:r>
            <a:r>
              <a:rPr lang="en-US" sz="2400" dirty="0"/>
              <a:t>h</a:t>
            </a:r>
            <a:r>
              <a:rPr lang="en-US" sz="2400" baseline="30000" dirty="0"/>
              <a:t>2</a:t>
            </a:r>
            <a:r>
              <a:rPr lang="en-US" sz="2400" dirty="0"/>
              <a:t>/(r</a:t>
            </a:r>
            <a:r>
              <a:rPr lang="en-US" sz="2400" baseline="30000" dirty="0"/>
              <a:t>2</a:t>
            </a:r>
            <a:r>
              <a:rPr lang="en-US" sz="2400" dirty="0"/>
              <a:t>+h</a:t>
            </a:r>
            <a:r>
              <a:rPr lang="en-US" sz="2400" baseline="30000" dirty="0"/>
              <a:t>2</a:t>
            </a:r>
            <a:r>
              <a:rPr lang="en-US" sz="2400" dirty="0"/>
              <a:t>)is?</a:t>
            </a:r>
          </a:p>
          <a:p>
            <a:pPr algn="just"/>
            <a:endParaRPr lang="en-US" sz="2400" dirty="0"/>
          </a:p>
          <a:p>
            <a:r>
              <a:rPr lang="en-US" sz="2400" dirty="0"/>
              <a:t>A. 1/9</a:t>
            </a:r>
          </a:p>
          <a:p>
            <a:r>
              <a:rPr lang="en-US" sz="2400" dirty="0"/>
              <a:t>B. 1/3</a:t>
            </a:r>
          </a:p>
          <a:p>
            <a:r>
              <a:rPr lang="en-US" sz="2400" dirty="0"/>
              <a:t>C. 3/1</a:t>
            </a:r>
          </a:p>
          <a:p>
            <a:r>
              <a:rPr lang="en-US" sz="2400" dirty="0"/>
              <a:t>D. 9/1</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427347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22. </a:t>
            </a:r>
            <a:r>
              <a:rPr lang="en-US" sz="2400" dirty="0"/>
              <a:t>A sphere of radius ‘r’ is cut on a plane at the distance of ‘h’ from its center, thereby breaking this sphere into two different pieces. The cumulative surface area of these two pieces is 25% more than that of the sphere. Find ‘h’.</a:t>
            </a:r>
          </a:p>
          <a:p>
            <a:pPr algn="just"/>
            <a:endParaRPr lang="en-US" sz="2400" dirty="0"/>
          </a:p>
          <a:p>
            <a:r>
              <a:rPr lang="en-US" sz="2400" dirty="0"/>
              <a:t>A. </a:t>
            </a:r>
            <a:r>
              <a:rPr lang="pt-BR" sz="2400" dirty="0"/>
              <a:t>r/(√3)</a:t>
            </a:r>
          </a:p>
          <a:p>
            <a:r>
              <a:rPr lang="en-US" sz="2400" dirty="0"/>
              <a:t>B. </a:t>
            </a:r>
            <a:r>
              <a:rPr lang="pt-BR" sz="2400" dirty="0"/>
              <a:t>r/(√2)</a:t>
            </a:r>
          </a:p>
          <a:p>
            <a:r>
              <a:rPr lang="en-US" sz="2400" dirty="0"/>
              <a:t>C. </a:t>
            </a:r>
            <a:r>
              <a:rPr lang="pt-BR" sz="2400" dirty="0"/>
              <a:t>r/(√6)</a:t>
            </a:r>
            <a:endParaRPr lang="en-US" sz="2400" dirty="0"/>
          </a:p>
          <a:p>
            <a:r>
              <a:rPr lang="en-US" sz="2400" dirty="0"/>
              <a:t>D. </a:t>
            </a:r>
            <a:r>
              <a:rPr lang="pt-BR" sz="2400" dirty="0"/>
              <a:t>r/(√5)</a:t>
            </a:r>
          </a:p>
          <a:p>
            <a:r>
              <a:rPr lang="pt-BR" sz="2400" dirty="0"/>
              <a:t> </a:t>
            </a: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9272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046988"/>
          </a:xfrm>
          <a:prstGeom prst="rect">
            <a:avLst/>
          </a:prstGeom>
        </p:spPr>
        <p:txBody>
          <a:bodyPr wrap="square">
            <a:spAutoFit/>
          </a:bodyPr>
          <a:lstStyle/>
          <a:p>
            <a:pPr algn="just"/>
            <a:r>
              <a:rPr lang="en-IN" sz="2400" dirty="0"/>
              <a:t>23. </a:t>
            </a:r>
            <a:r>
              <a:rPr lang="en-US" sz="2400" dirty="0"/>
              <a:t>The total surface area of a solid cylinder is 462 cm². The area of the curved surface is 1/3 of the total surface area. The volume of cylinder is?</a:t>
            </a:r>
          </a:p>
          <a:p>
            <a:pPr algn="just"/>
            <a:endParaRPr lang="en-US" sz="2400" dirty="0"/>
          </a:p>
          <a:p>
            <a:r>
              <a:rPr lang="pt-BR" sz="2400" dirty="0"/>
              <a:t>A. 530 cm²</a:t>
            </a:r>
          </a:p>
          <a:p>
            <a:r>
              <a:rPr lang="pt-BR" sz="2400" dirty="0"/>
              <a:t>B. 536 cm²</a:t>
            </a:r>
          </a:p>
          <a:p>
            <a:r>
              <a:rPr lang="pt-BR" sz="2400" dirty="0"/>
              <a:t>C. 539 cm²</a:t>
            </a:r>
          </a:p>
          <a:p>
            <a:r>
              <a:rPr lang="pt-BR" sz="2400" dirty="0"/>
              <a:t>D. 545 cm²</a:t>
            </a: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57446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24. </a:t>
            </a:r>
            <a:r>
              <a:rPr lang="en-US" sz="2400" dirty="0"/>
              <a:t>The radii of bases, as well as the height of a cylinder and a cone, are equal. If their curved surfaces areas are in the ratio of 24 : 13, the ratio of their radii and heights is?</a:t>
            </a:r>
          </a:p>
          <a:p>
            <a:endParaRPr lang="en-US" sz="2400" dirty="0"/>
          </a:p>
          <a:p>
            <a:r>
              <a:rPr lang="en-US" sz="2400" dirty="0"/>
              <a:t>A. 4: 9</a:t>
            </a:r>
          </a:p>
          <a:p>
            <a:r>
              <a:rPr lang="en-US" sz="2400" dirty="0"/>
              <a:t>B. 9: 4</a:t>
            </a:r>
          </a:p>
          <a:p>
            <a:r>
              <a:rPr lang="en-US" sz="2400" dirty="0"/>
              <a:t>C. 12: 5</a:t>
            </a:r>
          </a:p>
          <a:p>
            <a:r>
              <a:rPr lang="en-US" sz="2400" dirty="0"/>
              <a:t>D. 5: 12</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33347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pic>
        <p:nvPicPr>
          <p:cNvPr id="3" name="Picture 2">
            <a:extLst>
              <a:ext uri="{FF2B5EF4-FFF2-40B4-BE49-F238E27FC236}">
                <a16:creationId xmlns:a16="http://schemas.microsoft.com/office/drawing/2014/main" id="{A0DD29D7-34A2-4446-ABCF-FCCD49943E2A}"/>
              </a:ext>
            </a:extLst>
          </p:cNvPr>
          <p:cNvPicPr>
            <a:picLocks noChangeAspect="1"/>
          </p:cNvPicPr>
          <p:nvPr/>
        </p:nvPicPr>
        <p:blipFill>
          <a:blip r:embed="rId3"/>
          <a:stretch>
            <a:fillRect/>
          </a:stretch>
        </p:blipFill>
        <p:spPr>
          <a:xfrm>
            <a:off x="3419475" y="895350"/>
            <a:ext cx="5353050" cy="5067300"/>
          </a:xfrm>
          <a:prstGeom prst="rect">
            <a:avLst/>
          </a:prstGeom>
        </p:spPr>
      </p:pic>
    </p:spTree>
    <p:extLst>
      <p:ext uri="{BB962C8B-B14F-4D97-AF65-F5344CB8AC3E}">
        <p14:creationId xmlns:p14="http://schemas.microsoft.com/office/powerpoint/2010/main" val="1587165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25. </a:t>
            </a:r>
            <a:r>
              <a:rPr lang="en-US" sz="2400" dirty="0"/>
              <a:t>An inverted right circular cone has a radius of 9 cm. This cone is partly filled with oil which is dipping from a hole in the tip at a rate of 1cm</a:t>
            </a:r>
            <a:r>
              <a:rPr lang="en-US" sz="2400" baseline="30000" dirty="0"/>
              <a:t>2</a:t>
            </a:r>
            <a:r>
              <a:rPr lang="en-US" sz="2400" dirty="0"/>
              <a:t>/hour. Currently the level of oil 3 cm from top and surface area is 49π cm</a:t>
            </a:r>
            <a:r>
              <a:rPr lang="en-US" sz="2400" baseline="30000" dirty="0"/>
              <a:t>2</a:t>
            </a:r>
            <a:r>
              <a:rPr lang="en-US" sz="2400" dirty="0"/>
              <a:t>. How long will it take the cone to be completely empty?</a:t>
            </a:r>
          </a:p>
          <a:p>
            <a:pPr algn="just"/>
            <a:endParaRPr lang="en-US" sz="2400" dirty="0"/>
          </a:p>
          <a:p>
            <a:r>
              <a:rPr lang="en-US" sz="2400" dirty="0"/>
              <a:t>A. 72π hours</a:t>
            </a:r>
          </a:p>
          <a:p>
            <a:r>
              <a:rPr lang="en-US" sz="2400" dirty="0"/>
              <a:t>B. 1 hour</a:t>
            </a:r>
          </a:p>
          <a:p>
            <a:r>
              <a:rPr lang="en-US" sz="2400" dirty="0"/>
              <a:t>C. 3 hours</a:t>
            </a:r>
          </a:p>
          <a:p>
            <a:r>
              <a:rPr lang="en-US" sz="2400" dirty="0"/>
              <a:t>D. 98π hours</a:t>
            </a: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114758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4154984"/>
          </a:xfrm>
          <a:prstGeom prst="rect">
            <a:avLst/>
          </a:prstGeom>
        </p:spPr>
        <p:txBody>
          <a:bodyPr wrap="square">
            <a:spAutoFit/>
          </a:bodyPr>
          <a:lstStyle/>
          <a:p>
            <a:pPr algn="just"/>
            <a:r>
              <a:rPr lang="en-IN" sz="2400" dirty="0"/>
              <a:t>27. </a:t>
            </a:r>
            <a:r>
              <a:rPr lang="en-US" sz="2400" dirty="0"/>
              <a:t>A right circular cone, of height 12 </a:t>
            </a:r>
            <a:r>
              <a:rPr lang="en-US" sz="2400" dirty="0" err="1"/>
              <a:t>ft</a:t>
            </a:r>
            <a:r>
              <a:rPr lang="en-US" sz="2400" dirty="0"/>
              <a:t>, stands on its base which has diameter 8 ft. The tip of the cone is cut off with a plane which is parallel to the base and 8 </a:t>
            </a:r>
            <a:r>
              <a:rPr lang="en-US" sz="2400" dirty="0" err="1"/>
              <a:t>ft</a:t>
            </a:r>
            <a:r>
              <a:rPr lang="en-US" sz="2400" dirty="0"/>
              <a:t> from the base. With π = 22/7, the approximate volume, in cubic </a:t>
            </a:r>
            <a:r>
              <a:rPr lang="en-US" sz="2400" dirty="0" err="1"/>
              <a:t>ft</a:t>
            </a:r>
            <a:r>
              <a:rPr lang="en-US" sz="2400" dirty="0"/>
              <a:t>, of the remaining part of the cone is?</a:t>
            </a:r>
          </a:p>
          <a:p>
            <a:pPr algn="just"/>
            <a:endParaRPr lang="en-US" sz="2400" dirty="0"/>
          </a:p>
          <a:p>
            <a:r>
              <a:rPr lang="en-US" sz="2400" dirty="0"/>
              <a:t>A. 198</a:t>
            </a:r>
          </a:p>
          <a:p>
            <a:r>
              <a:rPr lang="en-US" sz="2400" dirty="0"/>
              <a:t>B. 194</a:t>
            </a:r>
          </a:p>
          <a:p>
            <a:r>
              <a:rPr lang="en-US" sz="2400" dirty="0"/>
              <a:t>C. 190</a:t>
            </a:r>
          </a:p>
          <a:p>
            <a:r>
              <a:rPr lang="en-US" sz="2400" dirty="0"/>
              <a:t>D. 186</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2055990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046988"/>
          </a:xfrm>
          <a:prstGeom prst="rect">
            <a:avLst/>
          </a:prstGeom>
        </p:spPr>
        <p:txBody>
          <a:bodyPr wrap="square">
            <a:spAutoFit/>
          </a:bodyPr>
          <a:lstStyle/>
          <a:p>
            <a:r>
              <a:rPr lang="en-IN" sz="2400" dirty="0"/>
              <a:t>28. </a:t>
            </a:r>
            <a:r>
              <a:rPr lang="en-US" sz="2400" dirty="0"/>
              <a:t>Two small circular parks of diameters 10 m and 24 m are to be replaced by a bigger circular park. What would be the diameter of this new park, in meter, if the new park occupies the same space as the two small parks (in meter)?</a:t>
            </a:r>
          </a:p>
          <a:p>
            <a:endParaRPr lang="en-US" sz="2400" dirty="0"/>
          </a:p>
          <a:p>
            <a:pPr marL="457200" indent="-457200" algn="just">
              <a:buAutoNum type="alphaUcPeriod"/>
            </a:pPr>
            <a:r>
              <a:rPr lang="en-US" sz="2400" dirty="0"/>
              <a:t>5</a:t>
            </a:r>
          </a:p>
          <a:p>
            <a:pPr marL="457200" indent="-457200" algn="just">
              <a:buAutoNum type="alphaUcPeriod"/>
            </a:pPr>
            <a:r>
              <a:rPr lang="en-US" sz="2400" dirty="0"/>
              <a:t>12</a:t>
            </a:r>
          </a:p>
          <a:p>
            <a:pPr marL="457200" indent="-457200" algn="just">
              <a:buAutoNum type="alphaUcPeriod"/>
            </a:pPr>
            <a:r>
              <a:rPr lang="en-US" sz="2400" dirty="0"/>
              <a:t>20</a:t>
            </a:r>
          </a:p>
          <a:p>
            <a:pPr marL="457200" indent="-457200" algn="just">
              <a:buAutoNum type="alphaUcPeriod"/>
            </a:pPr>
            <a:r>
              <a:rPr lang="en-US" sz="2400" dirty="0"/>
              <a:t>26</a:t>
            </a:r>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46326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785652"/>
          </a:xfrm>
          <a:prstGeom prst="rect">
            <a:avLst/>
          </a:prstGeom>
        </p:spPr>
        <p:txBody>
          <a:bodyPr wrap="square">
            <a:spAutoFit/>
          </a:bodyPr>
          <a:lstStyle/>
          <a:p>
            <a:pPr algn="just"/>
            <a:r>
              <a:rPr lang="en-IN" sz="2400" dirty="0"/>
              <a:t>29. </a:t>
            </a:r>
            <a:r>
              <a:rPr lang="en-US" sz="2400" dirty="0"/>
              <a:t>A rectangular block has the dimensions 5x6x7 cm it is dropped into a cylindrical vessel of radius 6 cm and height 10 cm. If the level of the fluid in the cylinder rises by 4 cm, What portion of the block is immersed in the fluid ?</a:t>
            </a:r>
          </a:p>
          <a:p>
            <a:endParaRPr lang="en-US" sz="2400" dirty="0"/>
          </a:p>
          <a:p>
            <a:pPr marL="457200" indent="-457200">
              <a:buAutoNum type="alphaUcPeriod"/>
            </a:pPr>
            <a:r>
              <a:rPr lang="en-US" sz="2400" dirty="0"/>
              <a:t>22/7 x 24/35</a:t>
            </a:r>
          </a:p>
          <a:p>
            <a:pPr marL="457200" indent="-457200">
              <a:buAutoNum type="alphaUcPeriod"/>
            </a:pPr>
            <a:r>
              <a:rPr lang="en-US" sz="2400" dirty="0"/>
              <a:t>22/7 x 36 x 4</a:t>
            </a:r>
          </a:p>
          <a:p>
            <a:pPr marL="457200" indent="-457200">
              <a:buAutoNum type="alphaUcPeriod"/>
            </a:pPr>
            <a:r>
              <a:rPr lang="en-US" sz="2400" dirty="0"/>
              <a:t>22/7 x 36/5	</a:t>
            </a:r>
          </a:p>
          <a:p>
            <a:pPr marL="457200" indent="-457200">
              <a:buAutoNum type="alphaUcPeriod"/>
            </a:pPr>
            <a:r>
              <a:rPr lang="en-US" sz="2400" dirty="0"/>
              <a:t>22/7 x 3/7</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722056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4154984"/>
          </a:xfrm>
          <a:prstGeom prst="rect">
            <a:avLst/>
          </a:prstGeom>
        </p:spPr>
        <p:txBody>
          <a:bodyPr wrap="square">
            <a:spAutoFit/>
          </a:bodyPr>
          <a:lstStyle/>
          <a:p>
            <a:pPr algn="just"/>
            <a:r>
              <a:rPr lang="en-IN" sz="2400" dirty="0"/>
              <a:t>30. </a:t>
            </a:r>
            <a:r>
              <a:rPr lang="en-US" sz="2400" dirty="0"/>
              <a:t>The sum of the lengths of the edges of a cube is equal to five times the perimeter of a square. If a quarter of the numerical value of the volume of the cube is equal to the numerical value of the area of the square, then the length of one side of the square is?</a:t>
            </a:r>
          </a:p>
          <a:p>
            <a:pPr algn="just"/>
            <a:endParaRPr lang="en-US" sz="2400" dirty="0"/>
          </a:p>
          <a:p>
            <a:pPr marL="457200" indent="-457200" algn="just">
              <a:buAutoNum type="alphaUcPeriod"/>
            </a:pPr>
            <a:r>
              <a:rPr lang="en-US" sz="2400" dirty="0"/>
              <a:t>27/16 units	</a:t>
            </a:r>
          </a:p>
          <a:p>
            <a:pPr marL="457200" indent="-457200" algn="just">
              <a:buAutoNum type="alphaUcPeriod"/>
            </a:pPr>
            <a:r>
              <a:rPr lang="en-US" sz="2400" dirty="0"/>
              <a:t>27 units</a:t>
            </a:r>
          </a:p>
          <a:p>
            <a:pPr marL="457200" indent="-457200" algn="just">
              <a:buAutoNum type="alphaUcPeriod"/>
            </a:pPr>
            <a:r>
              <a:rPr lang="en-US" sz="2400" dirty="0"/>
              <a:t>9/4 units	</a:t>
            </a:r>
          </a:p>
          <a:p>
            <a:pPr marL="457200" indent="-457200" algn="just">
              <a:buAutoNum type="alphaUcPeriod"/>
            </a:pPr>
            <a:r>
              <a:rPr lang="en-US" sz="2400" dirty="0"/>
              <a:t>None of these</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4068811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863" y="882030"/>
            <a:ext cx="11433347" cy="4154984"/>
          </a:xfrm>
          <a:prstGeom prst="rect">
            <a:avLst/>
          </a:prstGeom>
        </p:spPr>
        <p:txBody>
          <a:bodyPr wrap="square">
            <a:spAutoFit/>
          </a:bodyPr>
          <a:lstStyle/>
          <a:p>
            <a:pPr algn="just"/>
            <a:r>
              <a:rPr lang="en-US" sz="2400" dirty="0"/>
              <a:t>31. What is the weight of the iron beam?</a:t>
            </a:r>
          </a:p>
          <a:p>
            <a:pPr algn="just"/>
            <a:endParaRPr lang="en-US" sz="2400" dirty="0"/>
          </a:p>
          <a:p>
            <a:pPr algn="just"/>
            <a:r>
              <a:rPr lang="en-US" sz="2400" dirty="0"/>
              <a:t>I. The beam is 10 m long, 35 cm wide and 20 cm high.</a:t>
            </a:r>
          </a:p>
          <a:p>
            <a:pPr algn="just"/>
            <a:r>
              <a:rPr lang="en-US" sz="2400" dirty="0"/>
              <a:t>II. Iron weighs 60 kg per cubic meter.</a:t>
            </a:r>
          </a:p>
          <a:p>
            <a:pPr algn="just"/>
            <a:br>
              <a:rPr lang="en-US" sz="2400" dirty="0"/>
            </a:br>
            <a:r>
              <a:rPr lang="en-US" sz="2400" dirty="0"/>
              <a:t>A. If Statement I is sufficient for the answer.</a:t>
            </a:r>
          </a:p>
          <a:p>
            <a:pPr algn="just"/>
            <a:r>
              <a:rPr lang="en-US" sz="2400" dirty="0"/>
              <a:t>B. If Statement II is sufficient for the answer.</a:t>
            </a:r>
          </a:p>
          <a:p>
            <a:pPr algn="just"/>
            <a:r>
              <a:rPr lang="en-US" sz="2400" dirty="0"/>
              <a:t>C. If Statement I and II are sufficient for the answer but neither of the two alone is sufficient.</a:t>
            </a:r>
          </a:p>
          <a:p>
            <a:pPr algn="just"/>
            <a:r>
              <a:rPr lang="en-US" sz="2400" dirty="0"/>
              <a:t>D. If Statement I or II is sufficient for the answer.</a:t>
            </a:r>
          </a:p>
          <a:p>
            <a:pPr algn="just"/>
            <a:r>
              <a:rPr lang="en-US" sz="2400" dirty="0"/>
              <a:t>E. both Statement I and II are insufficient for the answer.</a:t>
            </a:r>
          </a:p>
        </p:txBody>
      </p:sp>
      <p:sp>
        <p:nvSpPr>
          <p:cNvPr id="4" name="Rectangle 3"/>
          <p:cNvSpPr/>
          <p:nvPr/>
        </p:nvSpPr>
        <p:spPr>
          <a:xfrm>
            <a:off x="2514901" y="24363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787414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2123" y="941990"/>
            <a:ext cx="11425057" cy="4893647"/>
          </a:xfrm>
          <a:prstGeom prst="rect">
            <a:avLst/>
          </a:prstGeom>
        </p:spPr>
        <p:txBody>
          <a:bodyPr wrap="square">
            <a:spAutoFit/>
          </a:bodyPr>
          <a:lstStyle/>
          <a:p>
            <a:pPr algn="just"/>
            <a:r>
              <a:rPr lang="en-US" sz="2400" dirty="0"/>
              <a:t>32. What is the volume of 48 meter high cylindrical tank?        </a:t>
            </a:r>
          </a:p>
          <a:p>
            <a:pPr algn="just"/>
            <a:endParaRPr lang="en-US" sz="2400" dirty="0"/>
          </a:p>
          <a:p>
            <a:pPr algn="just"/>
            <a:r>
              <a:rPr lang="en-US" sz="2400" dirty="0"/>
              <a:t>I. The area of its base is 154 sq. m.</a:t>
            </a:r>
          </a:p>
          <a:p>
            <a:pPr algn="just"/>
            <a:r>
              <a:rPr lang="en-US" sz="2400" dirty="0"/>
              <a:t>II. The diameter of the base is 14 m..</a:t>
            </a:r>
          </a:p>
          <a:p>
            <a:pPr algn="just"/>
            <a:br>
              <a:rPr lang="en-US" sz="2400" dirty="0"/>
            </a:br>
            <a:r>
              <a:rPr lang="en-US" sz="2400" dirty="0"/>
              <a:t>A) If the data in statement I alone is sufficient to answer the question.</a:t>
            </a:r>
          </a:p>
          <a:p>
            <a:pPr algn="just"/>
            <a:r>
              <a:rPr lang="en-US" sz="2400" dirty="0"/>
              <a:t>B) If the data in statement II alone is sufficient to answer the question.</a:t>
            </a:r>
          </a:p>
          <a:p>
            <a:pPr algn="just"/>
            <a:r>
              <a:rPr lang="en-US" sz="2400" dirty="0"/>
              <a:t>C) If the data either in statement I alone or statement II alone are sufficient to</a:t>
            </a:r>
          </a:p>
          <a:p>
            <a:pPr algn="just"/>
            <a:r>
              <a:rPr lang="en-US" sz="2400" dirty="0"/>
              <a:t> answer the question.</a:t>
            </a:r>
          </a:p>
          <a:p>
            <a:pPr algn="just"/>
            <a:r>
              <a:rPr lang="en-US" sz="2400" dirty="0"/>
              <a:t>D) If the data given in both I and II together are not sufficient to answer the question.</a:t>
            </a:r>
          </a:p>
          <a:p>
            <a:pPr algn="just"/>
            <a:r>
              <a:rPr lang="en-US" sz="2400" dirty="0"/>
              <a:t>E) If the data in both the statements I and II together are necessary to answer the question.</a:t>
            </a:r>
          </a:p>
        </p:txBody>
      </p:sp>
      <p:sp>
        <p:nvSpPr>
          <p:cNvPr id="4" name="Rectangle 3"/>
          <p:cNvSpPr/>
          <p:nvPr/>
        </p:nvSpPr>
        <p:spPr>
          <a:xfrm>
            <a:off x="2484920" y="19866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273798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232" y="880915"/>
            <a:ext cx="11619929" cy="4893647"/>
          </a:xfrm>
          <a:prstGeom prst="rect">
            <a:avLst/>
          </a:prstGeom>
        </p:spPr>
        <p:txBody>
          <a:bodyPr wrap="square">
            <a:spAutoFit/>
          </a:bodyPr>
          <a:lstStyle/>
          <a:p>
            <a:pPr algn="just"/>
            <a:r>
              <a:rPr lang="en-US" sz="2400" dirty="0"/>
              <a:t>33. What is the volume of a cube?</a:t>
            </a:r>
          </a:p>
          <a:p>
            <a:pPr algn="just"/>
            <a:endParaRPr lang="en-US" sz="2400" dirty="0"/>
          </a:p>
          <a:p>
            <a:pPr algn="just"/>
            <a:r>
              <a:rPr lang="en-US" sz="2400" dirty="0"/>
              <a:t>I. The area of each face of the cube is 49 sq. m.</a:t>
            </a:r>
          </a:p>
          <a:p>
            <a:pPr algn="just"/>
            <a:r>
              <a:rPr lang="en-US" sz="2400" dirty="0"/>
              <a:t>II. Length of one side of the cube is 7 </a:t>
            </a:r>
            <a:r>
              <a:rPr lang="en-US" sz="2400" dirty="0" err="1"/>
              <a:t>metres</a:t>
            </a:r>
            <a:r>
              <a:rPr lang="en-US" sz="2400" dirty="0"/>
              <a:t>.</a:t>
            </a:r>
          </a:p>
          <a:p>
            <a:pPr algn="just"/>
            <a:br>
              <a:rPr lang="en-US" sz="2400" dirty="0"/>
            </a:br>
            <a:r>
              <a:rPr lang="en-US" sz="2400" dirty="0"/>
              <a:t>A) If the data in statement I alone is sufficient to answer the question.</a:t>
            </a:r>
          </a:p>
          <a:p>
            <a:pPr algn="just"/>
            <a:r>
              <a:rPr lang="en-US" sz="2400" dirty="0"/>
              <a:t>B) If the data in statement II alone is sufficient to answer the question.</a:t>
            </a:r>
          </a:p>
          <a:p>
            <a:pPr algn="just"/>
            <a:r>
              <a:rPr lang="en-US" sz="2400" dirty="0"/>
              <a:t>C) If the data either in statement I alone or statement II alone are sufficient to answer the question.</a:t>
            </a:r>
          </a:p>
          <a:p>
            <a:pPr algn="just"/>
            <a:r>
              <a:rPr lang="en-US" sz="2400" dirty="0"/>
              <a:t>D) If the data given in both I and II together are not sufficient to answer the question.</a:t>
            </a:r>
          </a:p>
          <a:p>
            <a:pPr algn="just"/>
            <a:r>
              <a:rPr lang="en-US" sz="2400" dirty="0"/>
              <a:t>E) If the data in both the statements I and II together are necessary to answer the question.</a:t>
            </a:r>
          </a:p>
        </p:txBody>
      </p:sp>
      <p:sp>
        <p:nvSpPr>
          <p:cNvPr id="4" name="Rectangle 3"/>
          <p:cNvSpPr/>
          <p:nvPr/>
        </p:nvSpPr>
        <p:spPr>
          <a:xfrm>
            <a:off x="2529891" y="24363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625522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785" y="839449"/>
            <a:ext cx="11343406" cy="4154984"/>
          </a:xfrm>
          <a:prstGeom prst="rect">
            <a:avLst/>
          </a:prstGeom>
        </p:spPr>
        <p:txBody>
          <a:bodyPr wrap="square">
            <a:spAutoFit/>
          </a:bodyPr>
          <a:lstStyle/>
          <a:p>
            <a:pPr algn="just"/>
            <a:r>
              <a:rPr lang="en-US" sz="2400" dirty="0"/>
              <a:t>34. What is the capacity of the cylindrical tank?</a:t>
            </a:r>
          </a:p>
          <a:p>
            <a:pPr algn="just"/>
            <a:endParaRPr lang="en-US" sz="2400" dirty="0"/>
          </a:p>
          <a:p>
            <a:pPr algn="just"/>
            <a:r>
              <a:rPr lang="en-US" sz="2400" dirty="0"/>
              <a:t>I. The area of the base is 61,600 sq. cm.</a:t>
            </a:r>
          </a:p>
          <a:p>
            <a:pPr algn="just"/>
            <a:r>
              <a:rPr lang="en-US" sz="2400" dirty="0"/>
              <a:t>II. The height of the tank is 2.5 times the radius.</a:t>
            </a:r>
          </a:p>
          <a:p>
            <a:pPr algn="just"/>
            <a:r>
              <a:rPr lang="en-US" sz="2400" dirty="0"/>
              <a:t>III. The circumference of base is 880 cm.</a:t>
            </a:r>
          </a:p>
          <a:p>
            <a:pPr algn="just"/>
            <a:endParaRPr lang="en-US" sz="2400" dirty="0"/>
          </a:p>
          <a:p>
            <a:pPr algn="just"/>
            <a:r>
              <a:rPr lang="en-US" sz="2400" dirty="0"/>
              <a:t>A. Only I and II</a:t>
            </a:r>
          </a:p>
          <a:p>
            <a:pPr algn="just"/>
            <a:r>
              <a:rPr lang="en-US" sz="2400" dirty="0"/>
              <a:t>B. Only II and III</a:t>
            </a:r>
          </a:p>
          <a:p>
            <a:pPr algn="just"/>
            <a:r>
              <a:rPr lang="en-US" sz="2400" dirty="0"/>
              <a:t>C. Only I and III</a:t>
            </a:r>
          </a:p>
          <a:p>
            <a:pPr algn="just"/>
            <a:r>
              <a:rPr lang="en-US" sz="2400" dirty="0"/>
              <a:t>D. Any two of the three</a:t>
            </a:r>
          </a:p>
          <a:p>
            <a:pPr algn="just"/>
            <a:r>
              <a:rPr lang="en-US" sz="2400" dirty="0"/>
              <a:t>E. Only II and either I or III.</a:t>
            </a:r>
          </a:p>
        </p:txBody>
      </p:sp>
      <p:sp>
        <p:nvSpPr>
          <p:cNvPr id="4" name="Rectangle 3"/>
          <p:cNvSpPr/>
          <p:nvPr/>
        </p:nvSpPr>
        <p:spPr>
          <a:xfrm>
            <a:off x="2424960" y="243634"/>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670869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39</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pic>
        <p:nvPicPr>
          <p:cNvPr id="9" name="Picture 8">
            <a:extLst>
              <a:ext uri="{FF2B5EF4-FFF2-40B4-BE49-F238E27FC236}">
                <a16:creationId xmlns:a16="http://schemas.microsoft.com/office/drawing/2014/main" id="{4FEC0904-1404-4E44-B854-FAEB77FE855E}"/>
              </a:ext>
            </a:extLst>
          </p:cNvPr>
          <p:cNvPicPr>
            <a:picLocks noChangeAspect="1"/>
          </p:cNvPicPr>
          <p:nvPr/>
        </p:nvPicPr>
        <p:blipFill>
          <a:blip r:embed="rId3"/>
          <a:stretch>
            <a:fillRect/>
          </a:stretch>
        </p:blipFill>
        <p:spPr>
          <a:xfrm>
            <a:off x="507384" y="1139677"/>
            <a:ext cx="5039975" cy="4835965"/>
          </a:xfrm>
          <a:prstGeom prst="rect">
            <a:avLst/>
          </a:prstGeom>
        </p:spPr>
      </p:pic>
      <p:sp>
        <p:nvSpPr>
          <p:cNvPr id="10" name="Title 4">
            <a:extLst>
              <a:ext uri="{FF2B5EF4-FFF2-40B4-BE49-F238E27FC236}">
                <a16:creationId xmlns:a16="http://schemas.microsoft.com/office/drawing/2014/main" id="{0461C0F6-0B97-463A-AA1F-21549429CA53}"/>
              </a:ext>
            </a:extLst>
          </p:cNvPr>
          <p:cNvSpPr>
            <a:spLocks noGrp="1"/>
          </p:cNvSpPr>
          <p:nvPr/>
        </p:nvSpPr>
        <p:spPr>
          <a:xfrm>
            <a:off x="7846370" y="1139677"/>
            <a:ext cx="2564781" cy="689692"/>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4400" b="1" dirty="0">
                <a:ln/>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Sphere</a:t>
            </a:r>
          </a:p>
        </p:txBody>
      </p:sp>
      <p:pic>
        <p:nvPicPr>
          <p:cNvPr id="11" name="Picture 10">
            <a:extLst>
              <a:ext uri="{FF2B5EF4-FFF2-40B4-BE49-F238E27FC236}">
                <a16:creationId xmlns:a16="http://schemas.microsoft.com/office/drawing/2014/main" id="{5A7C40D1-E204-498D-866A-0330901B43EF}"/>
              </a:ext>
            </a:extLst>
          </p:cNvPr>
          <p:cNvPicPr>
            <a:picLocks noChangeAspect="1"/>
          </p:cNvPicPr>
          <p:nvPr/>
        </p:nvPicPr>
        <p:blipFill>
          <a:blip r:embed="rId4"/>
          <a:stretch>
            <a:fillRect/>
          </a:stretch>
        </p:blipFill>
        <p:spPr>
          <a:xfrm>
            <a:off x="7223645" y="2158903"/>
            <a:ext cx="3588398" cy="3816739"/>
          </a:xfrm>
          <a:prstGeom prst="rect">
            <a:avLst/>
          </a:prstGeom>
        </p:spPr>
      </p:pic>
    </p:spTree>
    <p:extLst>
      <p:ext uri="{BB962C8B-B14F-4D97-AF65-F5344CB8AC3E}">
        <p14:creationId xmlns:p14="http://schemas.microsoft.com/office/powerpoint/2010/main" val="47214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pic>
        <p:nvPicPr>
          <p:cNvPr id="7" name="Content Placeholder 3">
            <a:extLst>
              <a:ext uri="{FF2B5EF4-FFF2-40B4-BE49-F238E27FC236}">
                <a16:creationId xmlns:a16="http://schemas.microsoft.com/office/drawing/2014/main" id="{F7062597-B8A0-43CF-B074-508E414AC0F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4341" y="2174335"/>
            <a:ext cx="5563982" cy="3799206"/>
          </a:xfrm>
          <a:prstGeom prst="rect">
            <a:avLst/>
          </a:prstGeom>
        </p:spPr>
      </p:pic>
      <p:pic>
        <p:nvPicPr>
          <p:cNvPr id="8" name="Content Placeholder 3">
            <a:extLst>
              <a:ext uri="{FF2B5EF4-FFF2-40B4-BE49-F238E27FC236}">
                <a16:creationId xmlns:a16="http://schemas.microsoft.com/office/drawing/2014/main" id="{C16C9B36-A242-4F5C-9251-68B7F01C653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63973" y="2208161"/>
            <a:ext cx="5648070" cy="3765380"/>
          </a:xfrm>
          <a:prstGeom prst="rect">
            <a:avLst/>
          </a:prstGeom>
        </p:spPr>
      </p:pic>
      <p:sp>
        <p:nvSpPr>
          <p:cNvPr id="12" name="Title 1">
            <a:extLst>
              <a:ext uri="{FF2B5EF4-FFF2-40B4-BE49-F238E27FC236}">
                <a16:creationId xmlns:a16="http://schemas.microsoft.com/office/drawing/2014/main" id="{194556B8-9976-4EEE-8086-F9AC2BD35644}"/>
              </a:ext>
            </a:extLst>
          </p:cNvPr>
          <p:cNvSpPr txBox="1">
            <a:spLocks/>
          </p:cNvSpPr>
          <p:nvPr/>
        </p:nvSpPr>
        <p:spPr>
          <a:xfrm>
            <a:off x="7299960" y="892684"/>
            <a:ext cx="2590800" cy="868364"/>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400" b="1" dirty="0">
                <a:ln/>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Cuboid</a:t>
            </a:r>
            <a:r>
              <a:rPr lang="en-US" b="1" dirty="0">
                <a:ln/>
                <a:solidFill>
                  <a:schemeClr val="accent1"/>
                </a:solidFill>
                <a:effectLst>
                  <a:outerShdw blurRad="38100" dist="25400" dir="5400000" algn="ctr" rotWithShape="0">
                    <a:srgbClr val="6E747A">
                      <a:alpha val="43000"/>
                    </a:srgbClr>
                  </a:outerShdw>
                </a:effectLst>
              </a:rPr>
              <a:t> </a:t>
            </a:r>
          </a:p>
        </p:txBody>
      </p:sp>
      <p:sp>
        <p:nvSpPr>
          <p:cNvPr id="13" name="Title 1">
            <a:extLst>
              <a:ext uri="{FF2B5EF4-FFF2-40B4-BE49-F238E27FC236}">
                <a16:creationId xmlns:a16="http://schemas.microsoft.com/office/drawing/2014/main" id="{01F5C7AA-A25B-475A-BF4B-F4BCD9D1F78F}"/>
              </a:ext>
            </a:extLst>
          </p:cNvPr>
          <p:cNvSpPr>
            <a:spLocks noGrp="1"/>
          </p:cNvSpPr>
          <p:nvPr/>
        </p:nvSpPr>
        <p:spPr>
          <a:xfrm>
            <a:off x="2026920" y="892685"/>
            <a:ext cx="1828800" cy="868363"/>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sz="4400" b="1" dirty="0">
                <a:ln/>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Cone</a:t>
            </a:r>
          </a:p>
        </p:txBody>
      </p:sp>
    </p:spTree>
    <p:extLst>
      <p:ext uri="{BB962C8B-B14F-4D97-AF65-F5344CB8AC3E}">
        <p14:creationId xmlns:p14="http://schemas.microsoft.com/office/powerpoint/2010/main" val="270977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416320"/>
          </a:xfrm>
          <a:prstGeom prst="rect">
            <a:avLst/>
          </a:prstGeom>
        </p:spPr>
        <p:txBody>
          <a:bodyPr wrap="square">
            <a:spAutoFit/>
          </a:bodyPr>
          <a:lstStyle/>
          <a:p>
            <a:r>
              <a:rPr lang="en-IN" sz="2400" dirty="0"/>
              <a:t>1. </a:t>
            </a:r>
            <a:r>
              <a:rPr lang="en-US" sz="2400" dirty="0"/>
              <a:t>The radii of two cylinders are in the ratio of 2: 3 and their heights are in the ratio of 4:5. The ratio of their volume is?</a:t>
            </a:r>
          </a:p>
          <a:p>
            <a:endParaRPr lang="en-US" sz="2400" dirty="0"/>
          </a:p>
          <a:p>
            <a:r>
              <a:rPr lang="en-US" sz="2400" dirty="0"/>
              <a:t>A. 4: 9</a:t>
            </a:r>
          </a:p>
          <a:p>
            <a:r>
              <a:rPr lang="en-US" sz="2400" dirty="0"/>
              <a:t>B. 9: 4</a:t>
            </a:r>
          </a:p>
          <a:p>
            <a:r>
              <a:rPr lang="en-US" sz="2400" dirty="0"/>
              <a:t>C. 20: 27</a:t>
            </a:r>
          </a:p>
          <a:p>
            <a:r>
              <a:rPr lang="en-US" sz="2400" dirty="0"/>
              <a:t>D. 16:45</a:t>
            </a:r>
          </a:p>
          <a:p>
            <a:pPr algn="just"/>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151723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3046988"/>
          </a:xfrm>
          <a:prstGeom prst="rect">
            <a:avLst/>
          </a:prstGeom>
        </p:spPr>
        <p:txBody>
          <a:bodyPr wrap="square">
            <a:spAutoFit/>
          </a:bodyPr>
          <a:lstStyle/>
          <a:p>
            <a:r>
              <a:rPr lang="en-IN" sz="2400" dirty="0"/>
              <a:t>2. </a:t>
            </a:r>
            <a:r>
              <a:rPr lang="en-US" sz="2400" dirty="0"/>
              <a:t>A copper sphere of radius 9 cm is beaten and drawn into a wire of diameter 0.2 cm. The length of the wire is?</a:t>
            </a:r>
          </a:p>
          <a:p>
            <a:endParaRPr lang="en-US" sz="2400" dirty="0"/>
          </a:p>
          <a:p>
            <a:r>
              <a:rPr lang="en-US" sz="2400" dirty="0"/>
              <a:t>A. 972 m</a:t>
            </a:r>
          </a:p>
          <a:p>
            <a:r>
              <a:rPr lang="en-US" sz="2400" dirty="0"/>
              <a:t>B. 912 m</a:t>
            </a:r>
          </a:p>
          <a:p>
            <a:r>
              <a:rPr lang="en-US" sz="2400" dirty="0"/>
              <a:t>C. 932 m</a:t>
            </a:r>
          </a:p>
          <a:p>
            <a:r>
              <a:rPr lang="en-US" sz="2400" dirty="0"/>
              <a:t>D. 936 m</a:t>
            </a:r>
            <a:br>
              <a:rPr lang="en-US" sz="2400" dirty="0"/>
            </a:b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933" y="695234"/>
            <a:ext cx="11440047" cy="2677656"/>
          </a:xfrm>
          <a:prstGeom prst="rect">
            <a:avLst/>
          </a:prstGeom>
        </p:spPr>
        <p:txBody>
          <a:bodyPr wrap="square">
            <a:spAutoFit/>
          </a:bodyPr>
          <a:lstStyle/>
          <a:p>
            <a:r>
              <a:rPr lang="en-US" sz="2400" dirty="0"/>
              <a:t>3. The length, breadth, and height of a brick are 10 cm, 4 cm, and 5 cm, respectively. Find the total surface area of the brick?</a:t>
            </a:r>
          </a:p>
          <a:p>
            <a:endParaRPr lang="en-US" sz="2400" dirty="0"/>
          </a:p>
          <a:p>
            <a:r>
              <a:rPr lang="en-US" sz="2400" dirty="0"/>
              <a:t>A. 154 cm</a:t>
            </a:r>
            <a:r>
              <a:rPr lang="en-US" sz="2400" baseline="30000" dirty="0"/>
              <a:t>2</a:t>
            </a:r>
            <a:endParaRPr lang="en-US" sz="2400" dirty="0"/>
          </a:p>
          <a:p>
            <a:r>
              <a:rPr lang="en-US" sz="2400" dirty="0"/>
              <a:t>B. 200 cm</a:t>
            </a:r>
            <a:r>
              <a:rPr lang="en-US" sz="2400" baseline="30000" dirty="0"/>
              <a:t>2</a:t>
            </a:r>
            <a:endParaRPr lang="en-US" sz="2400" dirty="0"/>
          </a:p>
          <a:p>
            <a:r>
              <a:rPr lang="en-US" sz="2400" dirty="0"/>
              <a:t>C. 220 cm</a:t>
            </a:r>
            <a:r>
              <a:rPr lang="en-US" sz="2400" baseline="30000" dirty="0"/>
              <a:t>2</a:t>
            </a:r>
            <a:endParaRPr lang="en-US" sz="2400" dirty="0"/>
          </a:p>
          <a:p>
            <a:r>
              <a:rPr lang="en-US" sz="2400" dirty="0"/>
              <a:t>D. 164 cm</a:t>
            </a:r>
            <a:r>
              <a:rPr lang="en-US" sz="2400" baseline="30000" dirty="0"/>
              <a:t>2</a:t>
            </a: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79016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173" y="852049"/>
            <a:ext cx="11275155" cy="2677656"/>
          </a:xfrm>
          <a:prstGeom prst="rect">
            <a:avLst/>
          </a:prstGeom>
        </p:spPr>
        <p:txBody>
          <a:bodyPr wrap="square">
            <a:spAutoFit/>
          </a:bodyPr>
          <a:lstStyle/>
          <a:p>
            <a:r>
              <a:rPr lang="en-IN" sz="2400" dirty="0"/>
              <a:t>4. </a:t>
            </a:r>
            <a:r>
              <a:rPr lang="en-US" sz="2400" dirty="0"/>
              <a:t>A 5 m long and 4 m wide cistern contains water up to a breadth of 1 m 25 cm. Find the total surface area of the surface submerge in water?</a:t>
            </a:r>
          </a:p>
          <a:p>
            <a:endParaRPr lang="en-US" sz="2400" dirty="0"/>
          </a:p>
          <a:p>
            <a:r>
              <a:rPr lang="en-US" sz="2400" dirty="0"/>
              <a:t>A. 42.5 m</a:t>
            </a:r>
            <a:r>
              <a:rPr lang="en-US" sz="2400" baseline="30000" dirty="0"/>
              <a:t>2</a:t>
            </a:r>
            <a:endParaRPr lang="en-US" sz="2400" dirty="0"/>
          </a:p>
          <a:p>
            <a:r>
              <a:rPr lang="en-US" sz="2400" dirty="0"/>
              <a:t>B. 49.5 m</a:t>
            </a:r>
            <a:r>
              <a:rPr lang="en-US" sz="2400" baseline="30000" dirty="0"/>
              <a:t>2</a:t>
            </a:r>
            <a:endParaRPr lang="en-US" sz="2400" dirty="0"/>
          </a:p>
          <a:p>
            <a:r>
              <a:rPr lang="en-US" sz="2400" dirty="0"/>
              <a:t>C. 52.5 m</a:t>
            </a:r>
            <a:r>
              <a:rPr lang="en-US" sz="2400" baseline="30000" dirty="0"/>
              <a:t>2</a:t>
            </a:r>
            <a:endParaRPr lang="en-US" sz="2400" dirty="0"/>
          </a:p>
          <a:p>
            <a:r>
              <a:rPr lang="en-US" sz="2400" dirty="0"/>
              <a:t>D. 64.5 m</a:t>
            </a:r>
            <a:r>
              <a:rPr lang="en-US" sz="2400" baseline="30000" dirty="0"/>
              <a:t>2</a:t>
            </a:r>
            <a:endParaRPr lang="en-US" sz="2400" dirty="0"/>
          </a:p>
        </p:txBody>
      </p:sp>
      <p:sp>
        <p:nvSpPr>
          <p:cNvPr id="6" name="Rectangle 5"/>
          <p:cNvSpPr/>
          <p:nvPr/>
        </p:nvSpPr>
        <p:spPr>
          <a:xfrm>
            <a:off x="2377491" y="30109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SURFACE AREA AND VOLUME</a:t>
            </a:r>
          </a:p>
        </p:txBody>
      </p:sp>
    </p:spTree>
    <p:extLst>
      <p:ext uri="{BB962C8B-B14F-4D97-AF65-F5344CB8AC3E}">
        <p14:creationId xmlns:p14="http://schemas.microsoft.com/office/powerpoint/2010/main" val="352970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7007</TotalTime>
  <Words>2668</Words>
  <Application>Microsoft Office PowerPoint</Application>
  <PresentationFormat>Widescreen</PresentationFormat>
  <Paragraphs>418</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Century Gothic</vt:lpstr>
      <vt:lpstr>Courier New</vt:lpstr>
      <vt:lpstr>Palatino Linotype</vt:lpstr>
      <vt:lpstr>Times New Roman</vt:lpstr>
      <vt:lpstr>Executive</vt:lpstr>
      <vt:lpstr>SURFACE AREA AND VOLUME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dcpd.at50@cuchd.in</cp:lastModifiedBy>
  <cp:revision>591</cp:revision>
  <dcterms:created xsi:type="dcterms:W3CDTF">2017-07-13T07:57:18Z</dcterms:created>
  <dcterms:modified xsi:type="dcterms:W3CDTF">2022-01-28T06:54:35Z</dcterms:modified>
</cp:coreProperties>
</file>