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ppt/tags/tag25.xml" ContentType="application/vnd.openxmlformats-officedocument.presentationml.tags+xml"/>
  <Override PartName="/ppt/notesSlides/notesSlide23.xml" ContentType="application/vnd.openxmlformats-officedocument.presentationml.notesSlide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ppt/tags/tag27.xml" ContentType="application/vnd.openxmlformats-officedocument.presentationml.tags+xml"/>
  <Override PartName="/ppt/notesSlides/notesSlide25.xml" ContentType="application/vnd.openxmlformats-officedocument.presentationml.notesSlide+xml"/>
  <Override PartName="/ppt/tags/tag28.xml" ContentType="application/vnd.openxmlformats-officedocument.presentationml.tags+xml"/>
  <Override PartName="/ppt/notesSlides/notesSlide26.xml" ContentType="application/vnd.openxmlformats-officedocument.presentationml.notesSlide+xml"/>
  <Override PartName="/ppt/tags/tag29.xml" ContentType="application/vnd.openxmlformats-officedocument.presentationml.tags+xml"/>
  <Override PartName="/ppt/notesSlides/notesSlide27.xml" ContentType="application/vnd.openxmlformats-officedocument.presentationml.notesSlide+xml"/>
  <Override PartName="/ppt/tags/tag30.xml" ContentType="application/vnd.openxmlformats-officedocument.presentationml.tags+xml"/>
  <Override PartName="/ppt/notesSlides/notesSlide28.xml" ContentType="application/vnd.openxmlformats-officedocument.presentationml.notesSlide+xml"/>
  <Override PartName="/ppt/tags/tag31.xml" ContentType="application/vnd.openxmlformats-officedocument.presentationml.tags+xml"/>
  <Override PartName="/ppt/notesSlides/notesSlide29.xml" ContentType="application/vnd.openxmlformats-officedocument.presentationml.notesSlide+xml"/>
  <Override PartName="/ppt/tags/tag32.xml" ContentType="application/vnd.openxmlformats-officedocument.presentationml.tags+xml"/>
  <Override PartName="/ppt/notesSlides/notesSlide30.xml" ContentType="application/vnd.openxmlformats-officedocument.presentationml.notesSlide+xml"/>
  <Override PartName="/ppt/tags/tag33.xml" ContentType="application/vnd.openxmlformats-officedocument.presentationml.tags+xml"/>
  <Override PartName="/ppt/notesSlides/notesSlide31.xml" ContentType="application/vnd.openxmlformats-officedocument.presentationml.notesSlide+xml"/>
  <Override PartName="/ppt/tags/tag34.xml" ContentType="application/vnd.openxmlformats-officedocument.presentationml.tags+xml"/>
  <Override PartName="/ppt/notesSlides/notesSlide32.xml" ContentType="application/vnd.openxmlformats-officedocument.presentationml.notesSlide+xml"/>
  <Override PartName="/ppt/tags/tag35.xml" ContentType="application/vnd.openxmlformats-officedocument.presentationml.tags+xml"/>
  <Override PartName="/ppt/notesSlides/notesSlide33.xml" ContentType="application/vnd.openxmlformats-officedocument.presentationml.notesSlide+xml"/>
  <Override PartName="/ppt/tags/tag36.xml" ContentType="application/vnd.openxmlformats-officedocument.presentationml.tags+xml"/>
  <Override PartName="/ppt/notesSlides/notesSlide34.xml" ContentType="application/vnd.openxmlformats-officedocument.presentationml.notesSlide+xml"/>
  <Override PartName="/ppt/tags/tag37.xml" ContentType="application/vnd.openxmlformats-officedocument.presentationml.tags+xml"/>
  <Override PartName="/ppt/notesSlides/notesSlide35.xml" ContentType="application/vnd.openxmlformats-officedocument.presentationml.notesSlide+xml"/>
  <Override PartName="/ppt/tags/tag38.xml" ContentType="application/vnd.openxmlformats-officedocument.presentationml.tags+xml"/>
  <Override PartName="/ppt/notesSlides/notesSlide36.xml" ContentType="application/vnd.openxmlformats-officedocument.presentationml.notesSlide+xml"/>
  <Override PartName="/ppt/tags/tag39.xml" ContentType="application/vnd.openxmlformats-officedocument.presentationml.tags+xml"/>
  <Override PartName="/ppt/notesSlides/notesSlide37.xml" ContentType="application/vnd.openxmlformats-officedocument.presentationml.notesSlide+xml"/>
  <Override PartName="/ppt/tags/tag40.xml" ContentType="application/vnd.openxmlformats-officedocument.presentationml.tags+xml"/>
  <Override PartName="/ppt/notesSlides/notesSlide38.xml" ContentType="application/vnd.openxmlformats-officedocument.presentationml.notesSlide+xml"/>
  <Override PartName="/ppt/tags/tag41.xml" ContentType="application/vnd.openxmlformats-officedocument.presentationml.tags+xml"/>
  <Override PartName="/ppt/notesSlides/notesSlide39.xml" ContentType="application/vnd.openxmlformats-officedocument.presentationml.notesSlide+xml"/>
  <Override PartName="/ppt/tags/tag42.xml" ContentType="application/vnd.openxmlformats-officedocument.presentationml.tags+xml"/>
  <Override PartName="/ppt/notesSlides/notesSlide40.xml" ContentType="application/vnd.openxmlformats-officedocument.presentationml.notesSlide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4"/>
  </p:notesMasterIdLst>
  <p:sldIdLst>
    <p:sldId id="380" r:id="rId2"/>
    <p:sldId id="478" r:id="rId3"/>
    <p:sldId id="483" r:id="rId4"/>
    <p:sldId id="479" r:id="rId5"/>
    <p:sldId id="480" r:id="rId6"/>
    <p:sldId id="481" r:id="rId7"/>
    <p:sldId id="482" r:id="rId8"/>
    <p:sldId id="471" r:id="rId9"/>
    <p:sldId id="472" r:id="rId10"/>
    <p:sldId id="467" r:id="rId11"/>
    <p:sldId id="418" r:id="rId12"/>
    <p:sldId id="470" r:id="rId13"/>
    <p:sldId id="444" r:id="rId14"/>
    <p:sldId id="420" r:id="rId15"/>
    <p:sldId id="421" r:id="rId16"/>
    <p:sldId id="422" r:id="rId17"/>
    <p:sldId id="423" r:id="rId18"/>
    <p:sldId id="463" r:id="rId19"/>
    <p:sldId id="464" r:id="rId20"/>
    <p:sldId id="465" r:id="rId21"/>
    <p:sldId id="469" r:id="rId22"/>
    <p:sldId id="445" r:id="rId23"/>
    <p:sldId id="446" r:id="rId24"/>
    <p:sldId id="447" r:id="rId25"/>
    <p:sldId id="448" r:id="rId26"/>
    <p:sldId id="466" r:id="rId27"/>
    <p:sldId id="468" r:id="rId28"/>
    <p:sldId id="424" r:id="rId29"/>
    <p:sldId id="425" r:id="rId30"/>
    <p:sldId id="427" r:id="rId31"/>
    <p:sldId id="428" r:id="rId32"/>
    <p:sldId id="429" r:id="rId33"/>
    <p:sldId id="450" r:id="rId34"/>
    <p:sldId id="452" r:id="rId35"/>
    <p:sldId id="454" r:id="rId36"/>
    <p:sldId id="460" r:id="rId37"/>
    <p:sldId id="462" r:id="rId38"/>
    <p:sldId id="477" r:id="rId39"/>
    <p:sldId id="473" r:id="rId40"/>
    <p:sldId id="474" r:id="rId41"/>
    <p:sldId id="476" r:id="rId42"/>
    <p:sldId id="339" r:id="rId43"/>
  </p:sldIdLst>
  <p:sldSz cx="12192000" cy="6858000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027" autoAdjust="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46A4F-F976-47AD-9E0B-DEB8B87FF1C7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5F1C-18F0-46A8-B179-598C90B80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8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34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</a:t>
            </a:r>
            <a:r>
              <a:rPr lang="en-US" baseline="0" dirty="0"/>
              <a:t> B</a:t>
            </a:r>
          </a:p>
          <a:p>
            <a:r>
              <a:rPr lang="en-US" baseline="0" dirty="0"/>
              <a:t>Easy </a:t>
            </a:r>
            <a:r>
              <a:rPr lang="en-US" baseline="0" dirty="0" smtClean="0"/>
              <a:t>(Optional)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12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C) Wednesday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Easy (Compulsory)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51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D</a:t>
            </a:r>
          </a:p>
          <a:p>
            <a:r>
              <a:rPr lang="en-US" dirty="0"/>
              <a:t>Easy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2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D</a:t>
            </a:r>
          </a:p>
          <a:p>
            <a:r>
              <a:rPr lang="en-US" dirty="0"/>
              <a:t>Easy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53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</a:t>
            </a:r>
            <a:r>
              <a:rPr lang="en-US" baseline="0" dirty="0"/>
              <a:t> C</a:t>
            </a:r>
          </a:p>
          <a:p>
            <a:r>
              <a:rPr lang="en-US" baseline="0" dirty="0"/>
              <a:t>Moderate (Compulsory)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73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A</a:t>
            </a:r>
          </a:p>
          <a:p>
            <a:r>
              <a:rPr lang="en-US" dirty="0"/>
              <a:t>Moderate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43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D</a:t>
            </a:r>
          </a:p>
          <a:p>
            <a:r>
              <a:rPr lang="en-US" dirty="0"/>
              <a:t>Moderate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28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C) Thursday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Moderate (Optional)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5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A) Sunday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Moderate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(Compulsory)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85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A) Saturday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Expert (Compulsory)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6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3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B) 8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Easy (Compulsory)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67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B</a:t>
            </a:r>
          </a:p>
          <a:p>
            <a:r>
              <a:rPr lang="en-US" dirty="0"/>
              <a:t>Easy </a:t>
            </a:r>
            <a:r>
              <a:rPr lang="en-US" dirty="0" smtClean="0"/>
              <a:t>(Optional)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90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</a:t>
            </a:r>
            <a:r>
              <a:rPr lang="en-US" baseline="0" dirty="0"/>
              <a:t> C</a:t>
            </a:r>
          </a:p>
          <a:p>
            <a:r>
              <a:rPr lang="en-US" baseline="0" dirty="0"/>
              <a:t>Moderate (Compulsory)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81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</a:t>
            </a:r>
            <a:r>
              <a:rPr lang="en-US" baseline="0" dirty="0"/>
              <a:t> D</a:t>
            </a:r>
          </a:p>
          <a:p>
            <a:r>
              <a:rPr lang="en-US" baseline="0" dirty="0"/>
              <a:t>Moderate </a:t>
            </a:r>
            <a:r>
              <a:rPr lang="en-US" baseline="0" dirty="0" smtClean="0"/>
              <a:t>(Optional)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53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</a:t>
            </a:r>
            <a:r>
              <a:rPr lang="en-US" baseline="0" dirty="0"/>
              <a:t> A</a:t>
            </a:r>
          </a:p>
          <a:p>
            <a:r>
              <a:rPr lang="en-US" baseline="0" dirty="0"/>
              <a:t>Expert </a:t>
            </a:r>
            <a:r>
              <a:rPr lang="en-US" baseline="0" dirty="0" smtClean="0"/>
              <a:t>(Optional)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31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Expert (Compulsory)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85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D) April, July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Easy (Compulsory)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07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A</a:t>
            </a:r>
          </a:p>
          <a:p>
            <a:r>
              <a:rPr lang="en-US" dirty="0"/>
              <a:t>Moderate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2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B</a:t>
            </a:r>
          </a:p>
          <a:p>
            <a:r>
              <a:rPr lang="en-US" dirty="0"/>
              <a:t>Moderate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98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A</a:t>
            </a:r>
          </a:p>
          <a:p>
            <a:r>
              <a:rPr lang="en-US" dirty="0"/>
              <a:t>Moderate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81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34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</a:t>
            </a:r>
            <a:r>
              <a:rPr lang="en-US" baseline="0" dirty="0"/>
              <a:t> C</a:t>
            </a:r>
          </a:p>
          <a:p>
            <a:r>
              <a:rPr lang="en-US" baseline="0" dirty="0"/>
              <a:t>Moderate (Optional)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72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A</a:t>
            </a:r>
          </a:p>
          <a:p>
            <a:r>
              <a:rPr lang="en-US" dirty="0"/>
              <a:t>Moderate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82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A</a:t>
            </a:r>
          </a:p>
          <a:p>
            <a:r>
              <a:rPr lang="en-US" dirty="0"/>
              <a:t>Moderate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804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B</a:t>
            </a:r>
          </a:p>
          <a:p>
            <a:r>
              <a:rPr lang="en-US" dirty="0"/>
              <a:t>Moderate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437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B) 4th,11th,18th,25</a:t>
            </a:r>
            <a:r>
              <a:rPr lang="en-US" sz="1200" b="0" i="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Expert (Compulsory)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622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D) 23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Moderate (Compulsory)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916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A) 24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Moderate (Compulsory)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43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A</a:t>
            </a:r>
          </a:p>
          <a:p>
            <a:r>
              <a:rPr lang="en-US" dirty="0"/>
              <a:t>Easy (Compulsory)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701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E</a:t>
            </a:r>
          </a:p>
          <a:p>
            <a:r>
              <a:rPr lang="en-US" dirty="0"/>
              <a:t>Easy </a:t>
            </a:r>
            <a:r>
              <a:rPr lang="en-US" dirty="0" smtClean="0"/>
              <a:t>(Optional)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886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B</a:t>
            </a:r>
          </a:p>
          <a:p>
            <a:r>
              <a:rPr lang="en-US" dirty="0"/>
              <a:t>Easy (Compulsory)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8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348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 E</a:t>
            </a:r>
          </a:p>
          <a:p>
            <a:r>
              <a:rPr lang="en-US" dirty="0"/>
              <a:t>Easy (Optional)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70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34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3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A) same day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Easy (Compulsory)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34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Option C</a:t>
            </a:r>
          </a:p>
          <a:p>
            <a:r>
              <a:rPr lang="en-IN" dirty="0"/>
              <a:t>Easy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99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A) 52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Easy (Optional)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1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C7B6E1B-5CD6-457E-B12E-40DB70920123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hatsApp Image 2019-04-08 at 17.27.06.jpeg"/>
          <p:cNvPicPr/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64" t="9548" r="1603" b="9045"/>
          <a:stretch>
            <a:fillRect/>
          </a:stretch>
        </p:blipFill>
        <p:spPr>
          <a:xfrm>
            <a:off x="144379" y="0"/>
            <a:ext cx="198120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3347" y="1905007"/>
            <a:ext cx="11229474" cy="32605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</a:rPr>
              <a:t>CALENDAR</a:t>
            </a:r>
            <a:br>
              <a:rPr lang="en-US" b="1" dirty="0">
                <a:solidFill>
                  <a:srgbClr val="C00000"/>
                </a:solidFill>
                <a:effectLst/>
              </a:rPr>
            </a:br>
            <a:r>
              <a:rPr lang="en-US" b="1" dirty="0">
                <a:solidFill>
                  <a:srgbClr val="C00000"/>
                </a:solidFill>
                <a:effectLst/>
              </a:rPr>
              <a:t/>
            </a:r>
            <a:br>
              <a:rPr lang="en-US" b="1" dirty="0">
                <a:solidFill>
                  <a:srgbClr val="C00000"/>
                </a:solidFill>
                <a:effectLst/>
              </a:rPr>
            </a:br>
            <a:endParaRPr lang="en-US" dirty="0">
              <a:solidFill>
                <a:srgbClr val="C00000"/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2029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4786" y="791308"/>
            <a:ext cx="73462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3. How many weekends in a non-leap year?</a:t>
            </a:r>
          </a:p>
          <a:p>
            <a:endParaRPr lang="en-US" sz="2400" dirty="0"/>
          </a:p>
          <a:p>
            <a:r>
              <a:rPr lang="en-IN" sz="2400" dirty="0"/>
              <a:t>A] 52                                  B] 53</a:t>
            </a:r>
          </a:p>
          <a:p>
            <a:r>
              <a:rPr lang="en-IN" sz="2400" dirty="0"/>
              <a:t>C] 103                                D] 104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354854" y="397170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sz="2400" dirty="0"/>
              <a:t> What is the number of odd days in a leap year?</a:t>
            </a:r>
            <a:endParaRPr lang="en-US" sz="24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1            		B] 2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3			D] 4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42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896816"/>
            <a:ext cx="11734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cs typeface="Times New Roman" pitchFamily="18" charset="0"/>
              </a:rPr>
              <a:t>5.If the third day of a month is Tuesday, which of the following would be the 25th day of that month?</a:t>
            </a:r>
          </a:p>
          <a:p>
            <a:endParaRPr lang="en-IN" sz="2400" dirty="0">
              <a:cs typeface="Times New Roman" pitchFamily="18" charset="0"/>
            </a:endParaRPr>
          </a:p>
          <a:p>
            <a:r>
              <a:rPr lang="en-IN" sz="2400" dirty="0">
                <a:cs typeface="Times New Roman" pitchFamily="18" charset="0"/>
              </a:rPr>
              <a:t>A] Tuesday                                    B] Monday</a:t>
            </a:r>
          </a:p>
          <a:p>
            <a:r>
              <a:rPr lang="en-IN" sz="2400" dirty="0">
                <a:cs typeface="Times New Roman" pitchFamily="18" charset="0"/>
              </a:rPr>
              <a:t>C] Wednesday                              D] Sunday</a:t>
            </a:r>
            <a:endParaRPr lang="en-US" sz="2400" dirty="0"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07324" y="502678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en-US" sz="2400" dirty="0"/>
              <a:t> Today is Wednesday, What will be the day after 27 days?</a:t>
            </a:r>
            <a:endParaRPr lang="en-US" sz="24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Monday            		B] Wednesday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Friday			D] Tuesday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14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en-US" sz="2400" dirty="0"/>
              <a:t> Today is Wednesday, What will be the day after 62 days?</a:t>
            </a:r>
            <a:endParaRPr lang="en-US" sz="24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Monday            		B] Wednesday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Friday			D] Tuesday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663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432" y="994156"/>
            <a:ext cx="110850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8.</a:t>
            </a:r>
            <a:r>
              <a:rPr lang="en-US" sz="2400" dirty="0"/>
              <a:t> Arnav's birthday is on Tuesday 14th March. On what day of the week will be Pranay's Birthday in the same year if Pranay was born on 13th September?</a:t>
            </a:r>
            <a:endParaRPr lang="en-US" sz="24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Monday             		B] Tuesday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Wednesday			D] Thursday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391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432" y="994156"/>
            <a:ext cx="110850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9.</a:t>
            </a:r>
            <a:r>
              <a:rPr lang="en-US" sz="2400" dirty="0"/>
              <a:t> </a:t>
            </a:r>
            <a:r>
              <a:rPr lang="en-US" sz="2400" dirty="0" err="1"/>
              <a:t>Aniruddh's</a:t>
            </a:r>
            <a:r>
              <a:rPr lang="en-US" sz="2400" dirty="0"/>
              <a:t> birthday is on Sunday 2nd April. On what day of the week will be </a:t>
            </a:r>
            <a:r>
              <a:rPr lang="en-US" sz="2400" dirty="0" err="1"/>
              <a:t>Priyansh's</a:t>
            </a:r>
            <a:r>
              <a:rPr lang="en-US" sz="2400" dirty="0"/>
              <a:t> Birthday in the same year if </a:t>
            </a:r>
            <a:r>
              <a:rPr lang="en-US" sz="2400" dirty="0" err="1"/>
              <a:t>Priyansh</a:t>
            </a:r>
            <a:r>
              <a:rPr lang="en-US" sz="2400" dirty="0"/>
              <a:t> was born on 28th October?</a:t>
            </a:r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Saturday     		B] Wednesday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Friday			D] Thursday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249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432" y="994156"/>
            <a:ext cx="110850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10.</a:t>
            </a:r>
            <a:r>
              <a:rPr lang="en-US" sz="2400" dirty="0"/>
              <a:t> </a:t>
            </a:r>
            <a:r>
              <a:rPr lang="en-US" sz="2400" dirty="0" err="1"/>
              <a:t>Priya's</a:t>
            </a:r>
            <a:r>
              <a:rPr lang="en-US" sz="2400" dirty="0"/>
              <a:t> birthday is on Tuesday 11th April. On what day of the week will be Rani's Birthday in the same year if Rani was born on 31st August?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Monday           			B] Wednesday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Tuesday				D] Thursday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551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2031" y="844062"/>
            <a:ext cx="87219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11.If Feb 12th,1986 falls on Wednesday then Jan 1st,1987 falls on which day?</a:t>
            </a:r>
          </a:p>
          <a:p>
            <a:r>
              <a:rPr lang="en-IN" sz="2400" dirty="0"/>
              <a:t>A] Wednesday                        B] Tuesday</a:t>
            </a:r>
          </a:p>
          <a:p>
            <a:r>
              <a:rPr lang="en-IN" sz="2400" dirty="0"/>
              <a:t>C] Thursday                            D] Friday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186902" y="646993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3683" y="1179964"/>
            <a:ext cx="10058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12.If 6th March, 2005 is Monday, what was the day of the week on 6th March, 2004?</a:t>
            </a:r>
          </a:p>
          <a:p>
            <a:r>
              <a:rPr lang="en-IN" sz="2400" dirty="0"/>
              <a:t>A] Sunday                              B] Saturday</a:t>
            </a:r>
          </a:p>
          <a:p>
            <a:r>
              <a:rPr lang="en-IN" sz="2400" dirty="0"/>
              <a:t>C] Tuesday                             D] Wednesday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12258" y="648317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Calendar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989" y="1427967"/>
            <a:ext cx="11223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8B347D-7F52-43D2-91DF-049347D9F521}"/>
              </a:ext>
            </a:extLst>
          </p:cNvPr>
          <p:cNvGrpSpPr/>
          <p:nvPr/>
        </p:nvGrpSpPr>
        <p:grpSpPr>
          <a:xfrm>
            <a:off x="656896" y="1200319"/>
            <a:ext cx="8229600" cy="912600"/>
            <a:chOff x="0" y="297714"/>
            <a:chExt cx="10972800" cy="1216800"/>
          </a:xfrm>
        </p:grpSpPr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8F22AD64-FC69-4A83-AE99-EA0CA434D555}"/>
                </a:ext>
              </a:extLst>
            </p:cNvPr>
            <p:cNvSpPr/>
            <p:nvPr/>
          </p:nvSpPr>
          <p:spPr>
            <a:xfrm>
              <a:off x="0" y="297714"/>
              <a:ext cx="10972800" cy="12168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E889953C-7B40-4C8A-9543-F4461F9F48D2}"/>
                </a:ext>
              </a:extLst>
            </p:cNvPr>
            <p:cNvSpPr txBox="1"/>
            <p:nvPr/>
          </p:nvSpPr>
          <p:spPr>
            <a:xfrm>
              <a:off x="59399" y="357113"/>
              <a:ext cx="108540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1435" tIns="51435" rIns="51435" bIns="51435" numCol="1" spcCol="1270" anchor="ctr" anchorCtr="0">
              <a:noAutofit/>
            </a:bodyPr>
            <a:lstStyle/>
            <a:p>
              <a:pPr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50" b="1" dirty="0" smtClean="0"/>
                <a:t>Calendar</a:t>
              </a:r>
              <a:endParaRPr lang="en-US" sz="1350" b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CA04A2-D336-42F4-8230-E1F3B637993F}"/>
              </a:ext>
            </a:extLst>
          </p:cNvPr>
          <p:cNvGrpSpPr/>
          <p:nvPr/>
        </p:nvGrpSpPr>
        <p:grpSpPr>
          <a:xfrm>
            <a:off x="475989" y="2323165"/>
            <a:ext cx="8455056" cy="3628456"/>
            <a:chOff x="106947" y="1377303"/>
            <a:chExt cx="11273408" cy="123497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399927-F30A-4A71-B388-FB669E51C9ED}"/>
                </a:ext>
              </a:extLst>
            </p:cNvPr>
            <p:cNvSpPr/>
            <p:nvPr/>
          </p:nvSpPr>
          <p:spPr>
            <a:xfrm>
              <a:off x="407555" y="1377303"/>
              <a:ext cx="10972800" cy="121095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4DD572-C818-4C4A-96E4-5D19D6F26744}"/>
                </a:ext>
              </a:extLst>
            </p:cNvPr>
            <p:cNvSpPr txBox="1"/>
            <p:nvPr/>
          </p:nvSpPr>
          <p:spPr>
            <a:xfrm>
              <a:off x="106947" y="1401329"/>
              <a:ext cx="10972800" cy="12109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1290" tIns="15240" rIns="85344" bIns="15240" numCol="1" spcCol="1270" anchor="t" anchorCtr="0">
              <a:noAutofit/>
            </a:bodyPr>
            <a:lstStyle/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</a:rPr>
                <a:t>Introduction</a:t>
              </a:r>
            </a:p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IN" sz="1600" dirty="0"/>
                <a:t>Concept of odd days </a:t>
              </a:r>
              <a:endParaRPr lang="en-IN" sz="1600" dirty="0" smtClean="0"/>
            </a:p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600" dirty="0"/>
                <a:t>L</a:t>
              </a:r>
              <a:r>
                <a:rPr lang="en-US" sz="1600" dirty="0" smtClean="0"/>
                <a:t>eap </a:t>
              </a:r>
              <a:r>
                <a:rPr lang="en-US" sz="1600" dirty="0"/>
                <a:t>and non-leap years and </a:t>
              </a:r>
              <a:r>
                <a:rPr lang="en-US" sz="1600" dirty="0" smtClean="0"/>
                <a:t>centuries</a:t>
              </a:r>
            </a:p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IN" sz="1600" dirty="0"/>
                <a:t>Same calendar concept </a:t>
              </a:r>
              <a:endParaRPr lang="en-IN" sz="1600" dirty="0" smtClean="0"/>
            </a:p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600" dirty="0"/>
                <a:t>Finding day on a given date </a:t>
              </a:r>
              <a:endParaRPr lang="en-US" sz="1600" dirty="0" smtClean="0"/>
            </a:p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IN" sz="1600" dirty="0" smtClean="0"/>
                <a:t>Miscellaneous  </a:t>
              </a:r>
              <a:r>
                <a:rPr lang="en-IN" sz="1600" dirty="0"/>
                <a:t>questions </a:t>
              </a:r>
              <a:r>
                <a:rPr lang="en-US" sz="1600" dirty="0" smtClean="0"/>
                <a:t> </a:t>
              </a:r>
              <a:endParaRPr lang="en-IN" sz="1600" dirty="0" smtClean="0"/>
            </a:p>
            <a:p>
              <a:pPr marL="128588" lvl="1" indent="-128588" defTabSz="5334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600" dirty="0" smtClean="0">
                  <a:solidFill>
                    <a:srgbClr val="000000"/>
                  </a:solidFill>
                </a:rPr>
                <a:t>Data Sufficiency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0924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9615" y="1143001"/>
            <a:ext cx="114475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13.Given that on 9th August 2016 is Saturday. What was the day on 9th August 1616 ?</a:t>
            </a:r>
          </a:p>
          <a:p>
            <a:r>
              <a:rPr lang="en-IN" sz="2400" dirty="0"/>
              <a:t>A] Saturday                               B] Sunday</a:t>
            </a:r>
          </a:p>
          <a:p>
            <a:r>
              <a:rPr lang="en-IN" sz="2400" dirty="0"/>
              <a:t>C] Friday                                    D] Monday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3385" y="1336431"/>
            <a:ext cx="10585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14.The maximum gap between two successive leap year is?</a:t>
            </a:r>
          </a:p>
          <a:p>
            <a:r>
              <a:rPr lang="en-IN" sz="2400" dirty="0"/>
              <a:t>A]4                                              B]8</a:t>
            </a:r>
          </a:p>
          <a:p>
            <a:r>
              <a:rPr lang="en-IN" sz="2400" dirty="0"/>
              <a:t>C] 2                                             D]1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074936" y="760284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15. Which of the following is not a leap year</a:t>
            </a:r>
            <a:r>
              <a:rPr lang="en-US" sz="2400" dirty="0"/>
              <a:t>?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800           			B] 900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1600			D] 2400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5430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16. How many leap years are there in 160 years</a:t>
            </a:r>
            <a:r>
              <a:rPr lang="en-US" sz="2400" dirty="0"/>
              <a:t>?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80          		B] 90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39			D] 40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0756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17. How many leap years are there in between 2000 to 2160 years</a:t>
            </a:r>
            <a:r>
              <a:rPr lang="en-US" sz="2400" dirty="0"/>
              <a:t>?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80          		B] 90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39			D] 40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9860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18. How many leap years are there in 900 years</a:t>
            </a:r>
            <a:r>
              <a:rPr lang="en-US" sz="2400" dirty="0"/>
              <a:t>?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219       		B] 217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225			D] 223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0197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6098" y="1125415"/>
            <a:ext cx="75323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19.The last day of a century cannot be</a:t>
            </a:r>
          </a:p>
          <a:p>
            <a:pPr marL="342900" indent="-342900"/>
            <a:r>
              <a:rPr lang="en-IN" sz="2400" dirty="0"/>
              <a:t>A] Tuesday                              B] Saturday</a:t>
            </a:r>
          </a:p>
          <a:p>
            <a:pPr marL="342900" indent="-342900"/>
            <a:r>
              <a:rPr lang="en-IN" sz="2400" dirty="0"/>
              <a:t>C] Thursday                            D]All of the above</a:t>
            </a:r>
          </a:p>
          <a:p>
            <a:pPr marL="342900" indent="-342900">
              <a:buAutoNum type="alphaUcPeriod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56274" y="731277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716" y="1125415"/>
            <a:ext cx="115460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20.From the given options, Which two months in a year have the same calendar?</a:t>
            </a:r>
          </a:p>
          <a:p>
            <a:pPr marL="457200" indent="-457200"/>
            <a:r>
              <a:rPr lang="en-IN" sz="2400" dirty="0"/>
              <a:t>A] October and December                B] April and November</a:t>
            </a:r>
          </a:p>
          <a:p>
            <a:pPr marL="457200" indent="-457200"/>
            <a:r>
              <a:rPr lang="en-IN" sz="2400" dirty="0"/>
              <a:t>C] June and October                          D] April and July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093596" y="499027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21. </a:t>
            </a:r>
            <a:r>
              <a:rPr lang="en-US" sz="2400" dirty="0"/>
              <a:t>Which of the calendars would be same as that of the year 1907?</a:t>
            </a:r>
            <a:endParaRPr lang="en-US" sz="24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1918              		B] 1917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1915			D] 1916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945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5221" y="1026241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22. </a:t>
            </a:r>
            <a:r>
              <a:rPr lang="en-US" sz="2400" dirty="0"/>
              <a:t>Which of the calendars would be same as that of the year 1965?</a:t>
            </a:r>
            <a:endParaRPr lang="en-US" sz="24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1970            		B] 1971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1972			D] 1973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868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12258" y="648317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Calendar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989" y="1427967"/>
            <a:ext cx="11223321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Counting </a:t>
            </a:r>
            <a:r>
              <a:rPr lang="en-US" sz="2800" b="1" dirty="0" smtClean="0"/>
              <a:t>odd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Odd days in an ordinary year:</a:t>
            </a:r>
            <a:r>
              <a:rPr lang="en-US" dirty="0"/>
              <a:t> An ordinary year contains 365 days. On dividing 365 by 7, we get 1 as a remainder (52*7 +1) or (52 weeks + 1 day). It means an ordinary year has one odd day.</a:t>
            </a:r>
          </a:p>
          <a:p>
            <a:r>
              <a:rPr lang="en-US" b="1" dirty="0"/>
              <a:t>Odd days in a leap year:</a:t>
            </a:r>
            <a:r>
              <a:rPr lang="en-US" dirty="0"/>
              <a:t> A leap year contains 366. On dividing 366 by 7, we get 2 as remainder (52*7 + 2) or (52 weeks + 2). It means a leap year has two odd days.</a:t>
            </a:r>
          </a:p>
          <a:p>
            <a:r>
              <a:rPr lang="en-US" b="1" dirty="0"/>
              <a:t>Odd days in a century:</a:t>
            </a:r>
            <a:r>
              <a:rPr lang="en-US" dirty="0"/>
              <a:t> A century has 76 ordinary years and 24 leap years.</a:t>
            </a:r>
          </a:p>
          <a:p>
            <a:r>
              <a:rPr lang="en-US" dirty="0"/>
              <a:t>∴100 years = 76 ordinary years + 24 leap years</a:t>
            </a:r>
          </a:p>
          <a:p>
            <a:r>
              <a:rPr lang="en-US" dirty="0"/>
              <a:t>= [(76*52) weeks + 76 odd days] + [(24*52) weeks + 48 odd days</a:t>
            </a:r>
            <a:r>
              <a:rPr lang="en-US" dirty="0" smtClean="0"/>
              <a:t>]</a:t>
            </a:r>
          </a:p>
          <a:p>
            <a:r>
              <a:rPr lang="en-US" dirty="0"/>
              <a:t>= [(100*52) weeks + 124 odd days]</a:t>
            </a:r>
          </a:p>
          <a:p>
            <a:r>
              <a:rPr lang="en-US" dirty="0"/>
              <a:t>= (5200 weeks + 17 weeks + 5 odd days)</a:t>
            </a:r>
          </a:p>
          <a:p>
            <a:r>
              <a:rPr lang="en-US" dirty="0"/>
              <a:t>= (5217 weeks + 5 odd days)</a:t>
            </a:r>
          </a:p>
          <a:p>
            <a:r>
              <a:rPr lang="en-US" dirty="0"/>
              <a:t>∴A century or 100 years have 5 odd days.</a:t>
            </a:r>
          </a:p>
          <a:p>
            <a:r>
              <a:rPr lang="en-US" dirty="0"/>
              <a:t>Similarly, in 200 years, there will be 10 (5+5) days, 7 days (1 week) + 3 odd days. So, 200 years have 3 odd days.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7191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23. </a:t>
            </a:r>
            <a:r>
              <a:rPr lang="en-US" sz="2400" dirty="0"/>
              <a:t>Which of the calendars would be same as that of the year 2028?</a:t>
            </a:r>
            <a:endParaRPr lang="en-US" sz="24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2056          		 	B] 2057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2058			D] 2059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6989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24. </a:t>
            </a:r>
            <a:r>
              <a:rPr lang="en-US" sz="2400" dirty="0"/>
              <a:t>Which of the calendars would be same as that of the year 2032?</a:t>
            </a:r>
            <a:endParaRPr lang="en-US" sz="24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2002             		B] 2003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2004			D] 2005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53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25. </a:t>
            </a:r>
            <a:r>
              <a:rPr lang="en-US" sz="2400" dirty="0"/>
              <a:t>What was the day of the week on 20th May, 2007?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Sunday       		B] Monday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Tuesday			D] Wednesday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412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26. </a:t>
            </a:r>
            <a:r>
              <a:rPr lang="en-US" sz="2400" dirty="0"/>
              <a:t>What was the day of the week on 20th April, 1806?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Sunday       		B] Monday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Tuesday			D] Wednesday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390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5432" y="994156"/>
            <a:ext cx="11085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27. </a:t>
            </a:r>
            <a:r>
              <a:rPr lang="en-US" sz="2400" dirty="0"/>
              <a:t>What was the day of the week on 01</a:t>
            </a:r>
            <a:r>
              <a:rPr lang="en-US" sz="2400" baseline="30000" dirty="0"/>
              <a:t>st</a:t>
            </a:r>
            <a:r>
              <a:rPr lang="en-US" sz="2400" dirty="0"/>
              <a:t> Jan, 1996?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A] Sunday       		B] Monday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C] Tuesday			D] Wednesday</a:t>
            </a:r>
            <a:endParaRPr lang="en-US" sz="2400" baseline="300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511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611" y="983673"/>
            <a:ext cx="7966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28.On what dates of April, 2001 did Wednesday fall?</a:t>
            </a:r>
          </a:p>
          <a:p>
            <a:r>
              <a:rPr lang="en-IN" sz="2400" dirty="0"/>
              <a:t>A] 2</a:t>
            </a:r>
            <a:r>
              <a:rPr lang="en-IN" sz="2400" baseline="30000" dirty="0"/>
              <a:t>nd</a:t>
            </a:r>
            <a:r>
              <a:rPr lang="en-IN" sz="2400" dirty="0"/>
              <a:t> ,9</a:t>
            </a:r>
            <a:r>
              <a:rPr lang="en-IN" sz="2400" baseline="30000" dirty="0"/>
              <a:t>th</a:t>
            </a:r>
            <a:r>
              <a:rPr lang="en-IN" sz="2400" dirty="0"/>
              <a:t> ,16</a:t>
            </a:r>
            <a:r>
              <a:rPr lang="en-IN" sz="2400" baseline="30000" dirty="0"/>
              <a:t>th</a:t>
            </a:r>
            <a:r>
              <a:rPr lang="en-IN" sz="2400" dirty="0"/>
              <a:t> ,23</a:t>
            </a:r>
            <a:r>
              <a:rPr lang="en-IN" sz="2400" baseline="30000" dirty="0"/>
              <a:t>rd</a:t>
            </a:r>
            <a:r>
              <a:rPr lang="en-IN" sz="2400" dirty="0"/>
              <a:t>            B] 4</a:t>
            </a:r>
            <a:r>
              <a:rPr lang="en-IN" sz="2400" baseline="30000" dirty="0"/>
              <a:t>th</a:t>
            </a:r>
            <a:r>
              <a:rPr lang="en-IN" sz="2400" dirty="0"/>
              <a:t> ,11</a:t>
            </a:r>
            <a:r>
              <a:rPr lang="en-IN" sz="2400" baseline="30000" dirty="0"/>
              <a:t>th</a:t>
            </a:r>
            <a:r>
              <a:rPr lang="en-IN" sz="2400" dirty="0"/>
              <a:t> ,18</a:t>
            </a:r>
            <a:r>
              <a:rPr lang="en-IN" sz="2400" baseline="30000" dirty="0"/>
              <a:t>th</a:t>
            </a:r>
            <a:r>
              <a:rPr lang="en-IN" sz="2400" dirty="0"/>
              <a:t> ,25</a:t>
            </a:r>
            <a:r>
              <a:rPr lang="en-IN" sz="2400" baseline="30000" dirty="0"/>
              <a:t>th</a:t>
            </a:r>
            <a:r>
              <a:rPr lang="en-IN" sz="2400" dirty="0"/>
              <a:t> </a:t>
            </a:r>
          </a:p>
          <a:p>
            <a:pPr marL="342900" indent="-342900"/>
            <a:r>
              <a:rPr lang="en-IN" sz="2400" dirty="0"/>
              <a:t>C] 12</a:t>
            </a:r>
            <a:r>
              <a:rPr lang="en-IN" sz="2400" baseline="30000" dirty="0"/>
              <a:t>th</a:t>
            </a:r>
            <a:r>
              <a:rPr lang="en-IN" sz="2400" dirty="0"/>
              <a:t> ,18</a:t>
            </a:r>
            <a:r>
              <a:rPr lang="en-IN" sz="2400" baseline="30000" dirty="0"/>
              <a:t>th</a:t>
            </a:r>
            <a:r>
              <a:rPr lang="en-IN" sz="2400" dirty="0"/>
              <a:t> ,27</a:t>
            </a:r>
            <a:r>
              <a:rPr lang="en-IN" sz="2400" baseline="30000" dirty="0"/>
              <a:t>th</a:t>
            </a:r>
            <a:r>
              <a:rPr lang="en-IN" sz="2400" dirty="0"/>
              <a:t> ,6</a:t>
            </a:r>
            <a:r>
              <a:rPr lang="en-IN" sz="2400" baseline="30000" dirty="0"/>
              <a:t>th</a:t>
            </a:r>
            <a:r>
              <a:rPr lang="en-IN" sz="2400" dirty="0"/>
              <a:t>           D] 1</a:t>
            </a:r>
            <a:r>
              <a:rPr lang="en-IN" sz="2400" baseline="30000" dirty="0"/>
              <a:t>st</a:t>
            </a:r>
            <a:r>
              <a:rPr lang="en-IN" sz="2400" dirty="0"/>
              <a:t> ,8</a:t>
            </a:r>
            <a:r>
              <a:rPr lang="en-IN" sz="2400" baseline="30000" dirty="0"/>
              <a:t>th</a:t>
            </a:r>
            <a:r>
              <a:rPr lang="en-IN" sz="2400" dirty="0"/>
              <a:t> ,15</a:t>
            </a:r>
            <a:r>
              <a:rPr lang="en-IN" sz="2400" baseline="30000" dirty="0"/>
              <a:t>th</a:t>
            </a:r>
            <a:r>
              <a:rPr lang="en-IN" sz="2400" dirty="0"/>
              <a:t> ,22</a:t>
            </a:r>
            <a:r>
              <a:rPr lang="en-IN" sz="2400" baseline="30000" dirty="0"/>
              <a:t>nd</a:t>
            </a:r>
            <a:r>
              <a:rPr lang="en-IN" sz="2400" dirty="0"/>
              <a:t>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109" y="1090246"/>
            <a:ext cx="117032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29. If every seconds Saturday and all Sundays are holidays in a 30 days month beginning on Saturday, then how many working days are there in that month ? (Month starts from Saturday)</a:t>
            </a:r>
          </a:p>
          <a:p>
            <a:r>
              <a:rPr lang="en-IN" sz="2400" dirty="0"/>
              <a:t>A] 25                                                      B] 24</a:t>
            </a:r>
          </a:p>
          <a:p>
            <a:r>
              <a:rPr lang="en-IN" sz="2400" dirty="0"/>
              <a:t>C] 22                                                      D] 23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2708" y="984738"/>
            <a:ext cx="99001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30.Second &amp; fourth Saturdays and every Sunday is a holiday. How many working days will be there in a month of 31 days beginning on a Friday ?</a:t>
            </a:r>
          </a:p>
          <a:p>
            <a:r>
              <a:rPr lang="en-IN" sz="2400" dirty="0"/>
              <a:t>A] 24                                                        B] 23</a:t>
            </a:r>
          </a:p>
          <a:p>
            <a:r>
              <a:rPr lang="en-IN" sz="2400" dirty="0"/>
              <a:t>C] 22                                                       D] 25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028294" y="590600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5019" y="806348"/>
            <a:ext cx="110836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31. The Chairman of a big company visits one department on Monday of every week except for the Monday of third week of every month. When did he visit the Purchase department ? 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I. He visited Accounts department in the second week of September after having visited Purchase department on the earlier occasion. 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II. He had visited Purchase department immediately after visiting Stores department but before visiting Accounts department.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if the data in statement f alone are sufficient to answer the question while the data in statement II alone are not sufficient to answer the question.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 if the data in statement II alone are sufficient to answer the question while the data in statement I alone are not sufficient to answer the question.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 if the data either in statement 1 alone or in statement II alone arc sufficient to answer the question.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 if the data even in both statements I and II together are not sufficient to answer the question.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 If the data in both statements I and II together are necessary to answer the question.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07324" y="502678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Data Sufficiency-Calendar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9873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765" y="1124772"/>
            <a:ext cx="111944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32. On which day in April is Gautam's birthday ? </a:t>
            </a:r>
          </a:p>
          <a:p>
            <a:r>
              <a:rPr lang="en-IN" b="1" dirty="0"/>
              <a:t>Statements:</a:t>
            </a:r>
            <a:r>
              <a:rPr lang="en-IN" dirty="0"/>
              <a:t> </a:t>
            </a:r>
          </a:p>
          <a:p>
            <a:r>
              <a:rPr lang="en-IN" dirty="0"/>
              <a:t>I. Gautam was born exactly 28 years after his mother was born. </a:t>
            </a:r>
          </a:p>
          <a:p>
            <a:r>
              <a:rPr lang="en-IN" dirty="0"/>
              <a:t>II. His mother will be 55 years 4 months and 5 days on August 18 this year. </a:t>
            </a:r>
          </a:p>
          <a:p>
            <a:r>
              <a:rPr lang="en-IN" dirty="0"/>
              <a:t>A. if the data in statement f alone are sufficient to answer the question while the data in statement II alone are not sufficient to answer the question. </a:t>
            </a:r>
          </a:p>
          <a:p>
            <a:r>
              <a:rPr lang="en-IN" dirty="0"/>
              <a:t>B.  if the data in statement II alone are sufficient to answer the question while the data in statement I alone are not sufficient to answer the question. </a:t>
            </a:r>
          </a:p>
          <a:p>
            <a:r>
              <a:rPr lang="en-IN" dirty="0"/>
              <a:t>C.  if the data either in statement 1 alone or in statement II alone arc sufficient to answer the question. </a:t>
            </a:r>
          </a:p>
          <a:p>
            <a:r>
              <a:rPr lang="en-IN" dirty="0"/>
              <a:t>D.  if the data even in both statements I and II together are not sufficient to answer the question. </a:t>
            </a:r>
          </a:p>
          <a:p>
            <a:r>
              <a:rPr lang="en-IN" dirty="0"/>
              <a:t>E.  if the data in both statements I and II together are necessary to answer the question.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107324" y="502678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Data Sufficiency-Calendar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038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12258" y="648317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Calendar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4904" y="1376530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Tables of odd 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a.) Table showing the relation between the year and the number of odd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15" y="2922610"/>
            <a:ext cx="8517830" cy="36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6609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8036" y="861674"/>
            <a:ext cx="111806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1" dirty="0"/>
          </a:p>
          <a:p>
            <a:r>
              <a:rPr lang="en-IN" b="1" dirty="0"/>
              <a:t>33. If the first day of a month is Thursday, how many days were there in that month?</a:t>
            </a:r>
            <a:br>
              <a:rPr lang="en-IN" b="1" dirty="0"/>
            </a:br>
            <a:r>
              <a:rPr lang="en-IN" b="1" dirty="0"/>
              <a:t>Statements: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I. The fourth Sunday happened to be on 25th.</a:t>
            </a:r>
            <a:br>
              <a:rPr lang="en-IN" dirty="0"/>
            </a:br>
            <a:r>
              <a:rPr lang="en-IN" dirty="0"/>
              <a:t>II. The last day of the month was the fifth Saturday of that month</a:t>
            </a:r>
          </a:p>
          <a:p>
            <a:r>
              <a:rPr lang="en-IN" dirty="0"/>
              <a:t>A. if the data in statement f alone are sufficient to answer the question while the data in statement II alone are not sufficient to answer the question. </a:t>
            </a:r>
          </a:p>
          <a:p>
            <a:r>
              <a:rPr lang="en-IN" dirty="0"/>
              <a:t>B.  if the data in statement II alone are sufficient to answer the question while the data in statement I alone are not sufficient to answer the question. </a:t>
            </a:r>
          </a:p>
          <a:p>
            <a:r>
              <a:rPr lang="en-IN" dirty="0"/>
              <a:t>C.  if the data either in statement 1 alone or in statement II alone arc sufficient to answer the question. </a:t>
            </a:r>
          </a:p>
          <a:p>
            <a:r>
              <a:rPr lang="en-IN" dirty="0"/>
              <a:t>D.  if the data even in both statements I and II together are not sufficient to answer the question. </a:t>
            </a:r>
          </a:p>
          <a:p>
            <a:r>
              <a:rPr lang="en-IN" dirty="0"/>
              <a:t>E.  if the data in both statements I and II together are necessary to answer the question.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107324" y="502678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Data Sufficiency-Calendar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4365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5745" y="833920"/>
            <a:ext cx="108758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1" dirty="0"/>
          </a:p>
          <a:p>
            <a:r>
              <a:rPr lang="en-IN" b="1" dirty="0"/>
              <a:t>34. On which date in March was </a:t>
            </a:r>
            <a:r>
              <a:rPr lang="en-IN" b="1" dirty="0" err="1"/>
              <a:t>Pravin’s</a:t>
            </a:r>
            <a:r>
              <a:rPr lang="en-IN" b="1" dirty="0"/>
              <a:t> father’s birthday ? </a:t>
            </a:r>
          </a:p>
          <a:p>
            <a:r>
              <a:rPr lang="en-IN" b="1" dirty="0"/>
              <a:t>Statements:</a:t>
            </a:r>
          </a:p>
          <a:p>
            <a:r>
              <a:rPr lang="en-IN" b="1" dirty="0"/>
              <a:t>I. </a:t>
            </a:r>
            <a:r>
              <a:rPr lang="en-IN" dirty="0" err="1"/>
              <a:t>Pravin</a:t>
            </a:r>
            <a:r>
              <a:rPr lang="en-IN" dirty="0"/>
              <a:t> Correctly remembers that his father’s birthday is after 14th but before 19th March. </a:t>
            </a:r>
          </a:p>
          <a:p>
            <a:r>
              <a:rPr lang="en-IN" b="1" dirty="0"/>
              <a:t>II. </a:t>
            </a:r>
            <a:r>
              <a:rPr lang="en-IN" dirty="0"/>
              <a:t>Pravin’s sister correctly remembers that their father’s birthday is after 17th but before 21st March </a:t>
            </a:r>
          </a:p>
          <a:p>
            <a:r>
              <a:rPr lang="en-IN" dirty="0"/>
              <a:t>A.  if the data in statement f alone are sufficient to answer the question while the data in statement II alone are not sufficient to answer the question. </a:t>
            </a:r>
          </a:p>
          <a:p>
            <a:r>
              <a:rPr lang="en-IN" dirty="0"/>
              <a:t>B.  if the data in statement II alone are sufficient to answer the question while the data in statement I alone are not sufficient to answer the question. </a:t>
            </a:r>
          </a:p>
          <a:p>
            <a:r>
              <a:rPr lang="en-IN" dirty="0"/>
              <a:t>C.  if the data either in statement 1 alone or in statement II alone arc sufficient to answer the question. </a:t>
            </a:r>
          </a:p>
          <a:p>
            <a:r>
              <a:rPr lang="en-IN" dirty="0"/>
              <a:t>D.  if the data even in both statements I and II together are not sufficient to answer the question. </a:t>
            </a:r>
          </a:p>
          <a:p>
            <a:r>
              <a:rPr lang="en-IN" dirty="0"/>
              <a:t>E.  if the data in both statements I and II together are necessary to answer the question.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107324" y="502678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Data Sufficiency-Calendar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0681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24201" y="2967335"/>
            <a:ext cx="4743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Any 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Doubts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186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12258" y="648317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Calendar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3151" y="1414821"/>
            <a:ext cx="9056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b.) Table showing the relation between the day of the week and the number of odd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89" y="1968740"/>
            <a:ext cx="8926425" cy="413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275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12258" y="648317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Calendar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6296" y="1640909"/>
            <a:ext cx="97259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Notes:</a:t>
            </a:r>
          </a:p>
          <a:p>
            <a:r>
              <a:rPr lang="en-US" dirty="0"/>
              <a:t>The years which are divisible by 400 have 0 odd days, e.g. 400, 800, 1200, 1600, 2000, etc.</a:t>
            </a:r>
          </a:p>
          <a:p>
            <a:r>
              <a:rPr lang="en-US" dirty="0"/>
              <a:t>Last day of a century cannot be Tuesday, Thursday or Saturday.</a:t>
            </a:r>
          </a:p>
          <a:p>
            <a:r>
              <a:rPr lang="en-US" dirty="0"/>
              <a:t>April &amp; July for all years and January and October for non-leap years have the same calendar.</a:t>
            </a:r>
          </a:p>
          <a:p>
            <a:r>
              <a:rPr lang="en-US" dirty="0"/>
              <a:t>The calendars of two different years are same if they satisfy the following conditions;</a:t>
            </a:r>
          </a:p>
          <a:p>
            <a:r>
              <a:rPr lang="en-US" dirty="0"/>
              <a:t>a) The years must be of the same type, i.e. both must be either ordinary years or leap years.</a:t>
            </a:r>
          </a:p>
          <a:p>
            <a:r>
              <a:rPr lang="en-US" dirty="0"/>
              <a:t>b) January 21 of both the years, must be the same day of the week.</a:t>
            </a:r>
          </a:p>
          <a:p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leap years in the 20th and 21st centuries</a:t>
            </a:r>
            <a:r>
              <a:rPr lang="en-US" b="1" dirty="0" smtClean="0"/>
              <a:t>;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41" y="4683995"/>
            <a:ext cx="6089454" cy="162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261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12258" y="648317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Calendar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989" y="1427967"/>
            <a:ext cx="11223321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Points to remember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1. Problems on calendar mainly deal with finding the day of the week on a given date using the number of odd days.</a:t>
            </a:r>
          </a:p>
          <a:p>
            <a:r>
              <a:rPr lang="en-US" dirty="0"/>
              <a:t>2. </a:t>
            </a:r>
            <a:r>
              <a:rPr lang="en-US" b="1" dirty="0"/>
              <a:t>Odd days:</a:t>
            </a:r>
            <a:r>
              <a:rPr lang="en-US" dirty="0"/>
              <a:t> Odd days are different from odd numbers. They are the number of days more than the complete number of weeks in a given period.</a:t>
            </a:r>
          </a:p>
          <a:p>
            <a:r>
              <a:rPr lang="en-US" dirty="0"/>
              <a:t>3. To find the number of odd days divide the given number of by seven. The remainder left represents the number of odd days.</a:t>
            </a:r>
          </a:p>
          <a:p>
            <a:r>
              <a:rPr lang="en-US" b="1" dirty="0"/>
              <a:t>For example:</a:t>
            </a:r>
            <a:r>
              <a:rPr lang="en-US" dirty="0"/>
              <a:t> if the given number of days is 80, after dividing 80 by 7, the remainder left is 3. Hence, there are three odd days</a:t>
            </a:r>
            <a:r>
              <a:rPr lang="en-US" dirty="0" smtClean="0"/>
              <a:t>.</a:t>
            </a:r>
          </a:p>
          <a:p>
            <a:r>
              <a:rPr lang="en-US" dirty="0"/>
              <a:t>Similarly, if the given number of days is 77, after dividing 77 by 7, the remainder left is 0. Hence, there are 0 odd days.</a:t>
            </a:r>
          </a:p>
          <a:p>
            <a:r>
              <a:rPr lang="en-US" dirty="0"/>
              <a:t>4. </a:t>
            </a:r>
            <a:r>
              <a:rPr lang="en-US" b="1" dirty="0"/>
              <a:t>Ordinary year:</a:t>
            </a:r>
            <a:r>
              <a:rPr lang="en-US" dirty="0"/>
              <a:t> A year which is not a leap year is called an ordinary year. It has 365 days.</a:t>
            </a:r>
          </a:p>
          <a:p>
            <a:r>
              <a:rPr lang="en-US" dirty="0"/>
              <a:t>5. </a:t>
            </a:r>
            <a:r>
              <a:rPr lang="en-US" b="1" dirty="0"/>
              <a:t>Leap year:</a:t>
            </a:r>
            <a:r>
              <a:rPr lang="en-US" dirty="0"/>
              <a:t> A year which is divisible by 4 is called a leap year, e.g. 1992, 1996, 2000, etc., are leap years. A leap year has 366 days. If the year is a century, it will be a leap year if it is divisible by 400, i.e. every 4th century is a leap year, e.g. 400, 800, 1200, etc., but 200, 500, 1900, etc., are not leap years.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38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5463" y="1195754"/>
            <a:ext cx="71847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1.What is two weeks from today?</a:t>
            </a:r>
          </a:p>
          <a:p>
            <a:pPr marL="342900" indent="-34290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A]Same day               B] Previous day</a:t>
            </a:r>
          </a:p>
          <a:p>
            <a:pPr marL="342900" indent="-34290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C] Next day               D] None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12258" y="648317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742" y="1237222"/>
            <a:ext cx="10134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2.How many days are there in k weeks k days ?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A]8+K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DAYS                                  B] 7+K DAYS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C] 8K DAYS                                    D] 7/K DAYS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93596" y="499585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Calendar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3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2056</TotalTime>
  <Words>2923</Words>
  <Application>Microsoft Office PowerPoint</Application>
  <PresentationFormat>Widescreen</PresentationFormat>
  <Paragraphs>331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Century Gothic</vt:lpstr>
      <vt:lpstr>Courier New</vt:lpstr>
      <vt:lpstr>Palatino Linotype</vt:lpstr>
      <vt:lpstr>Times New Roman</vt:lpstr>
      <vt:lpstr>Executive</vt:lpstr>
      <vt:lpstr>CALENDAR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</dc:creator>
  <cp:lastModifiedBy>Gurjinder Singh</cp:lastModifiedBy>
  <cp:revision>433</cp:revision>
  <dcterms:created xsi:type="dcterms:W3CDTF">2017-07-13T07:57:18Z</dcterms:created>
  <dcterms:modified xsi:type="dcterms:W3CDTF">2022-01-27T08:54:00Z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12613C00-399C-43BE-915C-184C2582EF5B</vt:lpwstr>
  </property>
  <property fmtid="{D5CDD505-2E9C-101B-9397-08002B2CF9AE}" pid="3" name="ArticulatePath">
    <vt:lpwstr>Calendar Class ppt (1)</vt:lpwstr>
  </property>
</Properties>
</file>