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9.xml" ContentType="application/vnd.openxmlformats-officedocument.presentationml.tags+xml"/>
  <Override PartName="/ppt/notesSlides/notesSlide32.xml" ContentType="application/vnd.openxmlformats-officedocument.presentationml.notesSlide+xml"/>
  <Override PartName="/ppt/tags/tag10.xml" ContentType="application/vnd.openxmlformats-officedocument.presentationml.tags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380" r:id="rId2"/>
    <p:sldId id="461" r:id="rId3"/>
    <p:sldId id="459" r:id="rId4"/>
    <p:sldId id="460" r:id="rId5"/>
    <p:sldId id="421" r:id="rId6"/>
    <p:sldId id="419" r:id="rId7"/>
    <p:sldId id="418" r:id="rId8"/>
    <p:sldId id="450" r:id="rId9"/>
    <p:sldId id="449" r:id="rId10"/>
    <p:sldId id="452" r:id="rId11"/>
    <p:sldId id="424" r:id="rId12"/>
    <p:sldId id="426" r:id="rId13"/>
    <p:sldId id="427" r:id="rId14"/>
    <p:sldId id="428" r:id="rId15"/>
    <p:sldId id="453" r:id="rId16"/>
    <p:sldId id="439" r:id="rId17"/>
    <p:sldId id="441" r:id="rId18"/>
    <p:sldId id="440" r:id="rId19"/>
    <p:sldId id="443" r:id="rId20"/>
    <p:sldId id="446" r:id="rId21"/>
    <p:sldId id="429" r:id="rId22"/>
    <p:sldId id="430" r:id="rId23"/>
    <p:sldId id="431" r:id="rId24"/>
    <p:sldId id="433" r:id="rId25"/>
    <p:sldId id="444" r:id="rId26"/>
    <p:sldId id="434" r:id="rId27"/>
    <p:sldId id="435" r:id="rId28"/>
    <p:sldId id="437" r:id="rId29"/>
    <p:sldId id="438" r:id="rId30"/>
    <p:sldId id="448" r:id="rId31"/>
    <p:sldId id="422" r:id="rId32"/>
    <p:sldId id="423" r:id="rId33"/>
    <p:sldId id="454" r:id="rId34"/>
    <p:sldId id="456" r:id="rId35"/>
    <p:sldId id="339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731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5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2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C</a:t>
            </a:r>
          </a:p>
          <a:p>
            <a:r>
              <a:rPr lang="en-US" baseline="0" dirty="0"/>
              <a:t>Moderate 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7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</a:t>
            </a:r>
            <a:r>
              <a:rPr lang="en-US" baseline="0" dirty="0" smtClean="0"/>
              <a:t>D</a:t>
            </a:r>
            <a:endParaRPr lang="en-US" baseline="0" dirty="0"/>
          </a:p>
          <a:p>
            <a:r>
              <a:rPr lang="en-US" baseline="0" dirty="0"/>
              <a:t>Expert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1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4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</a:p>
          <a:p>
            <a:r>
              <a:rPr lang="en-US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2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6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8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</a:p>
          <a:p>
            <a:r>
              <a:rPr lang="en-US" dirty="0"/>
              <a:t>Moderate </a:t>
            </a: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3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Expert </a:t>
            </a: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Expert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92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A</a:t>
            </a:r>
          </a:p>
          <a:p>
            <a:r>
              <a:rPr lang="en-US" baseline="0" dirty="0"/>
              <a:t>Expert 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9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C</a:t>
            </a:r>
          </a:p>
          <a:p>
            <a:r>
              <a:rPr lang="en-US" baseline="0" dirty="0"/>
              <a:t>Expert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5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Expert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0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</a:p>
          <a:p>
            <a:r>
              <a:rPr lang="en-US" dirty="0"/>
              <a:t>Expert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3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Expert </a:t>
            </a: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6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D</a:t>
            </a:r>
          </a:p>
          <a:p>
            <a:r>
              <a:rPr lang="en-US" dirty="0"/>
              <a:t>Expert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8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</a:p>
          <a:p>
            <a:r>
              <a:rPr lang="en-US" dirty="0"/>
              <a:t>Expert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23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3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43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8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</a:p>
          <a:p>
            <a:r>
              <a:rPr lang="en-US" dirty="0"/>
              <a:t>Moderate (Compulsory)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3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D</a:t>
            </a:r>
          </a:p>
          <a:p>
            <a:r>
              <a:rPr lang="en-US" dirty="0"/>
              <a:t>Easy (Optional)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D</a:t>
            </a:r>
          </a:p>
          <a:p>
            <a:r>
              <a:rPr lang="en-US" baseline="0" dirty="0"/>
              <a:t>Easy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3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</a:p>
          <a:p>
            <a:r>
              <a:rPr lang="en-US" dirty="0"/>
              <a:t>Easy </a:t>
            </a:r>
            <a:r>
              <a:rPr lang="en-US" dirty="0" smtClean="0"/>
              <a:t>(</a:t>
            </a:r>
            <a:r>
              <a:rPr lang="en-US" baseline="0" dirty="0" smtClean="0"/>
              <a:t>Compulsory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B</a:t>
            </a:r>
          </a:p>
          <a:p>
            <a:r>
              <a:rPr lang="en-US" baseline="0" dirty="0"/>
              <a:t>Moderate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Moderate </a:t>
            </a: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6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B</a:t>
            </a:r>
            <a:endParaRPr lang="en-US" dirty="0"/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3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3347" y="1905007"/>
            <a:ext cx="11229474" cy="32605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</a:rPr>
              <a:t>CLOCK</a:t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r>
              <a:rPr lang="en-US" b="1" dirty="0">
                <a:solidFill>
                  <a:srgbClr val="C00000"/>
                </a:solidFill>
                <a:effectLst/>
              </a:rPr>
              <a:t/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endParaRPr lang="en-US" dirty="0">
              <a:solidFill>
                <a:srgbClr val="C00000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02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 </a:t>
            </a:r>
            <a:r>
              <a:rPr lang="en-US" sz="2400" dirty="0"/>
              <a:t>How many degrees will the hour hand move, in the same time in which the second hand move 2880°</a:t>
            </a:r>
            <a:endParaRPr lang="en-IN" sz="2400" dirty="0"/>
          </a:p>
          <a:p>
            <a:r>
              <a:rPr lang="en-US" sz="2400" dirty="0"/>
              <a:t>A.3°</a:t>
            </a:r>
            <a:r>
              <a:rPr lang="en-IN" sz="2400" dirty="0"/>
              <a:t>		</a:t>
            </a:r>
            <a:r>
              <a:rPr lang="en-US" sz="2400" dirty="0"/>
              <a:t>B.4°</a:t>
            </a:r>
            <a:r>
              <a:rPr lang="en-IN" sz="2400" dirty="0"/>
              <a:t>		</a:t>
            </a:r>
            <a:r>
              <a:rPr lang="en-US" sz="2400" dirty="0"/>
              <a:t>C.5°</a:t>
            </a:r>
            <a:r>
              <a:rPr lang="en-IN" sz="2400" dirty="0"/>
              <a:t>		</a:t>
            </a:r>
            <a:r>
              <a:rPr lang="en-US" sz="2400" dirty="0"/>
              <a:t>D.6°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8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angle is made by minute and hour hand at 4: 12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66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             		B] 44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54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				D] 60.5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094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angle is made by minute and hour hand at 12:46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97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             		B] 107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154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			D] 60.5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7291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angle is made by minute and hour hand at 9:53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21.5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             		B] 20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22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				D] 20.5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8698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angle is made by minute and hour hand at 11:10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265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             		B] 175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85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				D] 95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075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11.  </a:t>
            </a:r>
            <a:r>
              <a:rPr lang="en-US" sz="2400" dirty="0"/>
              <a:t>The reflex angle between the hands of a clock at 9:30 is:</a:t>
            </a:r>
            <a:endParaRPr lang="en-IN" sz="2400" dirty="0"/>
          </a:p>
          <a:p>
            <a:r>
              <a:rPr lang="en-US" sz="2400" dirty="0"/>
              <a:t>A]	180°</a:t>
            </a:r>
            <a:r>
              <a:rPr lang="en-IN" sz="2400" dirty="0"/>
              <a:t>			</a:t>
            </a:r>
            <a:r>
              <a:rPr lang="en-US" sz="2400" dirty="0"/>
              <a:t>B]	240°	</a:t>
            </a:r>
            <a:endParaRPr lang="en-IN" sz="2400" dirty="0"/>
          </a:p>
          <a:p>
            <a:r>
              <a:rPr lang="en-US" sz="2400" dirty="0"/>
              <a:t>C]	250°</a:t>
            </a:r>
            <a:r>
              <a:rPr lang="en-IN" sz="2400" dirty="0"/>
              <a:t>			</a:t>
            </a:r>
            <a:r>
              <a:rPr lang="en-US" sz="2400" dirty="0"/>
              <a:t>D]	255°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76976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many times in a day, are the hands of a clock in straight line but opposite in direction?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20         		B] 22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24			D] 48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3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many times do the hands of a clock coincide in a day?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20         		B] 21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22			D] 24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many times in a day, are the hands of the clock at right angle?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22        		B] 44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24			D] 48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6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many times in 12 hrs, are the hands of the clock straight?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22        		B] 44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11			D] 48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8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Clock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8B347D-7F52-43D2-91DF-049347D9F521}"/>
              </a:ext>
            </a:extLst>
          </p:cNvPr>
          <p:cNvGrpSpPr/>
          <p:nvPr/>
        </p:nvGrpSpPr>
        <p:grpSpPr>
          <a:xfrm>
            <a:off x="718317" y="1200319"/>
            <a:ext cx="8229600" cy="912600"/>
            <a:chOff x="0" y="297714"/>
            <a:chExt cx="10972800" cy="1216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F22AD64-FC69-4A83-AE99-EA0CA434D555}"/>
                </a:ext>
              </a:extLst>
            </p:cNvPr>
            <p:cNvSpPr/>
            <p:nvPr/>
          </p:nvSpPr>
          <p:spPr>
            <a:xfrm>
              <a:off x="0" y="297714"/>
              <a:ext cx="10972800" cy="12168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889953C-7B40-4C8A-9543-F4461F9F48D2}"/>
                </a:ext>
              </a:extLst>
            </p:cNvPr>
            <p:cNvSpPr txBox="1"/>
            <p:nvPr/>
          </p:nvSpPr>
          <p:spPr>
            <a:xfrm>
              <a:off x="59399" y="357113"/>
              <a:ext cx="108540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435" tIns="51435" rIns="51435" bIns="51435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50" b="1" dirty="0" smtClean="0"/>
                <a:t>Clock</a:t>
              </a:r>
              <a:endParaRPr lang="en-US" sz="1350" b="1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CA04A2-D336-42F4-8230-E1F3B637993F}"/>
              </a:ext>
            </a:extLst>
          </p:cNvPr>
          <p:cNvGrpSpPr/>
          <p:nvPr/>
        </p:nvGrpSpPr>
        <p:grpSpPr>
          <a:xfrm>
            <a:off x="537410" y="2323165"/>
            <a:ext cx="8455056" cy="3628456"/>
            <a:chOff x="106947" y="1377303"/>
            <a:chExt cx="11273408" cy="12349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99927-F30A-4A71-B388-FB669E51C9ED}"/>
                </a:ext>
              </a:extLst>
            </p:cNvPr>
            <p:cNvSpPr/>
            <p:nvPr/>
          </p:nvSpPr>
          <p:spPr>
            <a:xfrm>
              <a:off x="407555" y="1377303"/>
              <a:ext cx="10972800" cy="121095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4DD572-C818-4C4A-96E4-5D19D6F26744}"/>
                </a:ext>
              </a:extLst>
            </p:cNvPr>
            <p:cNvSpPr txBox="1"/>
            <p:nvPr/>
          </p:nvSpPr>
          <p:spPr>
            <a:xfrm>
              <a:off x="106947" y="1401329"/>
              <a:ext cx="10972800" cy="12109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290" tIns="15240" rIns="85344" bIns="15240" numCol="1" spcCol="1270" anchor="t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Introduction</a:t>
              </a:r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/>
                <a:t>Angle traversed in 1 minute by minute hand and hour hand </a:t>
              </a:r>
              <a:endParaRPr lang="en-US" sz="1600" dirty="0" smtClean="0"/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/>
                <a:t>Angle between minute and hour hand at a given time </a:t>
              </a:r>
              <a:endParaRPr lang="en-US" sz="1600" dirty="0" smtClean="0"/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/>
                <a:t>Number of times hands </a:t>
              </a:r>
              <a:r>
                <a:rPr lang="en-US" sz="1600" dirty="0" smtClean="0"/>
                <a:t>coincide, straight </a:t>
              </a:r>
              <a:r>
                <a:rPr lang="en-US" sz="1600" dirty="0"/>
                <a:t>or at right angle in a full or half day </a:t>
              </a:r>
              <a:endParaRPr lang="en-US" sz="1600" dirty="0" smtClean="0"/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/>
                <a:t>Time corresponding to a given angle </a:t>
              </a:r>
              <a:endParaRPr lang="en-US" sz="1600" dirty="0" smtClean="0"/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600" dirty="0"/>
                <a:t>Fast and slow clocks </a:t>
              </a:r>
              <a:endParaRPr lang="en-IN" sz="1600" dirty="0" smtClean="0"/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/>
                <a:t>Mirror image of the clock </a:t>
              </a:r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Data Sufficiency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77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16. </a:t>
            </a:r>
            <a:r>
              <a:rPr lang="en-US" sz="2400" dirty="0"/>
              <a:t>How many times, the hour hand and minute hand of a clock coincide from 3:00 to 9:00 in clock.</a:t>
            </a:r>
            <a:endParaRPr lang="en-IN" sz="2400" dirty="0"/>
          </a:p>
          <a:p>
            <a:r>
              <a:rPr lang="en-US" sz="2400" dirty="0"/>
              <a:t>A.4 times</a:t>
            </a:r>
            <a:r>
              <a:rPr lang="en-IN" sz="2400" dirty="0"/>
              <a:t>		</a:t>
            </a:r>
            <a:r>
              <a:rPr lang="en-US" sz="2400" dirty="0"/>
              <a:t>B.5 times</a:t>
            </a:r>
            <a:r>
              <a:rPr lang="en-IN" sz="2400" dirty="0"/>
              <a:t>		</a:t>
            </a:r>
            <a:r>
              <a:rPr lang="en-US" sz="2400" dirty="0"/>
              <a:t>C.6 times</a:t>
            </a:r>
            <a:r>
              <a:rPr lang="en-IN" sz="2400" dirty="0"/>
              <a:t>		</a:t>
            </a:r>
            <a:r>
              <a:rPr lang="en-US" sz="2400" dirty="0"/>
              <a:t>D.7 times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66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17.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what time between 10 am and 11 am will the angle between the minutes hand and hours hand be 25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10:50             		B] 10:53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10:54			D] 10:55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1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18.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what time between 8 to 9 o’clock minute and hour hand will make an angle of 90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8: 27 3/11              		B] 8: 28 3/11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8: 29 3/11			D] 8: 26 3/11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2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19.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what time between 6 to 7 o’clock minute and hour hand will make an angle of 30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6: 27 3/11              		B] 6: 28 3/11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6: 29 3/11			D] 6: 26 3/11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74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did the minute and hour hand makes 180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angle between 12 to 1 o’clock?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12: 30             		B] 12: 31 8/11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12: 32 8/11			D] 12: 33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6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5432" y="994156"/>
                <a:ext cx="11085094" cy="1358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21. </a:t>
                </a:r>
                <a:r>
                  <a:rPr lang="en-US" sz="2400" dirty="0"/>
                  <a:t>At what time between 8 and 9’0 clock, the hands of a clock are in opposite to each other</a:t>
                </a:r>
                <a:endParaRPr lang="en-IN" sz="2400" dirty="0"/>
              </a:p>
              <a:p>
                <a:r>
                  <a:rPr lang="en-US" sz="2400" dirty="0"/>
                  <a:t>A.8: 10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400" dirty="0"/>
                  <a:t>   	B.8: 10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400" dirty="0"/>
                  <a:t>	C.8: 9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400" dirty="0"/>
                  <a:t>	D.8: 9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2" y="994156"/>
                <a:ext cx="11085094" cy="1358577"/>
              </a:xfrm>
              <a:prstGeom prst="rect">
                <a:avLst/>
              </a:prstGeom>
              <a:blipFill>
                <a:blip r:embed="rId3"/>
                <a:stretch>
                  <a:fillRect l="-825" t="-3587" b="-4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003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22.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watch gains 6 minutes in one hour and was set right at 8 am. What time will it show at 7 pm on the same day?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8: 06 pm             		B] 7: 07 pm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8:30 pm			D] 7: 30 pm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23.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clock is set right at 8 am on Sunday. It gains 8 minutes in 24 hours. What is the correct time when the clock indicates 9 pm on upcoming Sunday?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9 pm          			B] 8:30 pm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8 pm			D] 10 pm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94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24.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clock is set right at 9 am. The clock gains 30 seconds per hour. What will be the true time when the clock indicates 3:39 pm on the third day afternoon?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4 pm             		B] 3 pm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1 pm			D] 2 pm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45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432" y="994156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25.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watch gains time uniformly. It was observed that it was 6 minutes slow at 12 o’clock in the night on Monday. On Friday at 12 o’clock in the night, it was 6 minutes 48 second fast. When was it correct?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Wednesday, 6 pm          		B] Wednesday, 7 pm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Thursday, 8 pm			D] Wednesday, 9 pm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Clock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000" y="994156"/>
            <a:ext cx="11938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              </a:t>
            </a:r>
            <a:r>
              <a:rPr lang="en-US" sz="2800" b="1" u="sng" dirty="0" smtClean="0"/>
              <a:t>CLOCK</a:t>
            </a:r>
            <a:endParaRPr lang="en-US" sz="2800" dirty="0"/>
          </a:p>
          <a:p>
            <a:r>
              <a:rPr lang="en-US" sz="2000" dirty="0"/>
              <a:t>A clock has two hands: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Hour </a:t>
            </a:r>
            <a:r>
              <a:rPr lang="en-US" sz="2000" dirty="0"/>
              <a:t>hand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Minute </a:t>
            </a:r>
            <a:r>
              <a:rPr lang="en-US" sz="2000" dirty="0"/>
              <a:t>hand.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minute hand (M.H.) is also called the long hand and the hour hand (H.H.) is also called the short hand.</a:t>
            </a:r>
          </a:p>
          <a:p>
            <a:r>
              <a:rPr lang="en-US" sz="2000" dirty="0"/>
              <a:t>The clock has 12 hours numbered from 1 to 12.</a:t>
            </a:r>
          </a:p>
          <a:p>
            <a:r>
              <a:rPr lang="en-US" sz="2000" dirty="0"/>
              <a:t>Also, the clock is divided into 60 equal minute divisions. </a:t>
            </a:r>
            <a:endParaRPr lang="en-US" sz="2000" dirty="0" smtClean="0"/>
          </a:p>
          <a:p>
            <a:r>
              <a:rPr lang="en-US" sz="2000" dirty="0" smtClean="0"/>
              <a:t>Therefore</a:t>
            </a:r>
            <a:r>
              <a:rPr lang="en-US" sz="2000" dirty="0"/>
              <a:t>, each hour number is </a:t>
            </a:r>
            <a:r>
              <a:rPr lang="en-US" sz="2000" dirty="0" smtClean="0"/>
              <a:t>separated by five minute </a:t>
            </a:r>
            <a:r>
              <a:rPr lang="en-US" sz="2000" dirty="0"/>
              <a:t>divisions.</a:t>
            </a:r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IN" sz="2400" b="1" dirty="0"/>
              <a:t>Important Points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One minute division = </a:t>
            </a:r>
            <a:r>
              <a:rPr lang="en-US" sz="2000" dirty="0" smtClean="0"/>
              <a:t> </a:t>
            </a:r>
            <a:r>
              <a:rPr lang="en-US" sz="2000" dirty="0"/>
              <a:t>6° apart, i.e. In one minute, the 60 minute hand moves 6</a:t>
            </a:r>
            <a:r>
              <a:rPr lang="en-US" sz="2000" dirty="0" smtClean="0"/>
              <a:t>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hour division = 6° × 5 = 30° apart, i.e. In one hour, the hour hand moves 30° </a:t>
            </a:r>
            <a:r>
              <a:rPr lang="en-US" sz="2000" dirty="0" smtClean="0"/>
              <a:t>apart.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Since</a:t>
            </a:r>
            <a:r>
              <a:rPr lang="en-US" sz="2000" dirty="0"/>
              <a:t>, in one minute, minute hand moves 6° and hour hand moves, therefore, in one minute, the minute hand gains 5more than hour </a:t>
            </a:r>
            <a:r>
              <a:rPr lang="en-US" sz="2000" dirty="0" smtClean="0"/>
              <a:t>hand.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one hour, the minute hand gains 5 × 60 = 330° over the hour hand. i.e. the minute hand gains 55 minutes divisions over the hour hand.</a:t>
            </a:r>
          </a:p>
          <a:p>
            <a:endParaRPr lang="en-US" sz="2400" dirty="0"/>
          </a:p>
          <a:p>
            <a:endParaRPr lang="en-US" sz="2400" baseline="30000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26. </a:t>
            </a:r>
            <a:r>
              <a:rPr lang="en-US" sz="2400" dirty="0"/>
              <a:t>A clock is set right at 8 a.m. The clock loses 16 minutes in 24 hours. What will be the true time when the clock indicates 1 p.m. on 4th day?</a:t>
            </a:r>
            <a:endParaRPr lang="en-IN" sz="2400" dirty="0"/>
          </a:p>
          <a:p>
            <a:r>
              <a:rPr lang="en-US" sz="2400" dirty="0"/>
              <a:t>A.12:00 PM</a:t>
            </a:r>
            <a:r>
              <a:rPr lang="en-IN" sz="2400" dirty="0"/>
              <a:t>		</a:t>
            </a:r>
            <a:r>
              <a:rPr lang="en-US" sz="2400" dirty="0"/>
              <a:t>B.2:52 PM</a:t>
            </a:r>
            <a:r>
              <a:rPr lang="en-IN" sz="2400" dirty="0"/>
              <a:t>		</a:t>
            </a:r>
            <a:r>
              <a:rPr lang="en-US" sz="2400" dirty="0" smtClean="0"/>
              <a:t>C.2:00 </a:t>
            </a:r>
            <a:r>
              <a:rPr lang="en-US" sz="2400" dirty="0"/>
              <a:t>PM</a:t>
            </a:r>
            <a:r>
              <a:rPr lang="en-IN" sz="2400" dirty="0"/>
              <a:t>		</a:t>
            </a:r>
            <a:r>
              <a:rPr lang="en-US" sz="2400" dirty="0"/>
              <a:t>D.3:00 PM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050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27.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What time is shown by the mirror if the real time is 9: 27?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3:33            		B] 2:33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3:27			D] 2:23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98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28.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Time appears in the mirror 11: 09. Then what time will be appear in clock?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1:51           			B] 12:09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12:51			D] 1:09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51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643" y="959346"/>
            <a:ext cx="11840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29.Is </a:t>
            </a:r>
            <a:r>
              <a:rPr lang="en-IN" b="1" dirty="0"/>
              <a:t>it 9 o'clock now?</a:t>
            </a:r>
          </a:p>
          <a:p>
            <a:r>
              <a:rPr lang="en-IN" b="1" dirty="0"/>
              <a:t>Statements: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I. After half an hour, the minute and the hour hands of the clock will make an angle of exactly 90° with each other.</a:t>
            </a:r>
            <a:br>
              <a:rPr lang="en-IN" dirty="0"/>
            </a:br>
            <a:r>
              <a:rPr lang="en-IN" dirty="0"/>
              <a:t>II. Exactly 15 minutes ago, the minute and the hour hands of the clock coincided with each other.</a:t>
            </a:r>
          </a:p>
          <a:p>
            <a:endParaRPr lang="en-IN" dirty="0"/>
          </a:p>
          <a:p>
            <a:r>
              <a:rPr lang="en-IN" dirty="0"/>
              <a:t>A. if the data in Statement I alone are sufficient to answer the question, while the data in Statement II alone are not sufficient to answer the question.</a:t>
            </a:r>
          </a:p>
          <a:p>
            <a:r>
              <a:rPr lang="en-IN" dirty="0"/>
              <a:t>B. if the data in Statements II alone are sufficient to answer the question, while the data in Statement I alone are not sufficient to answer the question.</a:t>
            </a:r>
          </a:p>
          <a:p>
            <a:r>
              <a:rPr lang="en-IN" dirty="0"/>
              <a:t>C. if the data either in Statement I alone or in Statement II alone are sufficient to answer the question.</a:t>
            </a:r>
          </a:p>
          <a:p>
            <a:r>
              <a:rPr lang="en-IN" dirty="0"/>
              <a:t>D. if the data given in both the Statement I and II together are not sufficient to answer the question.</a:t>
            </a:r>
          </a:p>
          <a:p>
            <a:r>
              <a:rPr lang="en-IN" dirty="0"/>
              <a:t>E. if the data in both the Statement I and II together are necessary to answer the question.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107324" y="56520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Sufficiency-Clock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3490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770" y="1075541"/>
            <a:ext cx="119952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30. </a:t>
            </a:r>
            <a:r>
              <a:rPr lang="en-IN" b="1" dirty="0"/>
              <a:t>What will be the position of hour hand of a clock at 7:30 PM? </a:t>
            </a:r>
          </a:p>
          <a:p>
            <a:r>
              <a:rPr lang="en-IN" b="1" dirty="0"/>
              <a:t>Statements:</a:t>
            </a:r>
          </a:p>
          <a:p>
            <a:r>
              <a:rPr lang="en-IN" dirty="0"/>
              <a:t>I. There are English alphabets on the dial of the clock instead of digits. </a:t>
            </a:r>
          </a:p>
          <a:p>
            <a:r>
              <a:rPr lang="en-IN" dirty="0"/>
              <a:t>II. The hour hand is at P at 7 O’ clock. </a:t>
            </a:r>
          </a:p>
          <a:p>
            <a:endParaRPr lang="en-IN" dirty="0"/>
          </a:p>
          <a:p>
            <a:r>
              <a:rPr lang="en-IN" dirty="0"/>
              <a:t>A. if the data in statement f alone are sufficient to answer the question while the data in statement II alone are not sufficient to answer the question. </a:t>
            </a:r>
          </a:p>
          <a:p>
            <a:r>
              <a:rPr lang="en-IN" dirty="0"/>
              <a:t>B.  if the data in statement II alone are sufficient to answer the question while the data in statement I alone are not sufficient to answer the question. </a:t>
            </a:r>
          </a:p>
          <a:p>
            <a:r>
              <a:rPr lang="en-IN" dirty="0"/>
              <a:t>C.  if the data either in statement 1 alone or in statement II alone arc sufficient to answer the question. </a:t>
            </a:r>
          </a:p>
          <a:p>
            <a:r>
              <a:rPr lang="en-IN" dirty="0"/>
              <a:t>D.  if the data even in both statements I and II together are not sufficient to answer the question. </a:t>
            </a:r>
          </a:p>
          <a:p>
            <a:r>
              <a:rPr lang="en-IN" dirty="0"/>
              <a:t>E.  if the data in both statements I and II together are necessary to answer the question.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7324" y="56520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Sufficiency-Clock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512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86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Clock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344194" y="1108456"/>
            <a:ext cx="110850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                                 SHORT-CUT </a:t>
            </a:r>
            <a:r>
              <a:rPr lang="en-US" sz="2400" b="1" dirty="0"/>
              <a:t>FORMULA FOR CLOCKS </a:t>
            </a:r>
            <a:endParaRPr lang="en-US" sz="24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                                               Angle </a:t>
            </a:r>
            <a:r>
              <a:rPr lang="en-US" sz="2000" dirty="0"/>
              <a:t>made by Hands = 30H − </a:t>
            </a:r>
            <a:r>
              <a:rPr lang="en-US" sz="2000" dirty="0" smtClean="0"/>
              <a:t>11/ </a:t>
            </a:r>
            <a:r>
              <a:rPr lang="en-US" sz="2000" dirty="0"/>
              <a:t>2 M </a:t>
            </a:r>
            <a:endParaRPr lang="en-US" sz="2000" dirty="0" smtClean="0"/>
          </a:p>
          <a:p>
            <a:r>
              <a:rPr lang="en-US" sz="2000" dirty="0" smtClean="0"/>
              <a:t>                                                         Where </a:t>
            </a:r>
            <a:r>
              <a:rPr lang="en-US" sz="2000" dirty="0"/>
              <a:t>H = Hour M = minute </a:t>
            </a:r>
            <a:endParaRPr lang="en-US" sz="2000" baseline="30000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7665" y="3676928"/>
            <a:ext cx="381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INCORRECT CLOCK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06500" y="4544536"/>
                <a:ext cx="9545583" cy="1902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:r>
                  <a:rPr lang="en-US" dirty="0"/>
                  <a:t>both hands coincide at an interval × minutes and x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65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dirty="0" smtClean="0"/>
                  <a:t> , </a:t>
                </a:r>
                <a:endParaRPr lang="en-US" sz="200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then </a:t>
                </a:r>
                <a:r>
                  <a:rPr lang="en-US" dirty="0"/>
                  <a:t>total time </a:t>
                </a:r>
                <a:r>
                  <a:rPr lang="en-US" dirty="0" smtClean="0"/>
                  <a:t>gained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(65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minutes </a:t>
                </a:r>
                <a:r>
                  <a:rPr lang="en-US" dirty="0"/>
                  <a:t>and clock is said to be ‘fast</a:t>
                </a:r>
                <a:r>
                  <a:rPr lang="en-US" dirty="0" smtClean="0"/>
                  <a:t>’.                      </a:t>
                </a:r>
                <a:endParaRPr lang="en-US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:r>
                  <a:rPr lang="en-US" dirty="0"/>
                  <a:t>both hands coincide at an interval x minutes and x </a:t>
                </a:r>
                <a:r>
                  <a:rPr lang="en-US" dirty="0" smtClean="0"/>
                  <a:t>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65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/>
                  <a:t>then total time lost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− 65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minutes and clock is said to be ‘slow’. </a:t>
                </a:r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00" y="4544536"/>
                <a:ext cx="9545583" cy="1902572"/>
              </a:xfrm>
              <a:prstGeom prst="rect">
                <a:avLst/>
              </a:prstGeom>
              <a:blipFill rotWithShape="1">
                <a:blip r:embed="rId4"/>
                <a:stretch>
                  <a:fillRect l="-447" b="-9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23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What angle is made by second hand in 15 sec?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15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             		B] 1.5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(1/8)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			D] 90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91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What angle is made by hour hand in 36 sec?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120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             		B] 3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(3/10)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			D] (10/3)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127805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What angle is made by minute hand in 29 seconds?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174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             		B] 2.9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29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				D] 260</a:t>
            </a:r>
            <a:r>
              <a:rPr lang="en-US" sz="2400" baseline="30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73942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. </a:t>
            </a:r>
            <a:r>
              <a:rPr lang="en-US" sz="2400" dirty="0"/>
              <a:t>An accurate clock shows 6 o'clock in the morning. Through how may degrees will the hour hand rotate when the clock shows 4 o'clock in the afternoon?</a:t>
            </a:r>
            <a:endParaRPr lang="en-IN" sz="2400" dirty="0"/>
          </a:p>
          <a:p>
            <a:r>
              <a:rPr lang="en-US" sz="2400" dirty="0"/>
              <a:t>A.250°</a:t>
            </a:r>
            <a:r>
              <a:rPr lang="en-IN" sz="2400" dirty="0"/>
              <a:t>		</a:t>
            </a:r>
            <a:r>
              <a:rPr lang="en-US" sz="2400" dirty="0"/>
              <a:t>B.300°</a:t>
            </a:r>
            <a:r>
              <a:rPr lang="en-IN" sz="2400" dirty="0"/>
              <a:t>		</a:t>
            </a:r>
            <a:r>
              <a:rPr lang="en-US" sz="2400" dirty="0"/>
              <a:t>C.360°</a:t>
            </a:r>
            <a:r>
              <a:rPr lang="en-IN" sz="2400" dirty="0"/>
              <a:t>		</a:t>
            </a:r>
            <a:r>
              <a:rPr lang="en-US" sz="2400" dirty="0"/>
              <a:t>D.230°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783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 </a:t>
            </a:r>
            <a:r>
              <a:rPr lang="en-US" sz="2400" dirty="0"/>
              <a:t>How many degrees will the minute hand move, in the same time in which the second hand move 3600°</a:t>
            </a:r>
            <a:endParaRPr lang="en-IN" sz="2400" dirty="0"/>
          </a:p>
          <a:p>
            <a:r>
              <a:rPr lang="en-US" sz="2400" dirty="0"/>
              <a:t>A.50°</a:t>
            </a:r>
            <a:r>
              <a:rPr lang="en-IN" sz="2400" dirty="0"/>
              <a:t>		</a:t>
            </a:r>
            <a:r>
              <a:rPr lang="en-US" sz="2400" dirty="0"/>
              <a:t>B.60°</a:t>
            </a:r>
            <a:r>
              <a:rPr lang="en-IN" sz="2400" dirty="0"/>
              <a:t>		</a:t>
            </a:r>
            <a:r>
              <a:rPr lang="en-US" sz="2400" dirty="0"/>
              <a:t>C.70°</a:t>
            </a:r>
            <a:r>
              <a:rPr lang="en-IN" sz="2400" dirty="0"/>
              <a:t>		</a:t>
            </a:r>
            <a:r>
              <a:rPr lang="en-US" sz="2400" dirty="0"/>
              <a:t>D.90°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7398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1986</TotalTime>
  <Words>2422</Words>
  <Application>Microsoft Office PowerPoint</Application>
  <PresentationFormat>Widescreen</PresentationFormat>
  <Paragraphs>258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Executive</vt:lpstr>
      <vt:lpstr>CLOCK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Gurjinder Singh</cp:lastModifiedBy>
  <cp:revision>439</cp:revision>
  <dcterms:created xsi:type="dcterms:W3CDTF">2017-07-13T07:57:18Z</dcterms:created>
  <dcterms:modified xsi:type="dcterms:W3CDTF">2022-01-27T08:18:04Z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EEA5F468-3D73-4206-A899-118E0028DFDF</vt:lpwstr>
  </property>
  <property fmtid="{D5CDD505-2E9C-101B-9397-08002B2CF9AE}" pid="3" name="ArticulatePath">
    <vt:lpwstr>clock class ppt</vt:lpwstr>
  </property>
</Properties>
</file>