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380" r:id="rId2"/>
    <p:sldId id="485" r:id="rId3"/>
    <p:sldId id="482" r:id="rId4"/>
    <p:sldId id="483" r:id="rId5"/>
    <p:sldId id="484" r:id="rId6"/>
    <p:sldId id="441" r:id="rId7"/>
    <p:sldId id="454" r:id="rId8"/>
    <p:sldId id="414" r:id="rId9"/>
    <p:sldId id="486" r:id="rId10"/>
    <p:sldId id="487" r:id="rId11"/>
    <p:sldId id="488" r:id="rId12"/>
    <p:sldId id="489" r:id="rId13"/>
    <p:sldId id="466" r:id="rId14"/>
    <p:sldId id="427" r:id="rId15"/>
    <p:sldId id="457" r:id="rId16"/>
    <p:sldId id="449" r:id="rId17"/>
    <p:sldId id="447" r:id="rId18"/>
    <p:sldId id="455" r:id="rId19"/>
    <p:sldId id="448" r:id="rId20"/>
    <p:sldId id="467" r:id="rId21"/>
    <p:sldId id="445" r:id="rId22"/>
    <p:sldId id="456" r:id="rId23"/>
    <p:sldId id="446" r:id="rId24"/>
    <p:sldId id="453" r:id="rId25"/>
    <p:sldId id="451" r:id="rId26"/>
    <p:sldId id="452" r:id="rId27"/>
    <p:sldId id="450" r:id="rId28"/>
    <p:sldId id="463" r:id="rId29"/>
    <p:sldId id="459" r:id="rId30"/>
    <p:sldId id="444" r:id="rId31"/>
    <p:sldId id="478" r:id="rId32"/>
    <p:sldId id="479" r:id="rId33"/>
    <p:sldId id="480" r:id="rId34"/>
    <p:sldId id="481" r:id="rId35"/>
    <p:sldId id="471" r:id="rId36"/>
    <p:sldId id="468" r:id="rId37"/>
    <p:sldId id="469" r:id="rId38"/>
    <p:sldId id="472" r:id="rId39"/>
    <p:sldId id="470" r:id="rId40"/>
    <p:sldId id="33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680" autoAdjust="0"/>
  </p:normalViewPr>
  <p:slideViewPr>
    <p:cSldViewPr snapToGrid="0">
      <p:cViewPr varScale="1">
        <p:scale>
          <a:sx n="65" d="100"/>
          <a:sy n="65" d="100"/>
        </p:scale>
        <p:origin x="93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1</a:t>
            </a:fld>
            <a:endParaRPr lang="en-US"/>
          </a:p>
        </p:txBody>
      </p:sp>
    </p:spTree>
    <p:extLst>
      <p:ext uri="{BB962C8B-B14F-4D97-AF65-F5344CB8AC3E}">
        <p14:creationId xmlns:p14="http://schemas.microsoft.com/office/powerpoint/2010/main" val="220791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Difficulty Level: Moderate(Optional)</a:t>
            </a:r>
            <a:endParaRPr lang="en-IN" dirty="0"/>
          </a:p>
          <a:p>
            <a:r>
              <a:rPr lang="en-IN" dirty="0"/>
              <a:t>Option : B </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36112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Level: Moderate(Optional)</a:t>
            </a:r>
            <a:endParaRPr lang="en-US" dirty="0"/>
          </a:p>
          <a:p>
            <a:pPr lvl="0"/>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355438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Easy(Compulsory)</a:t>
            </a:r>
          </a:p>
          <a:p>
            <a:r>
              <a:rPr lang="en-IN" dirty="0"/>
              <a:t>Option :B</a:t>
            </a:r>
          </a:p>
          <a:p>
            <a:r>
              <a:rPr lang="en-IN" dirty="0"/>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80937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Level:Easy</a:t>
            </a:r>
            <a:r>
              <a:rPr lang="en-US" sz="1200" b="1" kern="1200" dirty="0">
                <a:solidFill>
                  <a:schemeClr val="tx1"/>
                </a:solidFill>
                <a:latin typeface="+mn-lt"/>
                <a:ea typeface="+mn-ea"/>
                <a:cs typeface="+mn-cs"/>
              </a:rPr>
              <a:t>(Optional)</a:t>
            </a:r>
          </a:p>
          <a:p>
            <a:pPr lvl="0"/>
            <a:r>
              <a:rPr lang="en-US" sz="1200" b="1" kern="1200" dirty="0">
                <a:solidFill>
                  <a:schemeClr val="tx1"/>
                </a:solidFill>
                <a:latin typeface="+mn-lt"/>
                <a:ea typeface="+mn-ea"/>
                <a:cs typeface="+mn-cs"/>
              </a:rPr>
              <a:t>Option D</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67138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Difficulty Level: Moderate(Compulsory)</a:t>
            </a:r>
          </a:p>
          <a:p>
            <a:pPr lvl="0"/>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157203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Level: Moderate(Optional)</a:t>
            </a:r>
          </a:p>
          <a:p>
            <a:pPr lvl="0"/>
            <a:r>
              <a:rPr lang="en-US" sz="1200" b="0" kern="1200" dirty="0">
                <a:solidFill>
                  <a:schemeClr val="tx1"/>
                </a:solidFill>
                <a:latin typeface="+mn-lt"/>
                <a:ea typeface="+mn-ea"/>
                <a:cs typeface="+mn-cs"/>
              </a:rPr>
              <a:t>Option D</a:t>
            </a:r>
            <a:endParaRPr lang="en-US" b="0"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1328034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Level:Moderate</a:t>
            </a:r>
            <a:r>
              <a:rPr lang="en-US" sz="1200" b="1" kern="1200" dirty="0">
                <a:solidFill>
                  <a:schemeClr val="tx1"/>
                </a:solidFill>
                <a:latin typeface="+mn-lt"/>
                <a:ea typeface="+mn-ea"/>
                <a:cs typeface="+mn-cs"/>
              </a:rPr>
              <a:t>(Optional)</a:t>
            </a:r>
          </a:p>
          <a:p>
            <a:pPr lvl="0"/>
            <a:r>
              <a:rPr lang="en-US" sz="1200" b="1" kern="1200" dirty="0">
                <a:solidFill>
                  <a:schemeClr val="tx1"/>
                </a:solidFill>
                <a:latin typeface="+mn-lt"/>
                <a:ea typeface="+mn-ea"/>
                <a:cs typeface="+mn-cs"/>
              </a:rPr>
              <a:t>Option C</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743267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Difficulty Level: Difficult(Compulsory)</a:t>
            </a:r>
          </a:p>
          <a:p>
            <a:pPr lvl="0"/>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1136806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Level: Moderate(Optional)</a:t>
            </a:r>
          </a:p>
          <a:p>
            <a:pPr lvl="0"/>
            <a:r>
              <a:rPr lang="en-US" sz="1200" b="1" kern="1200" dirty="0">
                <a:solidFill>
                  <a:schemeClr val="tx1"/>
                </a:solidFill>
                <a:latin typeface="+mn-lt"/>
                <a:ea typeface="+mn-ea"/>
                <a:cs typeface="+mn-cs"/>
              </a:rPr>
              <a:t>Option A</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172961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Difficult(Compulsory)</a:t>
            </a:r>
          </a:p>
          <a:p>
            <a:r>
              <a:rPr lang="en-IN" dirty="0"/>
              <a:t>Option :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326120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3563253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Level:Easy</a:t>
            </a:r>
            <a:r>
              <a:rPr lang="en-US" sz="1200" b="1" kern="1200" dirty="0">
                <a:solidFill>
                  <a:schemeClr val="tx1"/>
                </a:solidFill>
                <a:latin typeface="+mn-lt"/>
                <a:ea typeface="+mn-ea"/>
                <a:cs typeface="+mn-cs"/>
              </a:rPr>
              <a:t>(Compulsory)</a:t>
            </a:r>
          </a:p>
          <a:p>
            <a:pPr lvl="0"/>
            <a:r>
              <a:rPr lang="en-US" sz="1200" b="1" kern="1200" dirty="0">
                <a:solidFill>
                  <a:schemeClr val="tx1"/>
                </a:solidFill>
                <a:latin typeface="+mn-lt"/>
                <a:ea typeface="+mn-ea"/>
                <a:cs typeface="+mn-cs"/>
              </a:rPr>
              <a:t>Option C</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2119767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Level:Easy</a:t>
            </a:r>
            <a:r>
              <a:rPr lang="en-US" sz="1200" b="1" kern="1200" dirty="0">
                <a:solidFill>
                  <a:schemeClr val="tx1"/>
                </a:solidFill>
                <a:latin typeface="+mn-lt"/>
                <a:ea typeface="+mn-ea"/>
                <a:cs typeface="+mn-cs"/>
              </a:rPr>
              <a:t> (Compulsory)</a:t>
            </a:r>
            <a:br>
              <a:rPr lang="en-US" dirty="0"/>
            </a:br>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3765555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Level:Moderate</a:t>
            </a:r>
            <a:r>
              <a:rPr lang="en-US" sz="1200" b="1" kern="1200" dirty="0">
                <a:solidFill>
                  <a:schemeClr val="tx1"/>
                </a:solidFill>
                <a:latin typeface="+mn-lt"/>
                <a:ea typeface="+mn-ea"/>
                <a:cs typeface="+mn-cs"/>
              </a:rPr>
              <a:t>(Compulsory)</a:t>
            </a:r>
            <a:br>
              <a:rPr lang="en-US" sz="1200" b="1" kern="1200" dirty="0">
                <a:solidFill>
                  <a:schemeClr val="tx1"/>
                </a:solidFill>
                <a:latin typeface="+mn-lt"/>
                <a:ea typeface="+mn-ea"/>
                <a:cs typeface="+mn-cs"/>
              </a:rPr>
            </a:br>
            <a:r>
              <a:rPr lang="en-US" sz="1200" b="1" kern="1200" dirty="0">
                <a:solidFill>
                  <a:schemeClr val="tx1"/>
                </a:solidFill>
                <a:latin typeface="+mn-lt"/>
                <a:ea typeface="+mn-ea"/>
                <a:cs typeface="+mn-cs"/>
              </a:rPr>
              <a:t>Option B</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847950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Level: Difficult(Compulsory)</a:t>
            </a:r>
            <a:endParaRPr lang="en-US" dirty="0"/>
          </a:p>
          <a:p>
            <a:pPr lvl="0"/>
            <a:r>
              <a:rPr lang="en-US" dirty="0"/>
              <a:t>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2710598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Level:Easy</a:t>
            </a:r>
            <a:r>
              <a:rPr lang="en-US" sz="1200" b="1" kern="1200" dirty="0">
                <a:solidFill>
                  <a:schemeClr val="tx1"/>
                </a:solidFill>
                <a:latin typeface="+mn-lt"/>
                <a:ea typeface="+mn-ea"/>
                <a:cs typeface="+mn-cs"/>
              </a:rPr>
              <a:t>(Compulsory)</a:t>
            </a:r>
          </a:p>
          <a:p>
            <a:pPr lvl="0"/>
            <a:r>
              <a:rPr lang="en-US" dirty="0"/>
              <a:t>Option :</a:t>
            </a:r>
            <a:r>
              <a:rPr lang="en-US" baseline="0" dirty="0"/>
              <a:t>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385410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Level:Moderate</a:t>
            </a:r>
            <a:r>
              <a:rPr lang="en-US" sz="1200" b="1" kern="1200" dirty="0">
                <a:solidFill>
                  <a:schemeClr val="tx1"/>
                </a:solidFill>
                <a:latin typeface="+mn-lt"/>
                <a:ea typeface="+mn-ea"/>
                <a:cs typeface="+mn-cs"/>
              </a:rPr>
              <a:t>(Compulsory)</a:t>
            </a:r>
            <a:endParaRPr lang="en-US" dirty="0"/>
          </a:p>
          <a:p>
            <a:pPr lvl="0"/>
            <a:r>
              <a:rPr lang="en-US" dirty="0" err="1"/>
              <a:t>Option:B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51192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IN" dirty="0"/>
              <a:t>Difficulty </a:t>
            </a:r>
            <a:r>
              <a:rPr lang="en-IN" dirty="0" err="1"/>
              <a:t>Level:Difficult</a:t>
            </a:r>
            <a:r>
              <a:rPr lang="en-IN" dirty="0"/>
              <a:t>(Compulsory)</a:t>
            </a:r>
          </a:p>
          <a:p>
            <a:pPr lvl="0"/>
            <a:r>
              <a:rPr lang="en-IN" dirty="0"/>
              <a:t>Option :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2363469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Moderate(Optional)</a:t>
            </a:r>
            <a:br>
              <a:rPr lang="en-IN" dirty="0"/>
            </a:br>
            <a:r>
              <a:rPr lang="en-IN" dirty="0"/>
              <a:t>option. C </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3819364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a:t>
            </a:r>
            <a:r>
              <a:rPr lang="en-US" sz="1200" b="1" kern="1200" dirty="0" err="1">
                <a:solidFill>
                  <a:schemeClr val="tx1"/>
                </a:solidFill>
                <a:latin typeface="+mn-lt"/>
                <a:ea typeface="+mn-ea"/>
                <a:cs typeface="+mn-cs"/>
              </a:rPr>
              <a:t>Level:Moderate</a:t>
            </a:r>
            <a:r>
              <a:rPr lang="en-US" sz="1200" b="1" kern="1200" dirty="0">
                <a:solidFill>
                  <a:schemeClr val="tx1"/>
                </a:solidFill>
                <a:latin typeface="+mn-lt"/>
                <a:ea typeface="+mn-ea"/>
                <a:cs typeface="+mn-cs"/>
              </a:rPr>
              <a:t> (Optional)</a:t>
            </a:r>
          </a:p>
          <a:p>
            <a:pPr lvl="0"/>
            <a:r>
              <a:rPr lang="en-US" dirty="0"/>
              <a:t>Option :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2246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Moderate(Optional)</a:t>
            </a:r>
          </a:p>
          <a:p>
            <a:pPr lvl="0"/>
            <a:r>
              <a:rPr lang="en-US" sz="1200" b="1" kern="1200" dirty="0">
                <a:solidFill>
                  <a:schemeClr val="tx1"/>
                </a:solidFill>
                <a:latin typeface="+mn-lt"/>
                <a:ea typeface="+mn-ea"/>
                <a:cs typeface="+mn-cs"/>
              </a:rPr>
              <a:t>Option D</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381697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3563253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2382065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2382065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2382065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2382065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val="109847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val="3214193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val="2964004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38</a:t>
            </a:fld>
            <a:endParaRPr lang="en-US"/>
          </a:p>
        </p:txBody>
      </p:sp>
    </p:spTree>
    <p:extLst>
      <p:ext uri="{BB962C8B-B14F-4D97-AF65-F5344CB8AC3E}">
        <p14:creationId xmlns:p14="http://schemas.microsoft.com/office/powerpoint/2010/main" val="703102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Option :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39</a:t>
            </a:fld>
            <a:endParaRPr lang="en-US"/>
          </a:p>
        </p:txBody>
      </p:sp>
    </p:spTree>
    <p:extLst>
      <p:ext uri="{BB962C8B-B14F-4D97-AF65-F5344CB8AC3E}">
        <p14:creationId xmlns:p14="http://schemas.microsoft.com/office/powerpoint/2010/main" val="238206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356325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(Compulsory)</a:t>
            </a:r>
            <a:endParaRPr lang="en-US" sz="1200" b="1" kern="1200" dirty="0">
              <a:solidFill>
                <a:schemeClr val="tx1"/>
              </a:solidFill>
              <a:latin typeface="+mn-lt"/>
              <a:ea typeface="+mn-ea"/>
              <a:cs typeface="+mn-cs"/>
            </a:endParaRPr>
          </a:p>
          <a:p>
            <a:pPr lvl="0"/>
            <a:r>
              <a:rPr lang="en-US" sz="1200" b="0" kern="1200" dirty="0">
                <a:solidFill>
                  <a:schemeClr val="tx1"/>
                </a:solidFill>
                <a:latin typeface="+mn-lt"/>
                <a:ea typeface="+mn-ea"/>
                <a:cs typeface="+mn-cs"/>
              </a:rPr>
              <a:t>Option A</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356325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IN" b="1" dirty="0"/>
              <a:t>Difficulty Level: Moderate(Compulsory)</a:t>
            </a:r>
          </a:p>
          <a:p>
            <a:pPr lvl="0"/>
            <a:r>
              <a:rPr lang="en-IN" dirty="0"/>
              <a:t>Option D</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201019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Difficulty Level: Difficult(Compulsory)</a:t>
            </a:r>
          </a:p>
          <a:p>
            <a:pPr lvl="0"/>
            <a:r>
              <a:rPr lang="en-US" sz="1200" b="0" kern="1200" dirty="0">
                <a:solidFill>
                  <a:schemeClr val="tx1"/>
                </a:solidFill>
                <a:latin typeface="+mn-lt"/>
                <a:ea typeface="+mn-ea"/>
                <a:cs typeface="+mn-cs"/>
              </a:rPr>
              <a:t>Option C</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136062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Level: Easy(Compulsory)</a:t>
            </a:r>
            <a:br>
              <a:rPr lang="en-US" sz="1200" b="1" kern="1200" dirty="0">
                <a:solidFill>
                  <a:schemeClr val="tx1"/>
                </a:solidFill>
                <a:latin typeface="+mn-lt"/>
                <a:ea typeface="+mn-ea"/>
                <a:cs typeface="+mn-cs"/>
              </a:rPr>
            </a:br>
            <a:r>
              <a:rPr lang="en-US" sz="1200" b="1" kern="1200" dirty="0">
                <a:solidFill>
                  <a:schemeClr val="tx1"/>
                </a:solidFill>
                <a:latin typeface="+mn-lt"/>
                <a:ea typeface="+mn-ea"/>
                <a:cs typeface="+mn-cs"/>
              </a:rPr>
              <a:t>Option C</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368663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Difficulty Level: Easy(Compulsory)</a:t>
            </a:r>
          </a:p>
          <a:p>
            <a:pPr lvl="0"/>
            <a:r>
              <a:rPr lang="en-US" sz="1200" b="1" kern="1200" dirty="0">
                <a:solidFill>
                  <a:schemeClr val="tx1"/>
                </a:solidFill>
                <a:latin typeface="+mn-lt"/>
                <a:ea typeface="+mn-ea"/>
                <a:cs typeface="+mn-cs"/>
              </a:rPr>
              <a:t>Option D</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11532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1/27/2022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1/27/2022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3.bp.blogspot.com/-nzWeBFPGJ7o/WjOv9ATZQgI/AAAAAAAAFOM/EIZdqwgBeZ8oEm_MhF0Kh5SkP-i5FFejQCK4BGAYYCw/s1600/1.P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2.bp.blogspot.com/-Cc86UUUsHV4/WjOwcNvUhxI/AAAAAAAAFOs/eL2w1U_FrV4kcLFxdKiiavKpT0G6-GqhACK4BGAYYCw/s1600/5.PNG"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2.bp.blogspot.com/-k0u4f4IOwvU/WjOwWf_DEqI/AAAAAAAAFOk/wp3sm_2j0nAmLH8zASqu3HBa2w6FzTEbACK4BGAYYCw/s1600/4.PNG" TargetMode="External"/><Relationship Id="rId5" Type="http://schemas.openxmlformats.org/officeDocument/2006/relationships/image" Target="../media/image6.png"/><Relationship Id="rId4" Type="http://schemas.openxmlformats.org/officeDocument/2006/relationships/hyperlink" Target="https://2.bp.blogspot.com/-fMOd3oYTdW4/WjOwQ6H1BLI/AAAAAAAAFOc/X8gmUo3tj98MxSt7xwj8MWOZ_DTHGmOPgCK4BGAYYCw/s1600/3.PNG" TargetMode="External"/><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2.bp.blogspot.com/-fMOd3oYTdW4/WjOwQ6H1BLI/AAAAAAAAFOc/X8gmUo3tj98MxSt7xwj8MWOZ_DTHGmOPgCK4BGAYYCw/s1600/3.PN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chor="ctr">
            <a:normAutofit/>
          </a:bodyPr>
          <a:lstStyle/>
          <a:p>
            <a:r>
              <a:rPr lang="en-US" b="1" dirty="0">
                <a:solidFill>
                  <a:srgbClr val="C00000"/>
                </a:solidFill>
                <a:effectLst/>
              </a:rPr>
              <a:t>TIME AND WORK</a:t>
            </a:r>
            <a:endParaRPr lang="en-US"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323439"/>
          </a:xfrm>
          <a:prstGeom prst="rect">
            <a:avLst/>
          </a:prstGeom>
        </p:spPr>
        <p:txBody>
          <a:bodyPr wrap="square">
            <a:spAutoFit/>
          </a:bodyPr>
          <a:lstStyle/>
          <a:p>
            <a:pPr lvl="0"/>
            <a:r>
              <a:rPr lang="en-US" sz="2000" dirty="0">
                <a:latin typeface="Times New Roman" pitchFamily="18" charset="0"/>
                <a:cs typeface="Times New Roman" pitchFamily="18" charset="0"/>
              </a:rPr>
              <a:t>5. A can do a piece of work in 20 days. B can do the same work in 30 days. Both together started the work and  B left the work 5 days before the completion. For how many days A and B together work?</a:t>
            </a:r>
            <a:r>
              <a:rPr lang="en-IN" sz="2000" dirty="0"/>
              <a:t> </a:t>
            </a:r>
            <a:r>
              <a:rPr lang="en-IN" sz="2000" b="1" dirty="0">
                <a:latin typeface="Times New Roman" pitchFamily="18" charset="0"/>
                <a:cs typeface="Times New Roman" pitchFamily="18" charset="0"/>
              </a:rPr>
              <a:t>[ Problem based on Partial Work Done]</a:t>
            </a:r>
            <a:endParaRPr lang="en-IN" sz="2000" dirty="0"/>
          </a:p>
          <a:p>
            <a:pPr lvl="0"/>
            <a:r>
              <a:rPr lang="en-US" sz="2000" dirty="0">
                <a:latin typeface="Times New Roman" pitchFamily="18" charset="0"/>
                <a:cs typeface="Times New Roman" pitchFamily="18" charset="0"/>
              </a:rPr>
              <a:t>A. 7 days                    B. 5 days                      C. 8 days                        D. 9 days</a:t>
            </a:r>
          </a:p>
        </p:txBody>
      </p:sp>
    </p:spTree>
    <p:extLst>
      <p:ext uri="{BB962C8B-B14F-4D97-AF65-F5344CB8AC3E}">
        <p14:creationId xmlns:p14="http://schemas.microsoft.com/office/powerpoint/2010/main" val="20621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6. </a:t>
            </a:r>
            <a:r>
              <a:rPr lang="en-IN" sz="2000" dirty="0" err="1">
                <a:latin typeface="Times New Roman" pitchFamily="18" charset="0"/>
                <a:cs typeface="Times New Roman" pitchFamily="18" charset="0"/>
              </a:rPr>
              <a:t>Riya</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Priya</a:t>
            </a:r>
            <a:r>
              <a:rPr lang="en-IN" sz="2000" dirty="0">
                <a:latin typeface="Times New Roman" pitchFamily="18" charset="0"/>
                <a:cs typeface="Times New Roman" pitchFamily="18" charset="0"/>
              </a:rPr>
              <a:t> can together finish a work in 30 days. They worked together for 20 days and then </a:t>
            </a:r>
            <a:r>
              <a:rPr lang="en-IN" sz="2000" dirty="0" err="1">
                <a:latin typeface="Times New Roman" pitchFamily="18" charset="0"/>
                <a:cs typeface="Times New Roman" pitchFamily="18" charset="0"/>
              </a:rPr>
              <a:t>Priya</a:t>
            </a:r>
            <a:r>
              <a:rPr lang="en-IN" sz="2000" dirty="0">
                <a:latin typeface="Times New Roman" pitchFamily="18" charset="0"/>
                <a:cs typeface="Times New Roman" pitchFamily="18" charset="0"/>
              </a:rPr>
              <a:t> left. After another 20 days, </a:t>
            </a:r>
            <a:r>
              <a:rPr lang="en-IN" sz="2000" dirty="0" err="1">
                <a:latin typeface="Times New Roman" pitchFamily="18" charset="0"/>
                <a:cs typeface="Times New Roman" pitchFamily="18" charset="0"/>
              </a:rPr>
              <a:t>Riya</a:t>
            </a:r>
            <a:r>
              <a:rPr lang="en-IN" sz="2000" dirty="0">
                <a:latin typeface="Times New Roman" pitchFamily="18" charset="0"/>
                <a:cs typeface="Times New Roman" pitchFamily="18" charset="0"/>
              </a:rPr>
              <a:t> finished the remaining work. In how many days </a:t>
            </a:r>
            <a:r>
              <a:rPr lang="en-IN" sz="2000" dirty="0" err="1">
                <a:latin typeface="Times New Roman" pitchFamily="18" charset="0"/>
                <a:cs typeface="Times New Roman" pitchFamily="18" charset="0"/>
              </a:rPr>
              <a:t>Riya</a:t>
            </a:r>
            <a:r>
              <a:rPr lang="en-IN" sz="2000" dirty="0">
                <a:latin typeface="Times New Roman" pitchFamily="18" charset="0"/>
                <a:cs typeface="Times New Roman" pitchFamily="18" charset="0"/>
              </a:rPr>
              <a:t> alone can finish the work? </a:t>
            </a:r>
            <a:r>
              <a:rPr lang="en-IN" sz="2000" b="1" dirty="0">
                <a:latin typeface="Times New Roman" pitchFamily="18" charset="0"/>
                <a:cs typeface="Times New Roman" pitchFamily="18" charset="0"/>
              </a:rPr>
              <a:t>[ Problem based on Partial Work Done]</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45                     B. 60                       C. 35                   	  D. 50</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4442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631216"/>
          </a:xfrm>
          <a:prstGeom prst="rect">
            <a:avLst/>
          </a:prstGeom>
        </p:spPr>
        <p:txBody>
          <a:bodyPr wrap="square">
            <a:spAutoFit/>
          </a:bodyPr>
          <a:lstStyle/>
          <a:p>
            <a:pPr lvl="0"/>
            <a:r>
              <a:rPr lang="en-IN" sz="2000" dirty="0">
                <a:latin typeface="Times New Roman" pitchFamily="18" charset="0"/>
                <a:cs typeface="Times New Roman" pitchFamily="18" charset="0"/>
              </a:rPr>
              <a:t>7. P can do 3/5th of work in 30 days. Efficiency of Q is 25% more than that of P. Both P and Q started working together and left the work after 10 days. R completed the remaining work in 11 days. Efficiency of R is what % more/less than that of Q ? </a:t>
            </a:r>
            <a:r>
              <a:rPr lang="en-IN" sz="2000" b="1" dirty="0">
                <a:latin typeface="Times New Roman" pitchFamily="18" charset="0"/>
                <a:cs typeface="Times New Roman" pitchFamily="18" charset="0"/>
              </a:rPr>
              <a:t>[ Problem based on Partial Work Done]</a:t>
            </a:r>
            <a:endParaRPr lang="en-IN" sz="2000" dirty="0">
              <a:latin typeface="Times New Roman" pitchFamily="18" charset="0"/>
              <a:cs typeface="Times New Roman" pitchFamily="18" charset="0"/>
            </a:endParaRPr>
          </a:p>
          <a:p>
            <a:pPr marL="457200" lvl="0" indent="-457200">
              <a:buAutoNum type="alphaUcPeriod"/>
            </a:pPr>
            <a:r>
              <a:rPr lang="en-IN" sz="2000" dirty="0">
                <a:latin typeface="Times New Roman" pitchFamily="18" charset="0"/>
                <a:cs typeface="Times New Roman" pitchFamily="18" charset="0"/>
              </a:rPr>
              <a:t>20% less                 B. 100% more              C. 20% more                 D. 25% less             </a:t>
            </a:r>
          </a:p>
        </p:txBody>
      </p:sp>
    </p:spTree>
    <p:extLst>
      <p:ext uri="{BB962C8B-B14F-4D97-AF65-F5344CB8AC3E}">
        <p14:creationId xmlns:p14="http://schemas.microsoft.com/office/powerpoint/2010/main" val="87326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015663"/>
          </a:xfrm>
          <a:prstGeom prst="rect">
            <a:avLst/>
          </a:prstGeom>
        </p:spPr>
        <p:txBody>
          <a:bodyPr wrap="square">
            <a:spAutoFit/>
          </a:bodyPr>
          <a:lstStyle/>
          <a:p>
            <a:pPr lvl="0"/>
            <a:r>
              <a:rPr lang="en-IN" sz="2000" dirty="0">
                <a:latin typeface="Times New Roman" pitchFamily="18" charset="0"/>
                <a:cs typeface="Times New Roman" pitchFamily="18" charset="0"/>
              </a:rPr>
              <a:t>8.  A can do a work in 16 days. P who is 60 % more efficient than A. Find how much time they will  take together to do the same work? </a:t>
            </a:r>
            <a:r>
              <a:rPr lang="en-IN" sz="2000" b="1" dirty="0">
                <a:latin typeface="Times New Roman" pitchFamily="18" charset="0"/>
                <a:cs typeface="Times New Roman" pitchFamily="18" charset="0"/>
              </a:rPr>
              <a:t>[ Problem based on Efficiency]</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150/13 days             B. 80/13 days              C. 70/13 days                 D. 90/31 days </a:t>
            </a:r>
          </a:p>
        </p:txBody>
      </p:sp>
    </p:spTree>
    <p:extLst>
      <p:ext uri="{BB962C8B-B14F-4D97-AF65-F5344CB8AC3E}">
        <p14:creationId xmlns:p14="http://schemas.microsoft.com/office/powerpoint/2010/main" val="329788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323439"/>
          </a:xfrm>
          <a:prstGeom prst="rect">
            <a:avLst/>
          </a:prstGeom>
        </p:spPr>
        <p:txBody>
          <a:bodyPr wrap="square">
            <a:spAutoFit/>
          </a:bodyPr>
          <a:lstStyle/>
          <a:p>
            <a:pPr lvl="0"/>
            <a:r>
              <a:rPr lang="en-US" sz="2000" dirty="0">
                <a:latin typeface="Times New Roman" pitchFamily="18" charset="0"/>
                <a:cs typeface="Times New Roman" pitchFamily="18" charset="0"/>
              </a:rPr>
              <a:t>9.  A is twice as efficient as B and thrice as efficient as C. All three together can do a piece of work in 12 days then find in how many days  A and B together could do that work?</a:t>
            </a:r>
            <a:r>
              <a:rPr lang="en-IN" sz="2000" b="1" dirty="0">
                <a:latin typeface="Times New Roman" pitchFamily="18" charset="0"/>
                <a:cs typeface="Times New Roman" pitchFamily="18" charset="0"/>
              </a:rPr>
              <a:t> [ Problem based on Efficiency]</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13.2 days                    B. 14 days                      C. 16.33 days                        D. None</a:t>
            </a:r>
          </a:p>
        </p:txBody>
      </p:sp>
    </p:spTree>
    <p:extLst>
      <p:ext uri="{BB962C8B-B14F-4D97-AF65-F5344CB8AC3E}">
        <p14:creationId xmlns:p14="http://schemas.microsoft.com/office/powerpoint/2010/main" val="381997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10. ‘A’ alone can do half of a work in 70 days. The time taken by B to do 1/4</a:t>
            </a:r>
            <a:r>
              <a:rPr lang="en-IN" sz="2000" baseline="30000" dirty="0">
                <a:latin typeface="Times New Roman" pitchFamily="18" charset="0"/>
                <a:cs typeface="Times New Roman" pitchFamily="18" charset="0"/>
              </a:rPr>
              <a:t>th</a:t>
            </a:r>
            <a:r>
              <a:rPr lang="en-IN" sz="2000" dirty="0">
                <a:latin typeface="Times New Roman" pitchFamily="18" charset="0"/>
                <a:cs typeface="Times New Roman" pitchFamily="18" charset="0"/>
              </a:rPr>
              <a:t> of the work is equal to the time taken by A to do 1/3</a:t>
            </a:r>
            <a:r>
              <a:rPr lang="en-IN" sz="2000" baseline="30000" dirty="0">
                <a:latin typeface="Times New Roman" pitchFamily="18" charset="0"/>
                <a:cs typeface="Times New Roman" pitchFamily="18" charset="0"/>
              </a:rPr>
              <a:t>rd</a:t>
            </a:r>
            <a:r>
              <a:rPr lang="en-IN" sz="2000" dirty="0">
                <a:latin typeface="Times New Roman" pitchFamily="18" charset="0"/>
                <a:cs typeface="Times New Roman" pitchFamily="18" charset="0"/>
              </a:rPr>
              <a:t> of the work. Find the number of days A and B together will take to complete the work? </a:t>
            </a:r>
            <a:r>
              <a:rPr lang="en-IN" sz="2000" b="1" dirty="0">
                <a:latin typeface="Times New Roman" pitchFamily="18" charset="0"/>
                <a:cs typeface="Times New Roman" pitchFamily="18" charset="0"/>
              </a:rPr>
              <a:t>[ Problem based on Efficiency]</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35 days                B. 40 days                   C. 80 days                       D. 60 days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603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631216"/>
          </a:xfrm>
          <a:prstGeom prst="rect">
            <a:avLst/>
          </a:prstGeom>
        </p:spPr>
        <p:txBody>
          <a:bodyPr wrap="square">
            <a:spAutoFit/>
          </a:bodyPr>
          <a:lstStyle/>
          <a:p>
            <a:pPr lvl="0"/>
            <a:r>
              <a:rPr lang="en-US" sz="2000" dirty="0">
                <a:latin typeface="Times New Roman" pitchFamily="18" charset="0"/>
                <a:cs typeface="Times New Roman" pitchFamily="18" charset="0"/>
              </a:rPr>
              <a:t>11. </a:t>
            </a:r>
            <a:r>
              <a:rPr lang="en-IN" sz="2000" dirty="0" err="1">
                <a:latin typeface="Times New Roman" pitchFamily="18" charset="0"/>
                <a:cs typeface="Times New Roman" pitchFamily="18" charset="0"/>
              </a:rPr>
              <a:t>Anamika</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Bhumika</a:t>
            </a:r>
            <a:r>
              <a:rPr lang="en-IN" sz="2000" dirty="0">
                <a:latin typeface="Times New Roman" pitchFamily="18" charset="0"/>
                <a:cs typeface="Times New Roman" pitchFamily="18" charset="0"/>
              </a:rPr>
              <a:t> can do a piece of work in 12 days and 24 days, respectively. As </a:t>
            </a:r>
            <a:r>
              <a:rPr lang="en-IN" sz="2000" dirty="0" err="1">
                <a:latin typeface="Times New Roman" pitchFamily="18" charset="0"/>
                <a:cs typeface="Times New Roman" pitchFamily="18" charset="0"/>
              </a:rPr>
              <a:t>Anamika</a:t>
            </a:r>
            <a:r>
              <a:rPr lang="en-IN" sz="2000" dirty="0">
                <a:latin typeface="Times New Roman" pitchFamily="18" charset="0"/>
                <a:cs typeface="Times New Roman" pitchFamily="18" charset="0"/>
              </a:rPr>
              <a:t> was ill, she could do 50% of her efficiency, and </a:t>
            </a:r>
            <a:r>
              <a:rPr lang="en-IN" sz="2000" dirty="0" err="1">
                <a:latin typeface="Times New Roman" pitchFamily="18" charset="0"/>
                <a:cs typeface="Times New Roman" pitchFamily="18" charset="0"/>
              </a:rPr>
              <a:t>Bhumika</a:t>
            </a:r>
            <a:r>
              <a:rPr lang="en-IN" sz="2000" dirty="0">
                <a:latin typeface="Times New Roman" pitchFamily="18" charset="0"/>
                <a:cs typeface="Times New Roman" pitchFamily="18" charset="0"/>
              </a:rPr>
              <a:t> could do 200% of her new efficiency. How many days will they take to complete the work together? </a:t>
            </a:r>
            <a:r>
              <a:rPr lang="en-IN" sz="2000" b="1" dirty="0">
                <a:latin typeface="Times New Roman" pitchFamily="18" charset="0"/>
                <a:cs typeface="Times New Roman" pitchFamily="18" charset="0"/>
              </a:rPr>
              <a:t>[ Problem based on Efficiency]</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50/3 days                    B. 40/3 days                           C. 6.66 days                        D. 8 days</a:t>
            </a:r>
          </a:p>
        </p:txBody>
      </p:sp>
    </p:spTree>
    <p:extLst>
      <p:ext uri="{BB962C8B-B14F-4D97-AF65-F5344CB8AC3E}">
        <p14:creationId xmlns:p14="http://schemas.microsoft.com/office/powerpoint/2010/main" val="403957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631216"/>
          </a:xfrm>
          <a:prstGeom prst="rect">
            <a:avLst/>
          </a:prstGeom>
        </p:spPr>
        <p:txBody>
          <a:bodyPr wrap="square">
            <a:spAutoFit/>
          </a:bodyPr>
          <a:lstStyle/>
          <a:p>
            <a:pPr lvl="0"/>
            <a:r>
              <a:rPr lang="en-US" sz="2000" dirty="0">
                <a:latin typeface="Times New Roman" pitchFamily="18" charset="0"/>
                <a:cs typeface="Times New Roman" pitchFamily="18" charset="0"/>
              </a:rPr>
              <a:t>12. </a:t>
            </a:r>
            <a:r>
              <a:rPr lang="en-IN" sz="2000" dirty="0">
                <a:latin typeface="Times New Roman" pitchFamily="18" charset="0"/>
                <a:cs typeface="Times New Roman" pitchFamily="18" charset="0"/>
              </a:rPr>
              <a:t>Ram does a work in 40 days and </a:t>
            </a:r>
            <a:r>
              <a:rPr lang="en-IN" sz="2000" dirty="0" err="1">
                <a:latin typeface="Times New Roman" pitchFamily="18" charset="0"/>
                <a:cs typeface="Times New Roman" pitchFamily="18" charset="0"/>
              </a:rPr>
              <a:t>Shyam</a:t>
            </a:r>
            <a:r>
              <a:rPr lang="en-IN" sz="2000" dirty="0">
                <a:latin typeface="Times New Roman" pitchFamily="18" charset="0"/>
                <a:cs typeface="Times New Roman" pitchFamily="18" charset="0"/>
              </a:rPr>
              <a:t> does same work in 60 days. If efficiency of Mohan is 20% less than the combined efficiency of Ram and </a:t>
            </a:r>
            <a:r>
              <a:rPr lang="en-IN" sz="2000" dirty="0" err="1">
                <a:latin typeface="Times New Roman" pitchFamily="18" charset="0"/>
                <a:cs typeface="Times New Roman" pitchFamily="18" charset="0"/>
              </a:rPr>
              <a:t>Shyam</a:t>
            </a:r>
            <a:r>
              <a:rPr lang="en-IN" sz="2000" dirty="0">
                <a:latin typeface="Times New Roman" pitchFamily="18" charset="0"/>
                <a:cs typeface="Times New Roman" pitchFamily="18" charset="0"/>
              </a:rPr>
              <a:t> together then working alone Mohan will complete the whole work in how many days?</a:t>
            </a:r>
            <a:r>
              <a:rPr lang="en-IN" sz="2000" b="1" dirty="0">
                <a:latin typeface="Times New Roman" pitchFamily="18" charset="0"/>
                <a:cs typeface="Times New Roman" pitchFamily="18" charset="0"/>
              </a:rPr>
              <a:t> [ Problem based on Efficiency]</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20 days                    B. 25days                      C. 30 days               D. 40days</a:t>
            </a:r>
          </a:p>
        </p:txBody>
      </p:sp>
    </p:spTree>
    <p:extLst>
      <p:ext uri="{BB962C8B-B14F-4D97-AF65-F5344CB8AC3E}">
        <p14:creationId xmlns:p14="http://schemas.microsoft.com/office/powerpoint/2010/main" val="1937057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13. B takes 4 times as long as A and C together and C takes thrice as long as A and B together to complete the work. If A, B and C together complete the work in 30 days, how long would C alone take to complete the work? </a:t>
            </a:r>
            <a:r>
              <a:rPr lang="en-IN" sz="2000" b="1" dirty="0">
                <a:latin typeface="Times New Roman" pitchFamily="18" charset="0"/>
                <a:cs typeface="Times New Roman" pitchFamily="18" charset="0"/>
              </a:rPr>
              <a:t>[ Problem based on Efficiency]</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110 days                      B. 80 days                         C. 120 days                     D. 90 days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2801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631216"/>
          </a:xfrm>
          <a:prstGeom prst="rect">
            <a:avLst/>
          </a:prstGeom>
        </p:spPr>
        <p:txBody>
          <a:bodyPr wrap="square">
            <a:spAutoFit/>
          </a:bodyPr>
          <a:lstStyle/>
          <a:p>
            <a:pPr lvl="0"/>
            <a:r>
              <a:rPr lang="en-US" sz="2000" dirty="0">
                <a:latin typeface="Times New Roman" pitchFamily="18" charset="0"/>
                <a:cs typeface="Times New Roman" pitchFamily="18" charset="0"/>
              </a:rPr>
              <a:t>14. </a:t>
            </a:r>
            <a:r>
              <a:rPr lang="en-IN" sz="2000" dirty="0">
                <a:latin typeface="Times New Roman" pitchFamily="18" charset="0"/>
                <a:cs typeface="Times New Roman" pitchFamily="18" charset="0"/>
              </a:rPr>
              <a:t>How many days taken by </a:t>
            </a:r>
            <a:r>
              <a:rPr lang="en-IN" sz="2000" dirty="0" err="1">
                <a:latin typeface="Times New Roman" pitchFamily="18" charset="0"/>
                <a:cs typeface="Times New Roman" pitchFamily="18" charset="0"/>
              </a:rPr>
              <a:t>Chitra</a:t>
            </a:r>
            <a:r>
              <a:rPr lang="en-IN" sz="2000" dirty="0">
                <a:latin typeface="Times New Roman" pitchFamily="18" charset="0"/>
                <a:cs typeface="Times New Roman" pitchFamily="18" charset="0"/>
              </a:rPr>
              <a:t> to finish the work alone. </a:t>
            </a:r>
            <a:r>
              <a:rPr lang="en-IN" sz="2000" dirty="0" err="1">
                <a:latin typeface="Times New Roman" pitchFamily="18" charset="0"/>
                <a:cs typeface="Times New Roman" pitchFamily="18" charset="0"/>
              </a:rPr>
              <a:t>Ashish</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Bhavesh</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Chitra</a:t>
            </a:r>
            <a:r>
              <a:rPr lang="en-IN" sz="2000" dirty="0">
                <a:latin typeface="Times New Roman" pitchFamily="18" charset="0"/>
                <a:cs typeface="Times New Roman" pitchFamily="18" charset="0"/>
              </a:rPr>
              <a:t> working together complete a job in 10days. </a:t>
            </a:r>
            <a:r>
              <a:rPr lang="en-IN" sz="2000" dirty="0" err="1">
                <a:latin typeface="Times New Roman" pitchFamily="18" charset="0"/>
                <a:cs typeface="Times New Roman" pitchFamily="18" charset="0"/>
              </a:rPr>
              <a:t>Ashish</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Bhavesh</a:t>
            </a:r>
            <a:r>
              <a:rPr lang="en-IN" sz="2000" dirty="0">
                <a:latin typeface="Times New Roman" pitchFamily="18" charset="0"/>
                <a:cs typeface="Times New Roman" pitchFamily="18" charset="0"/>
              </a:rPr>
              <a:t> together work twice as </a:t>
            </a:r>
            <a:r>
              <a:rPr lang="en-IN" sz="2000" dirty="0" err="1">
                <a:latin typeface="Times New Roman" pitchFamily="18" charset="0"/>
                <a:cs typeface="Times New Roman" pitchFamily="18" charset="0"/>
              </a:rPr>
              <a:t>Chitra</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Ashish</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Chitra</a:t>
            </a:r>
            <a:r>
              <a:rPr lang="en-IN" sz="2000" dirty="0">
                <a:latin typeface="Times New Roman" pitchFamily="18" charset="0"/>
                <a:cs typeface="Times New Roman" pitchFamily="18" charset="0"/>
              </a:rPr>
              <a:t> together work thrice as much as </a:t>
            </a:r>
            <a:r>
              <a:rPr lang="en-IN" sz="2000" dirty="0" err="1">
                <a:latin typeface="Times New Roman" pitchFamily="18" charset="0"/>
                <a:cs typeface="Times New Roman" pitchFamily="18" charset="0"/>
              </a:rPr>
              <a:t>Bhavesh</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 [ Problem based on Efficiency]</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30 days                    B. 25days                      C. 35 days               D. 40days</a:t>
            </a:r>
          </a:p>
        </p:txBody>
      </p:sp>
    </p:spTree>
    <p:extLst>
      <p:ext uri="{BB962C8B-B14F-4D97-AF65-F5344CB8AC3E}">
        <p14:creationId xmlns:p14="http://schemas.microsoft.com/office/powerpoint/2010/main" val="19821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3E457-0A62-4BC7-A7A3-2009D525C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5302" y="1"/>
            <a:ext cx="1206698" cy="391886"/>
          </a:xfrm>
          <a:prstGeom prst="rect">
            <a:avLst/>
          </a:prstGeom>
        </p:spPr>
      </p:pic>
      <p:grpSp>
        <p:nvGrpSpPr>
          <p:cNvPr id="4" name="Group 3">
            <a:extLst>
              <a:ext uri="{FF2B5EF4-FFF2-40B4-BE49-F238E27FC236}">
                <a16:creationId xmlns:a16="http://schemas.microsoft.com/office/drawing/2014/main" id="{4F8B347D-7F52-43D2-91DF-049347D9F521}"/>
              </a:ext>
            </a:extLst>
          </p:cNvPr>
          <p:cNvGrpSpPr/>
          <p:nvPr/>
        </p:nvGrpSpPr>
        <p:grpSpPr>
          <a:xfrm>
            <a:off x="609600" y="1163277"/>
            <a:ext cx="10972800" cy="1216800"/>
            <a:chOff x="0" y="297714"/>
            <a:chExt cx="10972800" cy="1216800"/>
          </a:xfrm>
        </p:grpSpPr>
        <p:sp>
          <p:nvSpPr>
            <p:cNvPr id="5"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Time and Work</a:t>
              </a:r>
            </a:p>
          </p:txBody>
        </p:sp>
      </p:grpSp>
      <p:grpSp>
        <p:nvGrpSpPr>
          <p:cNvPr id="7" name="Group 6">
            <a:extLst>
              <a:ext uri="{FF2B5EF4-FFF2-40B4-BE49-F238E27FC236}">
                <a16:creationId xmlns:a16="http://schemas.microsoft.com/office/drawing/2014/main" id="{3BCA04A2-D336-42F4-8230-E1F3B637993F}"/>
              </a:ext>
            </a:extLst>
          </p:cNvPr>
          <p:cNvGrpSpPr/>
          <p:nvPr/>
        </p:nvGrpSpPr>
        <p:grpSpPr>
          <a:xfrm>
            <a:off x="609600" y="2360955"/>
            <a:ext cx="10972800" cy="3911508"/>
            <a:chOff x="0" y="1514514"/>
            <a:chExt cx="10972800" cy="1320623"/>
          </a:xfrm>
        </p:grpSpPr>
        <p:sp>
          <p:nvSpPr>
            <p:cNvPr id="8" name="Rectangle 7">
              <a:extLst>
                <a:ext uri="{FF2B5EF4-FFF2-40B4-BE49-F238E27FC236}">
                  <a16:creationId xmlns:a16="http://schemas.microsoft.com/office/drawing/2014/main"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id="{FB4DD572-C818-4C4A-96E4-5D19D6F26744}"/>
                </a:ext>
              </a:extLst>
            </p:cNvPr>
            <p:cNvSpPr txBox="1"/>
            <p:nvPr/>
          </p:nvSpPr>
          <p:spPr>
            <a:xfrm>
              <a:off x="0" y="1624187"/>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800" b="0" i="0" u="none" strike="noStrike" dirty="0">
                  <a:solidFill>
                    <a:srgbClr val="000000"/>
                  </a:solidFill>
                  <a:effectLst/>
                </a:rPr>
                <a:t>Introduction</a:t>
              </a:r>
            </a:p>
            <a:p>
              <a:pPr marL="171450" lvl="1" indent="-171450" defTabSz="711200">
                <a:lnSpc>
                  <a:spcPct val="90000"/>
                </a:lnSpc>
                <a:spcBef>
                  <a:spcPct val="0"/>
                </a:spcBef>
                <a:spcAft>
                  <a:spcPct val="20000"/>
                </a:spcAft>
                <a:buChar char="•"/>
              </a:pPr>
              <a:r>
                <a:rPr lang="en-US" dirty="0"/>
                <a:t>Relationship b/w Time, Work &amp; Efficiency</a:t>
              </a:r>
            </a:p>
            <a:p>
              <a:pPr marL="171450" lvl="1" indent="-171450" defTabSz="711200">
                <a:lnSpc>
                  <a:spcPct val="90000"/>
                </a:lnSpc>
                <a:spcBef>
                  <a:spcPct val="0"/>
                </a:spcBef>
                <a:spcAft>
                  <a:spcPct val="20000"/>
                </a:spcAft>
                <a:buChar char="•"/>
              </a:pPr>
              <a:r>
                <a:rPr lang="en-US" dirty="0"/>
                <a:t>LCM approach</a:t>
              </a:r>
            </a:p>
            <a:p>
              <a:pPr marL="171450" lvl="1" indent="-171450" defTabSz="711200">
                <a:lnSpc>
                  <a:spcPct val="90000"/>
                </a:lnSpc>
                <a:spcBef>
                  <a:spcPct val="0"/>
                </a:spcBef>
                <a:spcAft>
                  <a:spcPct val="20000"/>
                </a:spcAft>
                <a:buChar char="•"/>
              </a:pPr>
              <a:r>
                <a:rPr lang="en-US" dirty="0"/>
                <a:t>Partial work done problems</a:t>
              </a:r>
            </a:p>
            <a:p>
              <a:pPr marL="171450" lvl="1" indent="-171450" defTabSz="711200">
                <a:lnSpc>
                  <a:spcPct val="90000"/>
                </a:lnSpc>
                <a:spcBef>
                  <a:spcPct val="0"/>
                </a:spcBef>
                <a:spcAft>
                  <a:spcPct val="20000"/>
                </a:spcAft>
                <a:buChar char="•"/>
              </a:pPr>
              <a:r>
                <a:rPr lang="en-US" dirty="0"/>
                <a:t>Problems related to efficiency</a:t>
              </a:r>
            </a:p>
            <a:p>
              <a:pPr marL="171450" lvl="1" indent="-171450" defTabSz="711200">
                <a:lnSpc>
                  <a:spcPct val="90000"/>
                </a:lnSpc>
                <a:spcBef>
                  <a:spcPct val="0"/>
                </a:spcBef>
                <a:spcAft>
                  <a:spcPct val="20000"/>
                </a:spcAft>
                <a:buChar char="•"/>
              </a:pPr>
              <a:r>
                <a:rPr lang="en-US" dirty="0"/>
                <a:t>Work done on alternate days</a:t>
              </a:r>
            </a:p>
            <a:p>
              <a:pPr marL="171450" lvl="1" indent="-171450" defTabSz="711200">
                <a:lnSpc>
                  <a:spcPct val="90000"/>
                </a:lnSpc>
                <a:spcBef>
                  <a:spcPct val="0"/>
                </a:spcBef>
                <a:spcAft>
                  <a:spcPct val="20000"/>
                </a:spcAft>
                <a:buChar char="•"/>
              </a:pPr>
              <a:r>
                <a:rPr lang="en-US" dirty="0"/>
                <a:t>Negative work</a:t>
              </a:r>
            </a:p>
            <a:p>
              <a:pPr marL="171450" lvl="1" indent="-171450" defTabSz="711200">
                <a:lnSpc>
                  <a:spcPct val="90000"/>
                </a:lnSpc>
                <a:spcBef>
                  <a:spcPct val="0"/>
                </a:spcBef>
                <a:spcAft>
                  <a:spcPct val="20000"/>
                </a:spcAft>
                <a:buChar char="•"/>
              </a:pPr>
              <a:r>
                <a:rPr lang="en-US" dirty="0"/>
                <a:t>DI and DS on Time and work </a:t>
              </a:r>
            </a:p>
            <a:p>
              <a:pPr marL="171450" lvl="1" indent="-171450" defTabSz="711200">
                <a:lnSpc>
                  <a:spcPct val="90000"/>
                </a:lnSpc>
                <a:spcBef>
                  <a:spcPct val="0"/>
                </a:spcBef>
                <a:spcAft>
                  <a:spcPct val="20000"/>
                </a:spcAft>
                <a:buChar char="•"/>
              </a:pPr>
              <a:endParaRPr lang="en-US" sz="1800" b="0" i="0" u="none" strike="noStrike" dirty="0">
                <a:solidFill>
                  <a:srgbClr val="000000"/>
                </a:solidFill>
                <a:effectLst/>
              </a:endParaRPr>
            </a:p>
          </p:txBody>
        </p:sp>
      </p:grpSp>
    </p:spTree>
    <p:extLst>
      <p:ext uri="{BB962C8B-B14F-4D97-AF65-F5344CB8AC3E}">
        <p14:creationId xmlns:p14="http://schemas.microsoft.com/office/powerpoint/2010/main" val="338884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631216"/>
          </a:xfrm>
          <a:prstGeom prst="rect">
            <a:avLst/>
          </a:prstGeom>
        </p:spPr>
        <p:txBody>
          <a:bodyPr wrap="square">
            <a:spAutoFit/>
          </a:bodyPr>
          <a:lstStyle/>
          <a:p>
            <a:pPr lvl="0"/>
            <a:r>
              <a:rPr lang="en-IN" sz="2000" dirty="0">
                <a:latin typeface="Times New Roman" pitchFamily="18" charset="0"/>
                <a:cs typeface="Times New Roman" pitchFamily="18" charset="0"/>
              </a:rPr>
              <a:t>15. A takes three times as long as B and C together to do a job. B takes four times as long as A and C together to do the same work, If all three, working together can complete the job in 10 days, then the number of days, A alone will take to finish the job is: </a:t>
            </a:r>
          </a:p>
          <a:p>
            <a:pPr lvl="0"/>
            <a:r>
              <a:rPr lang="en-IN" sz="2000" b="1" dirty="0">
                <a:latin typeface="Times New Roman" pitchFamily="18" charset="0"/>
                <a:cs typeface="Times New Roman" pitchFamily="18" charset="0"/>
              </a:rPr>
              <a:t>[ Problem based on Efficiency]</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100                 B. 40                    C. 95                      D. 90                    E. None of these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9563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323439"/>
          </a:xfrm>
          <a:prstGeom prst="rect">
            <a:avLst/>
          </a:prstGeom>
        </p:spPr>
        <p:txBody>
          <a:bodyPr wrap="square">
            <a:spAutoFit/>
          </a:bodyPr>
          <a:lstStyle/>
          <a:p>
            <a:pPr lvl="0"/>
            <a:r>
              <a:rPr lang="en-US" sz="2000" dirty="0">
                <a:latin typeface="Times New Roman" pitchFamily="18" charset="0"/>
                <a:cs typeface="Times New Roman" pitchFamily="18" charset="0"/>
              </a:rPr>
              <a:t>16. A can do a piece of work in 12 days , B could do it in 15 days. In how many days work will be completed if they work in alternate days , starting with A?</a:t>
            </a:r>
            <a:r>
              <a:rPr lang="en-IN" sz="2000" b="1" dirty="0">
                <a:latin typeface="Times New Roman" pitchFamily="18" charset="0"/>
                <a:cs typeface="Times New Roman" pitchFamily="18" charset="0"/>
              </a:rPr>
              <a:t> [ Problem based on Alternate days]</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17.56 days                    B. 15.25 days                      C. 13.25 days               D. 15 days</a:t>
            </a:r>
          </a:p>
        </p:txBody>
      </p:sp>
    </p:spTree>
    <p:extLst>
      <p:ext uri="{BB962C8B-B14F-4D97-AF65-F5344CB8AC3E}">
        <p14:creationId xmlns:p14="http://schemas.microsoft.com/office/powerpoint/2010/main" val="421732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631216"/>
          </a:xfrm>
          <a:prstGeom prst="rect">
            <a:avLst/>
          </a:prstGeom>
        </p:spPr>
        <p:txBody>
          <a:bodyPr wrap="square">
            <a:spAutoFit/>
          </a:bodyPr>
          <a:lstStyle/>
          <a:p>
            <a:pPr lvl="0"/>
            <a:r>
              <a:rPr lang="en-IN" sz="2000" dirty="0">
                <a:latin typeface="Times New Roman" pitchFamily="18" charset="0"/>
                <a:cs typeface="Times New Roman" pitchFamily="18" charset="0"/>
              </a:rPr>
              <a:t>17. A and B together can complete a piece of work in 15 days but C can destroy the work in 60 days. If B and C work together, then they take 120 days to complete the work. Find the number of days, A alone will take to complete the work? </a:t>
            </a:r>
            <a:r>
              <a:rPr lang="en-IN" sz="2000" b="1" dirty="0">
                <a:latin typeface="Times New Roman" pitchFamily="18" charset="0"/>
                <a:cs typeface="Times New Roman" pitchFamily="18" charset="0"/>
              </a:rPr>
              <a:t>[ Problem based on Negative Work ]</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24 days                      B. 42 days                        C. 60 days                          D. 48 days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38982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323439"/>
          </a:xfrm>
          <a:prstGeom prst="rect">
            <a:avLst/>
          </a:prstGeom>
        </p:spPr>
        <p:txBody>
          <a:bodyPr wrap="square">
            <a:spAutoFit/>
          </a:bodyPr>
          <a:lstStyle/>
          <a:p>
            <a:pPr lvl="0"/>
            <a:r>
              <a:rPr lang="en-US" sz="2000" dirty="0">
                <a:latin typeface="Times New Roman" pitchFamily="18" charset="0"/>
                <a:cs typeface="Times New Roman" pitchFamily="18" charset="0"/>
              </a:rPr>
              <a:t>18. A can build a wall in 20 days and B can destroy it in 30 days. In how many days wall will be build if they works in alternate days. Given that A works on the very first day ?</a:t>
            </a:r>
            <a:r>
              <a:rPr lang="en-IN" sz="2000" b="1" dirty="0">
                <a:latin typeface="Times New Roman" pitchFamily="18" charset="0"/>
                <a:cs typeface="Times New Roman" pitchFamily="18" charset="0"/>
              </a:rPr>
              <a:t> [ Problem based on Negative Work in Alternate days]</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110 days                    B. 115days                      C. 120 days               D. 140days</a:t>
            </a:r>
          </a:p>
        </p:txBody>
      </p:sp>
    </p:spTree>
    <p:extLst>
      <p:ext uri="{BB962C8B-B14F-4D97-AF65-F5344CB8AC3E}">
        <p14:creationId xmlns:p14="http://schemas.microsoft.com/office/powerpoint/2010/main" val="517380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631216"/>
          </a:xfrm>
          <a:prstGeom prst="rect">
            <a:avLst/>
          </a:prstGeom>
        </p:spPr>
        <p:txBody>
          <a:bodyPr wrap="square">
            <a:spAutoFit/>
          </a:bodyPr>
          <a:lstStyle/>
          <a:p>
            <a:pPr lvl="0"/>
            <a:r>
              <a:rPr lang="en-IN" sz="2000" dirty="0">
                <a:latin typeface="Times New Roman" pitchFamily="18" charset="0"/>
                <a:cs typeface="Times New Roman" pitchFamily="18" charset="0"/>
              </a:rPr>
              <a:t>19. X and Z can build a wall in 18 days and 16 days respectively, while Y can destroy the whole wall in 20 days. If X works with Z on first day, what is the number of days required to build the wall if X is joined by Y and Z on alternate days? </a:t>
            </a:r>
            <a:r>
              <a:rPr lang="en-IN" sz="2000" b="1" dirty="0">
                <a:latin typeface="Times New Roman" pitchFamily="18" charset="0"/>
                <a:cs typeface="Times New Roman" pitchFamily="18" charset="0"/>
              </a:rPr>
              <a:t>[ Problem based on Negative Work in Alternate days]</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8  11/85 days             B. 8  4/85 days              C. 16  8/85 days            D. 8  13/85 days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3827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323439"/>
          </a:xfrm>
          <a:prstGeom prst="rect">
            <a:avLst/>
          </a:prstGeom>
        </p:spPr>
        <p:txBody>
          <a:bodyPr wrap="square">
            <a:spAutoFit/>
          </a:bodyPr>
          <a:lstStyle/>
          <a:p>
            <a:pPr lvl="0"/>
            <a:r>
              <a:rPr lang="en-US" sz="2000" dirty="0">
                <a:latin typeface="Times New Roman" pitchFamily="18" charset="0"/>
                <a:cs typeface="Times New Roman" pitchFamily="18" charset="0"/>
              </a:rPr>
              <a:t>20. </a:t>
            </a:r>
            <a:r>
              <a:rPr lang="en-IN" sz="2000" dirty="0">
                <a:latin typeface="Times New Roman" pitchFamily="18" charset="0"/>
                <a:cs typeface="Times New Roman" pitchFamily="18" charset="0"/>
              </a:rPr>
              <a:t>P can do as much work in 4 days as K can do in 6 days, and K can do as much work in 5 days as A in 8 days. What wages does A get for a piece of work which P can do in 80 days, if A gets Re. 1 for 1 day? </a:t>
            </a:r>
            <a:r>
              <a:rPr lang="en-IN" sz="2000" b="1" dirty="0">
                <a:latin typeface="Times New Roman" pitchFamily="18" charset="0"/>
                <a:cs typeface="Times New Roman" pitchFamily="18" charset="0"/>
              </a:rPr>
              <a:t>[ Problem based on Wages]</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144                      B.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124                          C.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192                       D.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130</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6327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21. Q can complete a piece of work in 12 days, W can complete the same work in 15 days and R can complete the work in 20 days. Doing that work together, they get an amount of Rs.108000. Find the sum of shares of Q and W. </a:t>
            </a:r>
            <a:r>
              <a:rPr lang="en-IN" sz="2000" b="1" dirty="0">
                <a:latin typeface="Times New Roman" pitchFamily="18" charset="0"/>
                <a:cs typeface="Times New Roman" pitchFamily="18" charset="0"/>
              </a:rPr>
              <a:t>[ Problem based on Wages]</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A.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56000                      B.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81000                       C.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42000                 D. </a:t>
            </a:r>
            <a:r>
              <a:rPr lang="en-IN" sz="2000" dirty="0" err="1">
                <a:latin typeface="Times New Roman" pitchFamily="18" charset="0"/>
                <a:cs typeface="Times New Roman" pitchFamily="18" charset="0"/>
              </a:rPr>
              <a:t>Rs</a:t>
            </a:r>
            <a:r>
              <a:rPr lang="en-IN" sz="2000" dirty="0">
                <a:latin typeface="Times New Roman" pitchFamily="18" charset="0"/>
                <a:cs typeface="Times New Roman" pitchFamily="18" charset="0"/>
              </a:rPr>
              <a:t>. 49000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7410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631216"/>
          </a:xfrm>
          <a:prstGeom prst="rect">
            <a:avLst/>
          </a:prstGeom>
        </p:spPr>
        <p:txBody>
          <a:bodyPr wrap="square">
            <a:spAutoFit/>
          </a:bodyPr>
          <a:lstStyle/>
          <a:p>
            <a:pPr lvl="0"/>
            <a:r>
              <a:rPr lang="en-US" sz="2000" dirty="0">
                <a:latin typeface="Times New Roman" pitchFamily="18" charset="0"/>
                <a:cs typeface="Times New Roman" pitchFamily="18" charset="0"/>
              </a:rPr>
              <a:t>22. </a:t>
            </a:r>
            <a:r>
              <a:rPr lang="en-IN" sz="2000" dirty="0"/>
              <a:t>Rahul and </a:t>
            </a:r>
            <a:r>
              <a:rPr lang="en-IN" sz="2000" dirty="0" err="1"/>
              <a:t>Gaurav</a:t>
            </a:r>
            <a:r>
              <a:rPr lang="en-IN" sz="2000" dirty="0"/>
              <a:t> completing some work. If Rahul takes 9 days more to complete a work than the time taken by </a:t>
            </a:r>
            <a:r>
              <a:rPr lang="en-IN" sz="2000" dirty="0" err="1"/>
              <a:t>Gaurav</a:t>
            </a:r>
            <a:r>
              <a:rPr lang="en-IN" sz="2000" dirty="0"/>
              <a:t> and Rahul together; </a:t>
            </a:r>
            <a:r>
              <a:rPr lang="en-IN" sz="2000" dirty="0" err="1"/>
              <a:t>Gaurav</a:t>
            </a:r>
            <a:r>
              <a:rPr lang="en-IN" sz="2000" dirty="0"/>
              <a:t> takes 4 days more than the time taken by Rahul and </a:t>
            </a:r>
            <a:r>
              <a:rPr lang="en-IN" sz="2000" dirty="0" err="1"/>
              <a:t>Gaurav</a:t>
            </a:r>
            <a:r>
              <a:rPr lang="en-IN" sz="2000" dirty="0"/>
              <a:t> together, Then the time taken by both to finish the work is?</a:t>
            </a:r>
          </a:p>
          <a:p>
            <a:pPr lvl="0"/>
            <a:r>
              <a:rPr lang="en-IN" sz="2000" dirty="0">
                <a:latin typeface="Times New Roman" pitchFamily="18" charset="0"/>
                <a:cs typeface="Times New Roman" pitchFamily="18" charset="0"/>
              </a:rPr>
              <a:t>A. 6			B. 12 			C. 10			D. 16</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69457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631216"/>
          </a:xfrm>
          <a:prstGeom prst="rect">
            <a:avLst/>
          </a:prstGeom>
        </p:spPr>
        <p:txBody>
          <a:bodyPr wrap="square">
            <a:spAutoFit/>
          </a:bodyPr>
          <a:lstStyle/>
          <a:p>
            <a:pPr lvl="0"/>
            <a:r>
              <a:rPr lang="en-IN" sz="2000" dirty="0">
                <a:latin typeface="Times New Roman" pitchFamily="18" charset="0"/>
                <a:cs typeface="Times New Roman" pitchFamily="18" charset="0"/>
              </a:rPr>
              <a:t>23. P can finish a work in 10 days. P invites Q and R both of whom individually can work 3/4th as fast as he can, to join him. P also invites S and T both of whom individually can work 1/5th </a:t>
            </a:r>
            <a:r>
              <a:rPr lang="en-IN" sz="2000">
                <a:latin typeface="Times New Roman" pitchFamily="18" charset="0"/>
                <a:cs typeface="Times New Roman" pitchFamily="18" charset="0"/>
              </a:rPr>
              <a:t>as fast </a:t>
            </a:r>
            <a:r>
              <a:rPr lang="en-IN" sz="2000" dirty="0">
                <a:latin typeface="Times New Roman" pitchFamily="18" charset="0"/>
                <a:cs typeface="Times New Roman" pitchFamily="18" charset="0"/>
              </a:rPr>
              <a:t>as he can, to join him. If the five person team works the same job and they start together, how long will it take for them to finish the job? </a:t>
            </a:r>
            <a:r>
              <a:rPr lang="en-IN" sz="2000" b="1" dirty="0">
                <a:latin typeface="Times New Roman" pitchFamily="18" charset="0"/>
                <a:cs typeface="Times New Roman" pitchFamily="18" charset="0"/>
              </a:rPr>
              <a:t>[Miscellaneous]</a:t>
            </a:r>
          </a:p>
          <a:p>
            <a:pPr lvl="0"/>
            <a:r>
              <a:rPr lang="en-IN" sz="2000" dirty="0">
                <a:latin typeface="Times New Roman" pitchFamily="18" charset="0"/>
                <a:cs typeface="Times New Roman" pitchFamily="18" charset="0"/>
              </a:rPr>
              <a:t>A.50/97 days              B.87 days             C.100/29 days               D.50/29 days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71896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651350"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24. Pratik can do a piece of work in 20 days and Ravi can do it in 12 days. On which date will they complete the work, if they work together on prime number dates starting on 19th May? </a:t>
            </a:r>
          </a:p>
          <a:p>
            <a:pPr lvl="0"/>
            <a:r>
              <a:rPr lang="en-IN" sz="2000" dirty="0">
                <a:latin typeface="Times New Roman" pitchFamily="18" charset="0"/>
                <a:cs typeface="Times New Roman" pitchFamily="18" charset="0"/>
              </a:rPr>
              <a:t>A.7th June                     B. 11th </a:t>
            </a:r>
            <a:r>
              <a:rPr lang="en-IN" sz="2000" dirty="0" err="1">
                <a:latin typeface="Times New Roman" pitchFamily="18" charset="0"/>
                <a:cs typeface="Times New Roman" pitchFamily="18" charset="0"/>
              </a:rPr>
              <a:t>june</a:t>
            </a:r>
            <a:r>
              <a:rPr lang="en-IN" sz="2000" dirty="0">
                <a:latin typeface="Times New Roman" pitchFamily="18" charset="0"/>
                <a:cs typeface="Times New Roman" pitchFamily="18" charset="0"/>
              </a:rPr>
              <a:t>                 C. 13th </a:t>
            </a:r>
            <a:r>
              <a:rPr lang="en-IN" sz="2000" dirty="0" err="1">
                <a:latin typeface="Times New Roman" pitchFamily="18" charset="0"/>
                <a:cs typeface="Times New Roman" pitchFamily="18" charset="0"/>
              </a:rPr>
              <a:t>june</a:t>
            </a:r>
            <a:r>
              <a:rPr lang="en-IN" sz="2000" dirty="0">
                <a:latin typeface="Times New Roman" pitchFamily="18" charset="0"/>
                <a:cs typeface="Times New Roman" pitchFamily="18" charset="0"/>
              </a:rPr>
              <a:t>                   D. 23rd </a:t>
            </a:r>
            <a:r>
              <a:rPr lang="en-IN" sz="2000" dirty="0" err="1">
                <a:latin typeface="Times New Roman" pitchFamily="18" charset="0"/>
                <a:cs typeface="Times New Roman" pitchFamily="18" charset="0"/>
              </a:rPr>
              <a:t>june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563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3"/>
          <p:cNvSpPr>
            <a:spLocks noChangeArrowheads="1"/>
          </p:cNvSpPr>
          <p:nvPr/>
        </p:nvSpPr>
        <p:spPr bwMode="auto">
          <a:xfrm>
            <a:off x="641444" y="1535581"/>
            <a:ext cx="985368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TIME AND WORK CONCEPT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 certain amount of time (T) is taken to complete a certain work (W).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The number of units of work done per unit time is called the efficiency of work (E).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Hence, </a:t>
            </a:r>
            <a:r>
              <a:rPr kumimoji="0" lang="en-US" altLang="en-US" sz="2000" b="1"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Work (W) = Efficiency (E) x Time (T)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6" descr="Default Image"/>
          <p:cNvPicPr/>
          <p:nvPr/>
        </p:nvPicPr>
        <p:blipFill>
          <a:blip r:embed="rId3">
            <a:extLst>
              <a:ext uri="{28A0092B-C50C-407E-A947-70E740481C1C}">
                <a14:useLocalDpi xmlns:a14="http://schemas.microsoft.com/office/drawing/2010/main" val="0"/>
              </a:ext>
            </a:extLst>
          </a:blip>
          <a:srcRect/>
          <a:stretch>
            <a:fillRect/>
          </a:stretch>
        </p:blipFill>
        <p:spPr bwMode="auto">
          <a:xfrm>
            <a:off x="921194" y="4713907"/>
            <a:ext cx="8161362" cy="666025"/>
          </a:xfrm>
          <a:prstGeom prst="rect">
            <a:avLst/>
          </a:prstGeom>
          <a:noFill/>
          <a:ln>
            <a:noFill/>
          </a:ln>
        </p:spPr>
      </p:pic>
      <p:sp>
        <p:nvSpPr>
          <p:cNvPr id="9" name="Rectangle 4"/>
          <p:cNvSpPr>
            <a:spLocks noChangeArrowheads="1"/>
          </p:cNvSpPr>
          <p:nvPr/>
        </p:nvSpPr>
        <p:spPr bwMode="auto">
          <a:xfrm>
            <a:off x="0" y="0"/>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Roboto"/>
                <a:cs typeface="Arial" pitchFamily="34" charset="0"/>
              </a:rPr>
              <a:t>If persons can do W</a:t>
            </a:r>
            <a:r>
              <a:rPr kumimoji="0" lang="en-US" altLang="en-US" sz="1100" b="0" i="0" u="none" strike="noStrike" cap="none" normalizeH="0" baseline="-30000">
                <a:ln>
                  <a:noFill/>
                </a:ln>
                <a:solidFill>
                  <a:srgbClr val="333333"/>
                </a:solidFill>
                <a:effectLst/>
                <a:latin typeface="Roboto"/>
                <a:cs typeface="Arial" pitchFamily="34" charset="0"/>
              </a:rPr>
              <a:t>1</a:t>
            </a:r>
            <a:r>
              <a:rPr kumimoji="0" lang="en-US" altLang="en-US" sz="1300" b="0" i="0" u="none" strike="noStrike" cap="none" normalizeH="0" baseline="0">
                <a:ln>
                  <a:noFill/>
                </a:ln>
                <a:solidFill>
                  <a:srgbClr val="333333"/>
                </a:solidFill>
                <a:effectLst/>
                <a:latin typeface="Roboto"/>
                <a:cs typeface="Arial" pitchFamily="34" charset="0"/>
              </a:rPr>
              <a:t> work in D</a:t>
            </a:r>
            <a:r>
              <a:rPr kumimoji="0" lang="en-US" altLang="en-US" sz="1100" b="0" i="0" u="none" strike="noStrike" cap="none" normalizeH="0" baseline="-30000">
                <a:ln>
                  <a:noFill/>
                </a:ln>
                <a:solidFill>
                  <a:srgbClr val="333333"/>
                </a:solidFill>
                <a:effectLst/>
                <a:latin typeface="Roboto"/>
                <a:cs typeface="Arial" pitchFamily="34" charset="0"/>
              </a:rPr>
              <a:t>1</a:t>
            </a:r>
            <a:r>
              <a:rPr kumimoji="0" lang="en-US" altLang="en-US" sz="1300" b="0" i="0" u="none" strike="noStrike" cap="none" normalizeH="0" baseline="0">
                <a:ln>
                  <a:noFill/>
                </a:ln>
                <a:solidFill>
                  <a:srgbClr val="333333"/>
                </a:solidFill>
                <a:effectLst/>
                <a:latin typeface="Roboto"/>
                <a:cs typeface="Arial" pitchFamily="34" charset="0"/>
              </a:rPr>
              <a:t> days working T</a:t>
            </a:r>
            <a:r>
              <a:rPr kumimoji="0" lang="en-US" altLang="en-US" sz="1100" b="0" i="0" u="none" strike="noStrike" cap="none" normalizeH="0" baseline="-30000">
                <a:ln>
                  <a:noFill/>
                </a:ln>
                <a:solidFill>
                  <a:srgbClr val="333333"/>
                </a:solidFill>
                <a:effectLst/>
                <a:latin typeface="Roboto"/>
                <a:cs typeface="Arial" pitchFamily="34" charset="0"/>
              </a:rPr>
              <a:t>1</a:t>
            </a:r>
            <a:r>
              <a:rPr kumimoji="0" lang="en-US" altLang="en-US" sz="1300" b="0" i="0" u="none" strike="noStrike" cap="none" normalizeH="0" baseline="0">
                <a:ln>
                  <a:noFill/>
                </a:ln>
                <a:solidFill>
                  <a:srgbClr val="333333"/>
                </a:solidFill>
                <a:effectLst/>
                <a:latin typeface="Roboto"/>
                <a:cs typeface="Arial" pitchFamily="34" charset="0"/>
              </a:rPr>
              <a:t> hours in a day and M</a:t>
            </a:r>
            <a:r>
              <a:rPr kumimoji="0" lang="en-US" altLang="en-US" sz="1100" b="0" i="0" u="none" strike="noStrike" cap="none" normalizeH="0" baseline="-30000">
                <a:ln>
                  <a:noFill/>
                </a:ln>
                <a:solidFill>
                  <a:srgbClr val="333333"/>
                </a:solidFill>
                <a:effectLst/>
                <a:latin typeface="Roboto"/>
                <a:cs typeface="Arial" pitchFamily="34" charset="0"/>
              </a:rPr>
              <a:t>2</a:t>
            </a:r>
            <a:r>
              <a:rPr kumimoji="0" lang="en-US" altLang="en-US" sz="1300" b="0" i="0" u="none" strike="noStrike" cap="none" normalizeH="0" baseline="0">
                <a:ln>
                  <a:noFill/>
                </a:ln>
                <a:solidFill>
                  <a:srgbClr val="333333"/>
                </a:solidFill>
                <a:effectLst/>
                <a:latin typeface="Roboto"/>
                <a:cs typeface="Arial" pitchFamily="34" charset="0"/>
              </a:rPr>
              <a:t> Persons can do W</a:t>
            </a:r>
            <a:r>
              <a:rPr kumimoji="0" lang="en-US" altLang="en-US" sz="1100" b="0" i="0" u="none" strike="noStrike" cap="none" normalizeH="0" baseline="-30000">
                <a:ln>
                  <a:noFill/>
                </a:ln>
                <a:solidFill>
                  <a:srgbClr val="333333"/>
                </a:solidFill>
                <a:effectLst/>
                <a:latin typeface="Roboto"/>
                <a:cs typeface="Arial" pitchFamily="34" charset="0"/>
              </a:rPr>
              <a:t>2</a:t>
            </a:r>
            <a:r>
              <a:rPr kumimoji="0" lang="en-US" altLang="en-US" sz="1300" b="0" i="0" u="none" strike="noStrike" cap="none" normalizeH="0" baseline="0">
                <a:ln>
                  <a:noFill/>
                </a:ln>
                <a:solidFill>
                  <a:srgbClr val="333333"/>
                </a:solidFill>
                <a:effectLst/>
                <a:latin typeface="Roboto"/>
                <a:cs typeface="Arial" pitchFamily="34" charset="0"/>
              </a:rPr>
              <a:t> work in D</a:t>
            </a:r>
            <a:r>
              <a:rPr kumimoji="0" lang="en-US" altLang="en-US" sz="1100" b="0" i="0" u="none" strike="noStrike" cap="none" normalizeH="0" baseline="-30000">
                <a:ln>
                  <a:noFill/>
                </a:ln>
                <a:solidFill>
                  <a:srgbClr val="333333"/>
                </a:solidFill>
                <a:effectLst/>
                <a:latin typeface="Roboto"/>
                <a:cs typeface="Arial" pitchFamily="34" charset="0"/>
              </a:rPr>
              <a:t>2</a:t>
            </a:r>
            <a:r>
              <a:rPr kumimoji="0" lang="en-US" altLang="en-US" sz="1300" b="0" i="0" u="none" strike="noStrike" cap="none" normalizeH="0" baseline="0">
                <a:ln>
                  <a:noFill/>
                </a:ln>
                <a:solidFill>
                  <a:srgbClr val="333333"/>
                </a:solidFill>
                <a:effectLst/>
                <a:latin typeface="Roboto"/>
                <a:cs typeface="Arial" pitchFamily="34" charset="0"/>
              </a:rPr>
              <a:t> days working T</a:t>
            </a:r>
            <a:r>
              <a:rPr kumimoji="0" lang="en-US" altLang="en-US" sz="1100" b="0" i="0" u="none" strike="noStrike" cap="none" normalizeH="0" baseline="-30000">
                <a:ln>
                  <a:noFill/>
                </a:ln>
                <a:solidFill>
                  <a:srgbClr val="333333"/>
                </a:solidFill>
                <a:effectLst/>
                <a:latin typeface="Roboto"/>
                <a:cs typeface="Arial" pitchFamily="34" charset="0"/>
              </a:rPr>
              <a:t>2</a:t>
            </a:r>
            <a:r>
              <a:rPr kumimoji="0" lang="en-US" altLang="en-US" sz="1300" b="0" i="0" u="none" strike="noStrike" cap="none" normalizeH="0" baseline="0">
                <a:ln>
                  <a:noFill/>
                </a:ln>
                <a:solidFill>
                  <a:srgbClr val="333333"/>
                </a:solidFill>
                <a:effectLst/>
                <a:latin typeface="Roboto"/>
                <a:cs typeface="Arial" pitchFamily="34" charset="0"/>
              </a:rPr>
              <a:t> hours in a day then the relationship between them is</a:t>
            </a:r>
            <a:br>
              <a:rPr kumimoji="0" lang="en-US" altLang="en-US" sz="11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sng" strike="noStrike" cap="none" normalizeH="0" baseline="0">
                <a:ln>
                  <a:noFill/>
                </a:ln>
                <a:solidFill>
                  <a:srgbClr val="0000CC"/>
                </a:solidFill>
                <a:effectLst/>
                <a:latin typeface="Roboto"/>
                <a:cs typeface="Arial" pitchFamily="34" charset="0"/>
                <a:hlinkClick r:id="rId4"/>
              </a:rPr>
              <a:t>  </a:t>
            </a:r>
            <a:endParaRPr kumimoji="0" lang="en-US" altLang="en-US" sz="3300" b="0" i="0" u="sng" strike="noStrike" cap="none" normalizeH="0" baseline="0">
              <a:ln>
                <a:noFill/>
              </a:ln>
              <a:solidFill>
                <a:srgbClr val="0000CC"/>
              </a:solidFill>
              <a:effectLst/>
              <a:latin typeface="Roboto"/>
              <a:cs typeface="Arial" pitchFamily="34" charset="0"/>
            </a:endParaRPr>
          </a:p>
        </p:txBody>
      </p:sp>
    </p:spTree>
    <p:extLst>
      <p:ext uri="{BB962C8B-B14F-4D97-AF65-F5344CB8AC3E}">
        <p14:creationId xmlns:p14="http://schemas.microsoft.com/office/powerpoint/2010/main" val="420566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631216"/>
          </a:xfrm>
          <a:prstGeom prst="rect">
            <a:avLst/>
          </a:prstGeom>
        </p:spPr>
        <p:txBody>
          <a:bodyPr wrap="square">
            <a:spAutoFit/>
          </a:bodyPr>
          <a:lstStyle/>
          <a:p>
            <a:pPr lvl="0"/>
            <a:r>
              <a:rPr lang="en-US" sz="2000" dirty="0">
                <a:latin typeface="Times New Roman" pitchFamily="18" charset="0"/>
                <a:cs typeface="Times New Roman" pitchFamily="18" charset="0"/>
              </a:rPr>
              <a:t>25. </a:t>
            </a:r>
            <a:r>
              <a:rPr lang="en-IN" sz="2000" dirty="0">
                <a:latin typeface="Times New Roman" pitchFamily="18" charset="0"/>
                <a:cs typeface="Times New Roman" pitchFamily="18" charset="0"/>
              </a:rPr>
              <a:t>A and B can do a piece of work in 24 days and B and C can do the same piece of work in 32 days. A work for 10 days and B work for 14 days and C complete the remaining work in 28 days then in approximate how many days C alone would complete the same work ?</a:t>
            </a:r>
            <a:r>
              <a:rPr lang="en-IN" sz="2000" b="1" dirty="0">
                <a:latin typeface="Times New Roman" pitchFamily="18" charset="0"/>
                <a:cs typeface="Times New Roman" pitchFamily="18" charset="0"/>
              </a:rPr>
              <a:t> [Miscellaneous]</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36 days                    B. 40 days                      C. 50 days                        D. None</a:t>
            </a:r>
          </a:p>
        </p:txBody>
      </p:sp>
    </p:spTree>
    <p:extLst>
      <p:ext uri="{BB962C8B-B14F-4D97-AF65-F5344CB8AC3E}">
        <p14:creationId xmlns:p14="http://schemas.microsoft.com/office/powerpoint/2010/main" val="2238188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272956" y="964504"/>
            <a:ext cx="10035964" cy="2554545"/>
          </a:xfrm>
          <a:prstGeom prst="rect">
            <a:avLst/>
          </a:prstGeom>
        </p:spPr>
        <p:txBody>
          <a:bodyPr wrap="square">
            <a:spAutoFit/>
          </a:bodyPr>
          <a:lstStyle/>
          <a:p>
            <a:r>
              <a:rPr lang="en-IN" sz="2000" b="1" dirty="0">
                <a:latin typeface="Times New Roman" pitchFamily="18" charset="0"/>
                <a:cs typeface="Times New Roman" pitchFamily="18" charset="0"/>
              </a:rPr>
              <a:t>Direction(26-29)</a:t>
            </a:r>
          </a:p>
          <a:p>
            <a:r>
              <a:rPr lang="en-IN" sz="2000" b="1" dirty="0">
                <a:latin typeface="Times New Roman" pitchFamily="18" charset="0"/>
                <a:cs typeface="Times New Roman" pitchFamily="18" charset="0"/>
              </a:rPr>
              <a:t>Study the table chart carefully and give the answer carefully.</a:t>
            </a:r>
          </a:p>
          <a:p>
            <a:r>
              <a:rPr lang="en-IN" sz="2000" dirty="0">
                <a:latin typeface="Times New Roman" pitchFamily="18" charset="0"/>
                <a:cs typeface="Times New Roman" pitchFamily="18" charset="0"/>
              </a:rPr>
              <a:t>26. A and B started the work and they together worked for 10 days then</a:t>
            </a:r>
          </a:p>
          <a:p>
            <a:r>
              <a:rPr lang="en-IN" sz="2000" dirty="0">
                <a:latin typeface="Times New Roman" pitchFamily="18" charset="0"/>
                <a:cs typeface="Times New Roman" pitchFamily="18" charset="0"/>
              </a:rPr>
              <a:t>both left the work and C joined the work and complete the remaining </a:t>
            </a:r>
          </a:p>
          <a:p>
            <a:r>
              <a:rPr lang="en-IN" sz="2000" dirty="0">
                <a:latin typeface="Times New Roman" pitchFamily="18" charset="0"/>
                <a:cs typeface="Times New Roman" pitchFamily="18" charset="0"/>
              </a:rPr>
              <a:t>work. Find for how many days C worked?</a:t>
            </a:r>
          </a:p>
          <a:p>
            <a:pPr marL="457200" indent="-457200">
              <a:buAutoNum type="alphaUcPeriod"/>
            </a:pPr>
            <a:r>
              <a:rPr lang="en-IN" sz="2000" dirty="0">
                <a:latin typeface="Times New Roman" pitchFamily="18" charset="0"/>
                <a:cs typeface="Times New Roman" pitchFamily="18" charset="0"/>
              </a:rPr>
              <a:t>3 days		B. 4 days</a:t>
            </a:r>
          </a:p>
          <a:p>
            <a:r>
              <a:rPr lang="en-IN" sz="2000" dirty="0">
                <a:latin typeface="Times New Roman" pitchFamily="18" charset="0"/>
                <a:cs typeface="Times New Roman" pitchFamily="18" charset="0"/>
              </a:rPr>
              <a:t>C.   5.5 days		D.10days</a:t>
            </a:r>
          </a:p>
          <a:p>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433" y="964504"/>
            <a:ext cx="4162567" cy="242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00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272956" y="964504"/>
            <a:ext cx="10035964" cy="1631216"/>
          </a:xfrm>
          <a:prstGeom prst="rect">
            <a:avLst/>
          </a:prstGeom>
        </p:spPr>
        <p:txBody>
          <a:bodyPr wrap="square">
            <a:spAutoFit/>
          </a:bodyPr>
          <a:lstStyle/>
          <a:p>
            <a:r>
              <a:rPr lang="en-IN" sz="2000" dirty="0">
                <a:latin typeface="Times New Roman" pitchFamily="18" charset="0"/>
                <a:cs typeface="Times New Roman" pitchFamily="18" charset="0"/>
              </a:rPr>
              <a:t>27. D and E together started the work together. After 20 days D left the </a:t>
            </a:r>
          </a:p>
          <a:p>
            <a:r>
              <a:rPr lang="en-IN" sz="2000" dirty="0">
                <a:latin typeface="Times New Roman" pitchFamily="18" charset="0"/>
                <a:cs typeface="Times New Roman" pitchFamily="18" charset="0"/>
              </a:rPr>
              <a:t>Work. In how many days E alone can do the remaining work? </a:t>
            </a:r>
          </a:p>
          <a:p>
            <a:pPr marL="457200" indent="-457200">
              <a:buAutoNum type="alphaUcPeriod"/>
            </a:pPr>
            <a:r>
              <a:rPr lang="en-IN" sz="2000" dirty="0">
                <a:latin typeface="Times New Roman" pitchFamily="18" charset="0"/>
                <a:cs typeface="Times New Roman" pitchFamily="18" charset="0"/>
              </a:rPr>
              <a:t>3 days		B. 4 days</a:t>
            </a:r>
          </a:p>
          <a:p>
            <a:r>
              <a:rPr lang="en-IN" sz="2000" dirty="0">
                <a:latin typeface="Times New Roman" pitchFamily="18" charset="0"/>
                <a:cs typeface="Times New Roman" pitchFamily="18" charset="0"/>
              </a:rPr>
              <a:t>C.   5 days		D. 4.5 days</a:t>
            </a:r>
          </a:p>
          <a:p>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433" y="964504"/>
            <a:ext cx="4162567" cy="242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371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272956" y="964504"/>
            <a:ext cx="10035964" cy="1631216"/>
          </a:xfrm>
          <a:prstGeom prst="rect">
            <a:avLst/>
          </a:prstGeom>
        </p:spPr>
        <p:txBody>
          <a:bodyPr wrap="square">
            <a:spAutoFit/>
          </a:bodyPr>
          <a:lstStyle/>
          <a:p>
            <a:r>
              <a:rPr lang="en-IN" sz="2000" dirty="0">
                <a:latin typeface="Times New Roman" pitchFamily="18" charset="0"/>
                <a:cs typeface="Times New Roman" pitchFamily="18" charset="0"/>
              </a:rPr>
              <a:t>28. In how many days A and E together could do the complete work, if</a:t>
            </a:r>
          </a:p>
          <a:p>
            <a:r>
              <a:rPr lang="en-IN" sz="2000" dirty="0">
                <a:latin typeface="Times New Roman" pitchFamily="18" charset="0"/>
                <a:cs typeface="Times New Roman" pitchFamily="18" charset="0"/>
              </a:rPr>
              <a:t>both works with their half of the efficiency?</a:t>
            </a:r>
          </a:p>
          <a:p>
            <a:pPr marL="457200" indent="-457200">
              <a:buAutoNum type="alphaUcPeriod"/>
            </a:pPr>
            <a:r>
              <a:rPr lang="en-IN" sz="2000" dirty="0">
                <a:latin typeface="Times New Roman" pitchFamily="18" charset="0"/>
                <a:cs typeface="Times New Roman" pitchFamily="18" charset="0"/>
              </a:rPr>
              <a:t>30 days		B. 40 days</a:t>
            </a:r>
          </a:p>
          <a:p>
            <a:r>
              <a:rPr lang="en-IN" sz="2000" dirty="0">
                <a:latin typeface="Times New Roman" pitchFamily="18" charset="0"/>
                <a:cs typeface="Times New Roman" pitchFamily="18" charset="0"/>
              </a:rPr>
              <a:t>C.    50 days		D. 53 days</a:t>
            </a:r>
          </a:p>
          <a:p>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433" y="964504"/>
            <a:ext cx="4162567" cy="242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07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272956" y="964504"/>
            <a:ext cx="10035964" cy="1631216"/>
          </a:xfrm>
          <a:prstGeom prst="rect">
            <a:avLst/>
          </a:prstGeom>
        </p:spPr>
        <p:txBody>
          <a:bodyPr wrap="square">
            <a:spAutoFit/>
          </a:bodyPr>
          <a:lstStyle/>
          <a:p>
            <a:r>
              <a:rPr lang="en-IN" sz="2000" dirty="0">
                <a:latin typeface="Times New Roman" pitchFamily="18" charset="0"/>
                <a:cs typeface="Times New Roman" pitchFamily="18" charset="0"/>
              </a:rPr>
              <a:t>29. If A and C works in alternate days in how many days work will be </a:t>
            </a:r>
          </a:p>
          <a:p>
            <a:r>
              <a:rPr lang="en-IN" sz="2000" dirty="0">
                <a:latin typeface="Times New Roman" pitchFamily="18" charset="0"/>
                <a:cs typeface="Times New Roman" pitchFamily="18" charset="0"/>
              </a:rPr>
              <a:t>completed?</a:t>
            </a:r>
          </a:p>
          <a:p>
            <a:pPr marL="457200" indent="-457200">
              <a:buAutoNum type="alphaUcPeriod"/>
            </a:pPr>
            <a:r>
              <a:rPr lang="en-IN" sz="2000" dirty="0">
                <a:latin typeface="Times New Roman" pitchFamily="18" charset="0"/>
                <a:cs typeface="Times New Roman" pitchFamily="18" charset="0"/>
              </a:rPr>
              <a:t>25 days		B. 28 days</a:t>
            </a:r>
          </a:p>
          <a:p>
            <a:r>
              <a:rPr lang="en-IN" sz="2000" dirty="0">
                <a:latin typeface="Times New Roman" pitchFamily="18" charset="0"/>
                <a:cs typeface="Times New Roman" pitchFamily="18" charset="0"/>
              </a:rPr>
              <a:t>C.   30 days		D. 35 days</a:t>
            </a:r>
          </a:p>
          <a:p>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433" y="964504"/>
            <a:ext cx="4162567" cy="242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315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3477875"/>
          </a:xfrm>
          <a:prstGeom prst="rect">
            <a:avLst/>
          </a:prstGeom>
        </p:spPr>
        <p:txBody>
          <a:bodyPr wrap="square">
            <a:spAutoFit/>
          </a:bodyPr>
          <a:lstStyle/>
          <a:p>
            <a:r>
              <a:rPr lang="en-IN" sz="2000" dirty="0">
                <a:latin typeface="Times New Roman" pitchFamily="18" charset="0"/>
                <a:cs typeface="Times New Roman" pitchFamily="18" charset="0"/>
              </a:rPr>
              <a:t>30. Find in how many days A alone can do the work?</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I</a:t>
            </a:r>
            <a:r>
              <a:rPr lang="en-IN" sz="2000" dirty="0">
                <a:latin typeface="Times New Roman" pitchFamily="18" charset="0"/>
                <a:cs typeface="Times New Roman" pitchFamily="18" charset="0"/>
              </a:rPr>
              <a:t>: If A and B do a work together for 10 days and B left the work and A do the remaining work in 20 days.</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II</a:t>
            </a:r>
            <a:r>
              <a:rPr lang="en-IN" sz="2000" dirty="0">
                <a:latin typeface="Times New Roman" pitchFamily="18" charset="0"/>
                <a:cs typeface="Times New Roman" pitchFamily="18" charset="0"/>
              </a:rPr>
              <a:t>: B can do the work in 15 days</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 I alone sufficient while II alone not sufficient to answer</a:t>
            </a:r>
          </a:p>
          <a:p>
            <a:r>
              <a:rPr lang="en-IN" sz="2000" dirty="0">
                <a:latin typeface="Times New Roman" pitchFamily="18" charset="0"/>
                <a:cs typeface="Times New Roman" pitchFamily="18" charset="0"/>
              </a:rPr>
              <a:t>B) II alone sufficient while I alone not sufficient to answer</a:t>
            </a:r>
          </a:p>
          <a:p>
            <a:r>
              <a:rPr lang="en-IN" sz="2000" dirty="0">
                <a:latin typeface="Times New Roman" pitchFamily="18" charset="0"/>
                <a:cs typeface="Times New Roman" pitchFamily="18" charset="0"/>
              </a:rPr>
              <a:t>C) Either I or II alone sufficient to answer</a:t>
            </a:r>
          </a:p>
          <a:p>
            <a:r>
              <a:rPr lang="en-IN" sz="2000" dirty="0">
                <a:latin typeface="Times New Roman" pitchFamily="18" charset="0"/>
                <a:cs typeface="Times New Roman" pitchFamily="18" charset="0"/>
              </a:rPr>
              <a:t>D) Both I and II are not sufficient to answer</a:t>
            </a:r>
          </a:p>
          <a:p>
            <a:r>
              <a:rPr lang="en-IN" sz="2000" dirty="0">
                <a:latin typeface="Times New Roman" pitchFamily="18" charset="0"/>
                <a:cs typeface="Times New Roman" pitchFamily="18" charset="0"/>
              </a:rPr>
              <a:t>E) Both I and II are necessary to answer</a:t>
            </a:r>
          </a:p>
          <a:p>
            <a:pPr lvl="0"/>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784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3477875"/>
          </a:xfrm>
          <a:prstGeom prst="rect">
            <a:avLst/>
          </a:prstGeom>
        </p:spPr>
        <p:txBody>
          <a:bodyPr wrap="square">
            <a:spAutoFit/>
          </a:bodyPr>
          <a:lstStyle/>
          <a:p>
            <a:r>
              <a:rPr lang="en-IN" sz="2000" dirty="0">
                <a:latin typeface="Times New Roman" pitchFamily="18" charset="0"/>
                <a:cs typeface="Times New Roman" pitchFamily="18" charset="0"/>
              </a:rPr>
              <a:t>31. A alone can complete a work in 24 days. How many days will A,B,C together take to complete the work ?.</a:t>
            </a:r>
          </a:p>
          <a:p>
            <a:r>
              <a:rPr lang="en-IN" sz="2000" b="1" dirty="0">
                <a:latin typeface="Times New Roman" pitchFamily="18" charset="0"/>
                <a:cs typeface="Times New Roman" pitchFamily="18" charset="0"/>
              </a:rPr>
              <a:t>I.</a:t>
            </a:r>
            <a:r>
              <a:rPr lang="en-IN" sz="2000" dirty="0">
                <a:latin typeface="Times New Roman" pitchFamily="18" charset="0"/>
                <a:cs typeface="Times New Roman" pitchFamily="18" charset="0"/>
              </a:rPr>
              <a:t> A and B together can complete the work in 6 days.</a:t>
            </a:r>
          </a:p>
          <a:p>
            <a:r>
              <a:rPr lang="en-IN" sz="2000" b="1" dirty="0">
                <a:latin typeface="Times New Roman" pitchFamily="18" charset="0"/>
                <a:cs typeface="Times New Roman" pitchFamily="18" charset="0"/>
              </a:rPr>
              <a:t>II.</a:t>
            </a:r>
            <a:r>
              <a:rPr lang="en-IN" sz="2000" dirty="0">
                <a:latin typeface="Times New Roman" pitchFamily="18" charset="0"/>
                <a:cs typeface="Times New Roman" pitchFamily="18" charset="0"/>
              </a:rPr>
              <a:t> B and C together can complete the work in 12 days.</a:t>
            </a:r>
          </a:p>
          <a:p>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A) I alone sufficient while II alone not sufficient to answer</a:t>
            </a:r>
          </a:p>
          <a:p>
            <a:r>
              <a:rPr lang="en-IN" sz="2000" dirty="0">
                <a:latin typeface="Times New Roman" pitchFamily="18" charset="0"/>
                <a:cs typeface="Times New Roman" pitchFamily="18" charset="0"/>
              </a:rPr>
              <a:t>B) II alone sufficient while I alone not sufficient to answer</a:t>
            </a:r>
          </a:p>
          <a:p>
            <a:r>
              <a:rPr lang="en-IN" sz="2000" dirty="0">
                <a:latin typeface="Times New Roman" pitchFamily="18" charset="0"/>
                <a:cs typeface="Times New Roman" pitchFamily="18" charset="0"/>
              </a:rPr>
              <a:t>C) Either I or II alone sufficient to answer</a:t>
            </a:r>
          </a:p>
          <a:p>
            <a:r>
              <a:rPr lang="en-IN" sz="2000" dirty="0">
                <a:latin typeface="Times New Roman" pitchFamily="18" charset="0"/>
                <a:cs typeface="Times New Roman" pitchFamily="18" charset="0"/>
              </a:rPr>
              <a:t>D) Both I and II are not sufficient to answer</a:t>
            </a:r>
          </a:p>
          <a:p>
            <a:r>
              <a:rPr lang="en-IN" sz="2000" dirty="0">
                <a:latin typeface="Times New Roman" pitchFamily="18" charset="0"/>
                <a:cs typeface="Times New Roman" pitchFamily="18" charset="0"/>
              </a:rPr>
              <a:t>E) Both I and II are necessary to answer</a:t>
            </a:r>
          </a:p>
          <a:p>
            <a:pPr lvl="0"/>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92623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3170099"/>
          </a:xfrm>
          <a:prstGeom prst="rect">
            <a:avLst/>
          </a:prstGeom>
        </p:spPr>
        <p:txBody>
          <a:bodyPr wrap="square">
            <a:spAutoFit/>
          </a:bodyPr>
          <a:lstStyle/>
          <a:p>
            <a:r>
              <a:rPr lang="en-IN" sz="2000" dirty="0">
                <a:latin typeface="Times New Roman" pitchFamily="18" charset="0"/>
                <a:cs typeface="Times New Roman" pitchFamily="18" charset="0"/>
              </a:rPr>
              <a:t>32. A is twice as efficient as B. In  how many days both together can complete that work?  </a:t>
            </a:r>
          </a:p>
          <a:p>
            <a:r>
              <a:rPr lang="en-IN" sz="2000" b="1" dirty="0">
                <a:latin typeface="Times New Roman" pitchFamily="18" charset="0"/>
                <a:cs typeface="Times New Roman" pitchFamily="18" charset="0"/>
              </a:rPr>
              <a:t>I.</a:t>
            </a:r>
            <a:r>
              <a:rPr lang="en-IN" sz="2000" dirty="0">
                <a:latin typeface="Times New Roman" pitchFamily="18" charset="0"/>
                <a:cs typeface="Times New Roman" pitchFamily="18" charset="0"/>
              </a:rPr>
              <a:t> A  can complete the work in 10 days.</a:t>
            </a:r>
          </a:p>
          <a:p>
            <a:r>
              <a:rPr lang="en-IN" sz="2000" b="1" dirty="0">
                <a:latin typeface="Times New Roman" pitchFamily="18" charset="0"/>
                <a:cs typeface="Times New Roman" pitchFamily="18" charset="0"/>
              </a:rPr>
              <a:t>II.</a:t>
            </a:r>
            <a:r>
              <a:rPr lang="en-IN" sz="2000" dirty="0">
                <a:latin typeface="Times New Roman" pitchFamily="18" charset="0"/>
                <a:cs typeface="Times New Roman" pitchFamily="18" charset="0"/>
              </a:rPr>
              <a:t> B  can complete the work in 20 days.</a:t>
            </a:r>
          </a:p>
          <a:p>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A) I alone sufficient while II alone not sufficient to answer</a:t>
            </a:r>
          </a:p>
          <a:p>
            <a:r>
              <a:rPr lang="en-IN" sz="2000" dirty="0">
                <a:latin typeface="Times New Roman" pitchFamily="18" charset="0"/>
                <a:cs typeface="Times New Roman" pitchFamily="18" charset="0"/>
              </a:rPr>
              <a:t>B) II alone sufficient while I alone not sufficient to answer</a:t>
            </a:r>
          </a:p>
          <a:p>
            <a:r>
              <a:rPr lang="en-IN" sz="2000" dirty="0">
                <a:latin typeface="Times New Roman" pitchFamily="18" charset="0"/>
                <a:cs typeface="Times New Roman" pitchFamily="18" charset="0"/>
              </a:rPr>
              <a:t>C) Either I or II alone sufficient to answer</a:t>
            </a:r>
          </a:p>
          <a:p>
            <a:r>
              <a:rPr lang="en-IN" sz="2000" dirty="0">
                <a:latin typeface="Times New Roman" pitchFamily="18" charset="0"/>
                <a:cs typeface="Times New Roman" pitchFamily="18" charset="0"/>
              </a:rPr>
              <a:t>D) Both I and II are not sufficient to answer</a:t>
            </a:r>
          </a:p>
          <a:p>
            <a:r>
              <a:rPr lang="en-IN" sz="2000" dirty="0">
                <a:latin typeface="Times New Roman" pitchFamily="18" charset="0"/>
                <a:cs typeface="Times New Roman" pitchFamily="18" charset="0"/>
              </a:rPr>
              <a:t>E) Both I and II are necessary to answer</a:t>
            </a:r>
          </a:p>
          <a:p>
            <a:pPr lvl="0"/>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6380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2862322"/>
          </a:xfrm>
          <a:prstGeom prst="rect">
            <a:avLst/>
          </a:prstGeom>
        </p:spPr>
        <p:txBody>
          <a:bodyPr wrap="square">
            <a:spAutoFit/>
          </a:bodyPr>
          <a:lstStyle/>
          <a:p>
            <a:r>
              <a:rPr lang="en-IN" sz="2000" dirty="0">
                <a:latin typeface="Times New Roman" pitchFamily="18" charset="0"/>
                <a:cs typeface="Times New Roman" pitchFamily="18" charset="0"/>
              </a:rPr>
              <a:t>33. Find in how many days A alone can do the work?</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I</a:t>
            </a:r>
            <a:r>
              <a:rPr lang="en-IN" sz="2000" dirty="0">
                <a:latin typeface="Times New Roman" pitchFamily="18" charset="0"/>
                <a:cs typeface="Times New Roman" pitchFamily="18" charset="0"/>
              </a:rPr>
              <a:t>: If A and B works in alternate days they can complete a work in 10 ¼ days. </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II</a:t>
            </a:r>
            <a:r>
              <a:rPr lang="en-IN" sz="2000" dirty="0">
                <a:latin typeface="Times New Roman" pitchFamily="18" charset="0"/>
                <a:cs typeface="Times New Roman" pitchFamily="18" charset="0"/>
              </a:rPr>
              <a:t>: The ratio of efficiency of A and B is 4:3.</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 Only I</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B) Only II</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C) Either I or II</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D) Neither I nor II</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E) Both I and II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55794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3477875"/>
          </a:xfrm>
          <a:prstGeom prst="rect">
            <a:avLst/>
          </a:prstGeom>
        </p:spPr>
        <p:txBody>
          <a:bodyPr wrap="square">
            <a:spAutoFit/>
          </a:bodyPr>
          <a:lstStyle/>
          <a:p>
            <a:r>
              <a:rPr lang="en-IN" sz="2000" dirty="0">
                <a:latin typeface="Times New Roman" pitchFamily="18" charset="0"/>
                <a:cs typeface="Times New Roman" pitchFamily="18" charset="0"/>
              </a:rPr>
              <a:t>34. </a:t>
            </a:r>
            <a:r>
              <a:rPr lang="en-IN" sz="2000" dirty="0" err="1">
                <a:latin typeface="Times New Roman" pitchFamily="18" charset="0"/>
                <a:cs typeface="Times New Roman" pitchFamily="18" charset="0"/>
              </a:rPr>
              <a:t>Prashant</a:t>
            </a:r>
            <a:r>
              <a:rPr lang="en-IN" sz="2000" dirty="0">
                <a:latin typeface="Times New Roman" pitchFamily="18" charset="0"/>
                <a:cs typeface="Times New Roman" pitchFamily="18" charset="0"/>
              </a:rPr>
              <a:t> works for 8 days and leave the job. In how many days Amit can finish the </a:t>
            </a:r>
            <a:r>
              <a:rPr lang="en-IN" sz="2000" dirty="0" err="1">
                <a:latin typeface="Times New Roman" pitchFamily="18" charset="0"/>
                <a:cs typeface="Times New Roman" pitchFamily="18" charset="0"/>
              </a:rPr>
              <a:t>remining</a:t>
            </a:r>
            <a:r>
              <a:rPr lang="en-IN" sz="2000" dirty="0">
                <a:latin typeface="Times New Roman" pitchFamily="18" charset="0"/>
                <a:cs typeface="Times New Roman" pitchFamily="18" charset="0"/>
              </a:rPr>
              <a:t> work? </a:t>
            </a:r>
          </a:p>
          <a:p>
            <a:r>
              <a:rPr lang="en-IN" sz="2000" b="1" dirty="0">
                <a:latin typeface="Times New Roman" pitchFamily="18" charset="0"/>
                <a:cs typeface="Times New Roman" pitchFamily="18" charset="0"/>
              </a:rPr>
              <a:t>I.</a:t>
            </a:r>
            <a:r>
              <a:rPr lang="en-IN" sz="2000" dirty="0">
                <a:latin typeface="Times New Roman" pitchFamily="18" charset="0"/>
                <a:cs typeface="Times New Roman" pitchFamily="18" charset="0"/>
              </a:rPr>
              <a:t> Amit can complete the work in 16 days.</a:t>
            </a:r>
          </a:p>
          <a:p>
            <a:r>
              <a:rPr lang="en-IN" sz="2000" b="1" dirty="0">
                <a:latin typeface="Times New Roman" pitchFamily="18" charset="0"/>
                <a:cs typeface="Times New Roman" pitchFamily="18" charset="0"/>
              </a:rPr>
              <a:t>II.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Prashant</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Amit</a:t>
            </a:r>
            <a:r>
              <a:rPr lang="en-IN" sz="2000" dirty="0">
                <a:latin typeface="Times New Roman" pitchFamily="18" charset="0"/>
                <a:cs typeface="Times New Roman" pitchFamily="18" charset="0"/>
              </a:rPr>
              <a:t>  can complete the work in 13 1/3 days.</a:t>
            </a:r>
          </a:p>
          <a:p>
            <a:r>
              <a:rPr lang="en-IN" sz="2000" b="1" dirty="0">
                <a:latin typeface="Times New Roman" pitchFamily="18" charset="0"/>
                <a:cs typeface="Times New Roman" pitchFamily="18" charset="0"/>
              </a:rPr>
              <a:t>III.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Amit</a:t>
            </a:r>
            <a:r>
              <a:rPr lang="en-IN" sz="2000" dirty="0">
                <a:latin typeface="Times New Roman" pitchFamily="18" charset="0"/>
                <a:cs typeface="Times New Roman" pitchFamily="18" charset="0"/>
              </a:rPr>
              <a:t> is twice as efficient as </a:t>
            </a:r>
            <a:r>
              <a:rPr lang="en-IN" sz="2000" dirty="0" err="1">
                <a:latin typeface="Times New Roman" pitchFamily="18" charset="0"/>
                <a:cs typeface="Times New Roman" pitchFamily="18" charset="0"/>
              </a:rPr>
              <a:t>Prashant</a:t>
            </a:r>
            <a:r>
              <a:rPr lang="en-IN" sz="2000" dirty="0">
                <a:latin typeface="Times New Roman" pitchFamily="18" charset="0"/>
                <a:cs typeface="Times New Roman" pitchFamily="18" charset="0"/>
              </a:rPr>
              <a:t>.</a:t>
            </a:r>
          </a:p>
          <a:p>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A) Only I and III </a:t>
            </a:r>
          </a:p>
          <a:p>
            <a:r>
              <a:rPr lang="en-IN" sz="2000" dirty="0">
                <a:latin typeface="Times New Roman" pitchFamily="18" charset="0"/>
                <a:cs typeface="Times New Roman" pitchFamily="18" charset="0"/>
              </a:rPr>
              <a:t>B) Only I and II</a:t>
            </a:r>
          </a:p>
          <a:p>
            <a:r>
              <a:rPr lang="en-IN" sz="2000" dirty="0">
                <a:latin typeface="Times New Roman" pitchFamily="18" charset="0"/>
                <a:cs typeface="Times New Roman" pitchFamily="18" charset="0"/>
              </a:rPr>
              <a:t>C) Any two of the three. </a:t>
            </a:r>
          </a:p>
          <a:p>
            <a:r>
              <a:rPr lang="en-IN" sz="2000" dirty="0">
                <a:latin typeface="Times New Roman" pitchFamily="18" charset="0"/>
                <a:cs typeface="Times New Roman" pitchFamily="18" charset="0"/>
              </a:rPr>
              <a:t>D) Only II and III. </a:t>
            </a:r>
          </a:p>
          <a:p>
            <a:pPr lvl="0"/>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0331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2" name="Rectangle 1"/>
          <p:cNvSpPr/>
          <p:nvPr/>
        </p:nvSpPr>
        <p:spPr>
          <a:xfrm>
            <a:off x="414637" y="1019749"/>
            <a:ext cx="6272871" cy="584775"/>
          </a:xfrm>
          <a:prstGeom prst="rect">
            <a:avLst/>
          </a:prstGeom>
        </p:spPr>
        <p:txBody>
          <a:bodyPr wrap="none">
            <a:spAutoFit/>
          </a:bodyPr>
          <a:lstStyle/>
          <a:p>
            <a:r>
              <a:rPr lang="en-IN" sz="3200" b="1" dirty="0"/>
              <a:t>Formulas Including Short Tricks</a:t>
            </a:r>
          </a:p>
        </p:txBody>
      </p:sp>
      <p:sp>
        <p:nvSpPr>
          <p:cNvPr id="3" name="Rectangle 2"/>
          <p:cNvSpPr/>
          <p:nvPr/>
        </p:nvSpPr>
        <p:spPr>
          <a:xfrm>
            <a:off x="646649" y="1820922"/>
            <a:ext cx="9575524" cy="646331"/>
          </a:xfrm>
          <a:prstGeom prst="rect">
            <a:avLst/>
          </a:prstGeom>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M</a:t>
            </a:r>
            <a:r>
              <a:rPr lang="en-US" baseline="-25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persons can do W</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work in D</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days working 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hours in a day and M</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Persons can do 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work in D</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days working T</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hours in a day then the relationship between them is</a:t>
            </a: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2646363"/>
            <a:ext cx="2691452" cy="77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414637" y="3896825"/>
            <a:ext cx="10735584" cy="166199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R="0" lvl="0" algn="l" defTabSz="914400" rtl="0" eaLnBrk="1" fontAlgn="base" latinLnBrk="0" hangingPunct="1">
              <a:lnSpc>
                <a:spcPct val="100000"/>
              </a:lnSpc>
              <a:spcBef>
                <a:spcPct val="0"/>
              </a:spcBef>
              <a:spcAft>
                <a:spcPct val="0"/>
              </a:spcAft>
              <a:buClrTx/>
              <a:buSzTx/>
              <a:tabLst/>
            </a:pPr>
            <a:r>
              <a:rPr kumimoji="0" lang="en-US" altLang="en-US" b="0" i="0" u="none" strike="noStrike" cap="none" normalizeH="0" baseline="0" dirty="0">
                <a:ln>
                  <a:noFill/>
                </a:ln>
                <a:solidFill>
                  <a:srgbClr val="333333"/>
                </a:solidFill>
                <a:effectLst/>
                <a:latin typeface="Roboto"/>
                <a:cs typeface="Arial" pitchFamily="34" charset="0"/>
              </a:rPr>
              <a:t>      2.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A can do a piece of work in x days and B can do the same work in y days then (A + B)’s  one day</a:t>
            </a:r>
          </a:p>
          <a:p>
            <a:pPr marR="0" lvl="0" algn="l" defTabSz="914400" rtl="0" eaLnBrk="1" fontAlgn="base" latinLnBrk="0" hangingPunct="1">
              <a:lnSpc>
                <a:spcPct val="100000"/>
              </a:lnSpc>
              <a:spcBef>
                <a:spcPct val="0"/>
              </a:spcBef>
              <a:spcAft>
                <a:spcPct val="0"/>
              </a:spcAft>
              <a:buClrTx/>
              <a:buSzTx/>
              <a:tabLst/>
            </a:pPr>
            <a:r>
              <a:rPr lang="en-US" altLang="en-US" dirty="0">
                <a:solidFill>
                  <a:srgbClr val="333333"/>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work.</a:t>
            </a:r>
            <a:endParaRPr lang="en-US" altLang="en-US" dirty="0">
              <a:latin typeface="Times New Roman" panose="02020603050405020304" pitchFamily="18" charset="0"/>
              <a:cs typeface="Times New Roman" panose="02020603050405020304" pitchFamily="18" charset="0"/>
            </a:endParaRPr>
          </a:p>
          <a:p>
            <a:pPr marR="0" lvl="0" algn="l" defTabSz="914400" rtl="0" eaLnBrk="1" fontAlgn="base" latinLnBrk="0" hangingPunct="1">
              <a:lnSpc>
                <a:spcPct val="100000"/>
              </a:lnSpc>
              <a:spcBef>
                <a:spcPct val="0"/>
              </a:spcBef>
              <a:spcAft>
                <a:spcPct val="0"/>
              </a:spcAft>
              <a:buClrTx/>
              <a:buSzTx/>
              <a:tabLst/>
            </a:pPr>
            <a:r>
              <a:rPr kumimoji="0" lang="en-US" altLang="en-US" b="0" i="0" strike="noStrike" cap="none" normalizeH="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Time taken by (A + B) to complete the work is </a:t>
            </a:r>
          </a:p>
          <a:p>
            <a:pPr lvl="0" eaLnBrk="0" hangingPunct="0"/>
            <a:r>
              <a:rPr lang="en-US" dirty="0">
                <a:solidFill>
                  <a:srgbClr val="333333"/>
                </a:solidFill>
                <a:latin typeface="Times New Roman" panose="02020603050405020304" pitchFamily="18" charset="0"/>
                <a:cs typeface="Times New Roman" panose="02020603050405020304" pitchFamily="18" charset="0"/>
              </a:rPr>
              <a:t>        </a:t>
            </a:r>
            <a:r>
              <a:rPr kumimoji="0" lang="en-US" altLang="en-US" b="0"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Times New Roman" panose="02020603050405020304" pitchFamily="18" charset="0"/>
                <a:cs typeface="Times New Roman" panose="02020603050405020304" pitchFamily="18" charset="0"/>
              </a:rPr>
              <a:t>      3.   </a:t>
            </a:r>
            <a:r>
              <a:rPr kumimoji="0" lang="en-US" altLang="en-US" b="0" i="0"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‘n’ persons (more than two) are there then their one day’s work </a:t>
            </a:r>
            <a:r>
              <a:rPr lang="en-US" altLang="en-US" dirty="0">
                <a:solidFill>
                  <a:srgbClr val="333333"/>
                </a:solidFill>
                <a:latin typeface="Times New Roman" panose="02020603050405020304" pitchFamily="18" charset="0"/>
                <a:cs typeface="Times New Roman" panose="02020603050405020304" pitchFamily="18" charset="0"/>
              </a:rPr>
              <a:t>=</a:t>
            </a:r>
            <a:br>
              <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en-US" dirty="0">
                <a:solidFill>
                  <a:srgbClr val="0000CC"/>
                </a:solidFill>
                <a:latin typeface="Times New Roman" panose="02020603050405020304" pitchFamily="18" charset="0"/>
                <a:cs typeface="Times New Roman" panose="02020603050405020304" pitchFamily="18" charset="0"/>
              </a:rPr>
              <a:t>        </a:t>
            </a:r>
            <a:r>
              <a:rPr kumimoji="0" lang="en-US" altLang="en-US" b="0" i="0"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here x</a:t>
            </a:r>
            <a:r>
              <a:rPr kumimoji="0" lang="en-US" altLang="en-US" b="0" i="0"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b="0" i="0"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x</a:t>
            </a:r>
            <a:r>
              <a:rPr kumimoji="0" lang="en-US" altLang="en-US" b="0" i="0"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3</a:t>
            </a:r>
            <a:r>
              <a:rPr kumimoji="0" lang="en-US" altLang="en-US" b="0" i="0"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represents the number of days taken by them to complete the work</a:t>
            </a:r>
            <a:r>
              <a:rPr kumimoji="0" lang="en-US" altLang="en-US" b="0"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sng"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endParaRPr>
          </a:p>
        </p:txBody>
      </p:sp>
      <p:pic>
        <p:nvPicPr>
          <p:cNvPr id="3076" name="Picture 4" descr="https://2.bp.blogspot.com/-fMOd3oYTdW4/WjOwQ6H1BLI/AAAAAAAAFOc/X8gmUo3tj98MxSt7xwj8MWOZ_DTHGmOPgCK4BGAYYCw/s400/3.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8" y="-800100"/>
            <a:ext cx="1200150" cy="4667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s://2.bp.blogspot.com/-k0u4f4IOwvU/WjOwWf_DEqI/AAAAAAAAFOk/wp3sm_2j0nAmLH8zASqu3HBa2w6FzTEbACK4BGAYYCw/s400/4.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4901" y="4200050"/>
            <a:ext cx="748762" cy="5977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2.bp.blogspot.com/-Cc86UUUsHV4/WjOwcNvUhxI/AAAAAAAAFOs/eL2w1U_FrV4kcLFxdKiiavKpT0G6-GqhACK4BGAYYCw/s400/5.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3652" y="4797849"/>
            <a:ext cx="2428875"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931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40</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276186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2" name="Rectangle 1"/>
          <p:cNvSpPr/>
          <p:nvPr/>
        </p:nvSpPr>
        <p:spPr>
          <a:xfrm>
            <a:off x="414637" y="1019749"/>
            <a:ext cx="6272871" cy="584775"/>
          </a:xfrm>
          <a:prstGeom prst="rect">
            <a:avLst/>
          </a:prstGeom>
        </p:spPr>
        <p:txBody>
          <a:bodyPr wrap="none">
            <a:spAutoFit/>
          </a:bodyPr>
          <a:lstStyle/>
          <a:p>
            <a:r>
              <a:rPr lang="en-IN" sz="3200" b="1" dirty="0"/>
              <a:t>Formulas Including Short Tricks</a:t>
            </a:r>
          </a:p>
        </p:txBody>
      </p:sp>
      <p:pic>
        <p:nvPicPr>
          <p:cNvPr id="3076" name="Picture 4" descr="https://2.bp.blogspot.com/-fMOd3oYTdW4/WjOwQ6H1BLI/AAAAAAAAFOc/X8gmUo3tj98MxSt7xwj8MWOZ_DTHGmOPgCK4BGAYYCw/s400/3.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 y="-800100"/>
            <a:ext cx="1200150" cy="4667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87104" y="2011992"/>
            <a:ext cx="9921923" cy="3570208"/>
          </a:xfrm>
          <a:prstGeom prst="rect">
            <a:avLst/>
          </a:prstGeom>
        </p:spPr>
        <p:txBody>
          <a:bodyPr wrap="square">
            <a:spAutoFit/>
          </a:bodyPr>
          <a:lstStyle/>
          <a:p>
            <a:r>
              <a:rPr lang="en-US" sz="2400" dirty="0"/>
              <a:t>4</a:t>
            </a:r>
            <a:r>
              <a:rPr lang="en-US" sz="2800" dirty="0"/>
              <a:t>. </a:t>
            </a:r>
            <a:r>
              <a:rPr lang="en-US" sz="2000" b="1" dirty="0">
                <a:latin typeface="Times New Roman" panose="02020603050405020304" pitchFamily="18" charset="0"/>
                <a:cs typeface="Times New Roman" panose="02020603050405020304" pitchFamily="18" charset="0"/>
              </a:rPr>
              <a:t>Universal Rule</a:t>
            </a:r>
          </a:p>
          <a:p>
            <a:r>
              <a:rPr lang="en-US" sz="2000" dirty="0">
                <a:latin typeface="Times New Roman" panose="02020603050405020304" pitchFamily="18" charset="0"/>
                <a:cs typeface="Times New Roman" panose="02020603050405020304" pitchFamily="18" charset="0"/>
              </a:rPr>
              <a:t>      This rule can be used in almost every problem.</a:t>
            </a:r>
          </a:p>
          <a:p>
            <a:r>
              <a:rPr lang="en-US" sz="2000" dirty="0">
                <a:latin typeface="Times New Roman" panose="02020603050405020304" pitchFamily="18" charset="0"/>
                <a:cs typeface="Times New Roman" panose="02020603050405020304" pitchFamily="18" charset="0"/>
              </a:rPr>
              <a:t>       If M1 persons can do W1 work in D1 days and M2 persons can do</a:t>
            </a:r>
          </a:p>
          <a:p>
            <a:r>
              <a:rPr lang="en-US" sz="2000" dirty="0">
                <a:latin typeface="Times New Roman" panose="02020603050405020304" pitchFamily="18" charset="0"/>
                <a:cs typeface="Times New Roman" panose="02020603050405020304" pitchFamily="18" charset="0"/>
              </a:rPr>
              <a:t>       W2  works in D2 days then we can say</a:t>
            </a:r>
          </a:p>
          <a:p>
            <a:r>
              <a:rPr lang="en-US" sz="2000" b="1" dirty="0">
                <a:latin typeface="Times New Roman" panose="02020603050405020304" pitchFamily="18" charset="0"/>
                <a:cs typeface="Times New Roman" panose="02020603050405020304" pitchFamily="18" charset="0"/>
              </a:rPr>
              <a:t>                                     M1×D1×W2 = M2×D2×W1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the persons work T1 and T2 hours per day respectively then the                                                             </a:t>
            </a:r>
          </a:p>
          <a:p>
            <a:r>
              <a:rPr lang="en-US" sz="2000" dirty="0">
                <a:latin typeface="Times New Roman" panose="02020603050405020304" pitchFamily="18" charset="0"/>
                <a:cs typeface="Times New Roman" panose="02020603050405020304" pitchFamily="18" charset="0"/>
              </a:rPr>
              <a:t>        equation gets modified to</a:t>
            </a:r>
          </a:p>
          <a:p>
            <a:r>
              <a:rPr lang="en-US" sz="2000" b="1" dirty="0">
                <a:latin typeface="Times New Roman" panose="02020603050405020304" pitchFamily="18" charset="0"/>
                <a:cs typeface="Times New Roman" panose="02020603050405020304" pitchFamily="18" charset="0"/>
              </a:rPr>
              <a:t>                                     M1×D1×T1×W2 = M2×D2×T2×W1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the persons has efficiency of E1 and E2 respectively then,</a:t>
            </a:r>
          </a:p>
          <a:p>
            <a:r>
              <a:rPr lang="en-US" sz="2000" b="1" dirty="0">
                <a:latin typeface="Times New Roman" panose="02020603050405020304" pitchFamily="18" charset="0"/>
                <a:cs typeface="Times New Roman" panose="02020603050405020304" pitchFamily="18" charset="0"/>
              </a:rPr>
              <a:t>                                M1×D1×T1×E1×W2 = M2×D2×T2×E2×W1</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570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1. A can do 1/2 of a piece of work in 5 days. B can do 3/5 of the same work in 9 days and C can do 2/3 of the work in 8 days. In how many days can three of them together do the work.</a:t>
            </a:r>
            <a:r>
              <a:rPr lang="en-IN" sz="2000" b="1" dirty="0">
                <a:latin typeface="Times New Roman" pitchFamily="18" charset="0"/>
                <a:cs typeface="Times New Roman" pitchFamily="18" charset="0"/>
              </a:rPr>
              <a:t>[ Problem based on LCM] </a:t>
            </a:r>
            <a:r>
              <a:rPr lang="en-US" sz="2000" dirty="0">
                <a:latin typeface="Times New Roman" pitchFamily="18" charset="0"/>
                <a:cs typeface="Times New Roman" pitchFamily="18" charset="0"/>
              </a:rPr>
              <a:t> </a:t>
            </a:r>
          </a:p>
          <a:p>
            <a:pPr lvl="0"/>
            <a:r>
              <a:rPr lang="en-US" sz="2000" dirty="0">
                <a:latin typeface="Times New Roman" pitchFamily="18" charset="0"/>
                <a:cs typeface="Times New Roman" pitchFamily="18" charset="0"/>
              </a:rPr>
              <a:t>A. 4 days                    B. 5 days                      C. 10 days                        D. 12 days</a:t>
            </a:r>
          </a:p>
        </p:txBody>
      </p:sp>
    </p:spTree>
    <p:extLst>
      <p:ext uri="{BB962C8B-B14F-4D97-AF65-F5344CB8AC3E}">
        <p14:creationId xmlns:p14="http://schemas.microsoft.com/office/powerpoint/2010/main" val="192994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01456" y="964504"/>
            <a:ext cx="9607463" cy="1323439"/>
          </a:xfrm>
          <a:prstGeom prst="rect">
            <a:avLst/>
          </a:prstGeom>
        </p:spPr>
        <p:txBody>
          <a:bodyPr wrap="square">
            <a:spAutoFit/>
          </a:bodyPr>
          <a:lstStyle/>
          <a:p>
            <a:pPr lvl="0"/>
            <a:r>
              <a:rPr lang="en-IN" sz="2000" dirty="0">
                <a:latin typeface="Times New Roman" pitchFamily="18" charset="0"/>
                <a:cs typeface="Times New Roman" pitchFamily="18" charset="0"/>
              </a:rPr>
              <a:t>2. A and B can complete a work in 9 days and B and C can complete the same work in 15 days. If B alone can complete the work in 45 days, in how many days A and C can complete the work? </a:t>
            </a:r>
            <a:r>
              <a:rPr lang="en-IN" sz="2000" b="1" dirty="0">
                <a:latin typeface="Times New Roman" pitchFamily="18" charset="0"/>
                <a:cs typeface="Times New Roman" pitchFamily="18" charset="0"/>
              </a:rPr>
              <a:t>[ Problem based on LCM]</a:t>
            </a:r>
          </a:p>
          <a:p>
            <a:pPr lvl="0"/>
            <a:r>
              <a:rPr lang="en-IN" sz="2000" dirty="0">
                <a:latin typeface="Times New Roman" pitchFamily="18" charset="0"/>
                <a:cs typeface="Times New Roman" pitchFamily="18" charset="0"/>
              </a:rPr>
              <a:t>A. 4 days                  B. 3 days                      C. 4.5 days                       D. 7.5 days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990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1323439"/>
          </a:xfrm>
          <a:prstGeom prst="rect">
            <a:avLst/>
          </a:prstGeom>
        </p:spPr>
        <p:txBody>
          <a:bodyPr wrap="square">
            <a:spAutoFit/>
          </a:bodyPr>
          <a:lstStyle/>
          <a:p>
            <a:pPr lvl="0"/>
            <a:r>
              <a:rPr lang="en-US" sz="2000" dirty="0">
                <a:latin typeface="Times New Roman" pitchFamily="18" charset="0"/>
                <a:cs typeface="Times New Roman" pitchFamily="18" charset="0"/>
              </a:rPr>
              <a:t>3. A and B together can do a piece of work in 30 days. B and C together can do the same work in 45 days &amp;  C and A together complete it in 60 days. In how many days C alone could complete it?</a:t>
            </a:r>
          </a:p>
          <a:p>
            <a:pPr lvl="0"/>
            <a:r>
              <a:rPr lang="en-IN" sz="2000" b="1" dirty="0">
                <a:latin typeface="Times New Roman" pitchFamily="18" charset="0"/>
                <a:cs typeface="Times New Roman" pitchFamily="18" charset="0"/>
              </a:rPr>
              <a:t>[ Problem based on LCM]</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120 days                            B. 180 days                             C. 360 days                             D. 250days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Tree>
    <p:extLst>
      <p:ext uri="{BB962C8B-B14F-4D97-AF65-F5344CB8AC3E}">
        <p14:creationId xmlns:p14="http://schemas.microsoft.com/office/powerpoint/2010/main" val="381997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87E2930D-51F2-4FA0-8538-971DA086F0D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Remainders</a:t>
            </a:r>
          </a:p>
        </p:txBody>
      </p:sp>
      <p:sp>
        <p:nvSpPr>
          <p:cNvPr id="4" name="Rounded Rectangle 3"/>
          <p:cNvSpPr/>
          <p:nvPr/>
        </p:nvSpPr>
        <p:spPr>
          <a:xfrm>
            <a:off x="2243890" y="437171"/>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kumimoji="0" lang="en-US" sz="1800" b="1" i="0" u="none" strike="noStrike" kern="1200" cap="none" spc="0" normalizeH="0" baseline="0" noProof="0" dirty="0">
                <a:ln>
                  <a:noFill/>
                </a:ln>
                <a:solidFill>
                  <a:sysClr val="window" lastClr="FFFFFF"/>
                </a:solidFill>
                <a:effectLst/>
                <a:uLnTx/>
                <a:uFillTx/>
                <a:latin typeface="Calibri"/>
                <a:ea typeface="+mn-ea"/>
                <a:cs typeface="+mn-cs"/>
              </a:rPr>
              <a:t>Time and Work</a:t>
            </a:r>
          </a:p>
        </p:txBody>
      </p:sp>
      <p:sp>
        <p:nvSpPr>
          <p:cNvPr id="6" name="Rectangle 5"/>
          <p:cNvSpPr/>
          <p:nvPr/>
        </p:nvSpPr>
        <p:spPr>
          <a:xfrm>
            <a:off x="739035" y="964504"/>
            <a:ext cx="9607463" cy="1323439"/>
          </a:xfrm>
          <a:prstGeom prst="rect">
            <a:avLst/>
          </a:prstGeom>
        </p:spPr>
        <p:txBody>
          <a:bodyPr wrap="square">
            <a:spAutoFit/>
          </a:bodyPr>
          <a:lstStyle/>
          <a:p>
            <a:pPr lvl="0"/>
            <a:r>
              <a:rPr lang="en-US" sz="2000" dirty="0">
                <a:latin typeface="Times New Roman" pitchFamily="18" charset="0"/>
                <a:cs typeface="Times New Roman" pitchFamily="18" charset="0"/>
              </a:rPr>
              <a:t>4. A can do a piece of work in 15 days. B can do the same work in 25 days. Both together started the work and after 5 days B left the work. In how many days A complete the remaining work?</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 Problem based on Partial Work Done]</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4days                    B. 5 days                      C. 7 days                        D. 12 days</a:t>
            </a:r>
          </a:p>
        </p:txBody>
      </p:sp>
    </p:spTree>
    <p:extLst>
      <p:ext uri="{BB962C8B-B14F-4D97-AF65-F5344CB8AC3E}">
        <p14:creationId xmlns:p14="http://schemas.microsoft.com/office/powerpoint/2010/main" val="2124687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8155</TotalTime>
  <Words>3424</Words>
  <Application>Microsoft Office PowerPoint</Application>
  <PresentationFormat>Widescreen</PresentationFormat>
  <Paragraphs>317</Paragraphs>
  <Slides>40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Century Gothic</vt:lpstr>
      <vt:lpstr>Courier New</vt:lpstr>
      <vt:lpstr>Palatino Linotype</vt:lpstr>
      <vt:lpstr>Roboto</vt:lpstr>
      <vt:lpstr>Times New Roman</vt:lpstr>
      <vt:lpstr>Executive</vt:lpstr>
      <vt:lpstr>TIME AND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Mamta</cp:lastModifiedBy>
  <cp:revision>545</cp:revision>
  <dcterms:created xsi:type="dcterms:W3CDTF">2017-07-13T07:57:18Z</dcterms:created>
  <dcterms:modified xsi:type="dcterms:W3CDTF">2022-01-27T04:19:42Z</dcterms:modified>
</cp:coreProperties>
</file>