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8"/>
  </p:notesMasterIdLst>
  <p:handoutMasterIdLst>
    <p:handoutMasterId r:id="rId19"/>
  </p:handoutMasterIdLst>
  <p:sldIdLst>
    <p:sldId id="256" r:id="rId3"/>
    <p:sldId id="567" r:id="rId4"/>
    <p:sldId id="546" r:id="rId5"/>
    <p:sldId id="733" r:id="rId6"/>
    <p:sldId id="734" r:id="rId7"/>
    <p:sldId id="735" r:id="rId8"/>
    <p:sldId id="736" r:id="rId9"/>
    <p:sldId id="741" r:id="rId10"/>
    <p:sldId id="740" r:id="rId11"/>
    <p:sldId id="739" r:id="rId12"/>
    <p:sldId id="745" r:id="rId13"/>
    <p:sldId id="744" r:id="rId14"/>
    <p:sldId id="743" r:id="rId15"/>
    <p:sldId id="742" r:id="rId16"/>
    <p:sldId id="55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513" autoAdjust="0"/>
  </p:normalViewPr>
  <p:slideViewPr>
    <p:cSldViewPr>
      <p:cViewPr varScale="1">
        <p:scale>
          <a:sx n="56" d="100"/>
          <a:sy n="56" d="100"/>
        </p:scale>
        <p:origin x="1580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E945E-A616-4E00-AB19-078DFBC3FF6C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1421E-A63F-487E-965B-07B14CC477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99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57F6E-8ADE-48A1-B1C5-AA8FE11E4C12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75BCC-52BF-479D-8785-ECCB0FF1F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3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75BCC-52BF-479D-8785-ECCB0FF1F3F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2804329" y="0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2804329" y="87868"/>
            <a:ext cx="61872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and Communication Engineering (CCE)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3009795" y="0"/>
            <a:ext cx="6058005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 Engineering (CCE)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2296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89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University Institute of Engineering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 (UIE)</a:t>
            </a:r>
            <a:endParaRPr lang="en-US" sz="2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420" name="Picture 4" descr="https://encrypted-tbn3.gstatic.com/images?q=tbn:ANd9GcTyg3Gq4WoxkxO75aZWNEjYFvavmMfWdiMvs57jpDF8YRR3yCybqQ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152400"/>
            <a:ext cx="768000" cy="1219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E197F-0C98-4E9A-96B2-283D44E4A9EE}" type="datetimeFigureOut">
              <a:rPr lang="en-US" smtClean="0"/>
              <a:pPr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E7EB-DACC-46A4-AA97-3CCBEE9E1C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ryptography/index.htm" TargetMode="External"/><Relationship Id="rId2" Type="http://schemas.openxmlformats.org/officeDocument/2006/relationships/hyperlink" Target="http://www.brainkart.com/article/Classical-Encryption-Techniques_833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2.slideshare.net/lineking/classical-encryption-techniques-in-network-security?qid=e388c29f-793d-4f2b-bcaf-9d22e9ca07b5&amp;v=&amp;b=&amp;from_search=1" TargetMode="External"/><Relationship Id="rId5" Type="http://schemas.openxmlformats.org/officeDocument/2006/relationships/hyperlink" Target="https://www.techopedia.com/definition/1770/cryptography#:~:text=Cryptography%20involves%20creating%20written%20or,information%20to%20be%20kept%20secret.&amp;text=Information%20security%20uses%20cryptography%20on,transit%20and%20while%20being%20stored" TargetMode="External"/><Relationship Id="rId4" Type="http://schemas.openxmlformats.org/officeDocument/2006/relationships/hyperlink" Target="https://www.geeksforgeeks.org/cryptography-introduct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-3175" y="5340350"/>
            <a:ext cx="9147300" cy="15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227013" y="5902325"/>
            <a:ext cx="33300" cy="612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6572250" y="6508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4"/>
          <p:cNvSpPr/>
          <p:nvPr/>
        </p:nvSpPr>
        <p:spPr>
          <a:xfrm rot="10800000" flipH="1">
            <a:off x="7131050" y="5940313"/>
            <a:ext cx="968400" cy="11574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833688"/>
            <a:ext cx="2478087" cy="314801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 flipH="1">
            <a:off x="5284800" y="-65088"/>
            <a:ext cx="3859200" cy="58530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593056" y="2025526"/>
            <a:ext cx="5122200" cy="1580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9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5" y="23813"/>
            <a:ext cx="2894014" cy="153828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 flipH="1">
            <a:off x="7372375" y="5334000"/>
            <a:ext cx="1774800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5160963" y="6019800"/>
            <a:ext cx="3695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5164138" y="6043613"/>
            <a:ext cx="34800" cy="369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27000" y="6013450"/>
            <a:ext cx="42036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INTRODUCTION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950913" y="1477963"/>
            <a:ext cx="7392900" cy="57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UNIVERSITY INSTITUTE OF ENGINEERING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COMPUTER SCIENCE &amp; ENGINEERING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Introduction to Information Security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(Subject Code: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20CST-354/ITT-354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: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Er.Puneet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kaur(E6913)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l" rtl="0">
              <a:spcBef>
                <a:spcPts val="112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3"/>
          <p:cNvSpPr/>
          <p:nvPr/>
        </p:nvSpPr>
        <p:spPr>
          <a:xfrm>
            <a:off x="1071538" y="638162"/>
            <a:ext cx="4962525" cy="933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7"/>
          <p:cNvSpPr txBox="1"/>
          <p:nvPr/>
        </p:nvSpPr>
        <p:spPr>
          <a:xfrm>
            <a:off x="656031" y="1901444"/>
            <a:ext cx="7915909" cy="2957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EB631B"/>
                </a:solidFill>
                <a:latin typeface="Arial"/>
                <a:cs typeface="Arial"/>
              </a:rPr>
              <a:t>	</a:t>
            </a:r>
            <a:r>
              <a:rPr sz="2700" spc="120" dirty="0">
                <a:latin typeface="Arial"/>
                <a:cs typeface="Arial"/>
              </a:rPr>
              <a:t>X.800 </a:t>
            </a:r>
            <a:r>
              <a:rPr sz="2700" spc="110" dirty="0">
                <a:latin typeface="Arial"/>
                <a:cs typeface="Arial"/>
              </a:rPr>
              <a:t>defines </a:t>
            </a:r>
            <a:r>
              <a:rPr sz="2700" spc="215" dirty="0">
                <a:latin typeface="Arial"/>
                <a:cs typeface="Arial"/>
              </a:rPr>
              <a:t>it </a:t>
            </a:r>
            <a:r>
              <a:rPr sz="2700" spc="100" dirty="0">
                <a:latin typeface="Arial"/>
                <a:cs typeface="Arial"/>
              </a:rPr>
              <a:t>is </a:t>
            </a:r>
            <a:r>
              <a:rPr sz="2700" spc="140" dirty="0">
                <a:latin typeface="Arial"/>
                <a:cs typeface="Arial"/>
              </a:rPr>
              <a:t>the </a:t>
            </a:r>
            <a:r>
              <a:rPr sz="2700" spc="65" dirty="0">
                <a:latin typeface="Arial"/>
                <a:cs typeface="Arial"/>
              </a:rPr>
              <a:t>service </a:t>
            </a:r>
            <a:r>
              <a:rPr sz="2700" spc="140" dirty="0">
                <a:latin typeface="Arial"/>
                <a:cs typeface="Arial"/>
              </a:rPr>
              <a:t>provided </a:t>
            </a:r>
            <a:r>
              <a:rPr sz="2700" spc="120" dirty="0">
                <a:latin typeface="Arial"/>
                <a:cs typeface="Arial"/>
              </a:rPr>
              <a:t>by  </a:t>
            </a:r>
            <a:r>
              <a:rPr sz="2700" spc="160" dirty="0">
                <a:latin typeface="Arial"/>
                <a:cs typeface="Arial"/>
              </a:rPr>
              <a:t>protocol </a:t>
            </a:r>
            <a:r>
              <a:rPr sz="2700" spc="80" dirty="0">
                <a:latin typeface="Arial"/>
                <a:cs typeface="Arial"/>
              </a:rPr>
              <a:t>layer </a:t>
            </a:r>
            <a:r>
              <a:rPr sz="2700" spc="195" dirty="0">
                <a:latin typeface="Arial"/>
                <a:cs typeface="Arial"/>
              </a:rPr>
              <a:t>of </a:t>
            </a:r>
            <a:r>
              <a:rPr sz="2700" spc="155" dirty="0">
                <a:latin typeface="Arial"/>
                <a:cs typeface="Arial"/>
              </a:rPr>
              <a:t>communicating </a:t>
            </a:r>
            <a:r>
              <a:rPr sz="2700" spc="130" dirty="0">
                <a:latin typeface="Arial"/>
                <a:cs typeface="Arial"/>
              </a:rPr>
              <a:t>open</a:t>
            </a:r>
            <a:r>
              <a:rPr sz="2700" spc="-95" dirty="0">
                <a:latin typeface="Arial"/>
                <a:cs typeface="Arial"/>
              </a:rPr>
              <a:t> </a:t>
            </a:r>
            <a:r>
              <a:rPr sz="2700" spc="105" dirty="0">
                <a:latin typeface="Arial"/>
                <a:cs typeface="Arial"/>
              </a:rPr>
              <a:t>system  </a:t>
            </a:r>
            <a:r>
              <a:rPr sz="2700" spc="135" dirty="0">
                <a:latin typeface="Arial"/>
                <a:cs typeface="Arial"/>
              </a:rPr>
              <a:t>which </a:t>
            </a:r>
            <a:r>
              <a:rPr sz="2700" spc="80" dirty="0">
                <a:latin typeface="Arial"/>
                <a:cs typeface="Arial"/>
              </a:rPr>
              <a:t>ensures </a:t>
            </a:r>
            <a:r>
              <a:rPr sz="2700" spc="95" dirty="0">
                <a:latin typeface="Arial"/>
                <a:cs typeface="Arial"/>
              </a:rPr>
              <a:t>adequate </a:t>
            </a:r>
            <a:r>
              <a:rPr sz="2700" spc="114" dirty="0">
                <a:latin typeface="Arial"/>
                <a:cs typeface="Arial"/>
              </a:rPr>
              <a:t>security </a:t>
            </a:r>
            <a:r>
              <a:rPr sz="2700" spc="195" dirty="0">
                <a:latin typeface="Arial"/>
                <a:cs typeface="Arial"/>
              </a:rPr>
              <a:t>of </a:t>
            </a:r>
            <a:r>
              <a:rPr sz="2700" spc="140" dirty="0">
                <a:latin typeface="Arial"/>
                <a:cs typeface="Arial"/>
              </a:rPr>
              <a:t>the  </a:t>
            </a:r>
            <a:r>
              <a:rPr sz="2700" spc="95" dirty="0">
                <a:latin typeface="Arial"/>
                <a:cs typeface="Arial"/>
              </a:rPr>
              <a:t>systems </a:t>
            </a:r>
            <a:r>
              <a:rPr sz="2700" spc="175" dirty="0">
                <a:latin typeface="Arial"/>
                <a:cs typeface="Arial"/>
              </a:rPr>
              <a:t>or </a:t>
            </a:r>
            <a:r>
              <a:rPr sz="2700" spc="195" dirty="0">
                <a:latin typeface="Arial"/>
                <a:cs typeface="Arial"/>
              </a:rPr>
              <a:t>of </a:t>
            </a:r>
            <a:r>
              <a:rPr sz="2700" spc="105" dirty="0">
                <a:latin typeface="Arial"/>
                <a:cs typeface="Arial"/>
              </a:rPr>
              <a:t>data</a:t>
            </a:r>
            <a:r>
              <a:rPr sz="2700" spc="-95" dirty="0">
                <a:latin typeface="Arial"/>
                <a:cs typeface="Arial"/>
              </a:rPr>
              <a:t> </a:t>
            </a:r>
            <a:r>
              <a:rPr sz="2700" spc="114" dirty="0">
                <a:latin typeface="Arial"/>
                <a:cs typeface="Arial"/>
              </a:rPr>
              <a:t>transfers.</a:t>
            </a:r>
            <a:endParaRPr sz="2700">
              <a:latin typeface="Arial"/>
              <a:cs typeface="Arial"/>
            </a:endParaRPr>
          </a:p>
          <a:p>
            <a:pPr marL="268605" marR="9525" indent="-256540" algn="just">
              <a:lnSpc>
                <a:spcPct val="100000"/>
              </a:lnSpc>
              <a:spcBef>
                <a:spcPts val="395"/>
              </a:spcBef>
              <a:buClr>
                <a:srgbClr val="EB631B"/>
              </a:buClr>
              <a:buSzPct val="66666"/>
              <a:buFont typeface="Wingdings"/>
              <a:buChar char=""/>
              <a:tabLst>
                <a:tab pos="269240" algn="l"/>
              </a:tabLst>
            </a:pPr>
            <a:r>
              <a:rPr sz="2700" spc="-180" dirty="0">
                <a:latin typeface="Arial"/>
                <a:cs typeface="Arial"/>
              </a:rPr>
              <a:t>RFC </a:t>
            </a:r>
            <a:r>
              <a:rPr sz="2700" spc="195" dirty="0">
                <a:latin typeface="Arial"/>
                <a:cs typeface="Arial"/>
              </a:rPr>
              <a:t>2828 </a:t>
            </a:r>
            <a:r>
              <a:rPr sz="2700" spc="110" dirty="0">
                <a:latin typeface="Arial"/>
                <a:cs typeface="Arial"/>
              </a:rPr>
              <a:t>defines </a:t>
            </a:r>
            <a:r>
              <a:rPr sz="2700" spc="5" dirty="0">
                <a:latin typeface="Arial"/>
                <a:cs typeface="Arial"/>
              </a:rPr>
              <a:t>as </a:t>
            </a:r>
            <a:r>
              <a:rPr sz="2700" spc="-15" dirty="0">
                <a:latin typeface="Arial"/>
                <a:cs typeface="Arial"/>
              </a:rPr>
              <a:t>a </a:t>
            </a:r>
            <a:r>
              <a:rPr sz="2700" spc="155" dirty="0">
                <a:latin typeface="Arial"/>
                <a:cs typeface="Arial"/>
              </a:rPr>
              <a:t>communication </a:t>
            </a:r>
            <a:r>
              <a:rPr sz="2700" spc="65" dirty="0">
                <a:latin typeface="Arial"/>
                <a:cs typeface="Arial"/>
              </a:rPr>
              <a:t>service  </a:t>
            </a:r>
            <a:r>
              <a:rPr sz="2700" spc="165" dirty="0">
                <a:latin typeface="Arial"/>
                <a:cs typeface="Arial"/>
              </a:rPr>
              <a:t>that </a:t>
            </a:r>
            <a:r>
              <a:rPr sz="2700" spc="100" dirty="0">
                <a:latin typeface="Arial"/>
                <a:cs typeface="Arial"/>
              </a:rPr>
              <a:t>is </a:t>
            </a:r>
            <a:r>
              <a:rPr sz="2700" spc="140" dirty="0">
                <a:latin typeface="Arial"/>
                <a:cs typeface="Arial"/>
              </a:rPr>
              <a:t>provided </a:t>
            </a:r>
            <a:r>
              <a:rPr sz="2700" spc="125" dirty="0">
                <a:latin typeface="Arial"/>
                <a:cs typeface="Arial"/>
              </a:rPr>
              <a:t>by </a:t>
            </a:r>
            <a:r>
              <a:rPr sz="2700" spc="-10" dirty="0">
                <a:latin typeface="Arial"/>
                <a:cs typeface="Arial"/>
              </a:rPr>
              <a:t>a </a:t>
            </a:r>
            <a:r>
              <a:rPr sz="2700" spc="105" dirty="0">
                <a:latin typeface="Arial"/>
                <a:cs typeface="Arial"/>
              </a:rPr>
              <a:t>system </a:t>
            </a:r>
            <a:r>
              <a:rPr sz="2700" spc="204" dirty="0">
                <a:latin typeface="Arial"/>
                <a:cs typeface="Arial"/>
              </a:rPr>
              <a:t>to </a:t>
            </a:r>
            <a:r>
              <a:rPr sz="2700" spc="100" dirty="0">
                <a:latin typeface="Arial"/>
                <a:cs typeface="Arial"/>
              </a:rPr>
              <a:t>give </a:t>
            </a:r>
            <a:r>
              <a:rPr sz="2700" spc="-10" dirty="0">
                <a:latin typeface="Arial"/>
                <a:cs typeface="Arial"/>
              </a:rPr>
              <a:t>a </a:t>
            </a:r>
            <a:r>
              <a:rPr sz="2700" spc="110" dirty="0">
                <a:latin typeface="Arial"/>
                <a:cs typeface="Arial"/>
              </a:rPr>
              <a:t>specific  </a:t>
            </a:r>
            <a:r>
              <a:rPr sz="2700" spc="190" dirty="0">
                <a:latin typeface="Arial"/>
                <a:cs typeface="Arial"/>
              </a:rPr>
              <a:t>kind </a:t>
            </a:r>
            <a:r>
              <a:rPr sz="2700" spc="195" dirty="0">
                <a:latin typeface="Arial"/>
                <a:cs typeface="Arial"/>
              </a:rPr>
              <a:t>of </a:t>
            </a:r>
            <a:r>
              <a:rPr sz="2700" spc="155" dirty="0">
                <a:latin typeface="Arial"/>
                <a:cs typeface="Arial"/>
              </a:rPr>
              <a:t>protection </a:t>
            </a:r>
            <a:r>
              <a:rPr sz="2700" spc="204" dirty="0">
                <a:latin typeface="Arial"/>
                <a:cs typeface="Arial"/>
              </a:rPr>
              <a:t>to </a:t>
            </a:r>
            <a:r>
              <a:rPr sz="2700" spc="105" dirty="0">
                <a:latin typeface="Arial"/>
                <a:cs typeface="Arial"/>
              </a:rPr>
              <a:t>system</a:t>
            </a:r>
            <a:r>
              <a:rPr sz="2700" spc="-275" dirty="0">
                <a:latin typeface="Arial"/>
                <a:cs typeface="Arial"/>
              </a:rPr>
              <a:t> </a:t>
            </a:r>
            <a:r>
              <a:rPr sz="2700" spc="90" dirty="0">
                <a:latin typeface="Arial"/>
                <a:cs typeface="Arial"/>
              </a:rPr>
              <a:t>resources;</a:t>
            </a:r>
            <a:endParaRPr sz="27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2"/>
          <p:cNvSpPr/>
          <p:nvPr/>
        </p:nvSpPr>
        <p:spPr>
          <a:xfrm>
            <a:off x="928662" y="542925"/>
            <a:ext cx="8001056" cy="1323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 txBox="1"/>
          <p:nvPr/>
        </p:nvSpPr>
        <p:spPr>
          <a:xfrm>
            <a:off x="381000" y="2057400"/>
            <a:ext cx="8229600" cy="3384550"/>
          </a:xfrm>
          <a:prstGeom prst="rect">
            <a:avLst/>
          </a:prstGeom>
          <a:ln w="12700">
            <a:solidFill>
              <a:srgbClr val="44477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7200" indent="-257175">
              <a:lnSpc>
                <a:spcPts val="3220"/>
              </a:lnSpc>
              <a:buClr>
                <a:srgbClr val="EB631B"/>
              </a:buClr>
              <a:buSzPct val="66666"/>
              <a:buFont typeface="Wingdings"/>
              <a:buChar char=""/>
              <a:tabLst>
                <a:tab pos="457834" algn="l"/>
              </a:tabLst>
            </a:pPr>
            <a:r>
              <a:rPr sz="2700" spc="145" dirty="0">
                <a:latin typeface="Arial"/>
                <a:cs typeface="Arial"/>
              </a:rPr>
              <a:t>Authentication</a:t>
            </a:r>
            <a:endParaRPr sz="2700">
              <a:latin typeface="Arial"/>
              <a:cs typeface="Arial"/>
            </a:endParaRPr>
          </a:p>
          <a:p>
            <a:pPr marL="457200" indent="-257175">
              <a:lnSpc>
                <a:spcPct val="100000"/>
              </a:lnSpc>
              <a:spcBef>
                <a:spcPts val="395"/>
              </a:spcBef>
              <a:buClr>
                <a:srgbClr val="EB631B"/>
              </a:buClr>
              <a:buSzPct val="66666"/>
              <a:buFont typeface="Wingdings"/>
              <a:buChar char=""/>
              <a:tabLst>
                <a:tab pos="457834" algn="l"/>
              </a:tabLst>
            </a:pPr>
            <a:r>
              <a:rPr sz="2700" spc="25" dirty="0">
                <a:latin typeface="Arial"/>
                <a:cs typeface="Arial"/>
              </a:rPr>
              <a:t>Access</a:t>
            </a:r>
            <a:r>
              <a:rPr sz="2700" spc="90" dirty="0">
                <a:latin typeface="Arial"/>
                <a:cs typeface="Arial"/>
              </a:rPr>
              <a:t> </a:t>
            </a:r>
            <a:r>
              <a:rPr sz="2700" spc="160" dirty="0">
                <a:latin typeface="Arial"/>
                <a:cs typeface="Arial"/>
              </a:rPr>
              <a:t>control</a:t>
            </a:r>
            <a:endParaRPr sz="2700">
              <a:latin typeface="Arial"/>
              <a:cs typeface="Arial"/>
            </a:endParaRPr>
          </a:p>
          <a:p>
            <a:pPr marL="457200" indent="-257175">
              <a:lnSpc>
                <a:spcPct val="100000"/>
              </a:lnSpc>
              <a:spcBef>
                <a:spcPts val="400"/>
              </a:spcBef>
              <a:buClr>
                <a:srgbClr val="EB631B"/>
              </a:buClr>
              <a:buSzPct val="66666"/>
              <a:buFont typeface="Wingdings"/>
              <a:buChar char=""/>
              <a:tabLst>
                <a:tab pos="457834" algn="l"/>
              </a:tabLst>
            </a:pPr>
            <a:r>
              <a:rPr sz="2700" spc="75" dirty="0">
                <a:latin typeface="Arial"/>
                <a:cs typeface="Arial"/>
              </a:rPr>
              <a:t>Data </a:t>
            </a:r>
            <a:r>
              <a:rPr sz="2700" spc="145" dirty="0">
                <a:latin typeface="Arial"/>
                <a:cs typeface="Arial"/>
              </a:rPr>
              <a:t>confidentiality</a:t>
            </a:r>
            <a:endParaRPr sz="2700">
              <a:latin typeface="Arial"/>
              <a:cs typeface="Arial"/>
            </a:endParaRPr>
          </a:p>
          <a:p>
            <a:pPr marL="457200" indent="-257175">
              <a:lnSpc>
                <a:spcPct val="100000"/>
              </a:lnSpc>
              <a:spcBef>
                <a:spcPts val="405"/>
              </a:spcBef>
              <a:buClr>
                <a:srgbClr val="EB631B"/>
              </a:buClr>
              <a:buSzPct val="66666"/>
              <a:buFont typeface="Wingdings"/>
              <a:buChar char=""/>
              <a:tabLst>
                <a:tab pos="457834" algn="l"/>
              </a:tabLst>
            </a:pPr>
            <a:r>
              <a:rPr sz="2700" spc="70" dirty="0">
                <a:latin typeface="Arial"/>
                <a:cs typeface="Arial"/>
              </a:rPr>
              <a:t>Data</a:t>
            </a:r>
            <a:r>
              <a:rPr sz="2700" spc="80" dirty="0">
                <a:latin typeface="Arial"/>
                <a:cs typeface="Arial"/>
              </a:rPr>
              <a:t> </a:t>
            </a:r>
            <a:r>
              <a:rPr sz="2700" spc="160" dirty="0">
                <a:latin typeface="Arial"/>
                <a:cs typeface="Arial"/>
              </a:rPr>
              <a:t>integrity</a:t>
            </a:r>
            <a:endParaRPr sz="2700">
              <a:latin typeface="Arial"/>
              <a:cs typeface="Arial"/>
            </a:endParaRPr>
          </a:p>
          <a:p>
            <a:pPr marL="457200" indent="-257175">
              <a:lnSpc>
                <a:spcPct val="100000"/>
              </a:lnSpc>
              <a:spcBef>
                <a:spcPts val="395"/>
              </a:spcBef>
              <a:buClr>
                <a:srgbClr val="EB631B"/>
              </a:buClr>
              <a:buSzPct val="66666"/>
              <a:buFont typeface="Wingdings"/>
              <a:buChar char=""/>
              <a:tabLst>
                <a:tab pos="457834" algn="l"/>
              </a:tabLst>
            </a:pPr>
            <a:r>
              <a:rPr sz="2700" spc="145" dirty="0">
                <a:latin typeface="Arial"/>
                <a:cs typeface="Arial"/>
              </a:rPr>
              <a:t>Nonrepudiation</a:t>
            </a:r>
            <a:endParaRPr sz="27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8"/>
          <p:cNvGrpSpPr/>
          <p:nvPr/>
        </p:nvGrpSpPr>
        <p:grpSpPr>
          <a:xfrm>
            <a:off x="1214414" y="714356"/>
            <a:ext cx="6730035" cy="932180"/>
            <a:chOff x="149352" y="238125"/>
            <a:chExt cx="8515985" cy="932180"/>
          </a:xfrm>
        </p:grpSpPr>
        <p:sp>
          <p:nvSpPr>
            <p:cNvPr id="3" name="object 9"/>
            <p:cNvSpPr/>
            <p:nvPr/>
          </p:nvSpPr>
          <p:spPr>
            <a:xfrm>
              <a:off x="355477" y="241127"/>
              <a:ext cx="8309601" cy="92896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10"/>
            <p:cNvSpPr/>
            <p:nvPr/>
          </p:nvSpPr>
          <p:spPr>
            <a:xfrm>
              <a:off x="149352" y="248412"/>
              <a:ext cx="5106924" cy="8138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11"/>
            <p:cNvSpPr/>
            <p:nvPr/>
          </p:nvSpPr>
          <p:spPr>
            <a:xfrm>
              <a:off x="395541" y="260642"/>
              <a:ext cx="8229600" cy="850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2"/>
            <p:cNvSpPr/>
            <p:nvPr/>
          </p:nvSpPr>
          <p:spPr>
            <a:xfrm>
              <a:off x="395541" y="260642"/>
              <a:ext cx="8229600" cy="850265"/>
            </a:xfrm>
            <a:custGeom>
              <a:avLst/>
              <a:gdLst/>
              <a:ahLst/>
              <a:cxnLst/>
              <a:rect l="l" t="t" r="r" b="b"/>
              <a:pathLst>
                <a:path w="8229600" h="850265">
                  <a:moveTo>
                    <a:pt x="0" y="850099"/>
                  </a:moveTo>
                  <a:lnTo>
                    <a:pt x="8229600" y="850099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850099"/>
                  </a:lnTo>
                  <a:close/>
                </a:path>
              </a:pathLst>
            </a:custGeom>
            <a:ln w="12700">
              <a:solidFill>
                <a:srgbClr val="289F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3"/>
            <p:cNvSpPr/>
            <p:nvPr/>
          </p:nvSpPr>
          <p:spPr>
            <a:xfrm>
              <a:off x="161925" y="238125"/>
              <a:ext cx="5067300" cy="7810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7"/>
          <p:cNvSpPr txBox="1"/>
          <p:nvPr/>
        </p:nvSpPr>
        <p:spPr>
          <a:xfrm>
            <a:off x="584098" y="1859660"/>
            <a:ext cx="794575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08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EB631B"/>
                </a:solidFill>
                <a:latin typeface="Arial"/>
                <a:cs typeface="Arial"/>
              </a:rPr>
              <a:t>	</a:t>
            </a:r>
            <a:r>
              <a:rPr sz="2700" spc="20" dirty="0">
                <a:latin typeface="Arial"/>
                <a:cs typeface="Arial"/>
              </a:rPr>
              <a:t>Is </a:t>
            </a:r>
            <a:r>
              <a:rPr sz="2700" spc="-15" dirty="0">
                <a:latin typeface="Arial"/>
                <a:cs typeface="Arial"/>
              </a:rPr>
              <a:t>a </a:t>
            </a:r>
            <a:r>
              <a:rPr sz="2700" spc="85" dirty="0">
                <a:latin typeface="Arial"/>
                <a:cs typeface="Arial"/>
              </a:rPr>
              <a:t>process </a:t>
            </a:r>
            <a:r>
              <a:rPr sz="2700" spc="165" dirty="0">
                <a:latin typeface="Arial"/>
                <a:cs typeface="Arial"/>
              </a:rPr>
              <a:t>that </a:t>
            </a:r>
            <a:r>
              <a:rPr sz="2700" spc="100" dirty="0">
                <a:latin typeface="Arial"/>
                <a:cs typeface="Arial"/>
              </a:rPr>
              <a:t>is </a:t>
            </a:r>
            <a:r>
              <a:rPr sz="2700" spc="114" dirty="0">
                <a:latin typeface="Arial"/>
                <a:cs typeface="Arial"/>
              </a:rPr>
              <a:t>designed</a:t>
            </a:r>
            <a:r>
              <a:rPr sz="2700" spc="210" dirty="0">
                <a:latin typeface="Arial"/>
                <a:cs typeface="Arial"/>
              </a:rPr>
              <a:t> </a:t>
            </a:r>
            <a:r>
              <a:rPr sz="2700" spc="200" dirty="0">
                <a:latin typeface="Arial"/>
                <a:cs typeface="Arial"/>
              </a:rPr>
              <a:t>to</a:t>
            </a:r>
            <a:endParaRPr sz="2700">
              <a:latin typeface="Arial"/>
              <a:cs typeface="Arial"/>
            </a:endParaRPr>
          </a:p>
          <a:p>
            <a:pPr marL="268605" marR="764540">
              <a:lnSpc>
                <a:spcPts val="2920"/>
              </a:lnSpc>
              <a:spcBef>
                <a:spcPts val="200"/>
              </a:spcBef>
            </a:pPr>
            <a:r>
              <a:rPr sz="2700" spc="114" dirty="0">
                <a:latin typeface="Arial"/>
                <a:cs typeface="Arial"/>
              </a:rPr>
              <a:t>detect, </a:t>
            </a:r>
            <a:r>
              <a:rPr sz="2700" spc="120" dirty="0">
                <a:latin typeface="Arial"/>
                <a:cs typeface="Arial"/>
              </a:rPr>
              <a:t>prevent </a:t>
            </a:r>
            <a:r>
              <a:rPr sz="2700" spc="175" dirty="0">
                <a:latin typeface="Arial"/>
                <a:cs typeface="Arial"/>
              </a:rPr>
              <a:t>or </a:t>
            </a:r>
            <a:r>
              <a:rPr sz="2700" spc="85" dirty="0">
                <a:latin typeface="Arial"/>
                <a:cs typeface="Arial"/>
              </a:rPr>
              <a:t>recover </a:t>
            </a:r>
            <a:r>
              <a:rPr sz="2700" spc="215" dirty="0">
                <a:latin typeface="Arial"/>
                <a:cs typeface="Arial"/>
              </a:rPr>
              <a:t>from </a:t>
            </a:r>
            <a:r>
              <a:rPr sz="2700" spc="-15" dirty="0">
                <a:latin typeface="Arial"/>
                <a:cs typeface="Arial"/>
              </a:rPr>
              <a:t>a </a:t>
            </a:r>
            <a:r>
              <a:rPr sz="2700" spc="114" dirty="0">
                <a:latin typeface="Arial"/>
                <a:cs typeface="Arial"/>
              </a:rPr>
              <a:t>security  attack.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00">
              <a:latin typeface="Arial"/>
              <a:cs typeface="Arial"/>
            </a:endParaRPr>
          </a:p>
          <a:p>
            <a:pPr marL="268605" marR="5080" indent="-256540">
              <a:lnSpc>
                <a:spcPts val="2920"/>
              </a:lnSpc>
              <a:buClr>
                <a:srgbClr val="EB631B"/>
              </a:buClr>
              <a:buSzPct val="66666"/>
              <a:buFont typeface="Wingdings"/>
              <a:buChar char=""/>
              <a:tabLst>
                <a:tab pos="269240" algn="l"/>
                <a:tab pos="5909310" algn="l"/>
              </a:tabLst>
            </a:pPr>
            <a:r>
              <a:rPr sz="2700" spc="105" dirty="0">
                <a:latin typeface="Arial"/>
                <a:cs typeface="Arial"/>
              </a:rPr>
              <a:t>Encipherment </a:t>
            </a:r>
            <a:r>
              <a:rPr sz="2700" spc="100" dirty="0">
                <a:latin typeface="Arial"/>
                <a:cs typeface="Arial"/>
              </a:rPr>
              <a:t>: </a:t>
            </a:r>
            <a:r>
              <a:rPr sz="2700" spc="140" dirty="0">
                <a:latin typeface="Arial"/>
                <a:cs typeface="Arial"/>
              </a:rPr>
              <a:t>It </a:t>
            </a:r>
            <a:r>
              <a:rPr sz="2700" spc="55" dirty="0">
                <a:latin typeface="Arial"/>
                <a:cs typeface="Arial"/>
              </a:rPr>
              <a:t>uses </a:t>
            </a:r>
            <a:r>
              <a:rPr sz="2700" spc="-15" dirty="0">
                <a:latin typeface="Arial"/>
                <a:cs typeface="Arial"/>
              </a:rPr>
              <a:t>a </a:t>
            </a:r>
            <a:r>
              <a:rPr sz="2700" spc="130" dirty="0">
                <a:latin typeface="Arial"/>
                <a:cs typeface="Arial"/>
              </a:rPr>
              <a:t>mathematical  </a:t>
            </a:r>
            <a:r>
              <a:rPr sz="2700" spc="170" dirty="0">
                <a:latin typeface="Arial"/>
                <a:cs typeface="Arial"/>
              </a:rPr>
              <a:t>algorithm </a:t>
            </a:r>
            <a:r>
              <a:rPr sz="2700" spc="204" dirty="0">
                <a:latin typeface="Arial"/>
                <a:cs typeface="Arial"/>
              </a:rPr>
              <a:t>to </a:t>
            </a:r>
            <a:r>
              <a:rPr sz="2700" spc="135" dirty="0">
                <a:latin typeface="Arial"/>
                <a:cs typeface="Arial"/>
              </a:rPr>
              <a:t>transfer </a:t>
            </a:r>
            <a:r>
              <a:rPr sz="2700" spc="140" dirty="0">
                <a:latin typeface="Arial"/>
                <a:cs typeface="Arial"/>
              </a:rPr>
              <a:t>the </a:t>
            </a:r>
            <a:r>
              <a:rPr sz="2700" spc="105" dirty="0">
                <a:latin typeface="Arial"/>
                <a:cs typeface="Arial"/>
              </a:rPr>
              <a:t>data </a:t>
            </a:r>
            <a:r>
              <a:rPr sz="2700" spc="185" dirty="0">
                <a:latin typeface="Arial"/>
                <a:cs typeface="Arial"/>
              </a:rPr>
              <a:t>into </a:t>
            </a:r>
            <a:r>
              <a:rPr sz="2700" spc="-15" dirty="0">
                <a:latin typeface="Arial"/>
                <a:cs typeface="Arial"/>
              </a:rPr>
              <a:t>a </a:t>
            </a:r>
            <a:r>
              <a:rPr sz="2700" spc="215" dirty="0">
                <a:latin typeface="Arial"/>
                <a:cs typeface="Arial"/>
              </a:rPr>
              <a:t>form</a:t>
            </a:r>
            <a:r>
              <a:rPr sz="2700" spc="-195" dirty="0">
                <a:latin typeface="Arial"/>
                <a:cs typeface="Arial"/>
              </a:rPr>
              <a:t> </a:t>
            </a:r>
            <a:r>
              <a:rPr sz="2700" spc="165" dirty="0">
                <a:latin typeface="Arial"/>
                <a:cs typeface="Arial"/>
              </a:rPr>
              <a:t>that  </a:t>
            </a:r>
            <a:r>
              <a:rPr sz="2700" spc="60" dirty="0">
                <a:latin typeface="Arial"/>
                <a:cs typeface="Arial"/>
              </a:rPr>
              <a:t>can </a:t>
            </a:r>
            <a:r>
              <a:rPr sz="2700" spc="195" dirty="0">
                <a:latin typeface="Arial"/>
                <a:cs typeface="Arial"/>
              </a:rPr>
              <a:t>not </a:t>
            </a:r>
            <a:r>
              <a:rPr sz="2700" spc="95" dirty="0">
                <a:latin typeface="Arial"/>
                <a:cs typeface="Arial"/>
              </a:rPr>
              <a:t>be read</a:t>
            </a:r>
            <a:r>
              <a:rPr sz="2700" spc="40" dirty="0">
                <a:latin typeface="Arial"/>
                <a:cs typeface="Arial"/>
              </a:rPr>
              <a:t> </a:t>
            </a:r>
            <a:r>
              <a:rPr sz="2700" spc="125" dirty="0">
                <a:latin typeface="Arial"/>
                <a:cs typeface="Arial"/>
              </a:rPr>
              <a:t>by</a:t>
            </a:r>
            <a:r>
              <a:rPr sz="2700" spc="100" dirty="0">
                <a:latin typeface="Arial"/>
                <a:cs typeface="Arial"/>
              </a:rPr>
              <a:t> </a:t>
            </a:r>
            <a:r>
              <a:rPr sz="2700" spc="155" dirty="0">
                <a:latin typeface="Arial"/>
                <a:cs typeface="Arial"/>
              </a:rPr>
              <a:t>unauthorized	</a:t>
            </a:r>
            <a:r>
              <a:rPr sz="2700" spc="100" dirty="0">
                <a:latin typeface="Arial"/>
                <a:cs typeface="Arial"/>
              </a:rPr>
              <a:t>user.</a:t>
            </a:r>
            <a:endParaRPr sz="27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3345"/>
              </a:spcBef>
              <a:buClr>
                <a:srgbClr val="EB631B"/>
              </a:buClr>
              <a:buSzPct val="66666"/>
              <a:buFont typeface="Wingdings"/>
              <a:buChar char=""/>
              <a:tabLst>
                <a:tab pos="269240" algn="l"/>
                <a:tab pos="2280285" algn="l"/>
              </a:tabLst>
            </a:pPr>
            <a:r>
              <a:rPr sz="2700" spc="110" dirty="0">
                <a:latin typeface="Arial"/>
                <a:cs typeface="Arial"/>
              </a:rPr>
              <a:t>Two</a:t>
            </a:r>
            <a:r>
              <a:rPr sz="2700" spc="130" dirty="0">
                <a:latin typeface="Arial"/>
                <a:cs typeface="Arial"/>
              </a:rPr>
              <a:t> </a:t>
            </a:r>
            <a:r>
              <a:rPr sz="2700" spc="100" dirty="0">
                <a:latin typeface="Arial"/>
                <a:cs typeface="Arial"/>
              </a:rPr>
              <a:t>types:	</a:t>
            </a:r>
            <a:r>
              <a:rPr sz="2700" spc="50" dirty="0">
                <a:latin typeface="Arial"/>
                <a:cs typeface="Arial"/>
              </a:rPr>
              <a:t>Reversible</a:t>
            </a:r>
            <a:r>
              <a:rPr sz="2700" spc="95" dirty="0">
                <a:latin typeface="Arial"/>
                <a:cs typeface="Arial"/>
              </a:rPr>
              <a:t> </a:t>
            </a:r>
            <a:r>
              <a:rPr sz="2700" spc="130" dirty="0">
                <a:latin typeface="Arial"/>
                <a:cs typeface="Arial"/>
              </a:rPr>
              <a:t>encipherment</a:t>
            </a:r>
            <a:endParaRPr sz="2700">
              <a:latin typeface="Arial"/>
              <a:cs typeface="Arial"/>
            </a:endParaRPr>
          </a:p>
          <a:p>
            <a:pPr marL="2279015">
              <a:lnSpc>
                <a:spcPct val="100000"/>
              </a:lnSpc>
              <a:spcBef>
                <a:spcPts val="70"/>
              </a:spcBef>
            </a:pPr>
            <a:r>
              <a:rPr sz="2700" spc="100" dirty="0">
                <a:latin typeface="Arial"/>
                <a:cs typeface="Arial"/>
              </a:rPr>
              <a:t>Irreversible</a:t>
            </a:r>
            <a:r>
              <a:rPr sz="2700" spc="65" dirty="0">
                <a:latin typeface="Arial"/>
                <a:cs typeface="Arial"/>
              </a:rPr>
              <a:t> </a:t>
            </a:r>
            <a:r>
              <a:rPr sz="2700" spc="130" dirty="0">
                <a:latin typeface="Arial"/>
                <a:cs typeface="Arial"/>
              </a:rPr>
              <a:t>encipherment</a:t>
            </a:r>
            <a:endParaRPr sz="27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1538" y="635624"/>
            <a:ext cx="7015787" cy="1221740"/>
            <a:chOff x="210311" y="254906"/>
            <a:chExt cx="8515985" cy="1221740"/>
          </a:xfrm>
        </p:grpSpPr>
        <p:sp>
          <p:nvSpPr>
            <p:cNvPr id="3" name="object 3"/>
            <p:cNvSpPr/>
            <p:nvPr/>
          </p:nvSpPr>
          <p:spPr>
            <a:xfrm>
              <a:off x="417959" y="254906"/>
              <a:ext cx="8308080" cy="12214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0311" y="408431"/>
              <a:ext cx="6704076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274700"/>
              <a:ext cx="822960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274700"/>
              <a:ext cx="8229600" cy="1143000"/>
            </a:xfrm>
            <a:custGeom>
              <a:avLst/>
              <a:gdLst/>
              <a:ahLst/>
              <a:cxnLst/>
              <a:rect l="l" t="t" r="r" b="b"/>
              <a:pathLst>
                <a:path w="8229600" h="1143000">
                  <a:moveTo>
                    <a:pt x="0" y="1143000"/>
                  </a:moveTo>
                  <a:lnTo>
                    <a:pt x="8229600" y="1143000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ln w="12700">
              <a:solidFill>
                <a:srgbClr val="289F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8599" y="400050"/>
              <a:ext cx="6657975" cy="7810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84276" y="1999000"/>
            <a:ext cx="7775448" cy="3929864"/>
            <a:chOff x="684276" y="1737360"/>
            <a:chExt cx="7775448" cy="4287012"/>
          </a:xfrm>
        </p:grpSpPr>
        <p:sp>
          <p:nvSpPr>
            <p:cNvPr id="9" name="object 9"/>
            <p:cNvSpPr/>
            <p:nvPr/>
          </p:nvSpPr>
          <p:spPr>
            <a:xfrm>
              <a:off x="684276" y="1737360"/>
              <a:ext cx="7775448" cy="42870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9635" y="1738713"/>
              <a:ext cx="7664704" cy="417652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3285" y="1766404"/>
              <a:ext cx="7677784" cy="4189729"/>
            </a:xfrm>
            <a:custGeom>
              <a:avLst/>
              <a:gdLst/>
              <a:ahLst/>
              <a:cxnLst/>
              <a:rect l="l" t="t" r="r" b="b"/>
              <a:pathLst>
                <a:path w="7677784" h="4189729">
                  <a:moveTo>
                    <a:pt x="0" y="4189222"/>
                  </a:moveTo>
                  <a:lnTo>
                    <a:pt x="7677404" y="4189222"/>
                  </a:lnTo>
                  <a:lnTo>
                    <a:pt x="7677404" y="0"/>
                  </a:lnTo>
                  <a:lnTo>
                    <a:pt x="0" y="0"/>
                  </a:lnTo>
                  <a:lnTo>
                    <a:pt x="0" y="4189222"/>
                  </a:lnTo>
                  <a:close/>
                </a:path>
              </a:pathLst>
            </a:custGeom>
            <a:ln w="12700">
              <a:solidFill>
                <a:srgbClr val="355F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2"/>
          <p:cNvSpPr/>
          <p:nvPr/>
        </p:nvSpPr>
        <p:spPr>
          <a:xfrm>
            <a:off x="1142976" y="571480"/>
            <a:ext cx="6995659" cy="781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/>
          <p:nvPr/>
        </p:nvSpPr>
        <p:spPr>
          <a:xfrm>
            <a:off x="645668" y="2219325"/>
            <a:ext cx="8069736" cy="2628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404495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EB631B"/>
                </a:solidFill>
                <a:latin typeface="Arial"/>
                <a:cs typeface="Arial"/>
              </a:rPr>
              <a:t>	</a:t>
            </a:r>
            <a:r>
              <a:rPr sz="2700" spc="60" dirty="0">
                <a:latin typeface="Arial"/>
                <a:cs typeface="Arial"/>
              </a:rPr>
              <a:t>A </a:t>
            </a:r>
            <a:r>
              <a:rPr sz="2700" spc="150" dirty="0">
                <a:latin typeface="Arial"/>
                <a:cs typeface="Arial"/>
              </a:rPr>
              <a:t>security-related </a:t>
            </a:r>
            <a:r>
              <a:rPr sz="2700" spc="155" dirty="0">
                <a:latin typeface="Arial"/>
                <a:cs typeface="Arial"/>
              </a:rPr>
              <a:t>transformation </a:t>
            </a:r>
            <a:r>
              <a:rPr sz="2700" spc="160" dirty="0">
                <a:latin typeface="Arial"/>
                <a:cs typeface="Arial"/>
              </a:rPr>
              <a:t>on</a:t>
            </a:r>
            <a:r>
              <a:rPr sz="2700" spc="-55" dirty="0">
                <a:latin typeface="Arial"/>
                <a:cs typeface="Arial"/>
              </a:rPr>
              <a:t> </a:t>
            </a:r>
            <a:r>
              <a:rPr sz="2700" spc="140" dirty="0">
                <a:latin typeface="Arial"/>
                <a:cs typeface="Arial"/>
              </a:rPr>
              <a:t>the  </a:t>
            </a:r>
            <a:r>
              <a:rPr sz="2700" spc="175" dirty="0">
                <a:latin typeface="Arial"/>
                <a:cs typeface="Arial"/>
              </a:rPr>
              <a:t>information </a:t>
            </a:r>
            <a:r>
              <a:rPr sz="2700" spc="204" dirty="0">
                <a:latin typeface="Arial"/>
                <a:cs typeface="Arial"/>
              </a:rPr>
              <a:t>to </a:t>
            </a:r>
            <a:r>
              <a:rPr sz="2700" spc="100" dirty="0">
                <a:latin typeface="Arial"/>
                <a:cs typeface="Arial"/>
              </a:rPr>
              <a:t>be</a:t>
            </a:r>
            <a:r>
              <a:rPr sz="2700" spc="-120" dirty="0">
                <a:latin typeface="Arial"/>
                <a:cs typeface="Arial"/>
              </a:rPr>
              <a:t> </a:t>
            </a:r>
            <a:r>
              <a:rPr sz="2700" spc="110" dirty="0">
                <a:latin typeface="Arial"/>
                <a:cs typeface="Arial"/>
              </a:rPr>
              <a:t>sent.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00">
              <a:latin typeface="Arial"/>
              <a:cs typeface="Arial"/>
            </a:endParaRPr>
          </a:p>
          <a:p>
            <a:pPr marL="268605" marR="5080" indent="-256540" algn="just">
              <a:lnSpc>
                <a:spcPct val="100000"/>
              </a:lnSpc>
              <a:buClr>
                <a:srgbClr val="EB631B"/>
              </a:buClr>
              <a:buSzPct val="66666"/>
              <a:buFont typeface="Wingdings"/>
              <a:buChar char=""/>
              <a:tabLst>
                <a:tab pos="269240" algn="l"/>
              </a:tabLst>
            </a:pPr>
            <a:r>
              <a:rPr sz="2700" spc="20" dirty="0">
                <a:latin typeface="Arial"/>
                <a:cs typeface="Arial"/>
              </a:rPr>
              <a:t>Some </a:t>
            </a:r>
            <a:r>
              <a:rPr sz="2700" spc="85" dirty="0">
                <a:latin typeface="Arial"/>
                <a:cs typeface="Arial"/>
              </a:rPr>
              <a:t>secret </a:t>
            </a:r>
            <a:r>
              <a:rPr sz="2700" spc="175" dirty="0">
                <a:latin typeface="Arial"/>
                <a:cs typeface="Arial"/>
              </a:rPr>
              <a:t>information </a:t>
            </a:r>
            <a:r>
              <a:rPr sz="2700" spc="95" dirty="0">
                <a:latin typeface="Arial"/>
                <a:cs typeface="Arial"/>
              </a:rPr>
              <a:t>shared </a:t>
            </a:r>
            <a:r>
              <a:rPr sz="2700" spc="125" dirty="0">
                <a:latin typeface="Arial"/>
                <a:cs typeface="Arial"/>
              </a:rPr>
              <a:t>by </a:t>
            </a:r>
            <a:r>
              <a:rPr sz="2700" spc="140" dirty="0">
                <a:latin typeface="Arial"/>
                <a:cs typeface="Arial"/>
              </a:rPr>
              <a:t>the</a:t>
            </a:r>
            <a:r>
              <a:rPr sz="2700" spc="25" dirty="0">
                <a:latin typeface="Arial"/>
                <a:cs typeface="Arial"/>
              </a:rPr>
              <a:t> </a:t>
            </a:r>
            <a:r>
              <a:rPr sz="2700" spc="175" dirty="0">
                <a:latin typeface="Arial"/>
                <a:cs typeface="Arial"/>
              </a:rPr>
              <a:t>two  </a:t>
            </a:r>
            <a:r>
              <a:rPr sz="2700" spc="130" dirty="0">
                <a:latin typeface="Arial"/>
                <a:cs typeface="Arial"/>
              </a:rPr>
              <a:t>principals </a:t>
            </a:r>
            <a:r>
              <a:rPr sz="2700" spc="110" dirty="0">
                <a:latin typeface="Arial"/>
                <a:cs typeface="Arial"/>
              </a:rPr>
              <a:t>and, </a:t>
            </a:r>
            <a:r>
              <a:rPr sz="2700" spc="215" dirty="0">
                <a:latin typeface="Arial"/>
                <a:cs typeface="Arial"/>
              </a:rPr>
              <a:t>it </a:t>
            </a:r>
            <a:r>
              <a:rPr sz="2700" spc="100" dirty="0">
                <a:latin typeface="Arial"/>
                <a:cs typeface="Arial"/>
              </a:rPr>
              <a:t>is </a:t>
            </a:r>
            <a:r>
              <a:rPr sz="2700" spc="135" dirty="0">
                <a:latin typeface="Arial"/>
                <a:cs typeface="Arial"/>
              </a:rPr>
              <a:t>hoped, </a:t>
            </a:r>
            <a:r>
              <a:rPr sz="2700" spc="170" dirty="0">
                <a:latin typeface="Arial"/>
                <a:cs typeface="Arial"/>
              </a:rPr>
              <a:t>unknown </a:t>
            </a:r>
            <a:r>
              <a:rPr sz="2700" spc="204" dirty="0">
                <a:latin typeface="Arial"/>
                <a:cs typeface="Arial"/>
              </a:rPr>
              <a:t>to</a:t>
            </a:r>
            <a:r>
              <a:rPr sz="2700" spc="-260" dirty="0">
                <a:latin typeface="Arial"/>
                <a:cs typeface="Arial"/>
              </a:rPr>
              <a:t> </a:t>
            </a:r>
            <a:r>
              <a:rPr sz="2700" spc="145" dirty="0">
                <a:latin typeface="Arial"/>
                <a:cs typeface="Arial"/>
              </a:rPr>
              <a:t>the  </a:t>
            </a:r>
            <a:r>
              <a:rPr sz="2700" spc="150" dirty="0">
                <a:latin typeface="Arial"/>
                <a:cs typeface="Arial"/>
              </a:rPr>
              <a:t>opponent.</a:t>
            </a:r>
            <a:endParaRPr sz="27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>
                <a:hlinkClick r:id="rId2"/>
              </a:rPr>
              <a:t>http://www.brainkart.com/article/Classical-Encryption-Techniques_8339/</a:t>
            </a:r>
            <a:endParaRPr lang="en-US" dirty="0"/>
          </a:p>
          <a:p>
            <a:pPr algn="just"/>
            <a:r>
              <a:rPr lang="en-US" dirty="0">
                <a:hlinkClick r:id="rId3"/>
              </a:rPr>
              <a:t>https://www.tutorialspoint.com/cryptography/index.htm</a:t>
            </a:r>
            <a:endParaRPr lang="en-US" dirty="0"/>
          </a:p>
          <a:p>
            <a:pPr algn="just"/>
            <a:r>
              <a:rPr lang="en-US" dirty="0">
                <a:hlinkClick r:id="rId4"/>
              </a:rPr>
              <a:t>https://www.geeksforgeeks.org/cryptography-introduction/</a:t>
            </a:r>
            <a:endParaRPr lang="en-US" dirty="0"/>
          </a:p>
          <a:p>
            <a:pPr algn="just"/>
            <a:r>
              <a:rPr lang="en-US" dirty="0">
                <a:hlinkClick r:id="rId5"/>
              </a:rPr>
              <a:t>https://www.techopedia.com/definition/1770/cryptography#:~:text=Cryptography%20involves%20creating%20written%20or,information%20to%20be%20kept%20secret.&amp;text=Information%20security%20uses%20cryptography%20on,transit%20and%20while%20being%20stored</a:t>
            </a:r>
            <a:r>
              <a:rPr lang="en-US" dirty="0"/>
              <a:t>.</a:t>
            </a:r>
          </a:p>
          <a:p>
            <a:pPr algn="just"/>
            <a:r>
              <a:rPr lang="en-US" dirty="0">
                <a:hlinkClick r:id="rId6"/>
              </a:rPr>
              <a:t>https://www2.slideshare.net/lineking/classical-encryption-techniques-in-network-security?qid=e388c29f-793d-4f2b-bcaf-9d22e9ca07b5&amp;v=&amp;b=&amp;from_search=1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228600" y="2143651"/>
            <a:ext cx="8686801" cy="3591512"/>
          </a:xfrm>
          <a:prstGeom prst="rect">
            <a:avLst/>
          </a:prstGeom>
        </p:spPr>
        <p:txBody>
          <a:bodyPr wrap="square" lIns="82058" tIns="41029" rIns="82058" bIns="41029">
            <a:spAutoFit/>
          </a:bodyPr>
          <a:lstStyle/>
          <a:p>
            <a:pPr algn="ctr"/>
            <a:r>
              <a:rPr lang="en-IN" sz="4000" dirty="0">
                <a:solidFill>
                  <a:srgbClr val="000000"/>
                </a:solidFill>
                <a:effectLst/>
                <a:latin typeface="TimesNewRoman,Bold"/>
                <a:ea typeface="Calibri" panose="020F0502020204030204" pitchFamily="34" charset="0"/>
                <a:cs typeface="TimesNewRoman,Bold"/>
              </a:rPr>
              <a:t>Lecture – 1</a:t>
            </a:r>
          </a:p>
          <a:p>
            <a:pPr algn="ctr"/>
            <a:endParaRPr lang="en-IN" sz="4000" dirty="0">
              <a:solidFill>
                <a:srgbClr val="000000"/>
              </a:solidFill>
              <a:latin typeface="TimesNewRoman,Bold"/>
              <a:cs typeface="Times New Roman" pitchFamily="18" charset="0"/>
            </a:endParaRPr>
          </a:p>
          <a:p>
            <a:pPr algn="ctr"/>
            <a:r>
              <a:rPr lang="en-IN" sz="4000" dirty="0">
                <a:solidFill>
                  <a:srgbClr val="000000"/>
                </a:solidFill>
                <a:latin typeface="TimesNewRoman,Bold"/>
                <a:cs typeface="Times New Roman" pitchFamily="18" charset="0"/>
              </a:rPr>
              <a:t>OSI Security Architecture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0" name="Picture 5" descr="C:\Users\Bhangu\Desktop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1637" y="605118"/>
            <a:ext cx="3186545" cy="1178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6553200"/>
            <a:ext cx="914400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www. </a:t>
            </a:r>
            <a:r>
              <a:rPr lang="en-US" dirty="0" err="1">
                <a:solidFill>
                  <a:prstClr val="white"/>
                </a:solidFill>
              </a:rPr>
              <a:t>cuchd.in</a:t>
            </a:r>
            <a:r>
              <a:rPr lang="en-US" dirty="0">
                <a:solidFill>
                  <a:prstClr val="white"/>
                </a:solidFill>
              </a:rPr>
              <a:t>                                                                                       Campus : </a:t>
            </a:r>
            <a:r>
              <a:rPr lang="en-US" dirty="0" err="1">
                <a:solidFill>
                  <a:prstClr val="white"/>
                </a:solidFill>
              </a:rPr>
              <a:t>Gharaun</a:t>
            </a:r>
            <a:r>
              <a:rPr lang="en-US" dirty="0">
                <a:solidFill>
                  <a:prstClr val="white"/>
                </a:solidFill>
              </a:rPr>
              <a:t>, </a:t>
            </a:r>
            <a:r>
              <a:rPr lang="en-US" dirty="0" err="1">
                <a:solidFill>
                  <a:prstClr val="white"/>
                </a:solidFill>
              </a:rPr>
              <a:t>Mohali</a:t>
            </a: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7"/>
          <p:cNvSpPr txBox="1"/>
          <p:nvPr/>
        </p:nvSpPr>
        <p:spPr>
          <a:xfrm>
            <a:off x="1460514" y="1985972"/>
            <a:ext cx="5111750" cy="280035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95"/>
              </a:spcBef>
              <a:buClr>
                <a:srgbClr val="EB631B"/>
              </a:buClr>
              <a:buSzPct val="66666"/>
              <a:buFont typeface="Wingdings"/>
              <a:buChar char=""/>
              <a:tabLst>
                <a:tab pos="269240" algn="l"/>
              </a:tabLst>
            </a:pPr>
            <a:r>
              <a:rPr sz="2700" spc="70" dirty="0">
                <a:latin typeface="Arial"/>
                <a:cs typeface="Arial"/>
              </a:rPr>
              <a:t>The </a:t>
            </a:r>
            <a:r>
              <a:rPr sz="2700" spc="-110" dirty="0">
                <a:latin typeface="Arial"/>
                <a:cs typeface="Arial"/>
              </a:rPr>
              <a:t>OSI </a:t>
            </a:r>
            <a:r>
              <a:rPr sz="2700" spc="65" dirty="0">
                <a:latin typeface="Arial"/>
                <a:cs typeface="Arial"/>
              </a:rPr>
              <a:t>Security</a:t>
            </a:r>
            <a:r>
              <a:rPr sz="2700" spc="305" dirty="0">
                <a:latin typeface="Arial"/>
                <a:cs typeface="Arial"/>
              </a:rPr>
              <a:t> </a:t>
            </a:r>
            <a:r>
              <a:rPr sz="2700" spc="120" dirty="0">
                <a:latin typeface="Arial"/>
                <a:cs typeface="Arial"/>
              </a:rPr>
              <a:t>architecture</a:t>
            </a:r>
            <a:endParaRPr sz="27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EB631B"/>
              </a:buClr>
              <a:buSzPct val="66666"/>
              <a:buChar char="•"/>
              <a:tabLst>
                <a:tab pos="268605" algn="l"/>
                <a:tab pos="269240" algn="l"/>
              </a:tabLst>
            </a:pPr>
            <a:r>
              <a:rPr sz="2700" spc="65" dirty="0">
                <a:latin typeface="Arial"/>
                <a:cs typeface="Arial"/>
              </a:rPr>
              <a:t>Security</a:t>
            </a:r>
            <a:r>
              <a:rPr sz="2700" spc="80" dirty="0">
                <a:latin typeface="Arial"/>
                <a:cs typeface="Arial"/>
              </a:rPr>
              <a:t> </a:t>
            </a:r>
            <a:r>
              <a:rPr sz="2700" spc="105" dirty="0">
                <a:latin typeface="Arial"/>
                <a:cs typeface="Arial"/>
              </a:rPr>
              <a:t>attacks</a:t>
            </a:r>
            <a:endParaRPr sz="27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09"/>
              </a:spcBef>
              <a:buClr>
                <a:srgbClr val="EB631B"/>
              </a:buClr>
              <a:buSzPct val="66666"/>
              <a:buChar char="•"/>
              <a:tabLst>
                <a:tab pos="268605" algn="l"/>
                <a:tab pos="269240" algn="l"/>
              </a:tabLst>
            </a:pPr>
            <a:r>
              <a:rPr sz="2700" spc="65" dirty="0">
                <a:latin typeface="Arial"/>
                <a:cs typeface="Arial"/>
              </a:rPr>
              <a:t>Security</a:t>
            </a:r>
            <a:r>
              <a:rPr sz="2700" spc="80" dirty="0">
                <a:latin typeface="Arial"/>
                <a:cs typeface="Arial"/>
              </a:rPr>
              <a:t> </a:t>
            </a:r>
            <a:r>
              <a:rPr sz="2700" spc="60" dirty="0">
                <a:latin typeface="Arial"/>
                <a:cs typeface="Arial"/>
              </a:rPr>
              <a:t>services</a:t>
            </a:r>
            <a:endParaRPr sz="27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EB631B"/>
              </a:buClr>
              <a:buSzPct val="66666"/>
              <a:buChar char="•"/>
              <a:tabLst>
                <a:tab pos="268605" algn="l"/>
                <a:tab pos="269240" algn="l"/>
              </a:tabLst>
            </a:pPr>
            <a:r>
              <a:rPr sz="2700" spc="65" dirty="0">
                <a:latin typeface="Arial"/>
                <a:cs typeface="Arial"/>
              </a:rPr>
              <a:t>Security</a:t>
            </a:r>
            <a:r>
              <a:rPr sz="2700" spc="80" dirty="0">
                <a:latin typeface="Arial"/>
                <a:cs typeface="Arial"/>
              </a:rPr>
              <a:t> </a:t>
            </a:r>
            <a:r>
              <a:rPr sz="2700" spc="120" dirty="0">
                <a:latin typeface="Arial"/>
                <a:cs typeface="Arial"/>
              </a:rPr>
              <a:t>mechanism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buClr>
                <a:srgbClr val="DA1F28"/>
              </a:buClr>
              <a:buSzPct val="66666"/>
              <a:buFont typeface="Wingdings"/>
              <a:buChar char=""/>
              <a:tabLst>
                <a:tab pos="269240" algn="l"/>
              </a:tabLst>
            </a:pPr>
            <a:r>
              <a:rPr sz="2700" spc="60" dirty="0">
                <a:latin typeface="Arial"/>
                <a:cs typeface="Arial"/>
              </a:rPr>
              <a:t>A </a:t>
            </a:r>
            <a:r>
              <a:rPr sz="2700" spc="160" dirty="0">
                <a:latin typeface="Arial"/>
                <a:cs typeface="Arial"/>
              </a:rPr>
              <a:t>model </a:t>
            </a:r>
            <a:r>
              <a:rPr sz="2700" spc="200" dirty="0">
                <a:latin typeface="Arial"/>
                <a:cs typeface="Arial"/>
              </a:rPr>
              <a:t>for </a:t>
            </a:r>
            <a:r>
              <a:rPr sz="2700" spc="160" dirty="0">
                <a:latin typeface="Arial"/>
                <a:cs typeface="Arial"/>
              </a:rPr>
              <a:t>network</a:t>
            </a:r>
            <a:r>
              <a:rPr sz="2700" spc="-90" dirty="0">
                <a:latin typeface="Arial"/>
                <a:cs typeface="Arial"/>
              </a:rPr>
              <a:t> </a:t>
            </a:r>
            <a:r>
              <a:rPr sz="2700" spc="114" dirty="0">
                <a:latin typeface="Arial"/>
                <a:cs typeface="Arial"/>
              </a:rPr>
              <a:t>security</a:t>
            </a:r>
            <a:endParaRPr sz="2700">
              <a:latin typeface="Arial"/>
              <a:cs typeface="Arial"/>
            </a:endParaRPr>
          </a:p>
        </p:txBody>
      </p:sp>
      <p:sp>
        <p:nvSpPr>
          <p:cNvPr id="18" name="object 13"/>
          <p:cNvSpPr/>
          <p:nvPr/>
        </p:nvSpPr>
        <p:spPr>
          <a:xfrm>
            <a:off x="1296264" y="785794"/>
            <a:ext cx="3347174" cy="866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2"/>
          <p:cNvSpPr/>
          <p:nvPr/>
        </p:nvSpPr>
        <p:spPr>
          <a:xfrm>
            <a:off x="857224" y="642918"/>
            <a:ext cx="8001000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 txBox="1"/>
          <p:nvPr/>
        </p:nvSpPr>
        <p:spPr>
          <a:xfrm>
            <a:off x="656031" y="1994738"/>
            <a:ext cx="7418705" cy="321373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68605" marR="142875" indent="-256540">
              <a:lnSpc>
                <a:spcPct val="80000"/>
              </a:lnSpc>
              <a:spcBef>
                <a:spcPts val="730"/>
              </a:spcBef>
              <a:tabLst>
                <a:tab pos="268605" algn="l"/>
              </a:tabLst>
            </a:pPr>
            <a:r>
              <a:rPr sz="1750" spc="-505" dirty="0">
                <a:solidFill>
                  <a:srgbClr val="EB631B"/>
                </a:solidFill>
                <a:latin typeface="Arial"/>
                <a:cs typeface="Arial"/>
              </a:rPr>
              <a:t>	</a:t>
            </a:r>
            <a:r>
              <a:rPr sz="2600" spc="75" dirty="0">
                <a:latin typeface="Arial"/>
                <a:cs typeface="Arial"/>
              </a:rPr>
              <a:t>The </a:t>
            </a:r>
            <a:r>
              <a:rPr sz="2600" spc="-100" dirty="0">
                <a:latin typeface="Arial"/>
                <a:cs typeface="Arial"/>
              </a:rPr>
              <a:t>OSI </a:t>
            </a:r>
            <a:r>
              <a:rPr sz="2600" spc="114" dirty="0">
                <a:latin typeface="Arial"/>
                <a:cs typeface="Arial"/>
              </a:rPr>
              <a:t>security </a:t>
            </a:r>
            <a:r>
              <a:rPr sz="2600" spc="120" dirty="0">
                <a:latin typeface="Arial"/>
                <a:cs typeface="Arial"/>
              </a:rPr>
              <a:t>architecture </a:t>
            </a:r>
            <a:r>
              <a:rPr sz="2600" spc="90" dirty="0">
                <a:latin typeface="Arial"/>
                <a:cs typeface="Arial"/>
              </a:rPr>
              <a:t>focuses </a:t>
            </a:r>
            <a:r>
              <a:rPr sz="2600" spc="155" dirty="0">
                <a:latin typeface="Arial"/>
                <a:cs typeface="Arial"/>
              </a:rPr>
              <a:t>on  </a:t>
            </a:r>
            <a:r>
              <a:rPr sz="2600" spc="110" dirty="0">
                <a:latin typeface="Arial"/>
                <a:cs typeface="Arial"/>
              </a:rPr>
              <a:t>security </a:t>
            </a:r>
            <a:r>
              <a:rPr sz="2600" spc="100" dirty="0">
                <a:latin typeface="Arial"/>
                <a:cs typeface="Arial"/>
              </a:rPr>
              <a:t>attacks, </a:t>
            </a:r>
            <a:r>
              <a:rPr sz="2600" spc="110" dirty="0">
                <a:latin typeface="Arial"/>
                <a:cs typeface="Arial"/>
              </a:rPr>
              <a:t>mechanisms, </a:t>
            </a:r>
            <a:r>
              <a:rPr sz="2600" spc="114" dirty="0">
                <a:latin typeface="Arial"/>
                <a:cs typeface="Arial"/>
              </a:rPr>
              <a:t>and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70" dirty="0">
                <a:latin typeface="Arial"/>
                <a:cs typeface="Arial"/>
              </a:rPr>
              <a:t>services.</a:t>
            </a:r>
            <a:endParaRPr sz="2600">
              <a:latin typeface="Arial"/>
              <a:cs typeface="Arial"/>
            </a:endParaRPr>
          </a:p>
          <a:p>
            <a:pPr marL="268605" marR="5080" indent="-256540">
              <a:lnSpc>
                <a:spcPct val="80000"/>
              </a:lnSpc>
              <a:spcBef>
                <a:spcPts val="3300"/>
              </a:spcBef>
              <a:buClr>
                <a:srgbClr val="EB631B"/>
              </a:buClr>
              <a:buSzPct val="67307"/>
              <a:buFont typeface="Wingdings"/>
              <a:buChar char=""/>
              <a:tabLst>
                <a:tab pos="269240" algn="l"/>
              </a:tabLst>
            </a:pPr>
            <a:r>
              <a:rPr sz="2600" spc="70" dirty="0">
                <a:latin typeface="Arial"/>
                <a:cs typeface="Arial"/>
              </a:rPr>
              <a:t>Security </a:t>
            </a:r>
            <a:r>
              <a:rPr sz="2600" spc="110" dirty="0">
                <a:latin typeface="Arial"/>
                <a:cs typeface="Arial"/>
              </a:rPr>
              <a:t>attack:Any </a:t>
            </a:r>
            <a:r>
              <a:rPr sz="2600" spc="125" dirty="0">
                <a:latin typeface="Arial"/>
                <a:cs typeface="Arial"/>
              </a:rPr>
              <a:t>action </a:t>
            </a:r>
            <a:r>
              <a:rPr sz="2600" spc="160" dirty="0">
                <a:latin typeface="Arial"/>
                <a:cs typeface="Arial"/>
              </a:rPr>
              <a:t>that </a:t>
            </a:r>
            <a:r>
              <a:rPr sz="2600" spc="130" dirty="0">
                <a:latin typeface="Arial"/>
                <a:cs typeface="Arial"/>
              </a:rPr>
              <a:t>compromises  </a:t>
            </a:r>
            <a:r>
              <a:rPr sz="2600" spc="140" dirty="0">
                <a:latin typeface="Arial"/>
                <a:cs typeface="Arial"/>
              </a:rPr>
              <a:t>the </a:t>
            </a:r>
            <a:r>
              <a:rPr sz="2600" spc="114" dirty="0">
                <a:latin typeface="Arial"/>
                <a:cs typeface="Arial"/>
              </a:rPr>
              <a:t>security </a:t>
            </a:r>
            <a:r>
              <a:rPr sz="2600" spc="190" dirty="0">
                <a:latin typeface="Arial"/>
                <a:cs typeface="Arial"/>
              </a:rPr>
              <a:t>of </a:t>
            </a:r>
            <a:r>
              <a:rPr sz="2600" spc="170" dirty="0">
                <a:latin typeface="Arial"/>
                <a:cs typeface="Arial"/>
              </a:rPr>
              <a:t>information </a:t>
            </a:r>
            <a:r>
              <a:rPr sz="2600" spc="125" dirty="0">
                <a:latin typeface="Arial"/>
                <a:cs typeface="Arial"/>
              </a:rPr>
              <a:t>owned by </a:t>
            </a:r>
            <a:r>
              <a:rPr sz="2600" spc="75" dirty="0">
                <a:latin typeface="Arial"/>
                <a:cs typeface="Arial"/>
              </a:rPr>
              <a:t>an  </a:t>
            </a:r>
            <a:r>
              <a:rPr sz="2600" spc="140" dirty="0">
                <a:latin typeface="Arial"/>
                <a:cs typeface="Arial"/>
              </a:rPr>
              <a:t>organization.</a:t>
            </a:r>
            <a:endParaRPr sz="2600">
              <a:latin typeface="Arial"/>
              <a:cs typeface="Arial"/>
            </a:endParaRPr>
          </a:p>
          <a:p>
            <a:pPr marL="220979">
              <a:lnSpc>
                <a:spcPts val="2780"/>
              </a:lnSpc>
            </a:pPr>
            <a:r>
              <a:rPr sz="2600" spc="110" dirty="0">
                <a:latin typeface="Arial"/>
                <a:cs typeface="Arial"/>
              </a:rPr>
              <a:t>Two </a:t>
            </a:r>
            <a:r>
              <a:rPr sz="2600" spc="100" dirty="0">
                <a:latin typeface="Arial"/>
                <a:cs typeface="Arial"/>
              </a:rPr>
              <a:t>types </a:t>
            </a:r>
            <a:r>
              <a:rPr sz="2600" spc="185" dirty="0">
                <a:latin typeface="Arial"/>
                <a:cs typeface="Arial"/>
              </a:rPr>
              <a:t>of </a:t>
            </a:r>
            <a:r>
              <a:rPr sz="2600" spc="114" dirty="0">
                <a:latin typeface="Arial"/>
                <a:cs typeface="Arial"/>
              </a:rPr>
              <a:t>security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105" dirty="0">
                <a:latin typeface="Arial"/>
                <a:cs typeface="Arial"/>
              </a:rPr>
              <a:t>attacks</a:t>
            </a:r>
            <a:endParaRPr sz="2600">
              <a:latin typeface="Arial"/>
              <a:cs typeface="Arial"/>
            </a:endParaRPr>
          </a:p>
          <a:p>
            <a:pPr marL="824865" lvl="1" indent="-395605">
              <a:lnSpc>
                <a:spcPts val="2900"/>
              </a:lnSpc>
              <a:buAutoNum type="alphaLcParenR"/>
              <a:tabLst>
                <a:tab pos="825500" algn="l"/>
              </a:tabLst>
            </a:pPr>
            <a:r>
              <a:rPr sz="2600" spc="-5" dirty="0">
                <a:latin typeface="Arial"/>
                <a:cs typeface="Arial"/>
              </a:rPr>
              <a:t>Passive</a:t>
            </a:r>
            <a:r>
              <a:rPr sz="2600" spc="80" dirty="0">
                <a:latin typeface="Arial"/>
                <a:cs typeface="Arial"/>
              </a:rPr>
              <a:t> </a:t>
            </a:r>
            <a:r>
              <a:rPr sz="2600" spc="114" dirty="0">
                <a:latin typeface="Arial"/>
                <a:cs typeface="Arial"/>
              </a:rPr>
              <a:t>attack</a:t>
            </a:r>
            <a:endParaRPr sz="2600">
              <a:latin typeface="Arial"/>
              <a:cs typeface="Arial"/>
            </a:endParaRPr>
          </a:p>
          <a:p>
            <a:pPr marL="851535" lvl="1" indent="-421640">
              <a:lnSpc>
                <a:spcPts val="3010"/>
              </a:lnSpc>
              <a:buAutoNum type="alphaLcParenR"/>
              <a:tabLst>
                <a:tab pos="851535" algn="l"/>
              </a:tabLst>
            </a:pPr>
            <a:r>
              <a:rPr sz="2600" spc="75" dirty="0">
                <a:latin typeface="Arial"/>
                <a:cs typeface="Arial"/>
              </a:rPr>
              <a:t>active</a:t>
            </a:r>
            <a:r>
              <a:rPr sz="2600" spc="90" dirty="0">
                <a:latin typeface="Arial"/>
                <a:cs typeface="Arial"/>
              </a:rPr>
              <a:t> </a:t>
            </a:r>
            <a:r>
              <a:rPr sz="2600" spc="120" dirty="0">
                <a:latin typeface="Arial"/>
                <a:cs typeface="Arial"/>
              </a:rPr>
              <a:t>attack</a:t>
            </a:r>
            <a:endParaRPr sz="2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9"/>
          <p:cNvSpPr/>
          <p:nvPr/>
        </p:nvSpPr>
        <p:spPr>
          <a:xfrm>
            <a:off x="1304934" y="852476"/>
            <a:ext cx="4552950" cy="933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2"/>
          <p:cNvSpPr txBox="1">
            <a:spLocks noGrp="1"/>
          </p:cNvSpPr>
          <p:nvPr>
            <p:ph type="title"/>
          </p:nvPr>
        </p:nvSpPr>
        <p:spPr>
          <a:xfrm>
            <a:off x="645668" y="2363165"/>
            <a:ext cx="7717155" cy="126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100"/>
              </a:spcBef>
            </a:pPr>
            <a:r>
              <a:rPr sz="1800" spc="-505" dirty="0">
                <a:solidFill>
                  <a:srgbClr val="EB631B"/>
                </a:solidFill>
              </a:rPr>
              <a:t></a:t>
            </a:r>
            <a:r>
              <a:rPr sz="1800" spc="545" dirty="0">
                <a:solidFill>
                  <a:srgbClr val="EB631B"/>
                </a:solidFill>
              </a:rPr>
              <a:t> </a:t>
            </a:r>
            <a:r>
              <a:rPr spc="-10" dirty="0"/>
              <a:t>Passive </a:t>
            </a:r>
            <a:r>
              <a:rPr spc="120" dirty="0"/>
              <a:t>attack </a:t>
            </a:r>
            <a:r>
              <a:rPr spc="150" dirty="0"/>
              <a:t>attempts </a:t>
            </a:r>
            <a:r>
              <a:rPr spc="204" dirty="0"/>
              <a:t>to </a:t>
            </a:r>
            <a:r>
              <a:rPr spc="105" dirty="0"/>
              <a:t>learn </a:t>
            </a:r>
            <a:r>
              <a:rPr spc="180" dirty="0"/>
              <a:t>or </a:t>
            </a:r>
            <a:r>
              <a:rPr spc="114" dirty="0"/>
              <a:t>make</a:t>
            </a:r>
            <a:r>
              <a:rPr spc="-85" dirty="0"/>
              <a:t> </a:t>
            </a:r>
            <a:r>
              <a:rPr spc="-20" dirty="0"/>
              <a:t>use  </a:t>
            </a:r>
            <a:r>
              <a:rPr spc="195" dirty="0"/>
              <a:t>of </a:t>
            </a:r>
            <a:r>
              <a:rPr spc="175" dirty="0"/>
              <a:t>information </a:t>
            </a:r>
            <a:r>
              <a:rPr spc="215" dirty="0"/>
              <a:t>from </a:t>
            </a:r>
            <a:r>
              <a:rPr spc="140" dirty="0"/>
              <a:t>the </a:t>
            </a:r>
            <a:r>
              <a:rPr spc="105" dirty="0"/>
              <a:t>system </a:t>
            </a:r>
            <a:r>
              <a:rPr spc="204" dirty="0"/>
              <a:t>but </a:t>
            </a:r>
            <a:r>
              <a:rPr spc="90" dirty="0"/>
              <a:t>does</a:t>
            </a:r>
            <a:r>
              <a:rPr spc="-420" dirty="0"/>
              <a:t> </a:t>
            </a:r>
            <a:r>
              <a:rPr spc="195" dirty="0"/>
              <a:t>not  </a:t>
            </a:r>
            <a:r>
              <a:rPr spc="120" dirty="0"/>
              <a:t>affect </a:t>
            </a:r>
            <a:r>
              <a:rPr spc="105" dirty="0"/>
              <a:t>system</a:t>
            </a:r>
            <a:r>
              <a:rPr spc="45" dirty="0"/>
              <a:t> </a:t>
            </a:r>
            <a:r>
              <a:rPr spc="90" dirty="0"/>
              <a:t>resources.</a:t>
            </a:r>
            <a:endParaRPr sz="1800"/>
          </a:p>
        </p:txBody>
      </p:sp>
      <p:sp>
        <p:nvSpPr>
          <p:cNvPr id="4" name="object 3"/>
          <p:cNvSpPr txBox="1"/>
          <p:nvPr/>
        </p:nvSpPr>
        <p:spPr>
          <a:xfrm>
            <a:off x="645668" y="4111879"/>
            <a:ext cx="73869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EB631B"/>
                </a:solidFill>
                <a:latin typeface="Arial"/>
                <a:cs typeface="Arial"/>
              </a:rPr>
              <a:t>	</a:t>
            </a:r>
            <a:r>
              <a:rPr sz="2700" spc="110" dirty="0">
                <a:latin typeface="Arial"/>
                <a:cs typeface="Arial"/>
              </a:rPr>
              <a:t>Two </a:t>
            </a:r>
            <a:r>
              <a:rPr sz="2700" spc="105" dirty="0">
                <a:latin typeface="Arial"/>
                <a:cs typeface="Arial"/>
              </a:rPr>
              <a:t>types </a:t>
            </a:r>
            <a:r>
              <a:rPr sz="2700" spc="190" dirty="0">
                <a:latin typeface="Arial"/>
                <a:cs typeface="Arial"/>
              </a:rPr>
              <a:t>of </a:t>
            </a:r>
            <a:r>
              <a:rPr sz="2700" spc="60" dirty="0">
                <a:latin typeface="Arial"/>
                <a:cs typeface="Arial"/>
              </a:rPr>
              <a:t>passive </a:t>
            </a:r>
            <a:r>
              <a:rPr sz="2700" spc="105" dirty="0">
                <a:latin typeface="Arial"/>
                <a:cs typeface="Arial"/>
              </a:rPr>
              <a:t>attacks </a:t>
            </a:r>
            <a:r>
              <a:rPr sz="2700" spc="60" dirty="0">
                <a:latin typeface="Arial"/>
                <a:cs typeface="Arial"/>
              </a:rPr>
              <a:t>are </a:t>
            </a:r>
            <a:r>
              <a:rPr sz="2700" spc="50" dirty="0">
                <a:latin typeface="Arial"/>
                <a:cs typeface="Arial"/>
              </a:rPr>
              <a:t>release </a:t>
            </a:r>
            <a:r>
              <a:rPr sz="2700" spc="190" dirty="0">
                <a:latin typeface="Arial"/>
                <a:cs typeface="Arial"/>
              </a:rPr>
              <a:t>of  </a:t>
            </a:r>
            <a:r>
              <a:rPr sz="2700" spc="70" dirty="0">
                <a:latin typeface="Arial"/>
                <a:cs typeface="Arial"/>
              </a:rPr>
              <a:t>message </a:t>
            </a:r>
            <a:r>
              <a:rPr sz="2700" spc="130" dirty="0">
                <a:latin typeface="Arial"/>
                <a:cs typeface="Arial"/>
              </a:rPr>
              <a:t>contents </a:t>
            </a:r>
            <a:r>
              <a:rPr sz="2700" spc="114" dirty="0">
                <a:latin typeface="Arial"/>
                <a:cs typeface="Arial"/>
              </a:rPr>
              <a:t>and </a:t>
            </a:r>
            <a:r>
              <a:rPr sz="2700" spc="155" dirty="0">
                <a:latin typeface="Arial"/>
                <a:cs typeface="Arial"/>
              </a:rPr>
              <a:t>traffic</a:t>
            </a:r>
            <a:r>
              <a:rPr sz="2700" spc="35" dirty="0">
                <a:latin typeface="Arial"/>
                <a:cs typeface="Arial"/>
              </a:rPr>
              <a:t> </a:t>
            </a:r>
            <a:r>
              <a:rPr sz="2700" spc="75" dirty="0">
                <a:latin typeface="Arial"/>
                <a:cs typeface="Arial"/>
              </a:rPr>
              <a:t>analysis.</a:t>
            </a:r>
            <a:endParaRPr sz="27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1"/>
          <p:cNvSpPr/>
          <p:nvPr/>
        </p:nvSpPr>
        <p:spPr>
          <a:xfrm>
            <a:off x="1142976" y="559220"/>
            <a:ext cx="4552950" cy="853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4"/>
          <p:cNvSpPr/>
          <p:nvPr/>
        </p:nvSpPr>
        <p:spPr>
          <a:xfrm>
            <a:off x="1786114" y="1556792"/>
            <a:ext cx="5090142" cy="4741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/>
          <p:cNvSpPr/>
          <p:nvPr/>
        </p:nvSpPr>
        <p:spPr>
          <a:xfrm>
            <a:off x="976317" y="709600"/>
            <a:ext cx="4238625" cy="933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2"/>
          <p:cNvSpPr txBox="1">
            <a:spLocks noGrp="1"/>
          </p:cNvSpPr>
          <p:nvPr>
            <p:ph type="title"/>
          </p:nvPr>
        </p:nvSpPr>
        <p:spPr>
          <a:xfrm>
            <a:off x="544118" y="2045589"/>
            <a:ext cx="8055762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marR="445134" indent="-256540" algn="just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1800" spc="-505" dirty="0">
                <a:solidFill>
                  <a:srgbClr val="EB631B"/>
                </a:solidFill>
              </a:rPr>
              <a:t>	</a:t>
            </a:r>
            <a:r>
              <a:rPr spc="95" dirty="0"/>
              <a:t>Active </a:t>
            </a:r>
            <a:r>
              <a:rPr spc="105" dirty="0"/>
              <a:t>attacks involve </a:t>
            </a:r>
            <a:r>
              <a:rPr spc="110" dirty="0"/>
              <a:t>some </a:t>
            </a:r>
            <a:r>
              <a:rPr spc="165" dirty="0"/>
              <a:t>modification </a:t>
            </a:r>
            <a:r>
              <a:rPr spc="190" dirty="0"/>
              <a:t>of  </a:t>
            </a:r>
            <a:r>
              <a:rPr spc="140" dirty="0"/>
              <a:t>the </a:t>
            </a:r>
            <a:r>
              <a:rPr spc="105" dirty="0"/>
              <a:t>data </a:t>
            </a:r>
            <a:r>
              <a:rPr spc="125" dirty="0"/>
              <a:t>stream </a:t>
            </a:r>
            <a:r>
              <a:rPr spc="175" dirty="0"/>
              <a:t>or </a:t>
            </a:r>
            <a:r>
              <a:rPr spc="140" dirty="0"/>
              <a:t>the </a:t>
            </a:r>
            <a:r>
              <a:rPr spc="114" dirty="0"/>
              <a:t>creation </a:t>
            </a:r>
            <a:r>
              <a:rPr spc="195" dirty="0"/>
              <a:t>of </a:t>
            </a:r>
            <a:r>
              <a:rPr spc="-15" dirty="0"/>
              <a:t>a </a:t>
            </a:r>
            <a:r>
              <a:rPr spc="85" dirty="0"/>
              <a:t>false  </a:t>
            </a:r>
            <a:r>
              <a:rPr spc="125" dirty="0"/>
              <a:t>stream </a:t>
            </a:r>
            <a:r>
              <a:rPr spc="114" dirty="0"/>
              <a:t>and </a:t>
            </a:r>
            <a:r>
              <a:rPr spc="60" dirty="0"/>
              <a:t>can </a:t>
            </a:r>
            <a:r>
              <a:rPr spc="95" dirty="0"/>
              <a:t>be </a:t>
            </a:r>
            <a:r>
              <a:rPr spc="135" dirty="0"/>
              <a:t>subdivided </a:t>
            </a:r>
            <a:r>
              <a:rPr spc="185" dirty="0"/>
              <a:t>into </a:t>
            </a:r>
            <a:r>
              <a:rPr spc="190" dirty="0"/>
              <a:t>four  </a:t>
            </a:r>
            <a:r>
              <a:rPr spc="95" dirty="0"/>
              <a:t>categories </a:t>
            </a:r>
            <a:r>
              <a:rPr spc="100"/>
              <a:t>:</a:t>
            </a:r>
            <a:r>
              <a:rPr spc="90"/>
              <a:t> </a:t>
            </a:r>
            <a:r>
              <a:rPr spc="105"/>
              <a:t>masquerade</a:t>
            </a:r>
            <a:r>
              <a:rPr spc="100"/>
              <a:t>, </a:t>
            </a:r>
            <a:r>
              <a:rPr spc="100" dirty="0"/>
              <a:t>replay, </a:t>
            </a:r>
            <a:r>
              <a:rPr spc="165" dirty="0"/>
              <a:t>modification </a:t>
            </a:r>
            <a:r>
              <a:rPr spc="195" dirty="0"/>
              <a:t>of </a:t>
            </a:r>
            <a:r>
              <a:rPr spc="65" dirty="0"/>
              <a:t>messages, </a:t>
            </a:r>
            <a:r>
              <a:rPr spc="114" dirty="0"/>
              <a:t>and</a:t>
            </a:r>
            <a:r>
              <a:rPr spc="-60" dirty="0"/>
              <a:t> </a:t>
            </a:r>
            <a:r>
              <a:rPr spc="114" dirty="0"/>
              <a:t>denial  </a:t>
            </a:r>
            <a:r>
              <a:rPr spc="195" dirty="0"/>
              <a:t>of</a:t>
            </a:r>
            <a:r>
              <a:rPr spc="80" dirty="0"/>
              <a:t> </a:t>
            </a:r>
            <a:r>
              <a:rPr spc="70" dirty="0"/>
              <a:t>service.</a:t>
            </a: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1"/>
          <p:cNvSpPr/>
          <p:nvPr/>
        </p:nvSpPr>
        <p:spPr>
          <a:xfrm>
            <a:off x="1047755" y="404664"/>
            <a:ext cx="4238625" cy="792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4"/>
          <p:cNvSpPr/>
          <p:nvPr/>
        </p:nvSpPr>
        <p:spPr>
          <a:xfrm>
            <a:off x="1547664" y="1484784"/>
            <a:ext cx="5832648" cy="47525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1"/>
          <p:cNvSpPr/>
          <p:nvPr/>
        </p:nvSpPr>
        <p:spPr>
          <a:xfrm>
            <a:off x="1047755" y="566724"/>
            <a:ext cx="4238625" cy="933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4"/>
          <p:cNvSpPr/>
          <p:nvPr/>
        </p:nvSpPr>
        <p:spPr>
          <a:xfrm>
            <a:off x="2071670" y="1714488"/>
            <a:ext cx="4392549" cy="42485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4989</TotalTime>
  <Words>452</Words>
  <Application>Microsoft Office PowerPoint</Application>
  <PresentationFormat>On-screen Show (4:3)</PresentationFormat>
  <Paragraphs>53</Paragraphs>
  <Slides>15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Arial Black</vt:lpstr>
      <vt:lpstr>Calibri</vt:lpstr>
      <vt:lpstr>Cambria</vt:lpstr>
      <vt:lpstr>Raleway Thin</vt:lpstr>
      <vt:lpstr>Times</vt:lpstr>
      <vt:lpstr>Times New Roman</vt:lpstr>
      <vt:lpstr>TimesNewRoman,Bold</vt:lpstr>
      <vt:lpstr>Wingdings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 Passive attack attempts to learn or make use  of information from the system but does not  affect system resources.</vt:lpstr>
      <vt:lpstr>PowerPoint Presentation</vt:lpstr>
      <vt:lpstr> Active attacks involve some modification of  the data stream or the creation of a false  stream and can be subdivided into four  categories : masquerade, replay, modification of messages, and denial  of service.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cgc</dc:creator>
  <cp:lastModifiedBy>puneet kaur</cp:lastModifiedBy>
  <cp:revision>1007</cp:revision>
  <dcterms:created xsi:type="dcterms:W3CDTF">2013-12-12T17:34:34Z</dcterms:created>
  <dcterms:modified xsi:type="dcterms:W3CDTF">2023-01-06T10:21:41Z</dcterms:modified>
</cp:coreProperties>
</file>