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8"/>
  </p:notesMasterIdLst>
  <p:handoutMasterIdLst>
    <p:handoutMasterId r:id="rId19"/>
  </p:handoutMasterIdLst>
  <p:sldIdLst>
    <p:sldId id="731" r:id="rId3"/>
    <p:sldId id="545" r:id="rId4"/>
    <p:sldId id="546" r:id="rId5"/>
    <p:sldId id="390" r:id="rId6"/>
    <p:sldId id="547" r:id="rId7"/>
    <p:sldId id="391" r:id="rId8"/>
    <p:sldId id="394" r:id="rId9"/>
    <p:sldId id="544" r:id="rId10"/>
    <p:sldId id="568" r:id="rId11"/>
    <p:sldId id="282" r:id="rId12"/>
    <p:sldId id="732" r:id="rId13"/>
    <p:sldId id="257" r:id="rId14"/>
    <p:sldId id="297" r:id="rId15"/>
    <p:sldId id="258" r:id="rId16"/>
    <p:sldId id="55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lvinder Singh" initials="KS" lastIdx="1" clrIdx="0">
    <p:extLst>
      <p:ext uri="{19B8F6BF-5375-455C-9EA6-DF929625EA0E}">
        <p15:presenceInfo xmlns:p15="http://schemas.microsoft.com/office/powerpoint/2012/main" userId="8ab99ac9ae8244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13" autoAdjust="0"/>
  </p:normalViewPr>
  <p:slideViewPr>
    <p:cSldViewPr>
      <p:cViewPr varScale="1">
        <p:scale>
          <a:sx n="56" d="100"/>
          <a:sy n="56" d="100"/>
        </p:scale>
        <p:origin x="1580"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5T08:21:41.612"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1/10/2023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1/10/2023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1/10/2023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4" Type="http://schemas.openxmlformats.org/officeDocument/2006/relationships/hyperlink" Target="https://www.geeksforgeeks.org/cryptography-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71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Arial Black" panose="020B0A04020102020204" pitchFamily="34" charset="0"/>
                <a:ea typeface="Karla"/>
                <a:cs typeface="Karla"/>
              </a:rPr>
              <a:t>UNIVERSITY INSTITUTE OF ENGINEERING</a:t>
            </a:r>
          </a:p>
          <a:p>
            <a:pPr algn="ctr" eaLnBrk="1" hangingPunct="1">
              <a:lnSpc>
                <a:spcPct val="90000"/>
              </a:lnSpc>
              <a:spcAft>
                <a:spcPct val="35000"/>
              </a:spcAft>
            </a:pPr>
            <a:r>
              <a:rPr lang="en-US" altLang="en-US" sz="3200" b="1" dirty="0">
                <a:latin typeface="Arial Black" panose="020B0A04020102020204" pitchFamily="34" charset="0"/>
                <a:ea typeface="Karla"/>
                <a:cs typeface="Karla"/>
              </a:rPr>
              <a:t>COMPUTER SCIENCE &amp; ENGINEERING</a:t>
            </a:r>
            <a:endParaRPr lang="en-US" altLang="en-US" sz="28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3200" dirty="0">
                <a:solidFill>
                  <a:srgbClr val="000000"/>
                </a:solidFill>
                <a:effectLst/>
                <a:latin typeface="TimesNewRoman,Bold"/>
                <a:ea typeface="Calibri" panose="020F0502020204030204" pitchFamily="34" charset="0"/>
                <a:cs typeface="TimesNewRoman,Bold"/>
              </a:rPr>
              <a:t>Introduction to Information Security </a:t>
            </a:r>
          </a:p>
          <a:p>
            <a:pPr algn="ctr"/>
            <a:r>
              <a:rPr lang="en-US" sz="2000" dirty="0">
                <a:latin typeface="Times New Roman" pitchFamily="18" charset="0"/>
                <a:cs typeface="Times New Roman" pitchFamily="18" charset="0"/>
              </a:rPr>
              <a:t>(Subject Code: 20CST-354/ITT-354)</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sz="3200" dirty="0">
                <a:latin typeface="Times New Roman" pitchFamily="18" charset="0"/>
                <a:cs typeface="Times New Roman" pitchFamily="18" charset="0"/>
              </a:rPr>
              <a:t>Prepared By : Er. Puneet kaur (E6913)</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Raleway ExtraBold"/>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90600" y="609600"/>
            <a:ext cx="8001000" cy="2514600"/>
          </a:xfrm>
        </p:spPr>
        <p:txBody>
          <a:bodyPr>
            <a:normAutofit/>
          </a:bodyPr>
          <a:lstStyle/>
          <a:p>
            <a:pPr marL="0" marR="30480" lvl="0" indent="0" algn="just">
              <a:lnSpc>
                <a:spcPct val="107000"/>
              </a:lnSpc>
              <a:spcBef>
                <a:spcPts val="600"/>
              </a:spcBef>
              <a:spcAft>
                <a:spcPts val="720"/>
              </a:spcAft>
              <a:buSzPts val="1000"/>
              <a:tabLst>
                <a:tab pos="457200" algn="l"/>
              </a:tabLst>
            </a:pPr>
            <a:r>
              <a:rPr lang="en-IN" sz="18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There are a total of eight S-box tables. The output of all eight s-boxes is then combined in to 32 bit section.</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30480" lvl="0" indent="0" algn="just">
              <a:lnSpc>
                <a:spcPct val="107000"/>
              </a:lnSpc>
              <a:spcBef>
                <a:spcPts val="600"/>
              </a:spcBef>
              <a:spcAft>
                <a:spcPts val="720"/>
              </a:spcAft>
              <a:buSzPts val="1000"/>
              <a:tabLst>
                <a:tab pos="457200" algn="l"/>
              </a:tabLst>
            </a:pPr>
            <a:r>
              <a:rPr lang="en-IN" sz="18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Straight Permutation − The 32 bit output of S-boxes is then subjected to the straight permutation with rule shown in the following illustration:</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descr="Straight Permutation">
            <a:extLst>
              <a:ext uri="{FF2B5EF4-FFF2-40B4-BE49-F238E27FC236}">
                <a16:creationId xmlns:a16="http://schemas.microsoft.com/office/drawing/2014/main" id="{40B00F17-AE5E-4636-99E6-6F133EC6F3DF}"/>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895600"/>
            <a:ext cx="7696200" cy="335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1524000"/>
            <a:ext cx="8686800" cy="3810000"/>
          </a:xfrm>
        </p:spPr>
        <p:txBody>
          <a:bodyPr>
            <a:normAutofit/>
          </a:bodyPr>
          <a:lstStyle/>
          <a:p>
            <a:pPr marL="0" marR="30480" lvl="0" indent="0" algn="just">
              <a:lnSpc>
                <a:spcPct val="107000"/>
              </a:lnSpc>
              <a:spcBef>
                <a:spcPts val="600"/>
              </a:spcBef>
              <a:spcAft>
                <a:spcPts val="720"/>
              </a:spcAft>
              <a:buSzPts val="1000"/>
              <a:tabLst>
                <a:tab pos="457200" algn="l"/>
              </a:tabLst>
            </a:pPr>
            <a:r>
              <a:rPr lang="en-IN" sz="40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Key Generation </a:t>
            </a:r>
          </a:p>
          <a:p>
            <a:pPr marL="0" marR="30480" lvl="0" indent="0" algn="just">
              <a:lnSpc>
                <a:spcPct val="107000"/>
              </a:lnSpc>
              <a:spcBef>
                <a:spcPts val="600"/>
              </a:spcBef>
              <a:spcAft>
                <a:spcPts val="720"/>
              </a:spcAft>
              <a:buSzPts val="1000"/>
              <a:tabLst>
                <a:tab pos="457200" algn="l"/>
              </a:tabLst>
            </a:pPr>
            <a:endParaRPr lang="en-IN" sz="1800" b="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0" marR="30480" lvl="0" indent="0" algn="just">
              <a:lnSpc>
                <a:spcPct val="107000"/>
              </a:lnSpc>
              <a:spcBef>
                <a:spcPts val="600"/>
              </a:spcBef>
              <a:spcAft>
                <a:spcPts val="720"/>
              </a:spcAft>
              <a:buSzPts val="1000"/>
              <a:tabLst>
                <a:tab pos="457200" algn="l"/>
              </a:tabLst>
            </a:pPr>
            <a:endParaRPr lang="en-IN" sz="18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30480" lvl="0" indent="0" algn="just">
              <a:lnSpc>
                <a:spcPct val="107000"/>
              </a:lnSpc>
              <a:spcBef>
                <a:spcPts val="600"/>
              </a:spcBef>
              <a:spcAft>
                <a:spcPts val="720"/>
              </a:spcAft>
              <a:buSzPts val="1000"/>
              <a:tabLst>
                <a:tab pos="457200" algn="l"/>
              </a:tabLst>
            </a:pPr>
            <a:r>
              <a:rPr lang="en-IN" sz="18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round-key generator creates sixteen 48-bit keys out of a 56-bit cipher key. The process of key generation is depicted in the following illustration −</a:t>
            </a:r>
            <a:br>
              <a:rPr lang="en-IN" sz="1800" b="0" dirty="0">
                <a:effectLst/>
                <a:latin typeface="Calibri" panose="020F0502020204030204" pitchFamily="34" charset="0"/>
                <a:ea typeface="Calibri" panose="020F0502020204030204" pitchFamily="34" charset="0"/>
                <a:cs typeface="Times New Roman" panose="02020603050405020304" pitchFamily="18" charset="0"/>
              </a:rPr>
            </a:b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153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0" y="5181600"/>
            <a:ext cx="685800" cy="461665"/>
          </a:xfrm>
          <a:prstGeom prst="rect">
            <a:avLst/>
          </a:prstGeom>
          <a:noFill/>
        </p:spPr>
        <p:txBody>
          <a:bodyPr wrap="square" rtlCol="0">
            <a:spAutoFit/>
          </a:bodyPr>
          <a:lstStyle/>
          <a:p>
            <a:r>
              <a:rPr lang="en-US" dirty="0"/>
              <a:t>[1]</a:t>
            </a:r>
          </a:p>
        </p:txBody>
      </p:sp>
      <p:pic>
        <p:nvPicPr>
          <p:cNvPr id="7" name="Picture 6" descr="Key Generation">
            <a:extLst>
              <a:ext uri="{FF2B5EF4-FFF2-40B4-BE49-F238E27FC236}">
                <a16:creationId xmlns:a16="http://schemas.microsoft.com/office/drawing/2014/main" id="{658449DB-B0DC-4AF5-928D-4FE391682A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7260" y="457200"/>
            <a:ext cx="7978140" cy="586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924800" cy="685800"/>
          </a:xfrm>
        </p:spPr>
        <p:txBody>
          <a:bodyPr/>
          <a:lstStyle/>
          <a:p>
            <a:pPr>
              <a:lnSpc>
                <a:spcPct val="107000"/>
              </a:lnSpc>
              <a:spcAft>
                <a:spcPts val="800"/>
              </a:spcAft>
            </a:pPr>
            <a:r>
              <a:rPr lang="en-IN" sz="2400" dirty="0">
                <a:effectLst/>
                <a:latin typeface="Arial" panose="020B0604020202020204" pitchFamily="34" charset="0"/>
                <a:ea typeface="Times New Roman" panose="02020603050405020304" pitchFamily="18" charset="0"/>
                <a:cs typeface="Times New Roman" panose="02020603050405020304" pitchFamily="18" charset="0"/>
              </a:rPr>
              <a:t>DES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76200" y="1447800"/>
            <a:ext cx="8839200" cy="4800600"/>
          </a:xfrm>
        </p:spPr>
        <p:txBody>
          <a:bodyPr>
            <a:norm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DES satisfies both the desired properties of block cipher. These two properties make cipher very strong.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Avalanche effect</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 small change in plaintext results in the very great change in the ciphertext.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Completeness</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Each bit of ciphertext depends on many bits of plaintext.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During the last few years, cryptanalysis have found some weaknesses in DES when key selected are weak keys. These keys shall be avoided.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 has proved to be a very well designed block cipher. There have been no significant cryptanalytic attacks on DES other than exhaustive key search.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speed of exhaustive key searches against DES after 1990 began to cause discomfort amongst users of DES. However, users did not want to replace DES as it takes an enormous amount of time and money to change encryption algorithms that are widely adopted and embedded in large security architectures.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pragmatic approach was not to abandon the DES completely, but to change the manner in which DES is used. This led to the modified schemes of Triple DES (sometimes known as 3DES).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Incidentally, there are two variants of Triple DES known as 3-key Triple DES (3TDES) and 2-key Triple DES (2TDES).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p:cNvSpPr>
            <a:spLocks noGrp="1"/>
          </p:cNvSpPr>
          <p:nvPr>
            <p:ph type="title"/>
          </p:nvPr>
        </p:nvSpPr>
        <p:spPr>
          <a:xfrm>
            <a:off x="762000" y="990600"/>
            <a:ext cx="7924800" cy="609600"/>
          </a:xfrm>
        </p:spPr>
        <p:txBody>
          <a:bodyPr/>
          <a:lstStyle/>
          <a:p>
            <a:r>
              <a:rPr lang="en-IN" sz="2400" dirty="0">
                <a:effectLst/>
                <a:latin typeface="Arial" panose="020B0604020202020204" pitchFamily="34" charset="0"/>
                <a:ea typeface="Times New Roman" panose="02020603050405020304" pitchFamily="18" charset="0"/>
                <a:cs typeface="Times New Roman" panose="02020603050405020304" pitchFamily="18" charset="0"/>
              </a:rPr>
              <a:t>DES Analysis</a:t>
            </a:r>
            <a:endParaRPr lang="en-US" dirty="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dirty="0">
                <a:solidFill>
                  <a:srgbClr val="FF0000"/>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val="25332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533400"/>
            <a:ext cx="7924800" cy="609600"/>
          </a:xfrm>
        </p:spPr>
        <p:txBody>
          <a:bodyPr/>
          <a:lstStyle/>
          <a:p>
            <a:pPr algn="ctr"/>
            <a:r>
              <a:rPr lang="en-IN" sz="3200" dirty="0">
                <a:solidFill>
                  <a:srgbClr val="000000"/>
                </a:solidFill>
                <a:latin typeface="TimesNewRoman,Bold"/>
                <a:cs typeface="Times New Roman" pitchFamily="18" charset="0"/>
              </a:rPr>
              <a:t>Data Encryption Standard</a:t>
            </a:r>
            <a:endParaRPr lang="en-US" sz="2800" dirty="0">
              <a:latin typeface="Times New Roman" pitchFamily="18" charset="0"/>
              <a:cs typeface="Times New Roman" pitchFamily="18" charset="0"/>
            </a:endParaRPr>
          </a:p>
        </p:txBody>
      </p:sp>
      <p:sp>
        <p:nvSpPr>
          <p:cNvPr id="15365" name="Text Box 5"/>
          <p:cNvSpPr txBox="1">
            <a:spLocks noChangeArrowheads="1"/>
          </p:cNvSpPr>
          <p:nvPr/>
        </p:nvSpPr>
        <p:spPr bwMode="auto">
          <a:xfrm>
            <a:off x="609600" y="1600200"/>
            <a:ext cx="8077200" cy="2877006"/>
          </a:xfrm>
          <a:prstGeom prst="rect">
            <a:avLst/>
          </a:prstGeom>
          <a:noFill/>
          <a:ln w="9525">
            <a:noFill/>
            <a:miter lim="800000"/>
            <a:headEnd/>
            <a:tailEnd/>
          </a:ln>
        </p:spPr>
        <p:txBody>
          <a:bodyPr wrap="square">
            <a:spAutoFit/>
          </a:bodyPr>
          <a:lstStyle/>
          <a:p>
            <a:pPr marL="30480" marR="30480" algn="just">
              <a:lnSpc>
                <a:spcPct val="107000"/>
              </a:lnSpc>
              <a:spcBef>
                <a:spcPts val="600"/>
              </a:spcBef>
              <a:spcAft>
                <a:spcPts val="720"/>
              </a:spcAft>
            </a:pP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Data Encryption Standard (DES) is a symmetric-key block cipher published by the National Institute of Standards and Technology (NIST).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 is an implementation of a Feistel Cipher. It uses 16 round Feistel structure. The block size is 64-bit. Though, key length is 64-bit, DES has an effective key length of 56 bits, since 8 of the 64 bits of the key are not used by the encryption algorithm (function as check bits only). General Structure of DES is depicted in the following illustration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847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S Structure">
            <a:extLst>
              <a:ext uri="{FF2B5EF4-FFF2-40B4-BE49-F238E27FC236}">
                <a16:creationId xmlns:a16="http://schemas.microsoft.com/office/drawing/2014/main" id="{6B27A17D-05F5-4203-9C89-30C88180CF2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3369" y="685800"/>
            <a:ext cx="6960031" cy="5562600"/>
          </a:xfrm>
          <a:prstGeom prst="rect">
            <a:avLst/>
          </a:prstGeom>
          <a:noFill/>
          <a:ln>
            <a:noFill/>
          </a:ln>
        </p:spPr>
      </p:pic>
      <p:sp>
        <p:nvSpPr>
          <p:cNvPr id="6" name="Title 5">
            <a:extLst>
              <a:ext uri="{FF2B5EF4-FFF2-40B4-BE49-F238E27FC236}">
                <a16:creationId xmlns:a16="http://schemas.microsoft.com/office/drawing/2014/main" id="{978220D4-FEDB-4E4B-8044-F0C2F24C6602}"/>
              </a:ext>
            </a:extLst>
          </p:cNvPr>
          <p:cNvSpPr>
            <a:spLocks noGrp="1"/>
          </p:cNvSpPr>
          <p:nvPr>
            <p:ph type="title"/>
          </p:nvPr>
        </p:nvSpPr>
        <p:spPr/>
        <p:txBody>
          <a:bodyPr/>
          <a:lstStyle/>
          <a:p>
            <a:r>
              <a:rPr lang="en-IN" dirty="0"/>
              <a:t>.</a:t>
            </a:r>
          </a:p>
        </p:txBody>
      </p:sp>
    </p:spTree>
    <p:extLst>
      <p:ext uri="{BB962C8B-B14F-4D97-AF65-F5344CB8AC3E}">
        <p14:creationId xmlns:p14="http://schemas.microsoft.com/office/powerpoint/2010/main" val="52344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90600"/>
            <a:ext cx="7924800" cy="609600"/>
          </a:xfrm>
        </p:spPr>
        <p:txBody>
          <a:bodyPr/>
          <a:lstStyle/>
          <a:p>
            <a:r>
              <a:rPr lang="en-IN" sz="2400" dirty="0">
                <a:solidFill>
                  <a:srgbClr val="000000"/>
                </a:solidFill>
                <a:latin typeface="TimesNewRoman,Bold"/>
                <a:cs typeface="Times New Roman" pitchFamily="18" charset="0"/>
              </a:rPr>
              <a:t>Data Encryption Standard</a:t>
            </a:r>
            <a:endParaRPr lang="en-IN" dirty="0">
              <a:solidFill>
                <a:srgbClr val="FF0000"/>
              </a:solidFill>
            </a:endParaRPr>
          </a:p>
        </p:txBody>
      </p:sp>
      <p:sp>
        <p:nvSpPr>
          <p:cNvPr id="3" name="Content Placeholder 2"/>
          <p:cNvSpPr>
            <a:spLocks noGrp="1"/>
          </p:cNvSpPr>
          <p:nvPr>
            <p:ph idx="1"/>
          </p:nvPr>
        </p:nvSpPr>
        <p:spPr/>
        <p:txBody>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Since DES is based on the Feistel Cipher, all that is required to specify DES 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Round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Key schedule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Any additional processing − Initial and final permutation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609600"/>
          </a:xfrm>
        </p:spPr>
        <p:txBody>
          <a:bodyPr/>
          <a:lstStyle/>
          <a:p>
            <a:pPr>
              <a:lnSpc>
                <a:spcPct val="107000"/>
              </a:lnSpc>
              <a:spcAft>
                <a:spcPts val="800"/>
              </a:spcAft>
            </a:pPr>
            <a:r>
              <a:rPr lang="en-IN" dirty="0">
                <a:effectLst/>
                <a:latin typeface="Arial" panose="020B0604020202020204" pitchFamily="34" charset="0"/>
                <a:ea typeface="Times New Roman" panose="02020603050405020304" pitchFamily="18" charset="0"/>
                <a:cs typeface="Times New Roman" panose="02020603050405020304" pitchFamily="18" charset="0"/>
              </a:rPr>
              <a:t>Initial and Final Permutation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447800"/>
            <a:ext cx="8686800" cy="4800600"/>
          </a:xfrm>
        </p:spPr>
        <p:txBody>
          <a:bodyPr>
            <a:normAutofit/>
          </a:bodyPr>
          <a:lstStyle/>
          <a:p>
            <a:pPr marL="0" marR="30480" indent="0" algn="just">
              <a:lnSpc>
                <a:spcPct val="107000"/>
              </a:lnSpc>
              <a:spcBef>
                <a:spcPts val="600"/>
              </a:spcBef>
              <a:spcAft>
                <a:spcPts val="72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initial and final permutations are straight Permutation boxes (P-boxes) that are inverses of each other. They have no cryptography significance in DES. The initial and final permutations are shown as follows −</a:t>
            </a:r>
          </a:p>
          <a:p>
            <a:pPr marL="30480" marR="30480" algn="just">
              <a:lnSpc>
                <a:spcPct val="107000"/>
              </a:lnSpc>
              <a:spcBef>
                <a:spcPts val="600"/>
              </a:spcBef>
              <a:spcAft>
                <a:spcPts val="72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nitial and Final Permutation">
            <a:extLst>
              <a:ext uri="{FF2B5EF4-FFF2-40B4-BE49-F238E27FC236}">
                <a16:creationId xmlns:a16="http://schemas.microsoft.com/office/drawing/2014/main" id="{3DDEAA0E-F97E-4EA8-917B-597CC49DA9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8077200" cy="3733800"/>
          </a:xfrm>
          <a:prstGeom prst="rect">
            <a:avLst/>
          </a:prstGeom>
          <a:noFill/>
          <a:ln>
            <a:noFill/>
          </a:ln>
        </p:spPr>
      </p:pic>
    </p:spTree>
    <p:extLst>
      <p:ext uri="{BB962C8B-B14F-4D97-AF65-F5344CB8AC3E}">
        <p14:creationId xmlns:p14="http://schemas.microsoft.com/office/powerpoint/2010/main" val="333156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Grp="1" noChangeArrowheads="1"/>
          </p:cNvSpPr>
          <p:nvPr>
            <p:ph type="title"/>
          </p:nvPr>
        </p:nvSpPr>
        <p:spPr>
          <a:xfrm>
            <a:off x="457200" y="457200"/>
            <a:ext cx="8229600" cy="811212"/>
          </a:xfrm>
        </p:spPr>
        <p:txBody>
          <a:bodyPr/>
          <a:lstStyle/>
          <a:p>
            <a:pPr>
              <a:lnSpc>
                <a:spcPct val="107000"/>
              </a:lnSpc>
              <a:spcAft>
                <a:spcPts val="800"/>
              </a:spcAft>
            </a:pPr>
            <a:r>
              <a:rPr lang="en-IN" dirty="0">
                <a:effectLst/>
                <a:latin typeface="Arial" panose="020B0604020202020204" pitchFamily="34" charset="0"/>
                <a:ea typeface="Times New Roman" panose="02020603050405020304" pitchFamily="18" charset="0"/>
                <a:cs typeface="Times New Roman" panose="02020603050405020304" pitchFamily="18" charset="0"/>
              </a:rPr>
              <a:t>Round Function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54" name="Text Box 9"/>
          <p:cNvSpPr txBox="1">
            <a:spLocks noChangeArrowheads="1"/>
          </p:cNvSpPr>
          <p:nvPr/>
        </p:nvSpPr>
        <p:spPr bwMode="auto">
          <a:xfrm>
            <a:off x="381000" y="1600200"/>
            <a:ext cx="8382000" cy="1134991"/>
          </a:xfrm>
          <a:prstGeom prst="rect">
            <a:avLst/>
          </a:prstGeom>
          <a:noFill/>
          <a:ln w="9525">
            <a:noFill/>
            <a:miter lim="800000"/>
            <a:headEnd/>
            <a:tailEnd/>
          </a:ln>
        </p:spPr>
        <p:txBody>
          <a:bodyPr>
            <a:sp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heart of this cipher is the DES function, </a:t>
            </a:r>
            <a:r>
              <a:rPr lang="en-IN"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 DES function applies a 48-bit key to the rightmost 32 bits to produce a 32-bit output.</a:t>
            </a:r>
          </a:p>
          <a:p>
            <a:pPr marL="30480" marR="30480" algn="just">
              <a:lnSpc>
                <a:spcPct val="107000"/>
              </a:lnSpc>
              <a:spcBef>
                <a:spcPts val="600"/>
              </a:spcBef>
              <a:spcAft>
                <a:spcPts val="72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 name="Group 17"/>
          <p:cNvGrpSpPr>
            <a:grpSpLocks/>
          </p:cNvGrpSpPr>
          <p:nvPr/>
        </p:nvGrpSpPr>
        <p:grpSpPr bwMode="auto">
          <a:xfrm>
            <a:off x="5929313" y="5748338"/>
            <a:ext cx="1474787" cy="458787"/>
            <a:chOff x="3735" y="3621"/>
            <a:chExt cx="929" cy="289"/>
          </a:xfrm>
        </p:grpSpPr>
        <p:sp>
          <p:nvSpPr>
            <p:cNvPr id="2057" name="Rectangle 12"/>
            <p:cNvSpPr>
              <a:spLocks noChangeArrowheads="1"/>
            </p:cNvSpPr>
            <p:nvPr/>
          </p:nvSpPr>
          <p:spPr bwMode="auto">
            <a:xfrm>
              <a:off x="3792" y="3622"/>
              <a:ext cx="872" cy="288"/>
            </a:xfrm>
            <a:prstGeom prst="rect">
              <a:avLst/>
            </a:prstGeom>
            <a:solidFill>
              <a:srgbClr val="FCFEFE"/>
            </a:solidFill>
            <a:ln w="9525">
              <a:noFill/>
              <a:miter lim="800000"/>
              <a:headEnd/>
              <a:tailEnd/>
            </a:ln>
          </p:spPr>
          <p:txBody>
            <a:bodyPr wrap="none" anchor="ctr"/>
            <a:lstStyle/>
            <a:p>
              <a:endParaRPr lang="en-US"/>
            </a:p>
          </p:txBody>
        </p:sp>
        <p:sp>
          <p:nvSpPr>
            <p:cNvPr id="2058" name="Text Box 13"/>
            <p:cNvSpPr txBox="1">
              <a:spLocks noChangeArrowheads="1"/>
            </p:cNvSpPr>
            <p:nvPr/>
          </p:nvSpPr>
          <p:spPr bwMode="auto">
            <a:xfrm>
              <a:off x="3735" y="3621"/>
              <a:ext cx="812" cy="231"/>
            </a:xfrm>
            <a:prstGeom prst="rect">
              <a:avLst/>
            </a:prstGeom>
            <a:noFill/>
            <a:ln w="9525">
              <a:noFill/>
              <a:miter lim="800000"/>
              <a:headEnd/>
              <a:tailEnd/>
            </a:ln>
          </p:spPr>
          <p:txBody>
            <a:bodyPr>
              <a:spAutoFit/>
            </a:bodyPr>
            <a:lstStyle/>
            <a:p>
              <a:pPr>
                <a:spcBef>
                  <a:spcPct val="50000"/>
                </a:spcBef>
              </a:pPr>
              <a:endParaRPr lang="en-US"/>
            </a:p>
          </p:txBody>
        </p:sp>
      </p:grpSp>
      <p:pic>
        <p:nvPicPr>
          <p:cNvPr id="7" name="Picture 6" descr="Round Function">
            <a:extLst>
              <a:ext uri="{FF2B5EF4-FFF2-40B4-BE49-F238E27FC236}">
                <a16:creationId xmlns:a16="http://schemas.microsoft.com/office/drawing/2014/main" id="{E4DC074E-46C3-4C09-A7EA-03EA70246F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5999"/>
            <a:ext cx="5694363" cy="392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4294967295"/>
          </p:nvPr>
        </p:nvSpPr>
        <p:spPr bwMode="auto">
          <a:xfrm>
            <a:off x="4379913" y="6408738"/>
            <a:ext cx="2351087" cy="365125"/>
          </a:xfrm>
          <a:prstGeom prst="rect">
            <a:avLst/>
          </a:prstGeom>
          <a:noFill/>
          <a:ln>
            <a:miter lim="800000"/>
            <a:headEnd/>
            <a:tailEnd/>
          </a:ln>
        </p:spPr>
        <p:txBody>
          <a:bodyPr wrap="square" lIns="91440" tIns="45720" rIns="91440" bIns="45720" numCol="1" anchorCtr="0" compatLnSpc="1">
            <a:prstTxWarp prst="textNoShape">
              <a:avLst/>
            </a:prstTxWarp>
          </a:bodyPr>
          <a:lstStyle/>
          <a:p>
            <a:r>
              <a:rPr lang="en-US" dirty="0"/>
              <a:t>   </a:t>
            </a:r>
          </a:p>
        </p:txBody>
      </p:sp>
      <p:sp>
        <p:nvSpPr>
          <p:cNvPr id="4" name="Rectangle 4"/>
          <p:cNvSpPr>
            <a:spLocks noGrp="1" noChangeArrowheads="1"/>
          </p:cNvSpPr>
          <p:nvPr>
            <p:ph type="title"/>
          </p:nvPr>
        </p:nvSpPr>
        <p:spPr>
          <a:xfrm>
            <a:off x="990600" y="533400"/>
            <a:ext cx="7924800" cy="1010970"/>
          </a:xfrm>
        </p:spPr>
        <p:txBody>
          <a:bodyPr/>
          <a:lstStyle/>
          <a:p>
            <a:pPr marR="30480" lvl="0" algn="just">
              <a:lnSpc>
                <a:spcPct val="107000"/>
              </a:lnSpc>
              <a:spcBef>
                <a:spcPts val="600"/>
              </a:spcBef>
              <a:spcAft>
                <a:spcPts val="720"/>
              </a:spcAft>
              <a:buSzPts val="1000"/>
              <a:tabLst>
                <a:tab pos="457200" algn="l"/>
              </a:tabLs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Expansion Permutation Box</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Since right input is 32-bit and round key is a 48-bit, we first need to expand right input to 48 bits. Permutation logic is graphically depicted in the following illustration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Permutation Logic">
            <a:extLst>
              <a:ext uri="{FF2B5EF4-FFF2-40B4-BE49-F238E27FC236}">
                <a16:creationId xmlns:a16="http://schemas.microsoft.com/office/drawing/2014/main" id="{ED999F48-2031-4BCD-AE58-A8CFE9BA5D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613543" cy="1976120"/>
          </a:xfrm>
          <a:prstGeom prst="rect">
            <a:avLst/>
          </a:prstGeom>
          <a:noFill/>
          <a:ln>
            <a:noFill/>
          </a:ln>
        </p:spPr>
      </p:pic>
      <p:sp>
        <p:nvSpPr>
          <p:cNvPr id="8" name="TextBox 7">
            <a:extLst>
              <a:ext uri="{FF2B5EF4-FFF2-40B4-BE49-F238E27FC236}">
                <a16:creationId xmlns:a16="http://schemas.microsoft.com/office/drawing/2014/main" id="{9770EA65-879E-4602-822D-8EBAA70D3159}"/>
              </a:ext>
            </a:extLst>
          </p:cNvPr>
          <p:cNvSpPr txBox="1"/>
          <p:nvPr/>
        </p:nvSpPr>
        <p:spPr>
          <a:xfrm>
            <a:off x="1143000" y="2843296"/>
            <a:ext cx="7239000" cy="2059346"/>
          </a:xfrm>
          <a:prstGeom prst="rect">
            <a:avLst/>
          </a:prstGeom>
          <a:noFill/>
        </p:spPr>
        <p:txBody>
          <a:bodyPr wrap="square">
            <a:spAutoFit/>
          </a:bodyPr>
          <a:lstStyle/>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endPar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endPar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R="30480" lvl="0" algn="just">
              <a:lnSpc>
                <a:spcPct val="107000"/>
              </a:lnSpc>
              <a:spcBef>
                <a:spcPts val="600"/>
              </a:spcBef>
              <a:spcAft>
                <a:spcPts val="720"/>
              </a:spcAft>
              <a:buSzPts val="1000"/>
              <a:tabLst>
                <a:tab pos="457200" algn="l"/>
              </a:tabLst>
            </a:pPr>
            <a:endPar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R="30480" lvl="0" algn="just">
              <a:lnSpc>
                <a:spcPct val="107000"/>
              </a:lnSpc>
              <a:spcBef>
                <a:spcPts val="600"/>
              </a:spcBef>
              <a:spcAft>
                <a:spcPts val="720"/>
              </a:spcAft>
              <a:buSzPts val="1000"/>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graphically depicted permutation logic is generally described as table in DES specification illustrated as shown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457200" y="304800"/>
            <a:ext cx="8229600" cy="1143000"/>
          </a:xfrm>
        </p:spPr>
        <p:txBody>
          <a:bodyPr/>
          <a:lstStyle/>
          <a:p>
            <a:pPr eaLnBrk="1" hangingPunct="1"/>
            <a:endParaRPr lang="en-US" dirty="0">
              <a:solidFill>
                <a:srgbClr val="FF0000"/>
              </a:solidFill>
            </a:endParaRPr>
          </a:p>
        </p:txBody>
      </p:sp>
      <p:sp>
        <p:nvSpPr>
          <p:cNvPr id="17411" name="Text Box 5"/>
          <p:cNvSpPr txBox="1">
            <a:spLocks noChangeArrowheads="1"/>
          </p:cNvSpPr>
          <p:nvPr/>
        </p:nvSpPr>
        <p:spPr bwMode="auto">
          <a:xfrm>
            <a:off x="762000" y="1295400"/>
            <a:ext cx="8077200" cy="366713"/>
          </a:xfrm>
          <a:prstGeom prst="rect">
            <a:avLst/>
          </a:prstGeom>
          <a:noFill/>
          <a:ln w="9525">
            <a:noFill/>
            <a:miter lim="800000"/>
            <a:headEnd/>
            <a:tailEnd/>
          </a:ln>
        </p:spPr>
        <p:txBody>
          <a:bodyPr>
            <a:spAutoFit/>
          </a:bodyPr>
          <a:lstStyle/>
          <a:p>
            <a:pPr>
              <a:spcBef>
                <a:spcPct val="50000"/>
              </a:spcBef>
            </a:pPr>
            <a:endParaRPr lang="en-US" dirty="0"/>
          </a:p>
        </p:txBody>
      </p:sp>
      <p:pic>
        <p:nvPicPr>
          <p:cNvPr id="7" name="Picture 6" descr="DES Specification">
            <a:extLst>
              <a:ext uri="{FF2B5EF4-FFF2-40B4-BE49-F238E27FC236}">
                <a16:creationId xmlns:a16="http://schemas.microsoft.com/office/drawing/2014/main" id="{E69295BB-A348-425C-A4DC-5EA1E3E8AC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57200"/>
            <a:ext cx="7239000" cy="4162425"/>
          </a:xfrm>
          <a:prstGeom prst="rect">
            <a:avLst/>
          </a:prstGeom>
          <a:noFill/>
          <a:ln>
            <a:noFill/>
          </a:ln>
        </p:spPr>
      </p:pic>
      <p:sp>
        <p:nvSpPr>
          <p:cNvPr id="9" name="TextBox 8">
            <a:extLst>
              <a:ext uri="{FF2B5EF4-FFF2-40B4-BE49-F238E27FC236}">
                <a16:creationId xmlns:a16="http://schemas.microsoft.com/office/drawing/2014/main" id="{ACF07F96-071C-4C9E-BC3A-C15FD278FBCE}"/>
              </a:ext>
            </a:extLst>
          </p:cNvPr>
          <p:cNvSpPr txBox="1"/>
          <p:nvPr/>
        </p:nvSpPr>
        <p:spPr>
          <a:xfrm>
            <a:off x="0" y="1870850"/>
            <a:ext cx="9144000" cy="4208011"/>
          </a:xfrm>
          <a:prstGeom prst="rect">
            <a:avLst/>
          </a:prstGeom>
          <a:noFill/>
        </p:spPr>
        <p:txBody>
          <a:bodyPr wrap="square">
            <a:spAutoFit/>
          </a:bodyPr>
          <a:lstStyle/>
          <a:p>
            <a:pPr marR="30480" lvl="0" algn="just">
              <a:lnSpc>
                <a:spcPct val="107000"/>
              </a:lnSpc>
              <a:spcBef>
                <a:spcPts val="600"/>
              </a:spcBef>
              <a:spcAft>
                <a:spcPts val="720"/>
              </a:spcAft>
              <a:buSzPts val="1000"/>
              <a:tabLst>
                <a:tab pos="457200" algn="l"/>
              </a:tabLst>
            </a:pPr>
            <a:endPar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R="30480" lvl="0" algn="just">
              <a:lnSpc>
                <a:spcPct val="107000"/>
              </a:lnSpc>
              <a:spcBef>
                <a:spcPts val="600"/>
              </a:spcBef>
              <a:spcAft>
                <a:spcPts val="720"/>
              </a:spcAft>
              <a:buSzPts val="1000"/>
              <a:tabLst>
                <a:tab pos="457200" algn="l"/>
              </a:tabLst>
            </a:pPr>
            <a:endPar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R="30480" lvl="0" algn="just">
              <a:lnSpc>
                <a:spcPct val="107000"/>
              </a:lnSpc>
              <a:spcBef>
                <a:spcPts val="600"/>
              </a:spcBef>
              <a:spcAft>
                <a:spcPts val="720"/>
              </a:spcAft>
              <a:buSzPts val="1000"/>
              <a:tabLst>
                <a:tab pos="457200" algn="l"/>
              </a:tabLst>
            </a:pPr>
            <a:endPar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R="30480" lvl="0" algn="just">
              <a:lnSpc>
                <a:spcPct val="107000"/>
              </a:lnSpc>
              <a:spcBef>
                <a:spcPts val="600"/>
              </a:spcBef>
              <a:spcAft>
                <a:spcPts val="720"/>
              </a:spcAft>
              <a:buSzPts val="1000"/>
              <a:tabLst>
                <a:tab pos="457200" algn="l"/>
              </a:tabLst>
            </a:pPr>
            <a:endPar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R="30480" lvl="0" algn="just">
              <a:lnSpc>
                <a:spcPct val="107000"/>
              </a:lnSpc>
              <a:spcBef>
                <a:spcPts val="600"/>
              </a:spcBef>
              <a:spcAft>
                <a:spcPts val="720"/>
              </a:spcAft>
              <a:buSzPts val="1000"/>
              <a:tabLst>
                <a:tab pos="457200" algn="l"/>
              </a:tabLst>
            </a:pPr>
            <a:endPar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R="30480" lvl="0" algn="just">
              <a:lnSpc>
                <a:spcPct val="107000"/>
              </a:lnSpc>
              <a:spcBef>
                <a:spcPts val="600"/>
              </a:spcBef>
              <a:spcAft>
                <a:spcPts val="720"/>
              </a:spcAft>
              <a:buSzPts val="1000"/>
              <a:tabLst>
                <a:tab pos="457200" algn="l"/>
              </a:tabLst>
            </a:pPr>
            <a:endPar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R="30480" lvl="0" algn="just">
              <a:lnSpc>
                <a:spcPct val="107000"/>
              </a:lnSpc>
              <a:spcBef>
                <a:spcPts val="600"/>
              </a:spcBef>
              <a:spcAft>
                <a:spcPts val="720"/>
              </a:spcAft>
              <a:buSzPts val="1000"/>
              <a:tabLst>
                <a:tab pos="457200" algn="l"/>
              </a:tabLs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XOR (Whitener).</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After the expansion permutation, DES does XOR operation on the expanded right section and the round key. The round key is used only in this operation.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R="30480" lvl="0" algn="just">
              <a:lnSpc>
                <a:spcPct val="107000"/>
              </a:lnSpc>
              <a:spcBef>
                <a:spcPts val="600"/>
              </a:spcBef>
              <a:spcAft>
                <a:spcPts val="720"/>
              </a:spcAft>
              <a:buSzPts val="1000"/>
              <a:tabLst>
                <a:tab pos="457200" algn="l"/>
              </a:tabLs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Substitution Boxes.</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The S-boxes carry out the real mixing (confusion). DES uses 8 S-boxes, each with a 6-bit input and a 4-bit output. Refer the following illustration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607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990600" y="914400"/>
            <a:ext cx="7924800" cy="609600"/>
          </a:xfrm>
        </p:spPr>
        <p:txBody>
          <a:bodyPr>
            <a:normAutofit/>
          </a:bodyPr>
          <a:lstStyle/>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S-box rule is illustrated below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S-boxes">
            <a:extLst>
              <a:ext uri="{FF2B5EF4-FFF2-40B4-BE49-F238E27FC236}">
                <a16:creationId xmlns:a16="http://schemas.microsoft.com/office/drawing/2014/main" id="{013E61A7-6DC4-40FE-9ED0-E9346EE8D7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391400" cy="1676400"/>
          </a:xfrm>
          <a:prstGeom prst="rect">
            <a:avLst/>
          </a:prstGeom>
          <a:noFill/>
          <a:ln>
            <a:noFill/>
          </a:ln>
        </p:spPr>
      </p:pic>
      <p:pic>
        <p:nvPicPr>
          <p:cNvPr id="9" name="Picture 8" descr="S-box Rule">
            <a:extLst>
              <a:ext uri="{FF2B5EF4-FFF2-40B4-BE49-F238E27FC236}">
                <a16:creationId xmlns:a16="http://schemas.microsoft.com/office/drawing/2014/main" id="{FB19F784-E87D-4FDE-A2F3-016ED7133C8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7239000" cy="2895600"/>
          </a:xfrm>
          <a:prstGeom prst="rect">
            <a:avLst/>
          </a:prstGeom>
          <a:noFill/>
          <a:ln>
            <a:noFill/>
          </a:ln>
        </p:spPr>
      </p:pic>
    </p:spTree>
    <p:extLst>
      <p:ext uri="{BB962C8B-B14F-4D97-AF65-F5344CB8AC3E}">
        <p14:creationId xmlns:p14="http://schemas.microsoft.com/office/powerpoint/2010/main" val="3256472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4952</TotalTime>
  <Words>797</Words>
  <Application>Microsoft Office PowerPoint</Application>
  <PresentationFormat>On-screen Show (4:3)</PresentationFormat>
  <Paragraphs>62</Paragraphs>
  <Slides>15</Slides>
  <Notes>1</Notes>
  <HiddenSlides>1</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8" baseType="lpstr">
      <vt:lpstr>Arial</vt:lpstr>
      <vt:lpstr>Arial Black</vt:lpstr>
      <vt:lpstr>Calibri</vt:lpstr>
      <vt:lpstr>Cambria</vt:lpstr>
      <vt:lpstr>Casper</vt:lpstr>
      <vt:lpstr>Raleway ExtraBold</vt:lpstr>
      <vt:lpstr>Symbol</vt:lpstr>
      <vt:lpstr>Times New Roman</vt:lpstr>
      <vt:lpstr>TimesNewRoman,Bold</vt:lpstr>
      <vt:lpstr>Wingdings</vt:lpstr>
      <vt:lpstr>Office Theme</vt:lpstr>
      <vt:lpstr>Custom Design</vt:lpstr>
      <vt:lpstr>CorelDRAW</vt:lpstr>
      <vt:lpstr>PowerPoint Presentation</vt:lpstr>
      <vt:lpstr>Data Encryption Standard</vt:lpstr>
      <vt:lpstr>.</vt:lpstr>
      <vt:lpstr>Data Encryption Standard</vt:lpstr>
      <vt:lpstr>Initial and Final Permutation</vt:lpstr>
      <vt:lpstr>Round Function</vt:lpstr>
      <vt:lpstr>Expansion Permutation Box − Since right input is 32-bit and round key is a 48-bit, we first need to expand right input to 48 bits. Permutation logic is graphically depicted in the following illustration −</vt:lpstr>
      <vt:lpstr>PowerPoint Presentation</vt:lpstr>
      <vt:lpstr>The S-box rule is illustrated below −</vt:lpstr>
      <vt:lpstr>PowerPoint Presentation</vt:lpstr>
      <vt:lpstr>PowerPoint Presentation</vt:lpstr>
      <vt:lpstr>PowerPoint Presentation</vt:lpstr>
      <vt:lpstr>DES Analysis</vt:lpstr>
      <vt:lpstr>DES 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puneet kaur</cp:lastModifiedBy>
  <cp:revision>1002</cp:revision>
  <dcterms:created xsi:type="dcterms:W3CDTF">2013-12-12T17:34:34Z</dcterms:created>
  <dcterms:modified xsi:type="dcterms:W3CDTF">2023-01-10T05:27:02Z</dcterms:modified>
</cp:coreProperties>
</file>