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4"/>
  </p:notesMasterIdLst>
  <p:handoutMasterIdLst>
    <p:handoutMasterId r:id="rId15"/>
  </p:handoutMasterIdLst>
  <p:sldIdLst>
    <p:sldId id="731" r:id="rId3"/>
    <p:sldId id="545" r:id="rId4"/>
    <p:sldId id="546" r:id="rId5"/>
    <p:sldId id="390" r:id="rId6"/>
    <p:sldId id="547" r:id="rId7"/>
    <p:sldId id="391" r:id="rId8"/>
    <p:sldId id="394" r:id="rId9"/>
    <p:sldId id="544" r:id="rId10"/>
    <p:sldId id="282" r:id="rId11"/>
    <p:sldId id="257" r:id="rId12"/>
    <p:sldId id="55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1/10/2023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1/10/2023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Modular_arithmeti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Blowfish_(cipher)#cite_note-blowfish-paper-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71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&amp; ENGINEERING</a:t>
            </a:r>
            <a:endParaRPr lang="en-US" altLang="en-US" sz="28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3200" dirty="0">
                <a:solidFill>
                  <a:srgbClr val="000000"/>
                </a:solidFill>
                <a:effectLst/>
                <a:latin typeface="TimesNewRoman,Bold"/>
                <a:ea typeface="Calibri" panose="020F0502020204030204" pitchFamily="34" charset="0"/>
                <a:cs typeface="TimesNewRoman,Bold"/>
              </a:rPr>
              <a:t>Introduction to Information Security </a:t>
            </a:r>
          </a:p>
          <a:p>
            <a:pPr algn="ctr"/>
            <a:r>
              <a:rPr lang="en-US" sz="2000" dirty="0">
                <a:latin typeface="Times New Roman" pitchFamily="18" charset="0"/>
                <a:cs typeface="Times New Roman" pitchFamily="18" charset="0"/>
              </a:rPr>
              <a:t>(Subject Code: 20 CST-354/ITT-354)</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sz="3200" dirty="0">
                <a:latin typeface="Times New Roman" pitchFamily="18" charset="0"/>
                <a:cs typeface="Times New Roman" pitchFamily="18" charset="0"/>
              </a:rPr>
              <a:t>Prepared By : </a:t>
            </a:r>
            <a:r>
              <a:rPr lang="en-US" sz="3200" dirty="0" err="1">
                <a:latin typeface="Times New Roman" pitchFamily="18" charset="0"/>
                <a:cs typeface="Times New Roman" pitchFamily="18" charset="0"/>
              </a:rPr>
              <a:t>Er.Puneet</a:t>
            </a:r>
            <a:r>
              <a:rPr lang="en-US" sz="3200" dirty="0">
                <a:latin typeface="Times New Roman" pitchFamily="18" charset="0"/>
                <a:cs typeface="Times New Roman" pitchFamily="18" charset="0"/>
              </a:rPr>
              <a:t> kaur (E6913)</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90600" y="457200"/>
            <a:ext cx="7924800" cy="609600"/>
          </a:xfrm>
        </p:spPr>
        <p:txBody>
          <a:bodyPr/>
          <a:lstStyle/>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RC5 </a:t>
            </a: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Description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FBC4EF3-E9FE-405B-B604-46072DA60BA0}"/>
              </a:ext>
            </a:extLst>
          </p:cNvPr>
          <p:cNvSpPr txBox="1"/>
          <p:nvPr/>
        </p:nvSpPr>
        <p:spPr>
          <a:xfrm>
            <a:off x="152400" y="-451565"/>
            <a:ext cx="8763000" cy="5632311"/>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Unlike many schemes, RC5 has a variable block size (32, 64 or 128 bits), key size (0 to 2040 bits) and number of rounds (0 to 255). The original suggested choice of parameters were a block size of 64 bits, a 128-bit key and 12 rounds.</a:t>
            </a:r>
          </a:p>
          <a:p>
            <a:r>
              <a:rPr lang="en-US" dirty="0"/>
              <a:t>A key feature of RC5 is the use of data-dependent rotations; one of the goals of RC5 was to prompt the study and evaluation of such operations as a cryptographic primitive. RC5 also consists of a number of modular additions and </a:t>
            </a:r>
            <a:r>
              <a:rPr lang="en-US" dirty="0" err="1"/>
              <a:t>eXclusive</a:t>
            </a:r>
            <a:r>
              <a:rPr lang="en-US" dirty="0"/>
              <a:t> OR (XOR)s. The general structure of the algorithm is a Feistel-like network. The encryption and decryption routines can be specified in a few lines of code. The key schedule, however, is more complex, expanding the key using an essentially one-way function with the binary expansions of both e and the golden ratio as sources of "nothing up my sleeve numbers". The </a:t>
            </a:r>
            <a:r>
              <a:rPr lang="en-US" dirty="0" err="1"/>
              <a:t>tantalising</a:t>
            </a:r>
            <a:r>
              <a:rPr lang="en-US" dirty="0"/>
              <a:t> simplicity of the algorithm together with the novelty of the data-dependent rotations has made RC5 an attractive object of study for cryptanalysts. The RC5 is basically denoted as RC5-w/r/b where w=word size in bits, r=number of rounds, b=number of 8-bit bytes in the key.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533400"/>
            <a:ext cx="7924800" cy="609600"/>
          </a:xfrm>
        </p:spPr>
        <p:txBody>
          <a:bodyPr/>
          <a:lstStyle/>
          <a:p>
            <a:pPr eaLnBrk="1" fontAlgn="auto" hangingPunct="1">
              <a:spcAft>
                <a:spcPts val="0"/>
              </a:spcAft>
              <a:defRPr/>
            </a:pPr>
            <a:r>
              <a:rPr lang="en-US" sz="3200" dirty="0">
                <a:latin typeface="Times New Roman" charset="0"/>
                <a:cs typeface="Times New Roman" charset="0"/>
              </a:rPr>
              <a:t>Blowfish Algorithm</a:t>
            </a:r>
          </a:p>
        </p:txBody>
      </p:sp>
      <p:sp>
        <p:nvSpPr>
          <p:cNvPr id="15365" name="Text Box 5"/>
          <p:cNvSpPr txBox="1">
            <a:spLocks noChangeArrowheads="1"/>
          </p:cNvSpPr>
          <p:nvPr/>
        </p:nvSpPr>
        <p:spPr bwMode="auto">
          <a:xfrm>
            <a:off x="609600" y="1600200"/>
            <a:ext cx="8077200" cy="4247317"/>
          </a:xfrm>
          <a:prstGeom prst="rect">
            <a:avLst/>
          </a:prstGeom>
          <a:noFill/>
          <a:ln w="9525">
            <a:noFill/>
            <a:miter lim="800000"/>
            <a:headEnd/>
            <a:tailEnd/>
          </a:ln>
        </p:spPr>
        <p:txBody>
          <a:bodyPr wrap="square">
            <a:spAutoFit/>
          </a:bodyPr>
          <a:lstStyle/>
          <a:p>
            <a:pPr algn="just">
              <a:spcBef>
                <a:spcPct val="50000"/>
              </a:spcBef>
            </a:pPr>
            <a:r>
              <a:rPr lang="en-US" sz="2000" dirty="0">
                <a:latin typeface="Cambria" panose="02040503050406030204" pitchFamily="18" charset="0"/>
              </a:rPr>
              <a:t>Blowfish is a symmetric-key block cipher, designed in 1993 by Bruce </a:t>
            </a:r>
            <a:r>
              <a:rPr lang="en-US" sz="2000" dirty="0" err="1">
                <a:latin typeface="Cambria" panose="02040503050406030204" pitchFamily="18" charset="0"/>
              </a:rPr>
              <a:t>Schneier</a:t>
            </a:r>
            <a:r>
              <a:rPr lang="en-US" sz="2000" dirty="0">
                <a:latin typeface="Cambria" panose="02040503050406030204" pitchFamily="18" charset="0"/>
              </a:rPr>
              <a:t> and included in many cipher suites and encryption products. Blowfish provides a good encryption rate in software and no effective cryptanalysis of it has been found to date. However, the Advanced Encryption Standard (AES) now receives more attention, and </a:t>
            </a:r>
            <a:r>
              <a:rPr lang="en-US" sz="2000" dirty="0" err="1">
                <a:latin typeface="Cambria" panose="02040503050406030204" pitchFamily="18" charset="0"/>
              </a:rPr>
              <a:t>Schneier</a:t>
            </a:r>
            <a:r>
              <a:rPr lang="en-US" sz="2000" dirty="0">
                <a:latin typeface="Cambria" panose="02040503050406030204" pitchFamily="18" charset="0"/>
              </a:rPr>
              <a:t> recommends </a:t>
            </a:r>
            <a:r>
              <a:rPr lang="en-US" sz="2000" dirty="0" err="1">
                <a:latin typeface="Cambria" panose="02040503050406030204" pitchFamily="18" charset="0"/>
              </a:rPr>
              <a:t>Twofish</a:t>
            </a:r>
            <a:r>
              <a:rPr lang="en-US" sz="2000" dirty="0">
                <a:latin typeface="Cambria" panose="02040503050406030204" pitchFamily="18" charset="0"/>
              </a:rPr>
              <a:t> for modern applications. </a:t>
            </a:r>
          </a:p>
          <a:p>
            <a:pPr algn="just">
              <a:spcBef>
                <a:spcPct val="50000"/>
              </a:spcBef>
            </a:pPr>
            <a:r>
              <a:rPr lang="en-US" sz="2000" dirty="0" err="1">
                <a:latin typeface="Cambria" panose="02040503050406030204" pitchFamily="18" charset="0"/>
              </a:rPr>
              <a:t>Schneier</a:t>
            </a:r>
            <a:r>
              <a:rPr lang="en-US" sz="2000" dirty="0">
                <a:latin typeface="Cambria" panose="02040503050406030204" pitchFamily="18" charset="0"/>
              </a:rPr>
              <a:t> designed Blowfish as a general-purpose algorithm, intended as an alternative to the aging DES and free of the problems and constraints associated with other algorithms. At the time Blowfish was released, many other designs were proprietary, encumbered by patents or were commercial or government secrets. </a:t>
            </a:r>
            <a:r>
              <a:rPr lang="en-US" sz="2000" dirty="0" err="1">
                <a:latin typeface="Cambria" panose="02040503050406030204" pitchFamily="18" charset="0"/>
              </a:rPr>
              <a:t>Schneier</a:t>
            </a:r>
            <a:r>
              <a:rPr lang="en-US" sz="2000" dirty="0">
                <a:latin typeface="Cambria" panose="02040503050406030204" pitchFamily="18" charset="0"/>
              </a:rPr>
              <a:t> has stated that, "Blowfish is unpatented, and will remain so in all countries. The algorithm is hereby placed in the public domain, and can be freely used by anyone." </a:t>
            </a:r>
          </a:p>
        </p:txBody>
      </p:sp>
    </p:spTree>
    <p:extLst>
      <p:ext uri="{BB962C8B-B14F-4D97-AF65-F5344CB8AC3E}">
        <p14:creationId xmlns:p14="http://schemas.microsoft.com/office/powerpoint/2010/main" val="75847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9" y="457200"/>
            <a:ext cx="7924800" cy="762000"/>
          </a:xfrm>
        </p:spPr>
        <p:txBody>
          <a:bodyPr/>
          <a:lstStyle/>
          <a:p>
            <a:r>
              <a:rPr lang="en-US" sz="2400" dirty="0">
                <a:latin typeface="Times New Roman" charset="0"/>
                <a:cs typeface="Times New Roman" charset="0"/>
              </a:rPr>
              <a:t>Blowfish Algorithm</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spcBef>
                <a:spcPct val="50000"/>
              </a:spcBef>
            </a:pPr>
            <a:r>
              <a:rPr lang="en-US" dirty="0"/>
              <a:t>Blowfish has a 64-bit block size and a variable key length from 32 bits up to 448 bits.[3] It is a 16-round Feistel cipher and uses large key-dependent S-boxes. In structure it resembles CAST-128, which uses fixed S-boxes.</a:t>
            </a:r>
          </a:p>
        </p:txBody>
      </p:sp>
    </p:spTree>
    <p:extLst>
      <p:ext uri="{BB962C8B-B14F-4D97-AF65-F5344CB8AC3E}">
        <p14:creationId xmlns:p14="http://schemas.microsoft.com/office/powerpoint/2010/main" val="52344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estal structure of blowfish cipher | Download Scientific Diagram">
            <a:extLst>
              <a:ext uri="{FF2B5EF4-FFF2-40B4-BE49-F238E27FC236}">
                <a16:creationId xmlns:a16="http://schemas.microsoft.com/office/drawing/2014/main" id="{BEC4696F-BA93-436E-AC03-AF13A60A8DA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609600"/>
            <a:ext cx="5257799" cy="5638800"/>
          </a:xfrm>
          <a:prstGeom prst="rect">
            <a:avLst/>
          </a:prstGeom>
          <a:noFill/>
          <a:ln>
            <a:noFill/>
          </a:ln>
        </p:spPr>
      </p:pic>
      <p:sp>
        <p:nvSpPr>
          <p:cNvPr id="8" name="TextBox 7">
            <a:extLst>
              <a:ext uri="{FF2B5EF4-FFF2-40B4-BE49-F238E27FC236}">
                <a16:creationId xmlns:a16="http://schemas.microsoft.com/office/drawing/2014/main" id="{6D9F6ACC-6934-47CF-A436-4BD58270FEE4}"/>
              </a:ext>
            </a:extLst>
          </p:cNvPr>
          <p:cNvSpPr txBox="1"/>
          <p:nvPr/>
        </p:nvSpPr>
        <p:spPr>
          <a:xfrm>
            <a:off x="152400" y="3290054"/>
            <a:ext cx="1143000" cy="1477328"/>
          </a:xfrm>
          <a:prstGeom prst="rect">
            <a:avLst/>
          </a:prstGeom>
          <a:noFill/>
        </p:spPr>
        <p:txBody>
          <a:bodyPr wrap="square">
            <a:spAutoFit/>
          </a:bodyPr>
          <a:lstStyle/>
          <a:p>
            <a:r>
              <a:rPr lang="en-IN" sz="1800" dirty="0">
                <a:solidFill>
                  <a:srgbClr val="000000"/>
                </a:solidFill>
                <a:effectLst/>
                <a:latin typeface="Arial" panose="020B0604020202020204" pitchFamily="34" charset="0"/>
                <a:ea typeface="Times New Roman" panose="02020603050405020304" pitchFamily="18" charset="0"/>
              </a:rPr>
              <a:t>The Feistel structure of Blowfish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7000"/>
              </a:lnSpc>
              <a:spcBef>
                <a:spcPts val="600"/>
              </a:spcBef>
              <a:spcAft>
                <a:spcPts val="6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adjacent diagram shows Blowfish's encryption routine. Each line represents 32 bits. There are five subkey-arrays: one 18-entry P-array (denoted as K in the diagram, to avoid confusion with the Plaintext) and four 256-entry S-boxes (S0, S1, S2 and S3).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156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a:xfrm>
            <a:off x="457200" y="457200"/>
            <a:ext cx="8229600" cy="811212"/>
          </a:xfrm>
        </p:spPr>
        <p:txBody>
          <a:bodyPr/>
          <a:lstStyle/>
          <a:p>
            <a:pPr>
              <a:lnSpc>
                <a:spcPct val="107000"/>
              </a:lnSpc>
              <a:spcBef>
                <a:spcPts val="600"/>
              </a:spcBef>
              <a:spcAft>
                <a:spcPts val="6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Every round </a:t>
            </a:r>
            <a:r>
              <a:rPr lang="en-IN"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consists of 4 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54" name="Text Box 9"/>
          <p:cNvSpPr txBox="1">
            <a:spLocks noChangeArrowheads="1"/>
          </p:cNvSpPr>
          <p:nvPr/>
        </p:nvSpPr>
        <p:spPr bwMode="auto">
          <a:xfrm>
            <a:off x="381000" y="1600200"/>
            <a:ext cx="8382000" cy="830997"/>
          </a:xfrm>
          <a:prstGeom prst="rect">
            <a:avLst/>
          </a:prstGeom>
          <a:noFill/>
          <a:ln w="9525">
            <a:noFill/>
            <a:miter lim="800000"/>
            <a:headEnd/>
            <a:tailEnd/>
          </a:ln>
        </p:spPr>
        <p:txBody>
          <a:bodyPr>
            <a:spAutoFit/>
          </a:bodyPr>
          <a:lstStyle/>
          <a:p>
            <a:pPr algn="just"/>
            <a:br>
              <a:rPr lang="en-US" sz="2400" dirty="0">
                <a:latin typeface="Cambria" panose="02040503050406030204" pitchFamily="18" charset="0"/>
              </a:rPr>
            </a:br>
            <a:endParaRPr lang="en-US" sz="2400" dirty="0">
              <a:latin typeface="Cambria" panose="02040503050406030204" pitchFamily="18" charset="0"/>
            </a:endParaRPr>
          </a:p>
        </p:txBody>
      </p:sp>
      <p:grpSp>
        <p:nvGrpSpPr>
          <p:cNvPr id="2" name="Group 17"/>
          <p:cNvGrpSpPr>
            <a:grpSpLocks/>
          </p:cNvGrpSpPr>
          <p:nvPr/>
        </p:nvGrpSpPr>
        <p:grpSpPr bwMode="auto">
          <a:xfrm>
            <a:off x="5929313" y="5748338"/>
            <a:ext cx="1474787" cy="458787"/>
            <a:chOff x="3735" y="3621"/>
            <a:chExt cx="929" cy="289"/>
          </a:xfrm>
        </p:grpSpPr>
        <p:sp>
          <p:nvSpPr>
            <p:cNvPr id="2057" name="Rectangle 12"/>
            <p:cNvSpPr>
              <a:spLocks noChangeArrowheads="1"/>
            </p:cNvSpPr>
            <p:nvPr/>
          </p:nvSpPr>
          <p:spPr bwMode="auto">
            <a:xfrm>
              <a:off x="3792" y="3622"/>
              <a:ext cx="872" cy="288"/>
            </a:xfrm>
            <a:prstGeom prst="rect">
              <a:avLst/>
            </a:prstGeom>
            <a:solidFill>
              <a:srgbClr val="FCFEFE"/>
            </a:solidFill>
            <a:ln w="9525">
              <a:noFill/>
              <a:miter lim="800000"/>
              <a:headEnd/>
              <a:tailEnd/>
            </a:ln>
          </p:spPr>
          <p:txBody>
            <a:bodyPr wrap="none" anchor="ctr"/>
            <a:lstStyle/>
            <a:p>
              <a:endParaRPr lang="en-US"/>
            </a:p>
          </p:txBody>
        </p:sp>
        <p:sp>
          <p:nvSpPr>
            <p:cNvPr id="2058" name="Text Box 13"/>
            <p:cNvSpPr txBox="1">
              <a:spLocks noChangeArrowheads="1"/>
            </p:cNvSpPr>
            <p:nvPr/>
          </p:nvSpPr>
          <p:spPr bwMode="auto">
            <a:xfrm>
              <a:off x="3735" y="3621"/>
              <a:ext cx="812" cy="231"/>
            </a:xfrm>
            <a:prstGeom prst="rect">
              <a:avLst/>
            </a:prstGeom>
            <a:noFill/>
            <a:ln w="9525">
              <a:noFill/>
              <a:miter lim="800000"/>
              <a:headEnd/>
              <a:tailEnd/>
            </a:ln>
          </p:spPr>
          <p:txBody>
            <a:bodyPr>
              <a:spAutoFit/>
            </a:bodyPr>
            <a:lstStyle/>
            <a:p>
              <a:pPr>
                <a:spcBef>
                  <a:spcPct val="50000"/>
                </a:spcBef>
              </a:pPr>
              <a:endParaRPr lang="en-US"/>
            </a:p>
          </p:txBody>
        </p:sp>
      </p:grpSp>
      <p:graphicFrame>
        <p:nvGraphicFramePr>
          <p:cNvPr id="3" name="Table 2">
            <a:extLst>
              <a:ext uri="{FF2B5EF4-FFF2-40B4-BE49-F238E27FC236}">
                <a16:creationId xmlns:a16="http://schemas.microsoft.com/office/drawing/2014/main" id="{77E6E790-1A3B-4561-AFF9-61D7F8A2A956}"/>
              </a:ext>
            </a:extLst>
          </p:cNvPr>
          <p:cNvGraphicFramePr>
            <a:graphicFrameLocks noGrp="1"/>
          </p:cNvGraphicFramePr>
          <p:nvPr>
            <p:extLst>
              <p:ext uri="{D42A27DB-BD31-4B8C-83A1-F6EECF244321}">
                <p14:modId xmlns:p14="http://schemas.microsoft.com/office/powerpoint/2010/main" val="411551336"/>
              </p:ext>
            </p:extLst>
          </p:nvPr>
        </p:nvGraphicFramePr>
        <p:xfrm>
          <a:off x="628650" y="2209800"/>
          <a:ext cx="7886700" cy="3048000"/>
        </p:xfrm>
        <a:graphic>
          <a:graphicData uri="http://schemas.openxmlformats.org/drawingml/2006/table">
            <a:tbl>
              <a:tblPr firstRow="1" firstCol="1" bandRow="1">
                <a:tableStyleId>{5C22544A-7EE6-4342-B048-85BDC9FD1C3A}</a:tableStyleId>
              </a:tblPr>
              <a:tblGrid>
                <a:gridCol w="3943350">
                  <a:extLst>
                    <a:ext uri="{9D8B030D-6E8A-4147-A177-3AD203B41FA5}">
                      <a16:colId xmlns:a16="http://schemas.microsoft.com/office/drawing/2014/main" val="3991846391"/>
                    </a:ext>
                  </a:extLst>
                </a:gridCol>
                <a:gridCol w="3943350">
                  <a:extLst>
                    <a:ext uri="{9D8B030D-6E8A-4147-A177-3AD203B41FA5}">
                      <a16:colId xmlns:a16="http://schemas.microsoft.com/office/drawing/2014/main" val="1888035458"/>
                    </a:ext>
                  </a:extLst>
                </a:gridCol>
              </a:tblGrid>
              <a:tr h="762000">
                <a:tc>
                  <a:txBody>
                    <a:bodyPr/>
                    <a:lstStyle/>
                    <a:p>
                      <a:pPr>
                        <a:lnSpc>
                          <a:spcPct val="107000"/>
                        </a:lnSpc>
                        <a:spcBef>
                          <a:spcPts val="1200"/>
                        </a:spcBef>
                        <a:spcAft>
                          <a:spcPts val="1200"/>
                        </a:spcAft>
                      </a:pPr>
                      <a:r>
                        <a:rPr lang="en-IN" sz="2000">
                          <a:effectLst/>
                        </a:rPr>
                        <a:t>Action 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en-IN" sz="2000">
                          <a:effectLst/>
                        </a:rPr>
                        <a:t>XOR the left half (L) of the data with the r th P-array entry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1350422119"/>
                  </a:ext>
                </a:extLst>
              </a:tr>
              <a:tr h="762000">
                <a:tc>
                  <a:txBody>
                    <a:bodyPr/>
                    <a:lstStyle/>
                    <a:p>
                      <a:pPr>
                        <a:lnSpc>
                          <a:spcPct val="107000"/>
                        </a:lnSpc>
                        <a:spcBef>
                          <a:spcPts val="1200"/>
                        </a:spcBef>
                        <a:spcAft>
                          <a:spcPts val="1200"/>
                        </a:spcAft>
                      </a:pPr>
                      <a:r>
                        <a:rPr lang="en-IN" sz="2000">
                          <a:effectLst/>
                        </a:rPr>
                        <a:t>Action 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en-IN" sz="2000">
                          <a:effectLst/>
                        </a:rPr>
                        <a:t>Use the XORed data as input for Blowfish's F-function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3909096979"/>
                  </a:ext>
                </a:extLst>
              </a:tr>
              <a:tr h="762000">
                <a:tc>
                  <a:txBody>
                    <a:bodyPr/>
                    <a:lstStyle/>
                    <a:p>
                      <a:pPr>
                        <a:lnSpc>
                          <a:spcPct val="107000"/>
                        </a:lnSpc>
                        <a:spcBef>
                          <a:spcPts val="1200"/>
                        </a:spcBef>
                        <a:spcAft>
                          <a:spcPts val="1200"/>
                        </a:spcAft>
                      </a:pPr>
                      <a:r>
                        <a:rPr lang="en-IN" sz="2000">
                          <a:effectLst/>
                        </a:rPr>
                        <a:t>Action 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en-IN" sz="2000">
                          <a:effectLst/>
                        </a:rPr>
                        <a:t>XOR the F-function's output with the right half (R) of the data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2520582458"/>
                  </a:ext>
                </a:extLst>
              </a:tr>
              <a:tr h="762000">
                <a:tc>
                  <a:txBody>
                    <a:bodyPr/>
                    <a:lstStyle/>
                    <a:p>
                      <a:pPr>
                        <a:lnSpc>
                          <a:spcPct val="107000"/>
                        </a:lnSpc>
                        <a:spcBef>
                          <a:spcPts val="1200"/>
                        </a:spcBef>
                        <a:spcAft>
                          <a:spcPts val="1200"/>
                        </a:spcAft>
                      </a:pPr>
                      <a:r>
                        <a:rPr lang="en-IN" sz="2000">
                          <a:effectLst/>
                        </a:rPr>
                        <a:t>Action 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en-IN" sz="2000" dirty="0">
                          <a:effectLst/>
                        </a:rPr>
                        <a:t>Swap L and 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411577562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bwMode="auto">
          <a:xfrm>
            <a:off x="4379913" y="6408738"/>
            <a:ext cx="2351087" cy="365125"/>
          </a:xfrm>
          <a:prstGeom prst="rect">
            <a:avLst/>
          </a:prstGeom>
          <a:noFill/>
          <a:ln>
            <a:miter lim="800000"/>
            <a:headEnd/>
            <a:tailEnd/>
          </a:ln>
        </p:spPr>
        <p:txBody>
          <a:bodyPr wrap="square" lIns="91440" tIns="45720" rIns="91440" bIns="45720" numCol="1" anchorCtr="0" compatLnSpc="1">
            <a:prstTxWarp prst="textNoShape">
              <a:avLst/>
            </a:prstTxWarp>
          </a:bodyPr>
          <a:lstStyle/>
          <a:p>
            <a:r>
              <a:rPr lang="en-US" dirty="0"/>
              <a:t>   </a:t>
            </a:r>
          </a:p>
        </p:txBody>
      </p:sp>
      <p:sp>
        <p:nvSpPr>
          <p:cNvPr id="19459" name="Text Box 4"/>
          <p:cNvSpPr txBox="1">
            <a:spLocks noChangeArrowheads="1"/>
          </p:cNvSpPr>
          <p:nvPr/>
        </p:nvSpPr>
        <p:spPr bwMode="auto">
          <a:xfrm>
            <a:off x="400050" y="1543050"/>
            <a:ext cx="8362950" cy="3646485"/>
          </a:xfrm>
          <a:prstGeom prst="rect">
            <a:avLst/>
          </a:prstGeom>
          <a:noFill/>
          <a:ln w="9525">
            <a:noFill/>
            <a:miter lim="800000"/>
            <a:headEnd/>
            <a:tailEnd/>
          </a:ln>
        </p:spPr>
        <p:txBody>
          <a:bodyPr wrap="square">
            <a:spAutoFit/>
          </a:bodyPr>
          <a:lstStyle/>
          <a:p>
            <a:pPr>
              <a:lnSpc>
                <a:spcPct val="107000"/>
              </a:lnSpc>
              <a:spcBef>
                <a:spcPts val="600"/>
              </a:spcBef>
              <a:spcAft>
                <a:spcPts val="6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F-function splits the 32-bit input into four eight-bit quarters, and uses the quarters as input to the S-boxes. The S-boxes accept 8-bit input and produce 32-bit output. The outputs are added</a:t>
            </a:r>
            <a:r>
              <a:rPr lang="en-IN"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IN" sz="1800" strike="noStrike" dirty="0">
                <a:effectLst/>
                <a:latin typeface="Arial" panose="020B0604020202020204" pitchFamily="34" charset="0"/>
                <a:ea typeface="Times New Roman" panose="02020603050405020304" pitchFamily="18" charset="0"/>
                <a:cs typeface="Times New Roman" panose="02020603050405020304" pitchFamily="18" charset="0"/>
                <a:hlinkClick r:id="rId2" tooltip="Modular arithmetic">
                  <a:extLst>
                    <a:ext uri="{A12FA001-AC4F-418D-AE19-62706E023703}">
                      <ahyp:hlinkClr xmlns:ahyp="http://schemas.microsoft.com/office/drawing/2018/hyperlinkcolor" val="tx"/>
                    </a:ext>
                  </a:extLst>
                </a:hlinkClick>
              </a:rPr>
              <a:t>modulo</a:t>
            </a:r>
            <a:r>
              <a:rPr lang="en-IN"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r>
              <a:rPr lang="en-IN" sz="1800" baseline="30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32</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XORed to produce the final 32-bit output (see image in the upper right corner).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After the 16th round, undo the last swap, and XOR L with K18 and R with K17 (output whitening).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Decryption is exactly the same as encryption, except that P1, P2, ..., P18 are used in the reverse order. This is not so obvious because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xor</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commutative and associative. A common misconception is to use inverse order of encryption as decryption algorithm (i.e. first XORing P17 and P18 to the ciphertext block, then using the P-entries in reverse order).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4">
            <a:extLst>
              <a:ext uri="{FF2B5EF4-FFF2-40B4-BE49-F238E27FC236}">
                <a16:creationId xmlns:a16="http://schemas.microsoft.com/office/drawing/2014/main" id="{387FED3F-BCF4-457F-8553-66BB49888985}"/>
              </a:ext>
            </a:extLst>
          </p:cNvPr>
          <p:cNvSpPr>
            <a:spLocks noGrp="1" noChangeArrowheads="1"/>
          </p:cNvSpPr>
          <p:nvPr>
            <p:ph type="title"/>
          </p:nvPr>
        </p:nvSpPr>
        <p:spPr>
          <a:xfrm>
            <a:off x="1524000" y="533400"/>
            <a:ext cx="7162800" cy="609600"/>
          </a:xfrm>
        </p:spPr>
        <p:txBody>
          <a:bodyPr/>
          <a:lstStyle/>
          <a:p>
            <a:pPr eaLnBrk="1" hangingPunct="1"/>
            <a:r>
              <a:rPr lang="en-US" dirty="0"/>
              <a:t>Blowfish………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457200" y="304800"/>
            <a:ext cx="8229600" cy="1143000"/>
          </a:xfrm>
        </p:spPr>
        <p:txBody>
          <a:bodyPr/>
          <a:lstStyle/>
          <a:p>
            <a:pPr eaLnBrk="1" hangingPunct="1"/>
            <a:r>
              <a:rPr lang="en-US" dirty="0"/>
              <a:t>Blowfish………</a:t>
            </a:r>
            <a:endParaRPr lang="en-US" dirty="0">
              <a:solidFill>
                <a:srgbClr val="FF0000"/>
              </a:solidFill>
            </a:endParaRPr>
          </a:p>
        </p:txBody>
      </p:sp>
      <p:sp>
        <p:nvSpPr>
          <p:cNvPr id="17411" name="Text Box 5"/>
          <p:cNvSpPr txBox="1">
            <a:spLocks noChangeArrowheads="1"/>
          </p:cNvSpPr>
          <p:nvPr/>
        </p:nvSpPr>
        <p:spPr bwMode="auto">
          <a:xfrm>
            <a:off x="762000" y="1295400"/>
            <a:ext cx="8077200" cy="366713"/>
          </a:xfrm>
          <a:prstGeom prst="rect">
            <a:avLst/>
          </a:prstGeom>
          <a:noFill/>
          <a:ln w="9525">
            <a:noFill/>
            <a:miter lim="800000"/>
            <a:headEnd/>
            <a:tailEnd/>
          </a:ln>
        </p:spPr>
        <p:txBody>
          <a:bodyPr>
            <a:spAutoFit/>
          </a:bodyPr>
          <a:lstStyle/>
          <a:p>
            <a:pPr>
              <a:spcBef>
                <a:spcPct val="50000"/>
              </a:spcBef>
            </a:pPr>
            <a:endParaRPr lang="en-US" dirty="0"/>
          </a:p>
        </p:txBody>
      </p:sp>
      <p:sp>
        <p:nvSpPr>
          <p:cNvPr id="17412" name="Text Box 7"/>
          <p:cNvSpPr txBox="1">
            <a:spLocks noChangeArrowheads="1"/>
          </p:cNvSpPr>
          <p:nvPr/>
        </p:nvSpPr>
        <p:spPr bwMode="auto">
          <a:xfrm>
            <a:off x="76200" y="1270000"/>
            <a:ext cx="8915400" cy="5126981"/>
          </a:xfrm>
          <a:prstGeom prst="rect">
            <a:avLst/>
          </a:prstGeom>
          <a:noFill/>
          <a:ln w="9525">
            <a:noFill/>
            <a:miter lim="800000"/>
            <a:headEnd/>
            <a:tailEnd/>
          </a:ln>
        </p:spPr>
        <p:txBody>
          <a:bodyPr wrap="square">
            <a:spAutoFit/>
          </a:bodyPr>
          <a:lstStyle/>
          <a:p>
            <a:pPr>
              <a:lnSpc>
                <a:spcPct val="107000"/>
              </a:lnSpc>
              <a:spcBef>
                <a:spcPts val="600"/>
              </a:spcBef>
              <a:spcAft>
                <a:spcPts val="600"/>
              </a:spcAft>
            </a:pPr>
            <a:endPar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600"/>
              </a:spcBef>
              <a:spcAft>
                <a:spcPts val="6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Because the P-array is 576 bits long, and the key bytes are XORed through all these 576 bits during the initialization, many implementations support key sizes up to 576 bits. The reason for that is a discrepancy between the original Blowfish description, which uses 448-bit keys, and its reference implementation, which uses 576-bit keys. The test vectors for verifying third party implementations were also produced with 576-bit keys. When asked which Blowfish version is the correct one, Bruce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Schneier</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answered: "The test vectors should be used to determine the one true Blowfish".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Another opinion is that the 448 bits limit is present to ensure that every bit of every subkey depends on every bit of the key,</a:t>
            </a:r>
            <a:r>
              <a:rPr lang="en-IN" sz="1800" u="none" strike="noStrike" baseline="30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2"/>
              </a:rPr>
              <a:t>[3]</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as the last four values of the P-array don't affect every bit of the ciphertext. This point should be taken in consideration for implementations with a different number of rounds, as even though it increases security against an exhaustive attack, it weakens the security guaranteed by the algorithm. And given the slow initialization of the cipher with each change of key, it is granted a natural protection against brute-force attacks, which doesn't really justify key sizes longer than 448 bits.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607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2400" y="1447800"/>
            <a:ext cx="8839200" cy="4800600"/>
          </a:xfrm>
        </p:spPr>
        <p:txBody>
          <a:bodyPr/>
          <a:lstStyle/>
          <a:p>
            <a:r>
              <a:rPr lang="en-US" dirty="0"/>
              <a:t>In cryptography, RC5 is a symmetric-key block cipher notable for its simplicity. Designed by Ronald </a:t>
            </a:r>
            <a:r>
              <a:rPr lang="en-US" dirty="0" err="1"/>
              <a:t>Rivest</a:t>
            </a:r>
            <a:r>
              <a:rPr lang="en-US" dirty="0"/>
              <a:t> in 1994, RC stands for "</a:t>
            </a:r>
            <a:r>
              <a:rPr lang="en-US" dirty="0" err="1"/>
              <a:t>Rivest</a:t>
            </a:r>
            <a:r>
              <a:rPr lang="en-US" dirty="0"/>
              <a:t> Cipher", or alternatively, "Ron's Code" (compare RC2 and RC4). The Advanced Encryption Standard (AES) candidate RC6 was based on RC5.</a:t>
            </a:r>
          </a:p>
        </p:txBody>
      </p:sp>
      <p:sp>
        <p:nvSpPr>
          <p:cNvPr id="3" name="Text Placeholder 2"/>
          <p:cNvSpPr>
            <a:spLocks noGrp="1"/>
          </p:cNvSpPr>
          <p:nvPr>
            <p:ph type="body" sz="quarter" idx="10"/>
          </p:nvPr>
        </p:nvSpPr>
        <p:spPr>
          <a:xfrm>
            <a:off x="1066800" y="533400"/>
            <a:ext cx="7924800" cy="685800"/>
          </a:xfrm>
        </p:spPr>
        <p:txBody>
          <a:bodyPr>
            <a:normAutofit/>
          </a:bodyPr>
          <a:lstStyle/>
          <a:p>
            <a:pPr>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RC5 Algorithm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4946</TotalTime>
  <Words>1139</Words>
  <Application>Microsoft Office PowerPoint</Application>
  <PresentationFormat>On-screen Show (4:3)</PresentationFormat>
  <Paragraphs>55</Paragraphs>
  <Slides>11</Slides>
  <Notes>1</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3" baseType="lpstr">
      <vt:lpstr>Arial</vt:lpstr>
      <vt:lpstr>Arial Black</vt:lpstr>
      <vt:lpstr>Calibri</vt:lpstr>
      <vt:lpstr>Cambria</vt:lpstr>
      <vt:lpstr>Casper</vt:lpstr>
      <vt:lpstr>Raleway ExtraBold</vt:lpstr>
      <vt:lpstr>Times New Roman</vt:lpstr>
      <vt:lpstr>TimesNewRoman,Bold</vt:lpstr>
      <vt:lpstr>Wingdings</vt:lpstr>
      <vt:lpstr>Office Theme</vt:lpstr>
      <vt:lpstr>Custom Design</vt:lpstr>
      <vt:lpstr>CorelDRAW</vt:lpstr>
      <vt:lpstr>PowerPoint Presentation</vt:lpstr>
      <vt:lpstr>Blowfish Algorithm</vt:lpstr>
      <vt:lpstr>Blowfish Algorithm</vt:lpstr>
      <vt:lpstr>PowerPoint Presentation</vt:lpstr>
      <vt:lpstr>PowerPoint Presentation</vt:lpstr>
      <vt:lpstr>Every round r consists of 4 actions:</vt:lpstr>
      <vt:lpstr>Blowfish………</vt:lpstr>
      <vt:lpstr>Blowfish………</vt:lpstr>
      <vt:lpstr>PowerPoint Presentation</vt:lpstr>
      <vt:lpstr>  RC5 Description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puneet kaur</cp:lastModifiedBy>
  <cp:revision>1001</cp:revision>
  <dcterms:created xsi:type="dcterms:W3CDTF">2013-12-12T17:34:34Z</dcterms:created>
  <dcterms:modified xsi:type="dcterms:W3CDTF">2023-01-10T05:42:38Z</dcterms:modified>
</cp:coreProperties>
</file>