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9"/>
  </p:notesMasterIdLst>
  <p:handoutMasterIdLst>
    <p:handoutMasterId r:id="rId30"/>
  </p:handoutMasterIdLst>
  <p:sldIdLst>
    <p:sldId id="256" r:id="rId3"/>
    <p:sldId id="567" r:id="rId4"/>
    <p:sldId id="733" r:id="rId5"/>
    <p:sldId id="738" r:id="rId6"/>
    <p:sldId id="740" r:id="rId7"/>
    <p:sldId id="747" r:id="rId8"/>
    <p:sldId id="748" r:id="rId9"/>
    <p:sldId id="749" r:id="rId10"/>
    <p:sldId id="750" r:id="rId11"/>
    <p:sldId id="751" r:id="rId12"/>
    <p:sldId id="752" r:id="rId13"/>
    <p:sldId id="753" r:id="rId14"/>
    <p:sldId id="754" r:id="rId15"/>
    <p:sldId id="746" r:id="rId16"/>
    <p:sldId id="745" r:id="rId17"/>
    <p:sldId id="744" r:id="rId18"/>
    <p:sldId id="743" r:id="rId19"/>
    <p:sldId id="742" r:id="rId20"/>
    <p:sldId id="741" r:id="rId21"/>
    <p:sldId id="739" r:id="rId22"/>
    <p:sldId id="761" r:id="rId23"/>
    <p:sldId id="760" r:id="rId24"/>
    <p:sldId id="759" r:id="rId25"/>
    <p:sldId id="758" r:id="rId26"/>
    <p:sldId id="757" r:id="rId27"/>
    <p:sldId id="55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13" autoAdjust="0"/>
  </p:normalViewPr>
  <p:slideViewPr>
    <p:cSldViewPr>
      <p:cViewPr varScale="1">
        <p:scale>
          <a:sx n="56" d="100"/>
          <a:sy n="56" d="100"/>
        </p:scale>
        <p:origin x="158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#:~:text=Cryptography%20involves%20creating%20written%20or,information%20to%20be%20kept%20secret.&amp;text=Information%20security%20uses%20cryptography%20on,transit%20and%20while%20being%20stored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20CST-354/20ITT-354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Er. Puneet kaur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960" y="497840"/>
            <a:ext cx="54603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Symmetric</a:t>
            </a:r>
            <a:r>
              <a:rPr sz="4000" spc="-60" dirty="0"/>
              <a:t> </a:t>
            </a:r>
            <a:r>
              <a:rPr sz="4000" spc="-5" dirty="0"/>
              <a:t>Encryption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7950200" cy="44323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or conventional / secret-key /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single-key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sender and recipient share a </a:t>
            </a:r>
            <a:r>
              <a:rPr sz="3200" spc="5" dirty="0">
                <a:latin typeface="Arial"/>
                <a:cs typeface="Arial"/>
              </a:rPr>
              <a:t>common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key</a:t>
            </a:r>
            <a:endParaRPr sz="3200">
              <a:latin typeface="Arial"/>
              <a:cs typeface="Arial"/>
            </a:endParaRPr>
          </a:p>
          <a:p>
            <a:pPr marL="355600" marR="847725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all classical encryption algorithms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  symmetric</a:t>
            </a:r>
            <a:endParaRPr sz="3200">
              <a:latin typeface="Arial"/>
              <a:cs typeface="Arial"/>
            </a:endParaRPr>
          </a:p>
          <a:p>
            <a:pPr marL="355600" marR="688975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only type of </a:t>
            </a:r>
            <a:r>
              <a:rPr sz="3200" dirty="0">
                <a:latin typeface="Arial"/>
                <a:cs typeface="Arial"/>
              </a:rPr>
              <a:t>ciphers prior </a:t>
            </a:r>
            <a:r>
              <a:rPr sz="3200" spc="-5" dirty="0">
                <a:latin typeface="Arial"/>
                <a:cs typeface="Arial"/>
              </a:rPr>
              <a:t>to the  invention </a:t>
            </a:r>
            <a:r>
              <a:rPr sz="3200" dirty="0">
                <a:latin typeface="Arial"/>
                <a:cs typeface="Arial"/>
              </a:rPr>
              <a:t>of asymmetric-key ciphers </a:t>
            </a:r>
            <a:r>
              <a:rPr sz="3200" spc="-5" dirty="0">
                <a:latin typeface="Arial"/>
                <a:cs typeface="Arial"/>
              </a:rPr>
              <a:t>in  </a:t>
            </a:r>
            <a:r>
              <a:rPr sz="3200" dirty="0">
                <a:latin typeface="Arial"/>
                <a:cs typeface="Arial"/>
              </a:rPr>
              <a:t>1970’s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by </a:t>
            </a:r>
            <a:r>
              <a:rPr sz="3200" spc="-5" dirty="0">
                <a:latin typeface="Arial"/>
                <a:cs typeface="Arial"/>
              </a:rPr>
              <a:t>far </a:t>
            </a:r>
            <a:r>
              <a:rPr sz="3200" spc="5" dirty="0">
                <a:latin typeface="Arial"/>
                <a:cs typeface="Arial"/>
              </a:rPr>
              <a:t>most </a:t>
            </a:r>
            <a:r>
              <a:rPr sz="3200" spc="-5" dirty="0">
                <a:latin typeface="Arial"/>
                <a:cs typeface="Arial"/>
              </a:rPr>
              <a:t>widely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used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960" y="497840"/>
            <a:ext cx="54603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Symmetric</a:t>
            </a:r>
            <a:r>
              <a:rPr sz="4000" spc="-60" dirty="0"/>
              <a:t> </a:t>
            </a:r>
            <a:r>
              <a:rPr sz="4000" spc="-5" dirty="0"/>
              <a:t>Encryption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429"/>
            <a:ext cx="3194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Mathematically: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0900" y="1982470"/>
            <a:ext cx="266382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5080" indent="-20320">
              <a:lnSpc>
                <a:spcPct val="108300"/>
              </a:lnSpc>
              <a:spcBef>
                <a:spcPts val="100"/>
              </a:spcBef>
              <a:tabLst>
                <a:tab pos="826135" algn="l"/>
                <a:tab pos="845185" algn="l"/>
              </a:tabLst>
            </a:pPr>
            <a:r>
              <a:rPr sz="2800" spc="-5" dirty="0">
                <a:latin typeface="Arial"/>
                <a:cs typeface="Arial"/>
              </a:rPr>
              <a:t>or	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E(</a:t>
            </a:r>
            <a:r>
              <a:rPr sz="2800" i="1" spc="-5" dirty="0">
                <a:latin typeface="Arial"/>
                <a:cs typeface="Arial"/>
              </a:rPr>
              <a:t>K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 or		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D(</a:t>
            </a:r>
            <a:r>
              <a:rPr sz="2800" i="1" spc="-5" dirty="0">
                <a:latin typeface="Arial"/>
                <a:cs typeface="Arial"/>
              </a:rPr>
              <a:t>K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982470"/>
            <a:ext cx="2914650" cy="19723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979169">
              <a:lnSpc>
                <a:spcPct val="100000"/>
              </a:lnSpc>
              <a:spcBef>
                <a:spcPts val="380"/>
              </a:spcBef>
            </a:pP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E</a:t>
            </a:r>
            <a:r>
              <a:rPr sz="2100" i="1" spc="-127" baseline="-23809" dirty="0">
                <a:latin typeface="Arial"/>
                <a:cs typeface="Arial"/>
              </a:rPr>
              <a:t>K</a:t>
            </a:r>
            <a:r>
              <a:rPr sz="2800" spc="-85" dirty="0">
                <a:latin typeface="Arial"/>
                <a:cs typeface="Arial"/>
              </a:rPr>
              <a:t>(</a:t>
            </a:r>
            <a:r>
              <a:rPr sz="2800" i="1" spc="-85" dirty="0">
                <a:latin typeface="Arial"/>
                <a:cs typeface="Arial"/>
              </a:rPr>
              <a:t>X</a:t>
            </a:r>
            <a:r>
              <a:rPr sz="2800" spc="-8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79169">
              <a:lnSpc>
                <a:spcPct val="100000"/>
              </a:lnSpc>
              <a:spcBef>
                <a:spcPts val="280"/>
              </a:spcBef>
            </a:pP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D</a:t>
            </a:r>
            <a:r>
              <a:rPr sz="2100" i="1" spc="-127" baseline="-23809" dirty="0">
                <a:latin typeface="Arial"/>
                <a:cs typeface="Arial"/>
              </a:rPr>
              <a:t>K</a:t>
            </a:r>
            <a:r>
              <a:rPr sz="2800" spc="-85" dirty="0">
                <a:latin typeface="Arial"/>
                <a:cs typeface="Arial"/>
              </a:rPr>
              <a:t>(</a:t>
            </a:r>
            <a:r>
              <a:rPr sz="2800" i="1" spc="-85" dirty="0">
                <a:latin typeface="Arial"/>
                <a:cs typeface="Arial"/>
              </a:rPr>
              <a:t>Y</a:t>
            </a:r>
            <a:r>
              <a:rPr sz="2800" spc="-8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200" i="1" dirty="0">
                <a:latin typeface="Arial"/>
                <a:cs typeface="Arial"/>
              </a:rPr>
              <a:t>X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plaintext</a:t>
            </a:r>
            <a:endParaRPr sz="32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200" i="1" dirty="0">
                <a:latin typeface="Arial"/>
                <a:cs typeface="Arial"/>
              </a:rPr>
              <a:t>Y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ciphertext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33190"/>
            <a:ext cx="6401435" cy="198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dirty="0">
                <a:latin typeface="Arial"/>
                <a:cs typeface="Arial"/>
              </a:rPr>
              <a:t>K </a:t>
            </a:r>
            <a:r>
              <a:rPr sz="3200" dirty="0">
                <a:latin typeface="Arial"/>
                <a:cs typeface="Arial"/>
              </a:rPr>
              <a:t>= secret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key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 = </a:t>
            </a:r>
            <a:r>
              <a:rPr sz="3200" spc="-5" dirty="0">
                <a:latin typeface="Arial"/>
                <a:cs typeface="Arial"/>
              </a:rPr>
              <a:t>encryption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 = </a:t>
            </a:r>
            <a:r>
              <a:rPr sz="3200" spc="-5" dirty="0">
                <a:latin typeface="Arial"/>
                <a:cs typeface="Arial"/>
              </a:rPr>
              <a:t>decryption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Both </a:t>
            </a:r>
            <a:r>
              <a:rPr sz="3200" dirty="0">
                <a:latin typeface="Arial"/>
                <a:cs typeface="Arial"/>
              </a:rPr>
              <a:t>E and D </a:t>
            </a:r>
            <a:r>
              <a:rPr sz="3200" spc="-5" dirty="0">
                <a:latin typeface="Arial"/>
                <a:cs typeface="Arial"/>
              </a:rPr>
              <a:t>are known to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public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960" y="452120"/>
            <a:ext cx="54603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Symmetric</a:t>
            </a:r>
            <a:r>
              <a:rPr sz="3600" spc="-60" dirty="0"/>
              <a:t> </a:t>
            </a:r>
            <a:r>
              <a:rPr sz="3600" spc="-5" dirty="0"/>
              <a:t>Encryption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83690"/>
            <a:ext cx="7266940" cy="37985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641350" indent="-342900">
              <a:lnSpc>
                <a:spcPts val="346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two </a:t>
            </a:r>
            <a:r>
              <a:rPr sz="3200" dirty="0">
                <a:latin typeface="Arial"/>
                <a:cs typeface="Arial"/>
              </a:rPr>
              <a:t>requirements </a:t>
            </a:r>
            <a:r>
              <a:rPr sz="3200" spc="-10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secure use of  symmetric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encryption: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9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strong encryption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  <a:p>
            <a:pPr marL="755650" marR="930910" lvl="1" indent="-285750">
              <a:lnSpc>
                <a:spcPts val="3030"/>
              </a:lnSpc>
              <a:spcBef>
                <a:spcPts val="72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 secret key </a:t>
            </a:r>
            <a:r>
              <a:rPr sz="2800" spc="-5" dirty="0">
                <a:latin typeface="Arial"/>
                <a:cs typeface="Arial"/>
              </a:rPr>
              <a:t>known only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sender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/  </a:t>
            </a:r>
            <a:r>
              <a:rPr sz="2800" spc="-5" dirty="0">
                <a:latin typeface="Arial"/>
                <a:cs typeface="Arial"/>
              </a:rPr>
              <a:t>receiver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Arial"/>
                <a:cs typeface="Arial"/>
              </a:rPr>
              <a:t>assume </a:t>
            </a:r>
            <a:r>
              <a:rPr sz="3200" dirty="0">
                <a:latin typeface="Arial"/>
                <a:cs typeface="Arial"/>
              </a:rPr>
              <a:t>encryption algorithm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known</a:t>
            </a:r>
            <a:endParaRPr sz="3200">
              <a:latin typeface="Arial"/>
              <a:cs typeface="Arial"/>
            </a:endParaRPr>
          </a:p>
          <a:p>
            <a:pPr marL="355600" marR="208915" indent="-342900">
              <a:lnSpc>
                <a:spcPts val="3450"/>
              </a:lnSpc>
              <a:spcBef>
                <a:spcPts val="8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implies a secure channel </a:t>
            </a:r>
            <a:r>
              <a:rPr sz="3200" spc="-5" dirty="0">
                <a:latin typeface="Arial"/>
                <a:cs typeface="Arial"/>
              </a:rPr>
              <a:t>to distribute  key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 noGrp="1"/>
          </p:cNvSpPr>
          <p:nvPr>
            <p:ph type="title"/>
          </p:nvPr>
        </p:nvSpPr>
        <p:spPr>
          <a:xfrm>
            <a:off x="1563369" y="637717"/>
            <a:ext cx="73663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8080" marR="5080" indent="-113538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Arial"/>
                <a:cs typeface="Arial"/>
              </a:rPr>
              <a:t>Model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Conventional  </a:t>
            </a:r>
            <a:r>
              <a:rPr sz="3200" b="1" spc="-10" dirty="0">
                <a:latin typeface="Arial"/>
                <a:cs typeface="Arial"/>
              </a:rPr>
              <a:t>Cryptosystem</a:t>
            </a:r>
          </a:p>
        </p:txBody>
      </p:sp>
      <p:sp>
        <p:nvSpPr>
          <p:cNvPr id="3" name="object 4"/>
          <p:cNvSpPr/>
          <p:nvPr/>
        </p:nvSpPr>
        <p:spPr>
          <a:xfrm>
            <a:off x="1309718" y="1571612"/>
            <a:ext cx="76200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28" y="447024"/>
            <a:ext cx="671517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Cryptography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6020"/>
            <a:ext cx="7765415" cy="5234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Cryptographic </a:t>
            </a:r>
            <a:r>
              <a:rPr sz="2800" dirty="0">
                <a:latin typeface="Arial"/>
                <a:cs typeface="Arial"/>
              </a:rPr>
              <a:t>systems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characterized  along three independent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dimensions: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37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type of encryption operations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039"/>
              </a:spcBef>
              <a:buChar char="•"/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substitution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040"/>
              </a:spcBef>
              <a:buChar char="•"/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Transposition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030"/>
              </a:spcBef>
              <a:buChar char="•"/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product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38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 keys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040"/>
              </a:spcBef>
              <a:buChar char="•"/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single-key or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private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030"/>
              </a:spcBef>
              <a:buChar char="•"/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two-key or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public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290" y="850902"/>
            <a:ext cx="58337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Cryptography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93138" y="2014222"/>
            <a:ext cx="6257217" cy="170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298450" algn="l"/>
              </a:tabLst>
            </a:pPr>
            <a:r>
              <a:rPr sz="2800" spc="-10" dirty="0">
                <a:latin typeface="Arial"/>
                <a:cs typeface="Arial"/>
              </a:rPr>
              <a:t>way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which plaintext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processed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30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39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497840"/>
            <a:ext cx="3378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Cryptanalysis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7500"/>
            <a:ext cx="7976234" cy="3935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42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Objective: </a:t>
            </a:r>
            <a:r>
              <a:rPr sz="3000" spc="-10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recover </a:t>
            </a:r>
            <a:r>
              <a:rPr sz="3000" spc="-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plaintext of a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ciphertext</a:t>
            </a:r>
            <a:endParaRPr sz="3000">
              <a:latin typeface="Times New Roman"/>
              <a:cs typeface="Times New Roman"/>
            </a:endParaRPr>
          </a:p>
          <a:p>
            <a:pPr marL="355600">
              <a:lnSpc>
                <a:spcPts val="3420"/>
              </a:lnSpc>
            </a:pPr>
            <a:r>
              <a:rPr sz="3000" spc="-5" dirty="0">
                <a:latin typeface="Arial"/>
                <a:cs typeface="Arial"/>
              </a:rPr>
              <a:t>or, more typically, to recover the </a:t>
            </a:r>
            <a:r>
              <a:rPr sz="3000" dirty="0">
                <a:latin typeface="Arial"/>
                <a:cs typeface="Arial"/>
              </a:rPr>
              <a:t>secret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key.</a:t>
            </a:r>
            <a:endParaRPr sz="3000">
              <a:latin typeface="Arial"/>
              <a:cs typeface="Arial"/>
            </a:endParaRPr>
          </a:p>
          <a:p>
            <a:pPr marL="355600" marR="209550" indent="-342900">
              <a:lnSpc>
                <a:spcPts val="3240"/>
              </a:lnSpc>
              <a:spcBef>
                <a:spcPts val="2014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BF0000"/>
                </a:solidFill>
                <a:latin typeface="Arial"/>
                <a:cs typeface="Arial"/>
              </a:rPr>
              <a:t>Kerkhoff’s </a:t>
            </a:r>
            <a:r>
              <a:rPr sz="3000" spc="-5" dirty="0">
                <a:solidFill>
                  <a:srgbClr val="BF0000"/>
                </a:solidFill>
                <a:latin typeface="Arial"/>
                <a:cs typeface="Arial"/>
              </a:rPr>
              <a:t>principle: </a:t>
            </a:r>
            <a:r>
              <a:rPr sz="3000" spc="-5" dirty="0">
                <a:latin typeface="Arial"/>
                <a:cs typeface="Arial"/>
              </a:rPr>
              <a:t>the adversary knows </a:t>
            </a:r>
            <a:r>
              <a:rPr sz="3000" dirty="0">
                <a:latin typeface="Arial"/>
                <a:cs typeface="Arial"/>
              </a:rPr>
              <a:t>all  </a:t>
            </a:r>
            <a:r>
              <a:rPr sz="3000" spc="-5" dirty="0">
                <a:latin typeface="Arial"/>
                <a:cs typeface="Arial"/>
              </a:rPr>
              <a:t>details about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cryptosystem except </a:t>
            </a:r>
            <a:r>
              <a:rPr sz="3000" spc="-10" dirty="0">
                <a:latin typeface="Arial"/>
                <a:cs typeface="Arial"/>
              </a:rPr>
              <a:t>the  </a:t>
            </a:r>
            <a:r>
              <a:rPr sz="3000" spc="-5" dirty="0">
                <a:latin typeface="Arial"/>
                <a:cs typeface="Arial"/>
              </a:rPr>
              <a:t>secret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key.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0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Two general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approaches:</a:t>
            </a:r>
            <a:endParaRPr sz="3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Char char="–"/>
              <a:tabLst>
                <a:tab pos="755650" algn="l"/>
              </a:tabLst>
            </a:pPr>
            <a:r>
              <a:rPr sz="2600" spc="-5" dirty="0">
                <a:solidFill>
                  <a:srgbClr val="BF0000"/>
                </a:solidFill>
                <a:latin typeface="Arial"/>
                <a:cs typeface="Arial"/>
              </a:rPr>
              <a:t>brute-force</a:t>
            </a:r>
            <a:r>
              <a:rPr sz="2600" spc="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attack</a:t>
            </a:r>
            <a:endParaRPr sz="2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30"/>
              </a:spcBef>
              <a:buChar char="–"/>
              <a:tabLst>
                <a:tab pos="755650" algn="l"/>
              </a:tabLst>
            </a:pPr>
            <a:r>
              <a:rPr sz="2600" spc="-5" dirty="0">
                <a:solidFill>
                  <a:srgbClr val="BF0000"/>
                </a:solidFill>
                <a:latin typeface="Arial"/>
                <a:cs typeface="Arial"/>
              </a:rPr>
              <a:t>non-brute-force </a:t>
            </a:r>
            <a:r>
              <a:rPr sz="2600" spc="-5" dirty="0">
                <a:latin typeface="Arial"/>
                <a:cs typeface="Arial"/>
              </a:rPr>
              <a:t>attack (cryptanalytic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attack)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28" y="497840"/>
            <a:ext cx="64878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Brute-Force</a:t>
            </a:r>
            <a:r>
              <a:rPr sz="5400" spc="-60" dirty="0"/>
              <a:t> </a:t>
            </a:r>
            <a:r>
              <a:rPr sz="5400" spc="-5" dirty="0"/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7859395" cy="14427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Try every </a:t>
            </a:r>
            <a:r>
              <a:rPr sz="2800" dirty="0">
                <a:latin typeface="Arial"/>
                <a:cs typeface="Arial"/>
              </a:rPr>
              <a:t>key to </a:t>
            </a:r>
            <a:r>
              <a:rPr sz="2800" spc="-5" dirty="0">
                <a:latin typeface="Arial"/>
                <a:cs typeface="Arial"/>
              </a:rPr>
              <a:t>decipher the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ciphertext.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On average, need </a:t>
            </a:r>
            <a:r>
              <a:rPr sz="2800" dirty="0">
                <a:latin typeface="Arial"/>
                <a:cs typeface="Arial"/>
              </a:rPr>
              <a:t>to try </a:t>
            </a:r>
            <a:r>
              <a:rPr sz="2800" spc="-5" dirty="0">
                <a:latin typeface="Arial"/>
                <a:cs typeface="Arial"/>
              </a:rPr>
              <a:t>half of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possible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keys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Time </a:t>
            </a:r>
            <a:r>
              <a:rPr sz="2800" spc="-5" dirty="0">
                <a:latin typeface="Arial"/>
                <a:cs typeface="Arial"/>
              </a:rPr>
              <a:t>needed proportional </a:t>
            </a:r>
            <a:r>
              <a:rPr sz="2800" dirty="0">
                <a:latin typeface="Arial"/>
                <a:cs typeface="Arial"/>
              </a:rPr>
              <a:t>to size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BF0000"/>
                </a:solidFill>
                <a:latin typeface="Arial"/>
                <a:cs typeface="Arial"/>
              </a:rPr>
              <a:t>key</a:t>
            </a:r>
            <a:r>
              <a:rPr sz="2800" spc="3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F0000"/>
                </a:solidFill>
                <a:latin typeface="Arial"/>
                <a:cs typeface="Arial"/>
              </a:rPr>
              <a:t>space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219" y="3366770"/>
            <a:ext cx="11245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Key </a:t>
            </a:r>
            <a:r>
              <a:rPr sz="1400" b="1" dirty="0">
                <a:latin typeface="Times New Roman"/>
                <a:cs typeface="Times New Roman"/>
              </a:rPr>
              <a:t>Size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(bits)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5829" y="3366770"/>
            <a:ext cx="1760220" cy="43560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92150" marR="5080" indent="-679450">
              <a:lnSpc>
                <a:spcPts val="1550"/>
              </a:lnSpc>
              <a:spcBef>
                <a:spcPts val="260"/>
              </a:spcBef>
            </a:pPr>
            <a:r>
              <a:rPr sz="1400" b="1" spc="-5" dirty="0">
                <a:latin typeface="Times New Roman"/>
                <a:cs typeface="Times New Roman"/>
              </a:rPr>
              <a:t>Number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Alternative  Keys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7240" y="3366770"/>
            <a:ext cx="1454150" cy="43560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04470" marR="5080" indent="-191770">
              <a:lnSpc>
                <a:spcPts val="1550"/>
              </a:lnSpc>
              <a:spcBef>
                <a:spcPts val="260"/>
              </a:spcBef>
            </a:pPr>
            <a:r>
              <a:rPr sz="1400" b="1" spc="-5" dirty="0">
                <a:latin typeface="Times New Roman"/>
                <a:cs typeface="Times New Roman"/>
              </a:rPr>
              <a:t>Time required </a:t>
            </a:r>
            <a:r>
              <a:rPr sz="1400" b="1" dirty="0">
                <a:latin typeface="Times New Roman"/>
                <a:cs typeface="Times New Roman"/>
              </a:rPr>
              <a:t>at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  decryption/µs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4509" y="3366770"/>
            <a:ext cx="1649095" cy="43560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66700" marR="30480" indent="-228600">
              <a:lnSpc>
                <a:spcPts val="1550"/>
              </a:lnSpc>
              <a:spcBef>
                <a:spcPts val="260"/>
              </a:spcBef>
            </a:pPr>
            <a:r>
              <a:rPr sz="1400" b="1" spc="-5" dirty="0">
                <a:latin typeface="Times New Roman"/>
                <a:cs typeface="Times New Roman"/>
              </a:rPr>
              <a:t>Time required </a:t>
            </a:r>
            <a:r>
              <a:rPr sz="1400" b="1" dirty="0">
                <a:latin typeface="Times New Roman"/>
                <a:cs typeface="Times New Roman"/>
              </a:rPr>
              <a:t>at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10</a:t>
            </a:r>
            <a:r>
              <a:rPr sz="1200" spc="15" baseline="27777" dirty="0">
                <a:latin typeface="Times New Roman"/>
                <a:cs typeface="Times New Roman"/>
              </a:rPr>
              <a:t>6  </a:t>
            </a:r>
            <a:r>
              <a:rPr sz="1400" b="1" dirty="0">
                <a:latin typeface="Times New Roman"/>
                <a:cs typeface="Times New Roman"/>
              </a:rPr>
              <a:t>decryptions/µs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91819" y="3960169"/>
          <a:ext cx="1856104" cy="1520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64">
                <a:tc>
                  <a:txBody>
                    <a:bodyPr/>
                    <a:lstStyle/>
                    <a:p>
                      <a:pPr marL="31750">
                        <a:lnSpc>
                          <a:spcPts val="153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1290"/>
                        </a:lnSpc>
                      </a:pPr>
                      <a:r>
                        <a:rPr sz="2100" baseline="-1587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100" baseline="-1587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56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baseline="-1587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128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168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11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100" baseline="-1587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168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206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21889" y="3960169"/>
          <a:ext cx="5519420" cy="1520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58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 4.3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200" spc="7" baseline="27777" dirty="0">
                          <a:latin typeface="Times New Roman"/>
                          <a:cs typeface="Times New Roman"/>
                        </a:rPr>
                        <a:t>9</a:t>
                      </a:r>
                      <a:endParaRPr sz="1200" baseline="27777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 7.2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200" spc="7" baseline="27777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 baseline="27777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ts val="153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spc="7" baseline="27777" dirty="0">
                          <a:latin typeface="Times New Roman"/>
                          <a:cs typeface="Times New Roman"/>
                        </a:rPr>
                        <a:t>31</a:t>
                      </a:r>
                      <a:r>
                        <a:rPr sz="1200" spc="97" baseline="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45" dirty="0">
                          <a:latin typeface="Times New Roman"/>
                          <a:cs typeface="Times New Roman"/>
                        </a:rPr>
                        <a:t>µs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spc="7" baseline="27777" dirty="0">
                          <a:latin typeface="Times New Roman"/>
                          <a:cs typeface="Times New Roman"/>
                        </a:rPr>
                        <a:t>55</a:t>
                      </a:r>
                      <a:r>
                        <a:rPr sz="1200" spc="97" baseline="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45" dirty="0">
                          <a:latin typeface="Times New Roman"/>
                          <a:cs typeface="Times New Roman"/>
                        </a:rPr>
                        <a:t>µs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153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 35.8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minutes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 1142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53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2.15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milliseconds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10.01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hours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 3.4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200" spc="7" baseline="27777" dirty="0">
                          <a:latin typeface="Times New Roman"/>
                          <a:cs typeface="Times New Roman"/>
                        </a:rPr>
                        <a:t>38</a:t>
                      </a:r>
                      <a:endParaRPr sz="1200" baseline="27777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R="211454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100" spc="7" baseline="-1587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127</a:t>
                      </a:r>
                      <a:r>
                        <a:rPr sz="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75" baseline="-15873" dirty="0">
                          <a:latin typeface="Times New Roman"/>
                          <a:cs typeface="Times New Roman"/>
                        </a:rPr>
                        <a:t>µs</a:t>
                      </a:r>
                      <a:endParaRPr sz="2100" baseline="-15873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 5.4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10</a:t>
                      </a:r>
                      <a:r>
                        <a:rPr sz="1200" baseline="27777" dirty="0">
                          <a:latin typeface="Times New Roman"/>
                          <a:cs typeface="Times New Roman"/>
                        </a:rPr>
                        <a:t>24</a:t>
                      </a:r>
                      <a:r>
                        <a:rPr sz="1200" spc="120" baseline="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5.4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10</a:t>
                      </a:r>
                      <a:r>
                        <a:rPr sz="1200" baseline="27777" dirty="0"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sz="1200" spc="179" baseline="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581">
                <a:tc>
                  <a:txBody>
                    <a:bodyPr/>
                    <a:lstStyle/>
                    <a:p>
                      <a:pPr marL="83820">
                        <a:lnSpc>
                          <a:spcPts val="1610"/>
                        </a:lnSpc>
                        <a:spcBef>
                          <a:spcPts val="13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 3.7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200" spc="7" baseline="27777" dirty="0">
                          <a:latin typeface="Times New Roman"/>
                          <a:cs typeface="Times New Roman"/>
                        </a:rPr>
                        <a:t>50</a:t>
                      </a:r>
                      <a:endParaRPr sz="1200" baseline="27777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/>
                </a:tc>
                <a:tc>
                  <a:txBody>
                    <a:bodyPr/>
                    <a:lstStyle/>
                    <a:p>
                      <a:pPr marR="211454" algn="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100" spc="7" baseline="-1587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167</a:t>
                      </a:r>
                      <a:r>
                        <a:rPr sz="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75" baseline="-15873" dirty="0">
                          <a:latin typeface="Times New Roman"/>
                          <a:cs typeface="Times New Roman"/>
                        </a:rPr>
                        <a:t>µs</a:t>
                      </a:r>
                      <a:endParaRPr sz="2100" baseline="-15873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1610"/>
                        </a:lnSpc>
                        <a:spcBef>
                          <a:spcPts val="13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 5.9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10</a:t>
                      </a:r>
                      <a:r>
                        <a:rPr sz="1200" baseline="27777" dirty="0">
                          <a:latin typeface="Times New Roman"/>
                          <a:cs typeface="Times New Roman"/>
                        </a:rPr>
                        <a:t>36</a:t>
                      </a:r>
                      <a:r>
                        <a:rPr sz="1200" spc="120" baseline="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0"/>
                        </a:lnSpc>
                        <a:spcBef>
                          <a:spcPts val="13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5.9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10</a:t>
                      </a:r>
                      <a:r>
                        <a:rPr sz="1200" baseline="27777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200" spc="179" baseline="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02640" y="5788659"/>
            <a:ext cx="1006475" cy="43560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17780">
              <a:lnSpc>
                <a:spcPts val="1550"/>
              </a:lnSpc>
              <a:spcBef>
                <a:spcPts val="259"/>
              </a:spcBef>
            </a:pPr>
            <a:r>
              <a:rPr sz="1400" dirty="0">
                <a:latin typeface="Times New Roman"/>
                <a:cs typeface="Times New Roman"/>
              </a:rPr>
              <a:t>26 </a:t>
            </a:r>
            <a:r>
              <a:rPr sz="1400" spc="-5" dirty="0">
                <a:latin typeface="Times New Roman"/>
                <a:cs typeface="Times New Roman"/>
              </a:rPr>
              <a:t>characters  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20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io</a:t>
            </a:r>
            <a:r>
              <a:rPr sz="1400" dirty="0">
                <a:latin typeface="Times New Roman"/>
                <a:cs typeface="Times New Roman"/>
              </a:rPr>
              <a:t>n)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3600" y="5811520"/>
            <a:ext cx="1062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26! = 4 </a:t>
            </a:r>
            <a:r>
              <a:rPr sz="1400" dirty="0">
                <a:latin typeface="Symbol"/>
                <a:cs typeface="Symbol"/>
              </a:rPr>
              <a:t>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10</a:t>
            </a:r>
            <a:r>
              <a:rPr sz="1200" baseline="27777" dirty="0">
                <a:latin typeface="Times New Roman"/>
                <a:cs typeface="Times New Roman"/>
              </a:rPr>
              <a:t>26</a:t>
            </a:r>
            <a:endParaRPr sz="1200" baseline="2777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3690" y="5811520"/>
            <a:ext cx="2247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2 </a:t>
            </a:r>
            <a:r>
              <a:rPr sz="1400" dirty="0">
                <a:latin typeface="Symbol"/>
                <a:cs typeface="Symbol"/>
              </a:rPr>
              <a:t>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10</a:t>
            </a:r>
            <a:r>
              <a:rPr sz="1200" spc="7" baseline="27777" dirty="0">
                <a:latin typeface="Times New Roman"/>
                <a:cs typeface="Times New Roman"/>
              </a:rPr>
              <a:t>26 </a:t>
            </a:r>
            <a:r>
              <a:rPr sz="1400" spc="45" dirty="0">
                <a:latin typeface="Times New Roman"/>
                <a:cs typeface="Times New Roman"/>
              </a:rPr>
              <a:t>µs </a:t>
            </a:r>
            <a:r>
              <a:rPr sz="1400" dirty="0">
                <a:latin typeface="Times New Roman"/>
                <a:cs typeface="Times New Roman"/>
              </a:rPr>
              <a:t>= 6.4 </a:t>
            </a:r>
            <a:r>
              <a:rPr sz="1400" dirty="0">
                <a:latin typeface="Symbol"/>
                <a:cs typeface="Symbol"/>
              </a:rPr>
              <a:t></a:t>
            </a:r>
            <a:r>
              <a:rPr sz="1400" dirty="0">
                <a:latin typeface="Times New Roman"/>
                <a:cs typeface="Times New Roman"/>
              </a:rPr>
              <a:t> 10</a:t>
            </a:r>
            <a:r>
              <a:rPr sz="1200" baseline="27777" dirty="0">
                <a:latin typeface="Times New Roman"/>
                <a:cs typeface="Times New Roman"/>
              </a:rPr>
              <a:t>12</a:t>
            </a:r>
            <a:r>
              <a:rPr sz="1200" spc="67" baseline="27777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years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11619" y="5811520"/>
            <a:ext cx="11360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6.4 </a:t>
            </a:r>
            <a:r>
              <a:rPr sz="1400" dirty="0">
                <a:latin typeface="Symbol"/>
                <a:cs typeface="Symbol"/>
              </a:rPr>
              <a:t></a:t>
            </a:r>
            <a:r>
              <a:rPr sz="1400" dirty="0">
                <a:latin typeface="Times New Roman"/>
                <a:cs typeface="Times New Roman"/>
              </a:rPr>
              <a:t> 10</a:t>
            </a:r>
            <a:r>
              <a:rPr sz="1200" baseline="27777" dirty="0">
                <a:latin typeface="Times New Roman"/>
                <a:cs typeface="Times New Roman"/>
              </a:rPr>
              <a:t>6</a:t>
            </a:r>
            <a:r>
              <a:rPr sz="1200" spc="135" baseline="27777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years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1" name="object 2"/>
          <p:cNvSpPr txBox="1">
            <a:spLocks/>
          </p:cNvSpPr>
          <p:nvPr/>
        </p:nvSpPr>
        <p:spPr>
          <a:xfrm>
            <a:off x="1946910" y="214290"/>
            <a:ext cx="5243195" cy="6959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0" tIns="12700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Cryptanalytic</a:t>
            </a:r>
            <a:r>
              <a:rPr kumimoji="0" lang="id-ID" sz="2400" b="1" i="0" u="none" strike="noStrike" kern="1200" cap="none" spc="-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</a:t>
            </a:r>
            <a:r>
              <a:rPr kumimoji="0" lang="id-ID" sz="2400" b="1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Attacks</a:t>
            </a:r>
          </a:p>
        </p:txBody>
      </p:sp>
      <p:sp>
        <p:nvSpPr>
          <p:cNvPr id="22" name="object 3"/>
          <p:cNvSpPr/>
          <p:nvPr/>
        </p:nvSpPr>
        <p:spPr>
          <a:xfrm>
            <a:off x="304800" y="761999"/>
            <a:ext cx="8382000" cy="1071880"/>
          </a:xfrm>
          <a:custGeom>
            <a:avLst/>
            <a:gdLst/>
            <a:ahLst/>
            <a:cxnLst/>
            <a:rect l="l" t="t" r="r" b="b"/>
            <a:pathLst>
              <a:path w="8382000" h="1071880">
                <a:moveTo>
                  <a:pt x="8382000" y="0"/>
                </a:moveTo>
                <a:lnTo>
                  <a:pt x="2317750" y="0"/>
                </a:lnTo>
                <a:lnTo>
                  <a:pt x="0" y="0"/>
                </a:lnTo>
                <a:lnTo>
                  <a:pt x="0" y="457200"/>
                </a:lnTo>
                <a:lnTo>
                  <a:pt x="0" y="1071880"/>
                </a:lnTo>
                <a:lnTo>
                  <a:pt x="2317750" y="1071880"/>
                </a:lnTo>
                <a:lnTo>
                  <a:pt x="2317750" y="457200"/>
                </a:lnTo>
                <a:lnTo>
                  <a:pt x="8382000" y="457200"/>
                </a:lnTo>
                <a:lnTo>
                  <a:pt x="83820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"/>
          <p:cNvSpPr txBox="1"/>
          <p:nvPr/>
        </p:nvSpPr>
        <p:spPr>
          <a:xfrm>
            <a:off x="355600" y="922020"/>
            <a:ext cx="165227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2610">
              <a:lnSpc>
                <a:spcPct val="1083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Attack</a:t>
            </a:r>
            <a:r>
              <a:rPr sz="1500" b="1" spc="-85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Type  </a:t>
            </a:r>
            <a:r>
              <a:rPr sz="1500" b="1" spc="-5" dirty="0">
                <a:latin typeface="Arial"/>
                <a:cs typeface="Arial"/>
              </a:rPr>
              <a:t>Ciphertext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only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5"/>
          <p:cNvSpPr/>
          <p:nvPr/>
        </p:nvSpPr>
        <p:spPr>
          <a:xfrm>
            <a:off x="304800" y="1219199"/>
            <a:ext cx="8382000" cy="1529080"/>
          </a:xfrm>
          <a:custGeom>
            <a:avLst/>
            <a:gdLst/>
            <a:ahLst/>
            <a:cxnLst/>
            <a:rect l="l" t="t" r="r" b="b"/>
            <a:pathLst>
              <a:path w="8382000" h="1529080">
                <a:moveTo>
                  <a:pt x="2317750" y="614680"/>
                </a:moveTo>
                <a:lnTo>
                  <a:pt x="0" y="614680"/>
                </a:lnTo>
                <a:lnTo>
                  <a:pt x="0" y="1529080"/>
                </a:lnTo>
                <a:lnTo>
                  <a:pt x="2317750" y="1529080"/>
                </a:lnTo>
                <a:lnTo>
                  <a:pt x="2317750" y="614680"/>
                </a:lnTo>
                <a:close/>
              </a:path>
              <a:path w="8382000" h="1529080">
                <a:moveTo>
                  <a:pt x="8382000" y="0"/>
                </a:moveTo>
                <a:lnTo>
                  <a:pt x="2317750" y="0"/>
                </a:lnTo>
                <a:lnTo>
                  <a:pt x="2317750" y="614680"/>
                </a:lnTo>
                <a:lnTo>
                  <a:pt x="8382000" y="614680"/>
                </a:lnTo>
                <a:lnTo>
                  <a:pt x="83820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"/>
          <p:cNvSpPr txBox="1"/>
          <p:nvPr/>
        </p:nvSpPr>
        <p:spPr>
          <a:xfrm>
            <a:off x="355600" y="1802129"/>
            <a:ext cx="1511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Known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Plaintext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7"/>
          <p:cNvSpPr/>
          <p:nvPr/>
        </p:nvSpPr>
        <p:spPr>
          <a:xfrm>
            <a:off x="304800" y="1833879"/>
            <a:ext cx="8382000" cy="1995170"/>
          </a:xfrm>
          <a:custGeom>
            <a:avLst/>
            <a:gdLst/>
            <a:ahLst/>
            <a:cxnLst/>
            <a:rect l="l" t="t" r="r" b="b"/>
            <a:pathLst>
              <a:path w="8382000" h="1995170">
                <a:moveTo>
                  <a:pt x="2317750" y="914400"/>
                </a:moveTo>
                <a:lnTo>
                  <a:pt x="0" y="914400"/>
                </a:lnTo>
                <a:lnTo>
                  <a:pt x="0" y="1995170"/>
                </a:lnTo>
                <a:lnTo>
                  <a:pt x="2317750" y="1995170"/>
                </a:lnTo>
                <a:lnTo>
                  <a:pt x="2317750" y="914400"/>
                </a:lnTo>
                <a:close/>
              </a:path>
              <a:path w="8382000" h="1995170">
                <a:moveTo>
                  <a:pt x="8382000" y="0"/>
                </a:moveTo>
                <a:lnTo>
                  <a:pt x="2317750" y="0"/>
                </a:lnTo>
                <a:lnTo>
                  <a:pt x="2317750" y="914400"/>
                </a:lnTo>
                <a:lnTo>
                  <a:pt x="8382000" y="914400"/>
                </a:lnTo>
                <a:lnTo>
                  <a:pt x="83820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8"/>
          <p:cNvSpPr txBox="1"/>
          <p:nvPr/>
        </p:nvSpPr>
        <p:spPr>
          <a:xfrm>
            <a:off x="355600" y="2716529"/>
            <a:ext cx="15722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Chosen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Plaintext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10"/>
          <p:cNvSpPr txBox="1"/>
          <p:nvPr/>
        </p:nvSpPr>
        <p:spPr>
          <a:xfrm>
            <a:off x="2673350" y="919480"/>
            <a:ext cx="5955665" cy="26860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10970">
              <a:lnSpc>
                <a:spcPct val="100000"/>
              </a:lnSpc>
              <a:spcBef>
                <a:spcPts val="270"/>
              </a:spcBef>
            </a:pPr>
            <a:r>
              <a:rPr sz="1500" b="1" spc="-5" dirty="0">
                <a:latin typeface="Arial"/>
                <a:cs typeface="Arial"/>
              </a:rPr>
              <a:t>Knowledge </a:t>
            </a:r>
            <a:r>
              <a:rPr sz="1500" b="1" dirty="0">
                <a:latin typeface="Arial"/>
                <a:cs typeface="Arial"/>
              </a:rPr>
              <a:t>Known to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-15" dirty="0">
                <a:latin typeface="Arial"/>
                <a:cs typeface="Arial"/>
              </a:rPr>
              <a:t>Cryptanalyst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ts val="1730"/>
              </a:lnSpc>
              <a:spcBef>
                <a:spcPts val="17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b="1" spc="-10" dirty="0">
                <a:latin typeface="Arial"/>
                <a:cs typeface="Arial"/>
              </a:rPr>
              <a:t>Encryption</a:t>
            </a:r>
            <a:r>
              <a:rPr sz="1500" b="1" spc="-5" dirty="0">
                <a:latin typeface="Arial"/>
                <a:cs typeface="Arial"/>
              </a:rPr>
              <a:t> algorithm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ts val="1730"/>
              </a:lnSpc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Arial"/>
                <a:cs typeface="Arial"/>
              </a:rPr>
              <a:t>Ciphertext </a:t>
            </a:r>
            <a:r>
              <a:rPr sz="1500" b="1" dirty="0">
                <a:latin typeface="Arial"/>
                <a:cs typeface="Arial"/>
              </a:rPr>
              <a:t>to </a:t>
            </a:r>
            <a:r>
              <a:rPr sz="1500" b="1" spc="-5" dirty="0">
                <a:latin typeface="Arial"/>
                <a:cs typeface="Arial"/>
              </a:rPr>
              <a:t>be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decoded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ts val="1735"/>
              </a:lnSpc>
              <a:spcBef>
                <a:spcPts val="137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b="1" spc="-10" dirty="0">
                <a:latin typeface="Arial"/>
                <a:cs typeface="Arial"/>
              </a:rPr>
              <a:t>Encryption</a:t>
            </a:r>
            <a:r>
              <a:rPr sz="1500" b="1" spc="-5" dirty="0">
                <a:latin typeface="Arial"/>
                <a:cs typeface="Arial"/>
              </a:rPr>
              <a:t> algorithm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ts val="1670"/>
              </a:lnSpc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Arial"/>
                <a:cs typeface="Arial"/>
              </a:rPr>
              <a:t>Ciphertext </a:t>
            </a:r>
            <a:r>
              <a:rPr sz="1500" b="1" dirty="0">
                <a:latin typeface="Arial"/>
                <a:cs typeface="Arial"/>
              </a:rPr>
              <a:t>to </a:t>
            </a:r>
            <a:r>
              <a:rPr sz="1500" b="1" spc="-5" dirty="0">
                <a:latin typeface="Arial"/>
                <a:cs typeface="Arial"/>
              </a:rPr>
              <a:t>be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decoded</a:t>
            </a:r>
            <a:endParaRPr sz="1500">
              <a:latin typeface="Arial"/>
              <a:cs typeface="Arial"/>
            </a:endParaRPr>
          </a:p>
          <a:p>
            <a:pPr marL="355600" marR="5715" indent="-342900">
              <a:lnSpc>
                <a:spcPts val="1639"/>
              </a:lnSpc>
              <a:spcBef>
                <a:spcPts val="12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Arial"/>
                <a:cs typeface="Arial"/>
              </a:rPr>
              <a:t>One or more plaintext-ciphertext pairs formed </a:t>
            </a:r>
            <a:r>
              <a:rPr sz="1500" b="1" spc="5" dirty="0">
                <a:latin typeface="Arial"/>
                <a:cs typeface="Arial"/>
              </a:rPr>
              <a:t>with </a:t>
            </a:r>
            <a:r>
              <a:rPr sz="1500" b="1" spc="-5" dirty="0">
                <a:latin typeface="Arial"/>
                <a:cs typeface="Arial"/>
              </a:rPr>
              <a:t>the same  </a:t>
            </a:r>
            <a:r>
              <a:rPr sz="1500" b="1" dirty="0">
                <a:latin typeface="Arial"/>
                <a:cs typeface="Arial"/>
              </a:rPr>
              <a:t>secret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key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ts val="1735"/>
              </a:lnSpc>
              <a:spcBef>
                <a:spcPts val="39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b="1" spc="-10" dirty="0">
                <a:latin typeface="Arial"/>
                <a:cs typeface="Arial"/>
              </a:rPr>
              <a:t>Encryption</a:t>
            </a:r>
            <a:r>
              <a:rPr sz="1500" b="1" spc="-5" dirty="0">
                <a:latin typeface="Arial"/>
                <a:cs typeface="Arial"/>
              </a:rPr>
              <a:t> algorithm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ts val="1670"/>
              </a:lnSpc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Arial"/>
                <a:cs typeface="Arial"/>
              </a:rPr>
              <a:t>Ciphertext </a:t>
            </a:r>
            <a:r>
              <a:rPr sz="1500" b="1" dirty="0">
                <a:latin typeface="Arial"/>
                <a:cs typeface="Arial"/>
              </a:rPr>
              <a:t>to </a:t>
            </a:r>
            <a:r>
              <a:rPr sz="1500" b="1" spc="-5" dirty="0">
                <a:latin typeface="Arial"/>
                <a:cs typeface="Arial"/>
              </a:rPr>
              <a:t>be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decoded</a:t>
            </a:r>
            <a:endParaRPr sz="1500">
              <a:latin typeface="Arial"/>
              <a:cs typeface="Arial"/>
            </a:endParaRPr>
          </a:p>
          <a:p>
            <a:pPr marL="355600" marR="5080" indent="-342900">
              <a:lnSpc>
                <a:spcPts val="1639"/>
              </a:lnSpc>
              <a:spcBef>
                <a:spcPts val="12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Arial"/>
                <a:cs typeface="Arial"/>
              </a:rPr>
              <a:t>Plaintext message chosen by </a:t>
            </a:r>
            <a:r>
              <a:rPr sz="1500" b="1" spc="-10" dirty="0">
                <a:latin typeface="Arial"/>
                <a:cs typeface="Arial"/>
              </a:rPr>
              <a:t>cryptanalyst, </a:t>
            </a:r>
            <a:r>
              <a:rPr sz="1500" b="1" spc="-5" dirty="0">
                <a:latin typeface="Arial"/>
                <a:cs typeface="Arial"/>
              </a:rPr>
              <a:t>together </a:t>
            </a:r>
            <a:r>
              <a:rPr sz="1500" b="1" spc="5" dirty="0">
                <a:latin typeface="Arial"/>
                <a:cs typeface="Arial"/>
              </a:rPr>
              <a:t>with </a:t>
            </a:r>
            <a:r>
              <a:rPr sz="1500" b="1" dirty="0">
                <a:latin typeface="Arial"/>
                <a:cs typeface="Arial"/>
              </a:rPr>
              <a:t>its  </a:t>
            </a:r>
            <a:r>
              <a:rPr sz="1500" b="1" spc="-5" dirty="0">
                <a:latin typeface="Arial"/>
                <a:cs typeface="Arial"/>
              </a:rPr>
              <a:t>corresponding ciphertext generated </a:t>
            </a:r>
            <a:r>
              <a:rPr sz="1500" b="1" spc="5" dirty="0">
                <a:latin typeface="Arial"/>
                <a:cs typeface="Arial"/>
              </a:rPr>
              <a:t>with </a:t>
            </a:r>
            <a:r>
              <a:rPr sz="1500" b="1" spc="-5" dirty="0">
                <a:latin typeface="Arial"/>
                <a:cs typeface="Arial"/>
              </a:rPr>
              <a:t>the same </a:t>
            </a:r>
            <a:r>
              <a:rPr sz="1500" b="1" dirty="0">
                <a:latin typeface="Arial"/>
                <a:cs typeface="Arial"/>
              </a:rPr>
              <a:t>secret</a:t>
            </a:r>
            <a:r>
              <a:rPr sz="1500" b="1" spc="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key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11"/>
          <p:cNvSpPr/>
          <p:nvPr/>
        </p:nvSpPr>
        <p:spPr>
          <a:xfrm>
            <a:off x="304800" y="3829050"/>
            <a:ext cx="2317750" cy="1143000"/>
          </a:xfrm>
          <a:custGeom>
            <a:avLst/>
            <a:gdLst/>
            <a:ahLst/>
            <a:cxnLst/>
            <a:rect l="l" t="t" r="r" b="b"/>
            <a:pathLst>
              <a:path w="2317750" h="1143000">
                <a:moveTo>
                  <a:pt x="2317750" y="0"/>
                </a:moveTo>
                <a:lnTo>
                  <a:pt x="0" y="0"/>
                </a:lnTo>
                <a:lnTo>
                  <a:pt x="0" y="1143000"/>
                </a:lnTo>
                <a:lnTo>
                  <a:pt x="2317750" y="1143000"/>
                </a:lnTo>
                <a:lnTo>
                  <a:pt x="231775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2"/>
          <p:cNvSpPr txBox="1"/>
          <p:nvPr/>
        </p:nvSpPr>
        <p:spPr>
          <a:xfrm>
            <a:off x="355600" y="3797300"/>
            <a:ext cx="17195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Chosen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Ciphertext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13"/>
          <p:cNvSpPr/>
          <p:nvPr/>
        </p:nvSpPr>
        <p:spPr>
          <a:xfrm>
            <a:off x="428596" y="3829050"/>
            <a:ext cx="8258204" cy="2100280"/>
          </a:xfrm>
          <a:custGeom>
            <a:avLst/>
            <a:gdLst/>
            <a:ahLst/>
            <a:cxnLst/>
            <a:rect l="l" t="t" r="r" b="b"/>
            <a:pathLst>
              <a:path w="8382000" h="2871470">
                <a:moveTo>
                  <a:pt x="2317750" y="1143000"/>
                </a:moveTo>
                <a:lnTo>
                  <a:pt x="0" y="1143000"/>
                </a:lnTo>
                <a:lnTo>
                  <a:pt x="0" y="2871470"/>
                </a:lnTo>
                <a:lnTo>
                  <a:pt x="2317750" y="2871470"/>
                </a:lnTo>
                <a:lnTo>
                  <a:pt x="2317750" y="1143000"/>
                </a:lnTo>
                <a:close/>
              </a:path>
              <a:path w="8382000" h="2871470">
                <a:moveTo>
                  <a:pt x="8382000" y="0"/>
                </a:moveTo>
                <a:lnTo>
                  <a:pt x="2317750" y="0"/>
                </a:lnTo>
                <a:lnTo>
                  <a:pt x="2317750" y="1143000"/>
                </a:lnTo>
                <a:lnTo>
                  <a:pt x="8382000" y="1143000"/>
                </a:lnTo>
                <a:lnTo>
                  <a:pt x="83820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4"/>
          <p:cNvSpPr txBox="1"/>
          <p:nvPr/>
        </p:nvSpPr>
        <p:spPr>
          <a:xfrm>
            <a:off x="355600" y="4940300"/>
            <a:ext cx="11169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Chosen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text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15"/>
          <p:cNvSpPr/>
          <p:nvPr/>
        </p:nvSpPr>
        <p:spPr>
          <a:xfrm>
            <a:off x="2622550" y="4972050"/>
            <a:ext cx="6064250" cy="1243032"/>
          </a:xfrm>
          <a:custGeom>
            <a:avLst/>
            <a:gdLst/>
            <a:ahLst/>
            <a:cxnLst/>
            <a:rect l="l" t="t" r="r" b="b"/>
            <a:pathLst>
              <a:path w="6064250" h="1728470">
                <a:moveTo>
                  <a:pt x="6064250" y="0"/>
                </a:moveTo>
                <a:lnTo>
                  <a:pt x="0" y="0"/>
                </a:lnTo>
                <a:lnTo>
                  <a:pt x="0" y="1728470"/>
                </a:lnTo>
                <a:lnTo>
                  <a:pt x="6064250" y="1728470"/>
                </a:lnTo>
                <a:lnTo>
                  <a:pt x="606425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6"/>
          <p:cNvSpPr txBox="1"/>
          <p:nvPr/>
        </p:nvSpPr>
        <p:spPr>
          <a:xfrm>
            <a:off x="2673350" y="3799840"/>
            <a:ext cx="5957570" cy="266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ts val="1735"/>
              </a:lnSpc>
              <a:spcBef>
                <a:spcPts val="100"/>
              </a:spcBef>
              <a:buFont typeface="Symbol"/>
              <a:buChar char=""/>
              <a:tabLst>
                <a:tab pos="355600" algn="l"/>
              </a:tabLst>
            </a:pPr>
            <a:r>
              <a:rPr sz="1500" b="1" spc="-10" dirty="0">
                <a:latin typeface="Arial"/>
                <a:cs typeface="Arial"/>
              </a:rPr>
              <a:t>Encryption</a:t>
            </a:r>
            <a:r>
              <a:rPr sz="1500" b="1" spc="-5" dirty="0">
                <a:latin typeface="Arial"/>
                <a:cs typeface="Arial"/>
              </a:rPr>
              <a:t> algorithm</a:t>
            </a:r>
            <a:endParaRPr sz="1500">
              <a:latin typeface="Arial"/>
              <a:cs typeface="Arial"/>
            </a:endParaRPr>
          </a:p>
          <a:p>
            <a:pPr marL="355600" indent="-342900" algn="just">
              <a:lnSpc>
                <a:spcPts val="1670"/>
              </a:lnSpc>
              <a:buFont typeface="Symbol"/>
              <a:buChar char=""/>
              <a:tabLst>
                <a:tab pos="355600" algn="l"/>
              </a:tabLst>
            </a:pPr>
            <a:r>
              <a:rPr sz="1500" b="1" spc="-5" dirty="0">
                <a:latin typeface="Arial"/>
                <a:cs typeface="Arial"/>
              </a:rPr>
              <a:t>Ciphertext </a:t>
            </a:r>
            <a:r>
              <a:rPr sz="1500" b="1" dirty="0">
                <a:latin typeface="Arial"/>
                <a:cs typeface="Arial"/>
              </a:rPr>
              <a:t>to </a:t>
            </a:r>
            <a:r>
              <a:rPr sz="1500" b="1" spc="-5" dirty="0">
                <a:latin typeface="Arial"/>
                <a:cs typeface="Arial"/>
              </a:rPr>
              <a:t>be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decoded</a:t>
            </a:r>
            <a:endParaRPr sz="1500">
              <a:latin typeface="Arial"/>
              <a:cs typeface="Arial"/>
            </a:endParaRPr>
          </a:p>
          <a:p>
            <a:pPr marL="355600" marR="5080" indent="-342900" algn="just">
              <a:lnSpc>
                <a:spcPct val="91900"/>
              </a:lnSpc>
              <a:spcBef>
                <a:spcPts val="80"/>
              </a:spcBef>
              <a:buFont typeface="Symbol"/>
              <a:buChar char=""/>
              <a:tabLst>
                <a:tab pos="355600" algn="l"/>
              </a:tabLst>
            </a:pPr>
            <a:r>
              <a:rPr sz="1500" b="1" spc="-5" dirty="0">
                <a:latin typeface="Arial"/>
                <a:cs typeface="Arial"/>
              </a:rPr>
              <a:t>Purported ciphertext chosen by </a:t>
            </a:r>
            <a:r>
              <a:rPr sz="1500" b="1" spc="-10" dirty="0">
                <a:latin typeface="Arial"/>
                <a:cs typeface="Arial"/>
              </a:rPr>
              <a:t>cryptanalyst, </a:t>
            </a:r>
            <a:r>
              <a:rPr sz="1500" b="1" spc="-5" dirty="0">
                <a:latin typeface="Arial"/>
                <a:cs typeface="Arial"/>
              </a:rPr>
              <a:t>together </a:t>
            </a:r>
            <a:r>
              <a:rPr sz="1500" b="1" spc="5" dirty="0">
                <a:latin typeface="Arial"/>
                <a:cs typeface="Arial"/>
              </a:rPr>
              <a:t>with  </a:t>
            </a:r>
            <a:r>
              <a:rPr sz="1500" b="1" dirty="0">
                <a:latin typeface="Arial"/>
                <a:cs typeface="Arial"/>
              </a:rPr>
              <a:t>its </a:t>
            </a:r>
            <a:r>
              <a:rPr sz="1500" b="1" spc="-5" dirty="0">
                <a:latin typeface="Arial"/>
                <a:cs typeface="Arial"/>
              </a:rPr>
              <a:t>corresponding </a:t>
            </a:r>
            <a:r>
              <a:rPr sz="1500" b="1" spc="-10" dirty="0">
                <a:latin typeface="Arial"/>
                <a:cs typeface="Arial"/>
              </a:rPr>
              <a:t>decrypted </a:t>
            </a:r>
            <a:r>
              <a:rPr sz="1500" b="1" spc="-5" dirty="0">
                <a:latin typeface="Arial"/>
                <a:cs typeface="Arial"/>
              </a:rPr>
              <a:t>plaintext generated </a:t>
            </a:r>
            <a:r>
              <a:rPr sz="1500" b="1" spc="10" dirty="0">
                <a:latin typeface="Arial"/>
                <a:cs typeface="Arial"/>
              </a:rPr>
              <a:t>with </a:t>
            </a:r>
            <a:r>
              <a:rPr sz="1500" b="1" spc="-5" dirty="0">
                <a:latin typeface="Arial"/>
                <a:cs typeface="Arial"/>
              </a:rPr>
              <a:t>the  </a:t>
            </a:r>
            <a:r>
              <a:rPr sz="1500" b="1" dirty="0">
                <a:latin typeface="Arial"/>
                <a:cs typeface="Arial"/>
              </a:rPr>
              <a:t>secret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key</a:t>
            </a:r>
            <a:endParaRPr sz="1500">
              <a:latin typeface="Arial"/>
              <a:cs typeface="Arial"/>
            </a:endParaRPr>
          </a:p>
          <a:p>
            <a:pPr marL="355600" indent="-342900" algn="just">
              <a:lnSpc>
                <a:spcPts val="1735"/>
              </a:lnSpc>
              <a:spcBef>
                <a:spcPts val="550"/>
              </a:spcBef>
              <a:buFont typeface="Symbol"/>
              <a:buChar char=""/>
              <a:tabLst>
                <a:tab pos="355600" algn="l"/>
              </a:tabLst>
            </a:pPr>
            <a:r>
              <a:rPr sz="1500" b="1" spc="-10" dirty="0">
                <a:latin typeface="Arial"/>
                <a:cs typeface="Arial"/>
              </a:rPr>
              <a:t>Encryption</a:t>
            </a:r>
            <a:r>
              <a:rPr sz="1500" b="1" spc="-5" dirty="0">
                <a:latin typeface="Arial"/>
                <a:cs typeface="Arial"/>
              </a:rPr>
              <a:t> algorithm</a:t>
            </a:r>
            <a:endParaRPr sz="1500">
              <a:latin typeface="Arial"/>
              <a:cs typeface="Arial"/>
            </a:endParaRPr>
          </a:p>
          <a:p>
            <a:pPr marL="355600" indent="-342900" algn="just">
              <a:lnSpc>
                <a:spcPts val="1670"/>
              </a:lnSpc>
              <a:buFont typeface="Symbol"/>
              <a:buChar char=""/>
              <a:tabLst>
                <a:tab pos="355600" algn="l"/>
              </a:tabLst>
            </a:pPr>
            <a:r>
              <a:rPr sz="1500" b="1" spc="-5" dirty="0">
                <a:latin typeface="Arial"/>
                <a:cs typeface="Arial"/>
              </a:rPr>
              <a:t>Ciphertext </a:t>
            </a:r>
            <a:r>
              <a:rPr sz="1500" b="1" dirty="0">
                <a:latin typeface="Arial"/>
                <a:cs typeface="Arial"/>
              </a:rPr>
              <a:t>to </a:t>
            </a:r>
            <a:r>
              <a:rPr sz="1500" b="1" spc="-5" dirty="0">
                <a:latin typeface="Arial"/>
                <a:cs typeface="Arial"/>
              </a:rPr>
              <a:t>be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decoded</a:t>
            </a:r>
            <a:endParaRPr sz="1500">
              <a:latin typeface="Arial"/>
              <a:cs typeface="Arial"/>
            </a:endParaRPr>
          </a:p>
          <a:p>
            <a:pPr marL="355600" marR="6350" indent="-342900" algn="just">
              <a:lnSpc>
                <a:spcPts val="1639"/>
              </a:lnSpc>
              <a:spcBef>
                <a:spcPts val="120"/>
              </a:spcBef>
              <a:buFont typeface="Symbol"/>
              <a:buChar char=""/>
              <a:tabLst>
                <a:tab pos="355600" algn="l"/>
              </a:tabLst>
            </a:pPr>
            <a:r>
              <a:rPr sz="1500" b="1" spc="-5" dirty="0">
                <a:latin typeface="Arial"/>
                <a:cs typeface="Arial"/>
              </a:rPr>
              <a:t>Plaintext message chosen by </a:t>
            </a:r>
            <a:r>
              <a:rPr sz="1500" b="1" spc="-10" dirty="0">
                <a:latin typeface="Arial"/>
                <a:cs typeface="Arial"/>
              </a:rPr>
              <a:t>cryptanalyst, </a:t>
            </a:r>
            <a:r>
              <a:rPr sz="1500" b="1" spc="-5" dirty="0">
                <a:latin typeface="Arial"/>
                <a:cs typeface="Arial"/>
              </a:rPr>
              <a:t>together </a:t>
            </a:r>
            <a:r>
              <a:rPr sz="1500" b="1" spc="5" dirty="0">
                <a:latin typeface="Arial"/>
                <a:cs typeface="Arial"/>
              </a:rPr>
              <a:t>with </a:t>
            </a:r>
            <a:r>
              <a:rPr sz="1500" b="1" dirty="0">
                <a:latin typeface="Arial"/>
                <a:cs typeface="Arial"/>
              </a:rPr>
              <a:t>its  </a:t>
            </a:r>
            <a:r>
              <a:rPr sz="1500" b="1" spc="-5" dirty="0">
                <a:latin typeface="Arial"/>
                <a:cs typeface="Arial"/>
              </a:rPr>
              <a:t>corresponding ciphertext generated </a:t>
            </a:r>
            <a:r>
              <a:rPr sz="1500" b="1" spc="5" dirty="0">
                <a:latin typeface="Arial"/>
                <a:cs typeface="Arial"/>
              </a:rPr>
              <a:t>with </a:t>
            </a:r>
            <a:r>
              <a:rPr sz="1500" b="1" spc="-5" dirty="0">
                <a:latin typeface="Arial"/>
                <a:cs typeface="Arial"/>
              </a:rPr>
              <a:t>the </a:t>
            </a:r>
            <a:r>
              <a:rPr sz="1500" b="1" dirty="0">
                <a:latin typeface="Arial"/>
                <a:cs typeface="Arial"/>
              </a:rPr>
              <a:t>secret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key</a:t>
            </a:r>
            <a:endParaRPr sz="1500">
              <a:latin typeface="Arial"/>
              <a:cs typeface="Arial"/>
            </a:endParaRPr>
          </a:p>
          <a:p>
            <a:pPr marL="355600" marR="5080" indent="-342900" algn="just">
              <a:lnSpc>
                <a:spcPct val="91900"/>
              </a:lnSpc>
              <a:spcBef>
                <a:spcPts val="10"/>
              </a:spcBef>
              <a:buFont typeface="Symbol"/>
              <a:buChar char=""/>
              <a:tabLst>
                <a:tab pos="355600" algn="l"/>
              </a:tabLst>
            </a:pPr>
            <a:r>
              <a:rPr sz="1500" b="1" spc="-5" dirty="0">
                <a:latin typeface="Arial"/>
                <a:cs typeface="Arial"/>
              </a:rPr>
              <a:t>Purported ciphertext chosen by </a:t>
            </a:r>
            <a:r>
              <a:rPr sz="1500" b="1" spc="-10" dirty="0">
                <a:latin typeface="Arial"/>
                <a:cs typeface="Arial"/>
              </a:rPr>
              <a:t>cryptanalyst, </a:t>
            </a:r>
            <a:r>
              <a:rPr sz="1500" b="1" spc="-5" dirty="0">
                <a:latin typeface="Arial"/>
                <a:cs typeface="Arial"/>
              </a:rPr>
              <a:t>together </a:t>
            </a:r>
            <a:r>
              <a:rPr sz="1500" b="1" spc="5" dirty="0">
                <a:latin typeface="Arial"/>
                <a:cs typeface="Arial"/>
              </a:rPr>
              <a:t>with  </a:t>
            </a:r>
            <a:r>
              <a:rPr sz="1500" b="1" dirty="0">
                <a:latin typeface="Arial"/>
                <a:cs typeface="Arial"/>
              </a:rPr>
              <a:t>its </a:t>
            </a:r>
            <a:r>
              <a:rPr sz="1500" b="1" spc="-5" dirty="0">
                <a:latin typeface="Arial"/>
                <a:cs typeface="Arial"/>
              </a:rPr>
              <a:t>corresponding </a:t>
            </a:r>
            <a:r>
              <a:rPr sz="1500" b="1" spc="-10" dirty="0">
                <a:latin typeface="Arial"/>
                <a:cs typeface="Arial"/>
              </a:rPr>
              <a:t>decrypted </a:t>
            </a:r>
            <a:r>
              <a:rPr sz="1500" b="1" spc="-5" dirty="0">
                <a:latin typeface="Arial"/>
                <a:cs typeface="Arial"/>
              </a:rPr>
              <a:t>plaintext generated </a:t>
            </a:r>
            <a:r>
              <a:rPr sz="1500" b="1" spc="10" dirty="0">
                <a:latin typeface="Arial"/>
                <a:cs typeface="Arial"/>
              </a:rPr>
              <a:t>with </a:t>
            </a:r>
            <a:r>
              <a:rPr sz="1500" b="1" spc="-5" dirty="0">
                <a:latin typeface="Arial"/>
                <a:cs typeface="Arial"/>
              </a:rPr>
              <a:t>the  </a:t>
            </a:r>
            <a:r>
              <a:rPr sz="1500" b="1" dirty="0">
                <a:latin typeface="Arial"/>
                <a:cs typeface="Arial"/>
              </a:rPr>
              <a:t>secret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key</a:t>
            </a:r>
            <a:endParaRPr sz="1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910" y="497840"/>
            <a:ext cx="626842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Cryptanalytic</a:t>
            </a:r>
            <a:r>
              <a:rPr sz="4000" spc="-20" dirty="0"/>
              <a:t> </a:t>
            </a:r>
            <a:r>
              <a:rPr sz="4000" spc="-5" dirty="0"/>
              <a:t>Attacks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4490"/>
            <a:ext cx="6746875" cy="435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47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May </a:t>
            </a:r>
            <a:r>
              <a:rPr sz="3200" spc="-5" dirty="0">
                <a:latin typeface="Arial"/>
                <a:cs typeface="Arial"/>
              </a:rPr>
              <a:t>be classified </a:t>
            </a:r>
            <a:r>
              <a:rPr sz="3200" dirty="0">
                <a:latin typeface="Arial"/>
                <a:cs typeface="Arial"/>
              </a:rPr>
              <a:t>by how </a:t>
            </a:r>
            <a:r>
              <a:rPr sz="3200" spc="5" dirty="0">
                <a:latin typeface="Arial"/>
                <a:cs typeface="Arial"/>
              </a:rPr>
              <a:t>much  </a:t>
            </a:r>
            <a:r>
              <a:rPr sz="3200" dirty="0">
                <a:latin typeface="Arial"/>
                <a:cs typeface="Arial"/>
              </a:rPr>
              <a:t>information needed by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attacker: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54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Ciphertext-only attack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53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Known-plaintext</a:t>
            </a:r>
            <a:r>
              <a:rPr sz="2800" spc="-5" dirty="0">
                <a:latin typeface="Arial"/>
                <a:cs typeface="Arial"/>
              </a:rPr>
              <a:t> attack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54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Chosen-plaintext attack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54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Chosen-ciphertext attack</a:t>
            </a:r>
            <a:endParaRPr sz="2800">
              <a:latin typeface="Arial"/>
              <a:cs typeface="Arial"/>
            </a:endParaRPr>
          </a:p>
          <a:p>
            <a:pPr marL="854710" lvl="1" indent="-384810">
              <a:lnSpc>
                <a:spcPct val="100000"/>
              </a:lnSpc>
              <a:spcBef>
                <a:spcPts val="1530"/>
              </a:spcBef>
              <a:buChar char="–"/>
              <a:tabLst>
                <a:tab pos="854075" algn="l"/>
                <a:tab pos="854710" algn="l"/>
              </a:tabLst>
            </a:pPr>
            <a:r>
              <a:rPr sz="2800" spc="-5" dirty="0">
                <a:latin typeface="Arial"/>
                <a:cs typeface="Arial"/>
              </a:rPr>
              <a:t>Chosen</a:t>
            </a:r>
            <a:r>
              <a:rPr sz="2800" spc="-10" dirty="0">
                <a:latin typeface="Arial"/>
                <a:cs typeface="Arial"/>
              </a:rPr>
              <a:t> text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4083955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IN" sz="4000" dirty="0">
                <a:solidFill>
                  <a:srgbClr val="000000"/>
                </a:solidFill>
                <a:effectLst/>
                <a:latin typeface="TimesNewRoman,Bold"/>
                <a:ea typeface="Calibri" panose="020F0502020204030204" pitchFamily="34" charset="0"/>
                <a:cs typeface="TimesNewRoman,Bold"/>
              </a:rPr>
              <a:t>Lecture – 2</a:t>
            </a:r>
          </a:p>
          <a:p>
            <a:pPr algn="ctr"/>
            <a:endParaRPr lang="en-IN" sz="4000" dirty="0">
              <a:solidFill>
                <a:srgbClr val="000000"/>
              </a:solidFill>
              <a:latin typeface="TimesNewRoman,Bold"/>
              <a:cs typeface="Times New Roman" pitchFamily="18" charset="0"/>
            </a:endParaRPr>
          </a:p>
          <a:p>
            <a:pPr algn="ctr"/>
            <a:r>
              <a:rPr lang="id-ID" sz="4800" spc="-280" dirty="0"/>
              <a:t>Classical </a:t>
            </a:r>
            <a:r>
              <a:rPr lang="id-ID" sz="4800" spc="-145" dirty="0"/>
              <a:t>Encryption </a:t>
            </a:r>
            <a:r>
              <a:rPr lang="id-ID" sz="4800" spc="-225" dirty="0"/>
              <a:t>Techniques</a:t>
            </a:r>
            <a:endParaRPr lang="id-ID" sz="2400" spc="-225" dirty="0"/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1858010" y="497840"/>
            <a:ext cx="54222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Ciphertext-only</a:t>
            </a:r>
            <a:r>
              <a:rPr sz="4000" spc="-35" dirty="0"/>
              <a:t> </a:t>
            </a:r>
            <a:r>
              <a:rPr sz="4000" spc="-5" dirty="0"/>
              <a:t>attack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535940" y="1531620"/>
            <a:ext cx="7712075" cy="27673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Given: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ciphertext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Q: </a:t>
            </a:r>
            <a:r>
              <a:rPr sz="3200" spc="-5" dirty="0">
                <a:latin typeface="Arial"/>
                <a:cs typeface="Arial"/>
              </a:rPr>
              <a:t>what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the plaintext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m?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An encryption </a:t>
            </a:r>
            <a:r>
              <a:rPr sz="3200" spc="5" dirty="0">
                <a:latin typeface="Arial"/>
                <a:cs typeface="Arial"/>
              </a:rPr>
              <a:t>scheme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completely  insecure </a:t>
            </a:r>
            <a:r>
              <a:rPr sz="3200" spc="-5" dirty="0">
                <a:latin typeface="Arial"/>
                <a:cs typeface="Arial"/>
              </a:rPr>
              <a:t>if </a:t>
            </a:r>
            <a:r>
              <a:rPr sz="3200" spc="-10" dirty="0">
                <a:latin typeface="Arial"/>
                <a:cs typeface="Arial"/>
              </a:rPr>
              <a:t>it </a:t>
            </a:r>
            <a:r>
              <a:rPr sz="3200" dirty="0">
                <a:latin typeface="Arial"/>
                <a:cs typeface="Arial"/>
              </a:rPr>
              <a:t>cannot resist </a:t>
            </a:r>
            <a:r>
              <a:rPr sz="3200" spc="-5" dirty="0">
                <a:latin typeface="Arial"/>
                <a:cs typeface="Arial"/>
              </a:rPr>
              <a:t>ciphertext-only  </a:t>
            </a:r>
            <a:r>
              <a:rPr sz="3200" dirty="0">
                <a:latin typeface="Arial"/>
                <a:cs typeface="Arial"/>
              </a:rPr>
              <a:t>attacks.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497840"/>
            <a:ext cx="564261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Known-plaintext</a:t>
            </a:r>
            <a:r>
              <a:rPr sz="4000" spc="-35" dirty="0"/>
              <a:t> </a:t>
            </a:r>
            <a:r>
              <a:rPr sz="4000" spc="-5" dirty="0"/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65910"/>
            <a:ext cx="8013700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13799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latin typeface="Arial"/>
                <a:cs typeface="Arial"/>
              </a:rPr>
              <a:t>Given: </a:t>
            </a:r>
            <a:r>
              <a:rPr sz="3200" spc="-105" dirty="0">
                <a:latin typeface="Arial"/>
                <a:cs typeface="Arial"/>
              </a:rPr>
              <a:t>(m</a:t>
            </a:r>
            <a:r>
              <a:rPr sz="2775" spc="-157" baseline="-24024" dirty="0">
                <a:latin typeface="Arial"/>
                <a:cs typeface="Arial"/>
              </a:rPr>
              <a:t>1</a:t>
            </a:r>
            <a:r>
              <a:rPr sz="3200" spc="-105" dirty="0">
                <a:latin typeface="Arial"/>
                <a:cs typeface="Arial"/>
              </a:rPr>
              <a:t>,c</a:t>
            </a:r>
            <a:r>
              <a:rPr sz="2775" spc="-157" baseline="-24024" dirty="0">
                <a:latin typeface="Arial"/>
                <a:cs typeface="Arial"/>
              </a:rPr>
              <a:t>1</a:t>
            </a:r>
            <a:r>
              <a:rPr sz="3200" spc="-105" dirty="0">
                <a:latin typeface="Arial"/>
                <a:cs typeface="Arial"/>
              </a:rPr>
              <a:t>), (m</a:t>
            </a:r>
            <a:r>
              <a:rPr sz="2775" spc="-157" baseline="-24024" dirty="0">
                <a:latin typeface="Arial"/>
                <a:cs typeface="Arial"/>
              </a:rPr>
              <a:t>2</a:t>
            </a:r>
            <a:r>
              <a:rPr sz="3200" spc="-105" dirty="0">
                <a:latin typeface="Arial"/>
                <a:cs typeface="Arial"/>
              </a:rPr>
              <a:t>,c</a:t>
            </a:r>
            <a:r>
              <a:rPr sz="2775" spc="-157" baseline="-24024" dirty="0">
                <a:latin typeface="Arial"/>
                <a:cs typeface="Arial"/>
              </a:rPr>
              <a:t>2</a:t>
            </a:r>
            <a:r>
              <a:rPr sz="3200" spc="-105" dirty="0">
                <a:latin typeface="Arial"/>
                <a:cs typeface="Arial"/>
              </a:rPr>
              <a:t>), </a:t>
            </a:r>
            <a:r>
              <a:rPr sz="3200" dirty="0">
                <a:latin typeface="Arial"/>
                <a:cs typeface="Arial"/>
              </a:rPr>
              <a:t>…, </a:t>
            </a:r>
            <a:r>
              <a:rPr sz="3200" spc="-110" dirty="0">
                <a:latin typeface="Arial"/>
                <a:cs typeface="Arial"/>
              </a:rPr>
              <a:t>(m</a:t>
            </a:r>
            <a:r>
              <a:rPr sz="2775" spc="-165" baseline="-24024" dirty="0">
                <a:latin typeface="Arial"/>
                <a:cs typeface="Arial"/>
              </a:rPr>
              <a:t>k</a:t>
            </a:r>
            <a:r>
              <a:rPr sz="3200" spc="-110" dirty="0">
                <a:latin typeface="Arial"/>
                <a:cs typeface="Arial"/>
              </a:rPr>
              <a:t>,c</a:t>
            </a:r>
            <a:r>
              <a:rPr sz="2775" spc="-165" baseline="-24024" dirty="0">
                <a:latin typeface="Arial"/>
                <a:cs typeface="Arial"/>
              </a:rPr>
              <a:t>k</a:t>
            </a:r>
            <a:r>
              <a:rPr sz="3200" spc="-110" dirty="0">
                <a:latin typeface="Arial"/>
                <a:cs typeface="Arial"/>
              </a:rPr>
              <a:t>) </a:t>
            </a:r>
            <a:r>
              <a:rPr sz="3200" dirty="0">
                <a:latin typeface="Arial"/>
                <a:cs typeface="Arial"/>
              </a:rPr>
              <a:t>and a new  </a:t>
            </a:r>
            <a:r>
              <a:rPr sz="3200" spc="-5" dirty="0">
                <a:latin typeface="Arial"/>
                <a:cs typeface="Arial"/>
              </a:rPr>
              <a:t>ciphertext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7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Arial"/>
                <a:cs typeface="Arial"/>
              </a:rPr>
              <a:t>Q: </a:t>
            </a:r>
            <a:r>
              <a:rPr sz="3200" spc="-5" dirty="0">
                <a:latin typeface="Arial"/>
                <a:cs typeface="Arial"/>
              </a:rPr>
              <a:t>what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the plaintext of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c?</a:t>
            </a:r>
            <a:endParaRPr sz="32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Arial"/>
                <a:cs typeface="Arial"/>
              </a:rPr>
              <a:t>Q: </a:t>
            </a:r>
            <a:r>
              <a:rPr sz="3200" spc="-5" dirty="0">
                <a:latin typeface="Arial"/>
                <a:cs typeface="Arial"/>
              </a:rPr>
              <a:t>what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secret key </a:t>
            </a:r>
            <a:r>
              <a:rPr sz="3200" spc="-5" dirty="0">
                <a:latin typeface="Arial"/>
                <a:cs typeface="Arial"/>
              </a:rPr>
              <a:t>in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use?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28" y="714356"/>
            <a:ext cx="58597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Chosen-plaintext</a:t>
            </a:r>
            <a:r>
              <a:rPr sz="4000" spc="-35" dirty="0"/>
              <a:t> </a:t>
            </a:r>
            <a:r>
              <a:rPr sz="4000" spc="-5" dirty="0"/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059" y="1718310"/>
            <a:ext cx="8056880" cy="33553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93065" algn="l"/>
                <a:tab pos="393700" algn="l"/>
              </a:tabLst>
            </a:pPr>
            <a:r>
              <a:rPr sz="3200" dirty="0">
                <a:latin typeface="Arial"/>
                <a:cs typeface="Arial"/>
              </a:rPr>
              <a:t>Given: </a:t>
            </a:r>
            <a:r>
              <a:rPr sz="3200" spc="-105" dirty="0">
                <a:latin typeface="Arial"/>
                <a:cs typeface="Arial"/>
              </a:rPr>
              <a:t>(m</a:t>
            </a:r>
            <a:r>
              <a:rPr sz="2775" spc="-157" baseline="-24024" dirty="0">
                <a:latin typeface="Arial"/>
                <a:cs typeface="Arial"/>
              </a:rPr>
              <a:t>1</a:t>
            </a:r>
            <a:r>
              <a:rPr sz="3200" spc="-105" dirty="0">
                <a:latin typeface="Arial"/>
                <a:cs typeface="Arial"/>
              </a:rPr>
              <a:t>,c</a:t>
            </a:r>
            <a:r>
              <a:rPr sz="2775" spc="-157" baseline="-24024" dirty="0">
                <a:latin typeface="Arial"/>
                <a:cs typeface="Arial"/>
              </a:rPr>
              <a:t>1</a:t>
            </a:r>
            <a:r>
              <a:rPr sz="3200" spc="-105" dirty="0">
                <a:latin typeface="Arial"/>
                <a:cs typeface="Arial"/>
              </a:rPr>
              <a:t>), (m</a:t>
            </a:r>
            <a:r>
              <a:rPr sz="2775" spc="-157" baseline="-24024" dirty="0">
                <a:latin typeface="Arial"/>
                <a:cs typeface="Arial"/>
              </a:rPr>
              <a:t>2</a:t>
            </a:r>
            <a:r>
              <a:rPr sz="3200" spc="-105" dirty="0">
                <a:latin typeface="Arial"/>
                <a:cs typeface="Arial"/>
              </a:rPr>
              <a:t>,c</a:t>
            </a:r>
            <a:r>
              <a:rPr sz="2775" spc="-157" baseline="-24024" dirty="0">
                <a:latin typeface="Arial"/>
                <a:cs typeface="Arial"/>
              </a:rPr>
              <a:t>2</a:t>
            </a:r>
            <a:r>
              <a:rPr sz="3200" spc="-105" dirty="0">
                <a:latin typeface="Arial"/>
                <a:cs typeface="Arial"/>
              </a:rPr>
              <a:t>), </a:t>
            </a:r>
            <a:r>
              <a:rPr sz="3200" dirty="0">
                <a:latin typeface="Arial"/>
                <a:cs typeface="Arial"/>
              </a:rPr>
              <a:t>…, </a:t>
            </a:r>
            <a:r>
              <a:rPr sz="3200" spc="-95" dirty="0">
                <a:latin typeface="Arial"/>
                <a:cs typeface="Arial"/>
              </a:rPr>
              <a:t>(m</a:t>
            </a:r>
            <a:r>
              <a:rPr sz="2775" spc="-142" baseline="-24024" dirty="0">
                <a:latin typeface="Arial"/>
                <a:cs typeface="Arial"/>
              </a:rPr>
              <a:t>k</a:t>
            </a:r>
            <a:r>
              <a:rPr sz="3200" spc="-95" dirty="0">
                <a:latin typeface="Arial"/>
                <a:cs typeface="Arial"/>
              </a:rPr>
              <a:t>,c</a:t>
            </a:r>
            <a:r>
              <a:rPr sz="2775" spc="-142" baseline="-24024" dirty="0">
                <a:latin typeface="Arial"/>
                <a:cs typeface="Arial"/>
              </a:rPr>
              <a:t>k</a:t>
            </a:r>
            <a:r>
              <a:rPr sz="3200" spc="-95" dirty="0">
                <a:latin typeface="Arial"/>
                <a:cs typeface="Arial"/>
              </a:rPr>
              <a:t>),</a:t>
            </a:r>
            <a:r>
              <a:rPr sz="3200" spc="1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where</a:t>
            </a:r>
            <a:endParaRPr sz="3200">
              <a:latin typeface="Arial"/>
              <a:cs typeface="Arial"/>
            </a:endParaRPr>
          </a:p>
          <a:p>
            <a:pPr marL="393700" marR="43180">
              <a:lnSpc>
                <a:spcPct val="113799"/>
              </a:lnSpc>
            </a:pPr>
            <a:r>
              <a:rPr sz="3200" spc="-140" dirty="0">
                <a:latin typeface="Arial"/>
                <a:cs typeface="Arial"/>
              </a:rPr>
              <a:t>m</a:t>
            </a:r>
            <a:r>
              <a:rPr sz="2775" spc="-209" baseline="-24024" dirty="0">
                <a:latin typeface="Arial"/>
                <a:cs typeface="Arial"/>
              </a:rPr>
              <a:t>1</a:t>
            </a:r>
            <a:r>
              <a:rPr sz="3200" spc="-140" dirty="0">
                <a:latin typeface="Arial"/>
                <a:cs typeface="Arial"/>
              </a:rPr>
              <a:t>, </a:t>
            </a:r>
            <a:r>
              <a:rPr sz="3200" spc="-145" dirty="0">
                <a:latin typeface="Arial"/>
                <a:cs typeface="Arial"/>
              </a:rPr>
              <a:t>m</a:t>
            </a:r>
            <a:r>
              <a:rPr sz="2775" spc="-217" baseline="-24024" dirty="0">
                <a:latin typeface="Arial"/>
                <a:cs typeface="Arial"/>
              </a:rPr>
              <a:t>2</a:t>
            </a:r>
            <a:r>
              <a:rPr sz="3200" spc="-145" dirty="0">
                <a:latin typeface="Arial"/>
                <a:cs typeface="Arial"/>
              </a:rPr>
              <a:t>, </a:t>
            </a:r>
            <a:r>
              <a:rPr sz="3200" dirty="0">
                <a:latin typeface="Arial"/>
                <a:cs typeface="Arial"/>
              </a:rPr>
              <a:t>…, </a:t>
            </a:r>
            <a:r>
              <a:rPr sz="3200" spc="-180" dirty="0">
                <a:latin typeface="Arial"/>
                <a:cs typeface="Arial"/>
              </a:rPr>
              <a:t>m</a:t>
            </a:r>
            <a:r>
              <a:rPr sz="2775" spc="-270" baseline="-24024" dirty="0">
                <a:latin typeface="Arial"/>
                <a:cs typeface="Arial"/>
              </a:rPr>
              <a:t>k </a:t>
            </a:r>
            <a:r>
              <a:rPr sz="3200" dirty="0">
                <a:latin typeface="Arial"/>
                <a:cs typeface="Arial"/>
              </a:rPr>
              <a:t>are chosen </a:t>
            </a:r>
            <a:r>
              <a:rPr sz="3200" spc="-5" dirty="0">
                <a:latin typeface="Arial"/>
                <a:cs typeface="Arial"/>
              </a:rPr>
              <a:t>by the</a:t>
            </a:r>
            <a:r>
              <a:rPr sz="3200" spc="-4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adversary;  </a:t>
            </a:r>
            <a:r>
              <a:rPr sz="3200" dirty="0">
                <a:latin typeface="Arial"/>
                <a:cs typeface="Arial"/>
              </a:rPr>
              <a:t>and a new </a:t>
            </a:r>
            <a:r>
              <a:rPr sz="3200" spc="-5" dirty="0">
                <a:latin typeface="Arial"/>
                <a:cs typeface="Arial"/>
              </a:rPr>
              <a:t>ciphertext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"/>
              <a:cs typeface="Arial"/>
            </a:endParaRPr>
          </a:p>
          <a:p>
            <a:pPr marL="393700" marR="144145" indent="-342900">
              <a:lnSpc>
                <a:spcPct val="100000"/>
              </a:lnSpc>
              <a:buChar char="•"/>
              <a:tabLst>
                <a:tab pos="393065" algn="l"/>
                <a:tab pos="393700" algn="l"/>
              </a:tabLst>
            </a:pPr>
            <a:r>
              <a:rPr sz="3200" dirty="0">
                <a:latin typeface="Arial"/>
                <a:cs typeface="Arial"/>
              </a:rPr>
              <a:t>Q: </a:t>
            </a:r>
            <a:r>
              <a:rPr sz="3200" spc="-5" dirty="0">
                <a:latin typeface="Arial"/>
                <a:cs typeface="Arial"/>
              </a:rPr>
              <a:t>what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the plaintext </a:t>
            </a:r>
            <a:r>
              <a:rPr sz="3200" dirty="0">
                <a:latin typeface="Arial"/>
                <a:cs typeface="Arial"/>
              </a:rPr>
              <a:t>of c, </a:t>
            </a:r>
            <a:r>
              <a:rPr sz="3200" spc="-5" dirty="0">
                <a:latin typeface="Arial"/>
                <a:cs typeface="Arial"/>
              </a:rPr>
              <a:t>or what is the  </a:t>
            </a:r>
            <a:r>
              <a:rPr sz="3200" dirty="0">
                <a:latin typeface="Arial"/>
                <a:cs typeface="Arial"/>
              </a:rPr>
              <a:t>secret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key?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3669" y="497840"/>
            <a:ext cx="629031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latin typeface="Arial"/>
                <a:cs typeface="Arial"/>
              </a:rPr>
              <a:t>Computational</a:t>
            </a:r>
            <a:r>
              <a:rPr sz="4000" b="1" spc="-4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8023225" cy="373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321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An </a:t>
            </a:r>
            <a:r>
              <a:rPr sz="3200" dirty="0">
                <a:latin typeface="Arial"/>
                <a:cs typeface="Arial"/>
              </a:rPr>
              <a:t>encryption </a:t>
            </a:r>
            <a:r>
              <a:rPr sz="3200" spc="5" dirty="0">
                <a:latin typeface="Arial"/>
                <a:cs typeface="Arial"/>
              </a:rPr>
              <a:t>scheme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computationally  secure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if</a:t>
            </a:r>
            <a:endParaRPr sz="3200">
              <a:latin typeface="Arial"/>
              <a:cs typeface="Arial"/>
            </a:endParaRPr>
          </a:p>
          <a:p>
            <a:pPr marL="755650" marR="362585" lvl="1" indent="-285750">
              <a:lnSpc>
                <a:spcPct val="15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cost </a:t>
            </a:r>
            <a:r>
              <a:rPr sz="2800" spc="-5" dirty="0">
                <a:latin typeface="Arial"/>
                <a:cs typeface="Arial"/>
              </a:rPr>
              <a:t>of breaking the cipher exceeds the  value of information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5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5" dirty="0">
                <a:latin typeface="Arial"/>
                <a:cs typeface="Arial"/>
              </a:rPr>
              <a:t>time </a:t>
            </a:r>
            <a:r>
              <a:rPr sz="2800" spc="-5" dirty="0">
                <a:latin typeface="Arial"/>
                <a:cs typeface="Arial"/>
              </a:rPr>
              <a:t>required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break the cipher </a:t>
            </a:r>
            <a:r>
              <a:rPr sz="2800" spc="-10" dirty="0">
                <a:latin typeface="Arial"/>
                <a:cs typeface="Arial"/>
              </a:rPr>
              <a:t>exceeds  </a:t>
            </a:r>
            <a:r>
              <a:rPr sz="2800" dirty="0">
                <a:latin typeface="Arial"/>
                <a:cs typeface="Arial"/>
              </a:rPr>
              <a:t>the lifetime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information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380" y="497840"/>
            <a:ext cx="61023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latin typeface="Arial"/>
                <a:cs typeface="Arial"/>
              </a:rPr>
              <a:t>Unconditional</a:t>
            </a:r>
            <a:r>
              <a:rPr sz="4000" b="1" spc="-6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800975" cy="353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90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No </a:t>
            </a:r>
            <a:r>
              <a:rPr sz="3200" dirty="0">
                <a:latin typeface="Arial"/>
                <a:cs typeface="Arial"/>
              </a:rPr>
              <a:t>matter how </a:t>
            </a:r>
            <a:r>
              <a:rPr sz="3200" spc="5" dirty="0">
                <a:latin typeface="Arial"/>
                <a:cs typeface="Arial"/>
              </a:rPr>
              <a:t>much </a:t>
            </a:r>
            <a:r>
              <a:rPr sz="3200" dirty="0">
                <a:latin typeface="Arial"/>
                <a:cs typeface="Arial"/>
              </a:rPr>
              <a:t>computer </a:t>
            </a:r>
            <a:r>
              <a:rPr sz="3200" spc="-5" dirty="0">
                <a:latin typeface="Arial"/>
                <a:cs typeface="Arial"/>
              </a:rPr>
              <a:t>power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  time </a:t>
            </a:r>
            <a:r>
              <a:rPr sz="3200" spc="-5" dirty="0">
                <a:latin typeface="Arial"/>
                <a:cs typeface="Arial"/>
              </a:rPr>
              <a:t>is available, the </a:t>
            </a:r>
            <a:r>
              <a:rPr sz="3200" dirty="0">
                <a:latin typeface="Arial"/>
                <a:cs typeface="Arial"/>
              </a:rPr>
              <a:t>cipher cannot be  </a:t>
            </a:r>
            <a:r>
              <a:rPr sz="3200" spc="-5" dirty="0">
                <a:latin typeface="Arial"/>
                <a:cs typeface="Arial"/>
              </a:rPr>
              <a:t>broken </a:t>
            </a:r>
            <a:r>
              <a:rPr sz="3200" dirty="0">
                <a:latin typeface="Arial"/>
                <a:cs typeface="Arial"/>
              </a:rPr>
              <a:t>since </a:t>
            </a:r>
            <a:r>
              <a:rPr sz="3200" spc="-5" dirty="0">
                <a:latin typeface="Arial"/>
                <a:cs typeface="Arial"/>
              </a:rPr>
              <a:t>the ciphertext provides  insufficient </a:t>
            </a:r>
            <a:r>
              <a:rPr sz="3200" dirty="0">
                <a:latin typeface="Arial"/>
                <a:cs typeface="Arial"/>
              </a:rPr>
              <a:t>information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uniquely  determine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corresponding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plaintext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All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ciphers </a:t>
            </a:r>
            <a:r>
              <a:rPr sz="3200" spc="-10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have examined </a:t>
            </a:r>
            <a:r>
              <a:rPr sz="3200" spc="-5" dirty="0">
                <a:latin typeface="Arial"/>
                <a:cs typeface="Arial"/>
              </a:rPr>
              <a:t>are not  unconditionally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secure.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662" y="497840"/>
            <a:ext cx="58248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Classical</a:t>
            </a:r>
            <a:r>
              <a:rPr sz="4400" spc="-70" dirty="0"/>
              <a:t> </a:t>
            </a:r>
            <a:r>
              <a:rPr sz="4400" spc="-5" dirty="0"/>
              <a:t>Ciphers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667315" cy="442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077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Plaintext </a:t>
            </a:r>
            <a:r>
              <a:rPr sz="3000" spc="5" dirty="0">
                <a:latin typeface="Arial"/>
                <a:cs typeface="Arial"/>
              </a:rPr>
              <a:t>is </a:t>
            </a:r>
            <a:r>
              <a:rPr sz="3000" spc="-5" dirty="0">
                <a:latin typeface="Arial"/>
                <a:cs typeface="Arial"/>
              </a:rPr>
              <a:t>viewed as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sequence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  elements </a:t>
            </a:r>
            <a:r>
              <a:rPr sz="3000" spc="-10" dirty="0">
                <a:latin typeface="Arial"/>
                <a:cs typeface="Arial"/>
              </a:rPr>
              <a:t>(e.g., </a:t>
            </a:r>
            <a:r>
              <a:rPr sz="3000" spc="-5" dirty="0">
                <a:latin typeface="Arial"/>
                <a:cs typeface="Arial"/>
              </a:rPr>
              <a:t>bits or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characters)</a:t>
            </a:r>
            <a:endParaRPr sz="3000">
              <a:latin typeface="Arial"/>
              <a:cs typeface="Arial"/>
            </a:endParaRPr>
          </a:p>
          <a:p>
            <a:pPr marL="355600" marR="56515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Substitution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cipher: </a:t>
            </a:r>
            <a:r>
              <a:rPr sz="3000" spc="-5" dirty="0">
                <a:latin typeface="Arial"/>
                <a:cs typeface="Arial"/>
              </a:rPr>
              <a:t>replacing each element  of the plaintext </a:t>
            </a:r>
            <a:r>
              <a:rPr sz="3000" spc="-10" dirty="0">
                <a:latin typeface="Arial"/>
                <a:cs typeface="Arial"/>
              </a:rPr>
              <a:t>with </a:t>
            </a:r>
            <a:r>
              <a:rPr sz="3000" spc="-5" dirty="0">
                <a:latin typeface="Arial"/>
                <a:cs typeface="Arial"/>
              </a:rPr>
              <a:t>another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element.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Transposition (or permutation) cipher: 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rearranging </a:t>
            </a:r>
            <a:r>
              <a:rPr sz="3000" spc="-5" dirty="0">
                <a:latin typeface="Arial"/>
                <a:cs typeface="Arial"/>
              </a:rPr>
              <a:t>the order of the elements of </a:t>
            </a:r>
            <a:r>
              <a:rPr sz="3000" spc="-10" dirty="0">
                <a:latin typeface="Arial"/>
                <a:cs typeface="Arial"/>
              </a:rPr>
              <a:t>the  plaintext.</a:t>
            </a:r>
            <a:endParaRPr sz="3000">
              <a:latin typeface="Arial"/>
              <a:cs typeface="Arial"/>
            </a:endParaRPr>
          </a:p>
          <a:p>
            <a:pPr marL="355600" marR="694055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Product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cipher: </a:t>
            </a:r>
            <a:r>
              <a:rPr sz="3000" spc="-5" dirty="0">
                <a:latin typeface="Arial"/>
                <a:cs typeface="Arial"/>
              </a:rPr>
              <a:t>using multiple </a:t>
            </a:r>
            <a:r>
              <a:rPr sz="3000" dirty="0">
                <a:latin typeface="Arial"/>
                <a:cs typeface="Arial"/>
              </a:rPr>
              <a:t>stages </a:t>
            </a:r>
            <a:r>
              <a:rPr sz="3000" spc="-5" dirty="0">
                <a:latin typeface="Arial"/>
                <a:cs typeface="Arial"/>
              </a:rPr>
              <a:t>of  substitutions and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transpositions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004600" y="661338"/>
            <a:ext cx="78536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Classical encryption</a:t>
            </a:r>
            <a:r>
              <a:rPr sz="4000" spc="-45" dirty="0"/>
              <a:t> </a:t>
            </a:r>
            <a:r>
              <a:rPr sz="4000" spc="-5" dirty="0"/>
              <a:t>techniques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753456" y="1531620"/>
            <a:ext cx="7747634" cy="39395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As opposed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modern</a:t>
            </a:r>
            <a:r>
              <a:rPr sz="32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cryptography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Goals:</a:t>
            </a:r>
            <a:endParaRPr sz="3200">
              <a:latin typeface="Arial"/>
              <a:cs typeface="Arial"/>
            </a:endParaRPr>
          </a:p>
          <a:p>
            <a:pPr marL="755650" marR="5080" lvl="1" indent="-285750">
              <a:lnSpc>
                <a:spcPct val="15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introduce basic concepts </a:t>
            </a:r>
            <a:r>
              <a:rPr sz="2800" dirty="0">
                <a:latin typeface="Arial"/>
                <a:cs typeface="Arial"/>
              </a:rPr>
              <a:t>&amp; </a:t>
            </a:r>
            <a:r>
              <a:rPr sz="2800" spc="-5" dirty="0">
                <a:latin typeface="Arial"/>
                <a:cs typeface="Arial"/>
              </a:rPr>
              <a:t>terminology of  encryption</a:t>
            </a:r>
            <a:endParaRPr sz="2800">
              <a:latin typeface="Arial"/>
              <a:cs typeface="Arial"/>
            </a:endParaRPr>
          </a:p>
          <a:p>
            <a:pPr marL="755650" marR="1643380" lvl="1" indent="-285750">
              <a:lnSpc>
                <a:spcPct val="15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prepare us for studying </a:t>
            </a:r>
            <a:r>
              <a:rPr sz="2800" dirty="0">
                <a:latin typeface="Arial"/>
                <a:cs typeface="Arial"/>
              </a:rPr>
              <a:t>modern  </a:t>
            </a:r>
            <a:r>
              <a:rPr sz="2800" spc="-5" dirty="0">
                <a:latin typeface="Arial"/>
                <a:cs typeface="Arial"/>
              </a:rPr>
              <a:t>cryptography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2350770" y="523240"/>
            <a:ext cx="557881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/>
              <a:t>Basic</a:t>
            </a:r>
            <a:r>
              <a:rPr sz="4000" spc="-65"/>
              <a:t> </a:t>
            </a:r>
            <a:r>
              <a:rPr lang="en-US" sz="4000" spc="-5" dirty="0"/>
              <a:t>T</a:t>
            </a:r>
            <a:r>
              <a:rPr sz="4000" spc="-5"/>
              <a:t>erminology</a:t>
            </a:r>
            <a:endParaRPr sz="4000" spc="-5" dirty="0"/>
          </a:p>
        </p:txBody>
      </p:sp>
      <p:sp>
        <p:nvSpPr>
          <p:cNvPr id="4" name="object 3"/>
          <p:cNvSpPr txBox="1"/>
          <p:nvPr/>
        </p:nvSpPr>
        <p:spPr>
          <a:xfrm>
            <a:off x="535940" y="1583690"/>
            <a:ext cx="8018145" cy="42164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1661795" indent="-342900">
              <a:lnSpc>
                <a:spcPts val="346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  <a:tab pos="2251710" algn="l"/>
              </a:tabLst>
            </a:pPr>
            <a:r>
              <a:rPr sz="3200" spc="-5" dirty="0">
                <a:solidFill>
                  <a:srgbClr val="BF0000"/>
                </a:solidFill>
                <a:latin typeface="Arial"/>
                <a:cs typeface="Arial"/>
              </a:rPr>
              <a:t>Plaintext:	</a:t>
            </a:r>
            <a:r>
              <a:rPr sz="3200" spc="-5" dirty="0">
                <a:latin typeface="Arial"/>
                <a:cs typeface="Arial"/>
              </a:rPr>
              <a:t>original </a:t>
            </a:r>
            <a:r>
              <a:rPr sz="3200" spc="5" dirty="0">
                <a:latin typeface="Arial"/>
                <a:cs typeface="Arial"/>
              </a:rPr>
              <a:t>message </a:t>
            </a: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  encrypted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har char="•"/>
              <a:tabLst>
                <a:tab pos="354965" algn="l"/>
                <a:tab pos="355600" algn="l"/>
                <a:tab pos="2548255" algn="l"/>
              </a:tabLst>
            </a:pPr>
            <a:r>
              <a:rPr sz="3200" spc="-5" dirty="0">
                <a:solidFill>
                  <a:srgbClr val="BF0000"/>
                </a:solidFill>
                <a:latin typeface="Arial"/>
                <a:cs typeface="Arial"/>
              </a:rPr>
              <a:t>Ciphertext:	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encrypted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message</a:t>
            </a:r>
            <a:endParaRPr sz="3200">
              <a:latin typeface="Arial"/>
              <a:cs typeface="Arial"/>
            </a:endParaRPr>
          </a:p>
          <a:p>
            <a:pPr marL="355600" marR="250825" indent="-342900">
              <a:lnSpc>
                <a:spcPts val="3460"/>
              </a:lnSpc>
              <a:spcBef>
                <a:spcPts val="2200"/>
              </a:spcBef>
              <a:buChar char="•"/>
              <a:tabLst>
                <a:tab pos="354965" algn="l"/>
                <a:tab pos="355600" algn="l"/>
                <a:tab pos="2456815" algn="l"/>
              </a:tabLst>
            </a:pPr>
            <a:r>
              <a:rPr sz="3200" dirty="0">
                <a:solidFill>
                  <a:srgbClr val="BF0000"/>
                </a:solidFill>
                <a:latin typeface="Arial"/>
                <a:cs typeface="Arial"/>
              </a:rPr>
              <a:t>Enciphering or </a:t>
            </a:r>
            <a:r>
              <a:rPr sz="3200" spc="-5" dirty="0">
                <a:solidFill>
                  <a:srgbClr val="BF0000"/>
                </a:solidFill>
                <a:latin typeface="Arial"/>
                <a:cs typeface="Arial"/>
              </a:rPr>
              <a:t>encryption: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process </a:t>
            </a:r>
            <a:r>
              <a:rPr sz="3200" spc="-5" dirty="0">
                <a:latin typeface="Arial"/>
                <a:cs typeface="Arial"/>
              </a:rPr>
              <a:t>of  converting	plaintext into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ciphertext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20"/>
              </a:spcBef>
              <a:buChar char="•"/>
              <a:tabLst>
                <a:tab pos="354965" algn="l"/>
                <a:tab pos="355600" algn="l"/>
                <a:tab pos="4408805" algn="l"/>
              </a:tabLst>
            </a:pPr>
            <a:r>
              <a:rPr sz="3200" spc="-5" dirty="0">
                <a:solidFill>
                  <a:srgbClr val="BF0000"/>
                </a:solidFill>
                <a:latin typeface="Arial"/>
                <a:cs typeface="Arial"/>
              </a:rPr>
              <a:t>Encryption</a:t>
            </a:r>
            <a:r>
              <a:rPr sz="3200" spc="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BF0000"/>
                </a:solidFill>
                <a:latin typeface="Arial"/>
                <a:cs typeface="Arial"/>
              </a:rPr>
              <a:t>algorithm:	</a:t>
            </a:r>
            <a:r>
              <a:rPr sz="3200" dirty="0">
                <a:latin typeface="Arial"/>
                <a:cs typeface="Arial"/>
              </a:rPr>
              <a:t>performs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encryption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40"/>
              </a:spcBef>
            </a:pPr>
            <a:r>
              <a:rPr sz="4200" baseline="2976" dirty="0">
                <a:latin typeface="Arial"/>
                <a:cs typeface="Arial"/>
              </a:rPr>
              <a:t>– </a:t>
            </a:r>
            <a:r>
              <a:rPr sz="2800" spc="-10" dirty="0">
                <a:latin typeface="Arial"/>
                <a:cs typeface="Arial"/>
              </a:rPr>
              <a:t>Two </a:t>
            </a:r>
            <a:r>
              <a:rPr sz="2800" spc="-5" dirty="0">
                <a:latin typeface="Arial"/>
                <a:cs typeface="Arial"/>
              </a:rPr>
              <a:t>inputs: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BF0000"/>
                </a:solidFill>
                <a:latin typeface="Arial"/>
                <a:cs typeface="Arial"/>
              </a:rPr>
              <a:t>plaintext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BF0000"/>
                </a:solidFill>
                <a:latin typeface="Arial"/>
                <a:cs typeface="Arial"/>
              </a:rPr>
              <a:t>secret</a:t>
            </a:r>
            <a:r>
              <a:rPr sz="2800" spc="-5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F0000"/>
                </a:solidFill>
                <a:latin typeface="Arial"/>
                <a:cs typeface="Arial"/>
              </a:rPr>
              <a:t>key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535940" y="1633220"/>
            <a:ext cx="8040370" cy="448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067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BF0000"/>
                </a:solidFill>
                <a:latin typeface="Arial"/>
                <a:cs typeface="Arial"/>
              </a:rPr>
              <a:t>Deciphering or </a:t>
            </a:r>
            <a:r>
              <a:rPr sz="3200" spc="-5" dirty="0">
                <a:solidFill>
                  <a:srgbClr val="BF0000"/>
                </a:solidFill>
                <a:latin typeface="Arial"/>
                <a:cs typeface="Arial"/>
              </a:rPr>
              <a:t>decryption: </a:t>
            </a:r>
            <a:r>
              <a:rPr sz="3200" spc="-5" dirty="0">
                <a:latin typeface="Arial"/>
                <a:cs typeface="Arial"/>
              </a:rPr>
              <a:t>recovering  plaintext from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ciphertext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40"/>
              </a:spcBef>
              <a:buChar char="•"/>
              <a:tabLst>
                <a:tab pos="354965" algn="l"/>
                <a:tab pos="355600" algn="l"/>
                <a:tab pos="4431665" algn="l"/>
              </a:tabLst>
            </a:pPr>
            <a:r>
              <a:rPr sz="3200" spc="-5" dirty="0">
                <a:solidFill>
                  <a:srgbClr val="BF0000"/>
                </a:solidFill>
                <a:latin typeface="Arial"/>
                <a:cs typeface="Arial"/>
              </a:rPr>
              <a:t>Decryption</a:t>
            </a:r>
            <a:r>
              <a:rPr sz="3200" spc="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BF0000"/>
                </a:solidFill>
                <a:latin typeface="Arial"/>
                <a:cs typeface="Arial"/>
              </a:rPr>
              <a:t>algorithm:	</a:t>
            </a:r>
            <a:r>
              <a:rPr sz="3200" dirty="0">
                <a:latin typeface="Arial"/>
                <a:cs typeface="Arial"/>
              </a:rPr>
              <a:t>performs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decryption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38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Two </a:t>
            </a:r>
            <a:r>
              <a:rPr sz="2800" spc="-5" dirty="0">
                <a:latin typeface="Arial"/>
                <a:cs typeface="Arial"/>
              </a:rPr>
              <a:t>inputs</a:t>
            </a:r>
            <a:r>
              <a:rPr sz="2800" spc="-5" dirty="0">
                <a:solidFill>
                  <a:srgbClr val="BF0000"/>
                </a:solidFill>
                <a:latin typeface="Arial"/>
                <a:cs typeface="Arial"/>
              </a:rPr>
              <a:t>: ciphertext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BF0000"/>
                </a:solidFill>
                <a:latin typeface="Arial"/>
                <a:cs typeface="Arial"/>
              </a:rPr>
              <a:t>secret</a:t>
            </a:r>
            <a:r>
              <a:rPr sz="2800" spc="5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F0000"/>
                </a:solidFill>
                <a:latin typeface="Arial"/>
                <a:cs typeface="Arial"/>
              </a:rPr>
              <a:t>key</a:t>
            </a:r>
            <a:endParaRPr sz="2800">
              <a:latin typeface="Arial"/>
              <a:cs typeface="Arial"/>
            </a:endParaRPr>
          </a:p>
          <a:p>
            <a:pPr marL="355600" marR="212090" indent="-342900">
              <a:lnSpc>
                <a:spcPct val="100000"/>
              </a:lnSpc>
              <a:spcBef>
                <a:spcPts val="22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BF0000"/>
                </a:solidFill>
                <a:latin typeface="Arial"/>
                <a:cs typeface="Arial"/>
              </a:rPr>
              <a:t>Secret key: </a:t>
            </a:r>
            <a:r>
              <a:rPr sz="3200" spc="5" dirty="0">
                <a:latin typeface="Arial"/>
                <a:cs typeface="Arial"/>
              </a:rPr>
              <a:t>same </a:t>
            </a:r>
            <a:r>
              <a:rPr sz="3200" dirty="0">
                <a:latin typeface="Arial"/>
                <a:cs typeface="Arial"/>
              </a:rPr>
              <a:t>key used </a:t>
            </a:r>
            <a:r>
              <a:rPr sz="3200" spc="-5" dirty="0">
                <a:latin typeface="Arial"/>
                <a:cs typeface="Arial"/>
              </a:rPr>
              <a:t>for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encryption  and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decryption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37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Also referred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BF0000"/>
                </a:solidFill>
                <a:latin typeface="Arial"/>
                <a:cs typeface="Arial"/>
              </a:rPr>
              <a:t>symmetric</a:t>
            </a:r>
            <a:r>
              <a:rPr sz="2800" spc="2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F0000"/>
                </a:solidFill>
                <a:latin typeface="Arial"/>
                <a:cs typeface="Arial"/>
              </a:rPr>
              <a:t>key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2350770" y="497840"/>
            <a:ext cx="54359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/>
              <a:t>Basic</a:t>
            </a:r>
            <a:r>
              <a:rPr sz="4000" spc="-65"/>
              <a:t> </a:t>
            </a:r>
            <a:r>
              <a:rPr lang="en-US" sz="4000" spc="-65" dirty="0"/>
              <a:t>T</a:t>
            </a:r>
            <a:r>
              <a:rPr sz="4000" spc="-5"/>
              <a:t>erminology</a:t>
            </a:r>
            <a:endParaRPr sz="4000" spc="-5" dirty="0"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7020"/>
            <a:ext cx="8115300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BF0000"/>
                </a:solidFill>
                <a:latin typeface="Arial"/>
                <a:cs typeface="Arial"/>
              </a:rPr>
              <a:t>Cipher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dirty="0">
                <a:solidFill>
                  <a:srgbClr val="BF0000"/>
                </a:solidFill>
                <a:latin typeface="Arial"/>
                <a:cs typeface="Arial"/>
              </a:rPr>
              <a:t>cryptographic system :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5" dirty="0">
                <a:latin typeface="Arial"/>
                <a:cs typeface="Arial"/>
              </a:rPr>
              <a:t>scheme  </a:t>
            </a:r>
            <a:r>
              <a:rPr sz="3200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encryption and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decryption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BF0000"/>
                </a:solidFill>
                <a:latin typeface="Arial"/>
                <a:cs typeface="Arial"/>
              </a:rPr>
              <a:t>Cryptography: </a:t>
            </a:r>
            <a:r>
              <a:rPr sz="3200" dirty="0">
                <a:latin typeface="Arial"/>
                <a:cs typeface="Arial"/>
              </a:rPr>
              <a:t>science </a:t>
            </a:r>
            <a:r>
              <a:rPr sz="3200" spc="-5" dirty="0">
                <a:latin typeface="Arial"/>
                <a:cs typeface="Arial"/>
              </a:rPr>
              <a:t>of studying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ciphers</a:t>
            </a:r>
            <a:endParaRPr sz="3200">
              <a:latin typeface="Arial"/>
              <a:cs typeface="Arial"/>
            </a:endParaRPr>
          </a:p>
          <a:p>
            <a:pPr marL="355600" marR="221615" indent="-342900">
              <a:lnSpc>
                <a:spcPct val="100000"/>
              </a:lnSpc>
              <a:spcBef>
                <a:spcPts val="22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BF0000"/>
                </a:solidFill>
                <a:latin typeface="Arial"/>
                <a:cs typeface="Arial"/>
              </a:rPr>
              <a:t>Cryptanalysis: </a:t>
            </a:r>
            <a:r>
              <a:rPr sz="3200" dirty="0">
                <a:latin typeface="Arial"/>
                <a:cs typeface="Arial"/>
              </a:rPr>
              <a:t>science of studying attacks  against </a:t>
            </a:r>
            <a:r>
              <a:rPr sz="3200" spc="-5" dirty="0">
                <a:latin typeface="Arial"/>
                <a:cs typeface="Arial"/>
              </a:rPr>
              <a:t>cryptographic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BF0000"/>
                </a:solidFill>
                <a:latin typeface="Arial"/>
                <a:cs typeface="Arial"/>
              </a:rPr>
              <a:t>Cryptology: </a:t>
            </a:r>
            <a:r>
              <a:rPr sz="3200" dirty="0">
                <a:latin typeface="Arial"/>
                <a:cs typeface="Arial"/>
              </a:rPr>
              <a:t>cryptography +</a:t>
            </a:r>
            <a:r>
              <a:rPr sz="3200" spc="-5" dirty="0">
                <a:latin typeface="Arial"/>
                <a:cs typeface="Arial"/>
              </a:rPr>
              <a:t> cryptanalysis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0770" y="497840"/>
            <a:ext cx="55073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/>
              <a:t>Basic</a:t>
            </a:r>
            <a:r>
              <a:rPr sz="4400" spc="-65"/>
              <a:t> </a:t>
            </a:r>
            <a:r>
              <a:rPr lang="en-US" sz="4400" spc="-5" dirty="0"/>
              <a:t>T</a:t>
            </a:r>
            <a:r>
              <a:rPr sz="4400" spc="-5"/>
              <a:t>erminology</a:t>
            </a:r>
            <a:endParaRPr sz="4400" spc="-5" dirty="0"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6274" y="667366"/>
            <a:ext cx="34744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</a:t>
            </a:r>
            <a:r>
              <a:rPr sz="4400" spc="5" dirty="0"/>
              <a:t>i</a:t>
            </a:r>
            <a:r>
              <a:rPr sz="4400" spc="-10" dirty="0"/>
              <a:t>p</a:t>
            </a:r>
            <a:r>
              <a:rPr sz="4400" spc="-5" dirty="0"/>
              <a:t>he</a:t>
            </a:r>
            <a:r>
              <a:rPr sz="4400" spc="-10" dirty="0"/>
              <a:t>r</a:t>
            </a:r>
            <a:r>
              <a:rPr sz="440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87500"/>
            <a:ext cx="7828280" cy="43497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1200785" indent="-342900">
              <a:lnSpc>
                <a:spcPts val="324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BF0000"/>
                </a:solidFill>
                <a:latin typeface="Arial"/>
                <a:cs typeface="Arial"/>
              </a:rPr>
              <a:t>Symmetric cipher: </a:t>
            </a:r>
            <a:r>
              <a:rPr sz="3000" dirty="0">
                <a:latin typeface="Arial"/>
                <a:cs typeface="Arial"/>
              </a:rPr>
              <a:t>same key </a:t>
            </a:r>
            <a:r>
              <a:rPr sz="3000" spc="-5" dirty="0">
                <a:latin typeface="Arial"/>
                <a:cs typeface="Arial"/>
              </a:rPr>
              <a:t>used </a:t>
            </a:r>
            <a:r>
              <a:rPr sz="3000" spc="-10" dirty="0">
                <a:latin typeface="Arial"/>
                <a:cs typeface="Arial"/>
              </a:rPr>
              <a:t>for  </a:t>
            </a:r>
            <a:r>
              <a:rPr sz="3000" spc="-5" dirty="0">
                <a:latin typeface="Arial"/>
                <a:cs typeface="Arial"/>
              </a:rPr>
              <a:t>encryption and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decryption</a:t>
            </a:r>
            <a:endParaRPr sz="3000">
              <a:latin typeface="Arial"/>
              <a:cs typeface="Arial"/>
            </a:endParaRPr>
          </a:p>
          <a:p>
            <a:pPr marL="755650" marR="358775" lvl="1" indent="-285750">
              <a:lnSpc>
                <a:spcPct val="1401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sz="2600" spc="-5" dirty="0">
                <a:solidFill>
                  <a:srgbClr val="BF0000"/>
                </a:solidFill>
                <a:latin typeface="Arial"/>
                <a:cs typeface="Arial"/>
              </a:rPr>
              <a:t>Block cipher: </a:t>
            </a:r>
            <a:r>
              <a:rPr sz="2600" dirty="0">
                <a:latin typeface="Arial"/>
                <a:cs typeface="Arial"/>
              </a:rPr>
              <a:t>encrypts a block </a:t>
            </a:r>
            <a:r>
              <a:rPr sz="2600" spc="5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plaintext </a:t>
            </a:r>
            <a:r>
              <a:rPr sz="2600" dirty="0">
                <a:latin typeface="Arial"/>
                <a:cs typeface="Arial"/>
              </a:rPr>
              <a:t>at a  time </a:t>
            </a:r>
            <a:r>
              <a:rPr sz="2600" spc="-5" dirty="0">
                <a:latin typeface="Arial"/>
                <a:cs typeface="Arial"/>
              </a:rPr>
              <a:t>(typically </a:t>
            </a:r>
            <a:r>
              <a:rPr sz="2600" dirty="0">
                <a:latin typeface="Arial"/>
                <a:cs typeface="Arial"/>
              </a:rPr>
              <a:t>64 or 128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bits)</a:t>
            </a:r>
            <a:endParaRPr sz="2600">
              <a:latin typeface="Arial"/>
              <a:cs typeface="Arial"/>
            </a:endParaRPr>
          </a:p>
          <a:p>
            <a:pPr marL="755650" marR="5080" lvl="1" indent="-285750">
              <a:lnSpc>
                <a:spcPct val="1401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600" spc="-5" dirty="0">
                <a:solidFill>
                  <a:srgbClr val="BF0000"/>
                </a:solidFill>
                <a:latin typeface="Arial"/>
                <a:cs typeface="Arial"/>
              </a:rPr>
              <a:t>Stream cipher: </a:t>
            </a:r>
            <a:r>
              <a:rPr sz="2600" dirty="0">
                <a:latin typeface="Arial"/>
                <a:cs typeface="Arial"/>
              </a:rPr>
              <a:t>encrypts </a:t>
            </a:r>
            <a:r>
              <a:rPr sz="2600" spc="-5" dirty="0">
                <a:latin typeface="Arial"/>
                <a:cs typeface="Arial"/>
              </a:rPr>
              <a:t>data </a:t>
            </a:r>
            <a:r>
              <a:rPr sz="2600" dirty="0">
                <a:latin typeface="Arial"/>
                <a:cs typeface="Arial"/>
              </a:rPr>
              <a:t>one </a:t>
            </a:r>
            <a:r>
              <a:rPr sz="2600" spc="-5" dirty="0">
                <a:latin typeface="Arial"/>
                <a:cs typeface="Arial"/>
              </a:rPr>
              <a:t>bit </a:t>
            </a:r>
            <a:r>
              <a:rPr sz="2600" spc="5" dirty="0">
                <a:latin typeface="Arial"/>
                <a:cs typeface="Arial"/>
              </a:rPr>
              <a:t>or </a:t>
            </a:r>
            <a:r>
              <a:rPr sz="2600" dirty="0">
                <a:latin typeface="Arial"/>
                <a:cs typeface="Arial"/>
              </a:rPr>
              <a:t>one byte  at a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time</a:t>
            </a:r>
            <a:endParaRPr sz="2600">
              <a:latin typeface="Arial"/>
              <a:cs typeface="Arial"/>
            </a:endParaRPr>
          </a:p>
          <a:p>
            <a:pPr marL="355600" marR="276225" indent="-342900">
              <a:lnSpc>
                <a:spcPts val="324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  <a:tab pos="3804285" algn="l"/>
              </a:tabLst>
            </a:pPr>
            <a:r>
              <a:rPr sz="3000" spc="-5" dirty="0">
                <a:solidFill>
                  <a:srgbClr val="BF0000"/>
                </a:solidFill>
                <a:latin typeface="Arial"/>
                <a:cs typeface="Arial"/>
              </a:rPr>
              <a:t>Asymmetric</a:t>
            </a:r>
            <a:r>
              <a:rPr sz="300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BF0000"/>
                </a:solidFill>
                <a:latin typeface="Arial"/>
                <a:cs typeface="Arial"/>
              </a:rPr>
              <a:t>cipher:	</a:t>
            </a:r>
            <a:r>
              <a:rPr sz="3000" spc="-5" dirty="0">
                <a:latin typeface="Arial"/>
                <a:cs typeface="Arial"/>
              </a:rPr>
              <a:t>different keys used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for  encryption and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decryption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39" y="661338"/>
            <a:ext cx="65639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latin typeface="Arial"/>
                <a:cs typeface="Arial"/>
              </a:rPr>
              <a:t>Symmetric </a:t>
            </a:r>
            <a:r>
              <a:rPr sz="4000" b="1" spc="-5" dirty="0">
                <a:latin typeface="Arial"/>
                <a:cs typeface="Arial"/>
              </a:rPr>
              <a:t>Cipher</a:t>
            </a:r>
            <a:r>
              <a:rPr sz="4000" b="1" spc="-35" dirty="0">
                <a:latin typeface="Arial"/>
                <a:cs typeface="Arial"/>
              </a:rPr>
              <a:t> </a:t>
            </a:r>
            <a:r>
              <a:rPr sz="4000" b="1" spc="-15" dirty="0">
                <a:latin typeface="Arial"/>
                <a:cs typeface="Arial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0174"/>
            <a:ext cx="7861300" cy="494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2776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symmetric </a:t>
            </a:r>
            <a:r>
              <a:rPr sz="2800" spc="-5" dirty="0">
                <a:latin typeface="Arial"/>
                <a:cs typeface="Arial"/>
              </a:rPr>
              <a:t>encryption </a:t>
            </a:r>
            <a:r>
              <a:rPr sz="2800" dirty="0">
                <a:latin typeface="Arial"/>
                <a:cs typeface="Arial"/>
              </a:rPr>
              <a:t>scheme </a:t>
            </a:r>
            <a:r>
              <a:rPr sz="2800" spc="-5" dirty="0">
                <a:latin typeface="Arial"/>
                <a:cs typeface="Arial"/>
              </a:rPr>
              <a:t>has </a:t>
            </a:r>
            <a:r>
              <a:rPr sz="2800" dirty="0">
                <a:latin typeface="Arial"/>
                <a:cs typeface="Arial"/>
              </a:rPr>
              <a:t>five  </a:t>
            </a:r>
            <a:r>
              <a:rPr sz="2800" spc="-5" dirty="0">
                <a:latin typeface="Arial"/>
                <a:cs typeface="Arial"/>
              </a:rPr>
              <a:t>ingredients: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39"/>
              </a:spcBef>
              <a:buChar char="–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Plaintext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40"/>
              </a:spcBef>
              <a:buChar char="–"/>
              <a:tabLst>
                <a:tab pos="755650" algn="l"/>
                <a:tab pos="2362200" algn="l"/>
              </a:tabLst>
            </a:pPr>
            <a:r>
              <a:rPr sz="2400" spc="-5" dirty="0">
                <a:latin typeface="Arial"/>
                <a:cs typeface="Arial"/>
              </a:rPr>
              <a:t>Encryption	algorithm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3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Secret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4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Ciphertext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4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Decryption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Security depends on the </a:t>
            </a:r>
            <a:r>
              <a:rPr sz="2800" dirty="0">
                <a:latin typeface="Arial"/>
                <a:cs typeface="Arial"/>
              </a:rPr>
              <a:t>secrecy </a:t>
            </a:r>
            <a:r>
              <a:rPr sz="2800" spc="-5" dirty="0">
                <a:latin typeface="Arial"/>
                <a:cs typeface="Arial"/>
              </a:rPr>
              <a:t>of the </a:t>
            </a:r>
            <a:r>
              <a:rPr sz="2800" dirty="0">
                <a:latin typeface="Arial"/>
                <a:cs typeface="Arial"/>
              </a:rPr>
              <a:t>key, not 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secrecy </a:t>
            </a:r>
            <a:r>
              <a:rPr sz="2800" spc="-5" dirty="0">
                <a:latin typeface="Arial"/>
                <a:cs typeface="Arial"/>
              </a:rPr>
              <a:t>of the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7330" y="497840"/>
            <a:ext cx="61429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Symmetric Cipher</a:t>
            </a:r>
            <a:r>
              <a:rPr sz="4000" spc="-55" dirty="0"/>
              <a:t> </a:t>
            </a:r>
            <a:r>
              <a:rPr sz="4000" spc="-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901111" y="2066850"/>
            <a:ext cx="7617973" cy="3430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5024</TotalTime>
  <Words>1184</Words>
  <Application>Microsoft Office PowerPoint</Application>
  <PresentationFormat>On-screen Show (4:3)</PresentationFormat>
  <Paragraphs>194</Paragraphs>
  <Slides>26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Black</vt:lpstr>
      <vt:lpstr>Calibri</vt:lpstr>
      <vt:lpstr>Cambria</vt:lpstr>
      <vt:lpstr>Raleway Thin</vt:lpstr>
      <vt:lpstr>Symbol</vt:lpstr>
      <vt:lpstr>Times</vt:lpstr>
      <vt:lpstr>Times New Roman</vt:lpstr>
      <vt:lpstr>TimesNewRoman,Bold</vt:lpstr>
      <vt:lpstr>Wingdings</vt:lpstr>
      <vt:lpstr>Office Theme</vt:lpstr>
      <vt:lpstr>Custom Design</vt:lpstr>
      <vt:lpstr>PowerPoint Presentation</vt:lpstr>
      <vt:lpstr>PowerPoint Presentation</vt:lpstr>
      <vt:lpstr>Classical encryption techniques</vt:lpstr>
      <vt:lpstr>Basic Terminology</vt:lpstr>
      <vt:lpstr>Basic Terminology</vt:lpstr>
      <vt:lpstr>Basic Terminology</vt:lpstr>
      <vt:lpstr>Ciphers</vt:lpstr>
      <vt:lpstr>Symmetric Cipher Model</vt:lpstr>
      <vt:lpstr>Symmetric Cipher Model</vt:lpstr>
      <vt:lpstr>Symmetric Encryption</vt:lpstr>
      <vt:lpstr>Symmetric Encryption</vt:lpstr>
      <vt:lpstr>Symmetric Encryption</vt:lpstr>
      <vt:lpstr>Model of Conventional  Cryptosystem</vt:lpstr>
      <vt:lpstr>Cryptography</vt:lpstr>
      <vt:lpstr>Cryptography</vt:lpstr>
      <vt:lpstr>Cryptanalysis</vt:lpstr>
      <vt:lpstr>Brute-Force Attack</vt:lpstr>
      <vt:lpstr>PowerPoint Presentation</vt:lpstr>
      <vt:lpstr>Cryptanalytic Attacks</vt:lpstr>
      <vt:lpstr>Ciphertext-only attack</vt:lpstr>
      <vt:lpstr>Known-plaintext attack</vt:lpstr>
      <vt:lpstr>Chosen-plaintext attack</vt:lpstr>
      <vt:lpstr>Computational Security</vt:lpstr>
      <vt:lpstr>Unconditional Security</vt:lpstr>
      <vt:lpstr>Classical Ciphers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puneet kaur</cp:lastModifiedBy>
  <cp:revision>1011</cp:revision>
  <dcterms:created xsi:type="dcterms:W3CDTF">2013-12-12T17:34:34Z</dcterms:created>
  <dcterms:modified xsi:type="dcterms:W3CDTF">2023-01-07T05:39:33Z</dcterms:modified>
</cp:coreProperties>
</file>