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6"/>
  </p:notesMasterIdLst>
  <p:handoutMasterIdLst>
    <p:handoutMasterId r:id="rId27"/>
  </p:handoutMasterIdLst>
  <p:sldIdLst>
    <p:sldId id="256" r:id="rId3"/>
    <p:sldId id="567" r:id="rId4"/>
    <p:sldId id="739" r:id="rId5"/>
    <p:sldId id="740" r:id="rId6"/>
    <p:sldId id="741" r:id="rId7"/>
    <p:sldId id="742" r:id="rId8"/>
    <p:sldId id="743" r:id="rId9"/>
    <p:sldId id="744" r:id="rId10"/>
    <p:sldId id="745" r:id="rId11"/>
    <p:sldId id="746" r:id="rId12"/>
    <p:sldId id="747" r:id="rId13"/>
    <p:sldId id="748" r:id="rId14"/>
    <p:sldId id="749" r:id="rId15"/>
    <p:sldId id="750" r:id="rId16"/>
    <p:sldId id="751" r:id="rId17"/>
    <p:sldId id="752" r:id="rId18"/>
    <p:sldId id="753" r:id="rId19"/>
    <p:sldId id="754" r:id="rId20"/>
    <p:sldId id="755" r:id="rId21"/>
    <p:sldId id="756" r:id="rId22"/>
    <p:sldId id="757" r:id="rId23"/>
    <p:sldId id="758" r:id="rId24"/>
    <p:sldId id="55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13" autoAdjust="0"/>
  </p:normalViewPr>
  <p:slideViewPr>
    <p:cSldViewPr>
      <p:cViewPr varScale="1">
        <p:scale>
          <a:sx n="56" d="100"/>
          <a:sy n="56" d="100"/>
        </p:scale>
        <p:origin x="15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E945E-A616-4E00-AB19-078DFBC3FF6C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1421E-A63F-487E-965B-07B14CC47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99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57F6E-8ADE-48A1-B1C5-AA8FE11E4C12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75BCC-52BF-479D-8785-ECCB0FF1F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3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9" y="0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2804329" y="87868"/>
            <a:ext cx="61872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and Communication Engineering (CCE)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3009795" y="0"/>
            <a:ext cx="6058005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 Engineering (CCE)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2296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8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University Institute of Engineering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 (UIE)</a:t>
            </a:r>
            <a:endParaRPr lang="en-US" sz="2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20" name="Picture 4" descr="https://encrypted-tbn3.gstatic.com/images?q=tbn:ANd9GcTyg3Gq4WoxkxO75aZWNEjYFvavmMfWdiMvs57jpDF8YRR3yCybqQ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152400"/>
            <a:ext cx="768000" cy="121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197F-0C98-4E9A-96B2-283D44E4A9EE}" type="datetimeFigureOut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E7EB-DACC-46A4-AA97-3CCBEE9E1C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ryptography/index.htm" TargetMode="External"/><Relationship Id="rId2" Type="http://schemas.openxmlformats.org/officeDocument/2006/relationships/hyperlink" Target="http://www.brainkart.com/article/Classical-Encryption-Techniques_833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2.slideshare.net/lineking/classical-encryption-techniques-in-network-security?qid=e388c29f-793d-4f2b-bcaf-9d22e9ca07b5&amp;v=&amp;b=&amp;from_search=1" TargetMode="External"/><Relationship Id="rId5" Type="http://schemas.openxmlformats.org/officeDocument/2006/relationships/hyperlink" Target="https://www.techopedia.com/definition/1770/cryptography#:~:text=Cryptography%20involves%20creating%20written%20or,information%20to%20be%20kept%20secret.&amp;text=Information%20security%20uses%20cryptography%20on,transit%20and%20while%20being%20stored" TargetMode="External"/><Relationship Id="rId4" Type="http://schemas.openxmlformats.org/officeDocument/2006/relationships/hyperlink" Target="https://www.geeksforgeeks.org/cryptography-introductio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-3175" y="5340350"/>
            <a:ext cx="9147300" cy="15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227013" y="5902325"/>
            <a:ext cx="33300" cy="612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6572250" y="6508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/>
          <p:nvPr/>
        </p:nvSpPr>
        <p:spPr>
          <a:xfrm rot="10800000" flipH="1">
            <a:off x="7131050" y="5940313"/>
            <a:ext cx="968400" cy="11574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833688"/>
            <a:ext cx="2478087" cy="314801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 flipH="1">
            <a:off x="5284800" y="-65088"/>
            <a:ext cx="3859200" cy="58530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593056" y="2025526"/>
            <a:ext cx="5122200" cy="1580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9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5" y="23813"/>
            <a:ext cx="2894014" cy="153828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 flipH="1">
            <a:off x="7372375" y="5334000"/>
            <a:ext cx="1774800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160963" y="6019800"/>
            <a:ext cx="3695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164138" y="6043613"/>
            <a:ext cx="34800" cy="369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27000" y="6013450"/>
            <a:ext cx="42036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INTRODUCTION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950913" y="1477963"/>
            <a:ext cx="7392900" cy="57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INSTITUTE OF ENGINEERING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COMPUTER SCIENCE &amp; ENGINEERING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Introduction to Information Security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(Subject Code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20CST-354/ITT-354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: 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Er. Puneet kaur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(E6913)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l" rtl="0">
              <a:spcBef>
                <a:spcPts val="112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1900" y="497840"/>
            <a:ext cx="667130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English Letter</a:t>
            </a:r>
            <a:r>
              <a:rPr sz="3600" spc="-70" dirty="0"/>
              <a:t> </a:t>
            </a:r>
            <a:r>
              <a:rPr sz="3600" spc="-5" dirty="0"/>
              <a:t>Frequencies</a:t>
            </a:r>
          </a:p>
        </p:txBody>
      </p:sp>
      <p:sp>
        <p:nvSpPr>
          <p:cNvPr id="3" name="object 3"/>
          <p:cNvSpPr/>
          <p:nvPr/>
        </p:nvSpPr>
        <p:spPr>
          <a:xfrm>
            <a:off x="960119" y="1447800"/>
            <a:ext cx="6992322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226" y="1098244"/>
            <a:ext cx="76987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Statistics for double </a:t>
            </a:r>
            <a:r>
              <a:rPr sz="3600" dirty="0"/>
              <a:t>&amp; </a:t>
            </a:r>
            <a:r>
              <a:rPr sz="3600" spc="-5" dirty="0"/>
              <a:t>triple</a:t>
            </a:r>
            <a:r>
              <a:rPr sz="3600" spc="-50" dirty="0"/>
              <a:t> </a:t>
            </a:r>
            <a:r>
              <a:rPr sz="3600" spc="-5" dirty="0"/>
              <a:t>letters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2101544"/>
            <a:ext cx="2991485" cy="238125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Double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letters:</a:t>
            </a:r>
            <a:endParaRPr sz="3200">
              <a:latin typeface="Arial"/>
              <a:cs typeface="Arial"/>
            </a:endParaRPr>
          </a:p>
          <a:p>
            <a:pPr marL="914400">
              <a:lnSpc>
                <a:spcPct val="100000"/>
              </a:lnSpc>
              <a:spcBef>
                <a:spcPts val="800"/>
              </a:spcBef>
              <a:tabLst>
                <a:tab pos="1590040" algn="l"/>
                <a:tab pos="2380615" algn="l"/>
              </a:tabLst>
            </a:pPr>
            <a:r>
              <a:rPr sz="3200" spc="-5" dirty="0">
                <a:latin typeface="Arial"/>
                <a:cs typeface="Arial"/>
              </a:rPr>
              <a:t>th	</a:t>
            </a:r>
            <a:r>
              <a:rPr sz="3200" dirty="0">
                <a:latin typeface="Arial"/>
                <a:cs typeface="Arial"/>
              </a:rPr>
              <a:t>he	an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Triple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letters: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5728" y="2792424"/>
            <a:ext cx="40411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4845" algn="l"/>
                <a:tab pos="1363980" algn="l"/>
                <a:tab pos="2064385" algn="l"/>
                <a:tab pos="2830830" algn="l"/>
                <a:tab pos="3621404" algn="l"/>
              </a:tabLst>
            </a:pPr>
            <a:r>
              <a:rPr sz="3200" spc="-1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n	</a:t>
            </a:r>
            <a:r>
              <a:rPr sz="3200" spc="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	re	</a:t>
            </a:r>
            <a:r>
              <a:rPr sz="3200" spc="-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	</a:t>
            </a:r>
            <a:r>
              <a:rPr sz="3200" spc="5" dirty="0">
                <a:latin typeface="Arial"/>
                <a:cs typeface="Arial"/>
              </a:rPr>
              <a:t>on</a:t>
            </a:r>
            <a:r>
              <a:rPr sz="3200" dirty="0">
                <a:latin typeface="Arial"/>
                <a:cs typeface="Arial"/>
              </a:rPr>
              <a:t>,	…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7639" y="4558994"/>
            <a:ext cx="661733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5035" algn="l"/>
                <a:tab pos="1932305" algn="l"/>
                <a:tab pos="2835910" algn="l"/>
                <a:tab pos="3716020" algn="l"/>
                <a:tab pos="4481830" algn="l"/>
                <a:tab pos="5293360" algn="l"/>
              </a:tabLst>
            </a:pPr>
            <a:r>
              <a:rPr sz="3200" spc="-5" dirty="0">
                <a:latin typeface="Arial"/>
                <a:cs typeface="Arial"/>
              </a:rPr>
              <a:t>the	</a:t>
            </a:r>
            <a:r>
              <a:rPr sz="3200" dirty="0">
                <a:latin typeface="Arial"/>
                <a:cs typeface="Arial"/>
              </a:rPr>
              <a:t>and	ent	</a:t>
            </a:r>
            <a:r>
              <a:rPr sz="3200" spc="-5" dirty="0">
                <a:latin typeface="Arial"/>
                <a:cs typeface="Arial"/>
              </a:rPr>
              <a:t>ion	tio	for	</a:t>
            </a:r>
            <a:r>
              <a:rPr sz="3200" dirty="0">
                <a:latin typeface="Arial"/>
                <a:cs typeface="Arial"/>
              </a:rPr>
              <a:t>nde,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…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0410" y="497840"/>
            <a:ext cx="511619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Use </a:t>
            </a:r>
            <a:r>
              <a:rPr sz="4000" dirty="0"/>
              <a:t>in</a:t>
            </a:r>
            <a:r>
              <a:rPr sz="4000" spc="-95" dirty="0"/>
              <a:t> </a:t>
            </a:r>
            <a:r>
              <a:rPr sz="4000" spc="-5" dirty="0"/>
              <a:t>Cryptanalysis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09420"/>
            <a:ext cx="7805420" cy="4005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Key </a:t>
            </a:r>
            <a:r>
              <a:rPr sz="2800" dirty="0">
                <a:latin typeface="Arial"/>
                <a:cs typeface="Arial"/>
              </a:rPr>
              <a:t>concept: </a:t>
            </a:r>
            <a:r>
              <a:rPr sz="2800" spc="-5" dirty="0">
                <a:latin typeface="Arial"/>
                <a:cs typeface="Arial"/>
              </a:rPr>
              <a:t>monoalphabetic substitution does  not </a:t>
            </a:r>
            <a:r>
              <a:rPr sz="2800" dirty="0">
                <a:latin typeface="Arial"/>
                <a:cs typeface="Arial"/>
              </a:rPr>
              <a:t>change </a:t>
            </a:r>
            <a:r>
              <a:rPr sz="2800" spc="-5" dirty="0">
                <a:latin typeface="Arial"/>
                <a:cs typeface="Arial"/>
              </a:rPr>
              <a:t>relative letter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frequencies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attack,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we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38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calculate </a:t>
            </a:r>
            <a:r>
              <a:rPr sz="2800" spc="-5" dirty="0">
                <a:latin typeface="Arial"/>
                <a:cs typeface="Arial"/>
              </a:rPr>
              <a:t>letter frequencies for ciphertext</a:t>
            </a:r>
            <a:endParaRPr sz="2800">
              <a:latin typeface="Arial"/>
              <a:cs typeface="Arial"/>
            </a:endParaRPr>
          </a:p>
          <a:p>
            <a:pPr marL="755650" marR="219075" lvl="1" indent="-285750">
              <a:lnSpc>
                <a:spcPct val="15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dirty="0">
                <a:latin typeface="Arial"/>
                <a:cs typeface="Arial"/>
              </a:rPr>
              <a:t>compare </a:t>
            </a:r>
            <a:r>
              <a:rPr sz="2800" spc="-5" dirty="0">
                <a:latin typeface="Arial"/>
                <a:cs typeface="Arial"/>
              </a:rPr>
              <a:t>this distribution against the known  one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39" y="497840"/>
            <a:ext cx="71412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Example</a:t>
            </a:r>
            <a:r>
              <a:rPr sz="4000" spc="-80" dirty="0"/>
              <a:t> </a:t>
            </a:r>
            <a:r>
              <a:rPr sz="4000" spc="-5" dirty="0"/>
              <a:t>Cryptanalysis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4602"/>
            <a:ext cx="8173632" cy="459232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Given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ciphertext:</a:t>
            </a:r>
            <a:endParaRPr sz="2800">
              <a:latin typeface="Arial"/>
              <a:cs typeface="Arial"/>
            </a:endParaRPr>
          </a:p>
          <a:p>
            <a:pPr marL="469900" marR="1308735">
              <a:lnSpc>
                <a:spcPct val="110600"/>
              </a:lnSpc>
            </a:pPr>
            <a:r>
              <a:rPr sz="1800" b="1" spc="-5" dirty="0">
                <a:latin typeface="Courier New"/>
                <a:cs typeface="Courier New"/>
              </a:rPr>
              <a:t>UZQSOVUOHXMOPVGPOZPEVSGZWSZOPFPESXUDBMETSXAIZ  VUEPHZHMDZSHZOWSFPAPPDTSVPQUZWYMXUZUHSX  EPYEPOPDZSZUFPOMBZWPFUPZHMDJUDTMOHMQ</a:t>
            </a:r>
            <a:endParaRPr sz="18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Count relative letter frequencies </a:t>
            </a:r>
            <a:r>
              <a:rPr sz="2800" dirty="0">
                <a:latin typeface="Arial"/>
                <a:cs typeface="Arial"/>
              </a:rPr>
              <a:t>(see </a:t>
            </a:r>
            <a:r>
              <a:rPr sz="2800" spc="-10" dirty="0">
                <a:latin typeface="Arial"/>
                <a:cs typeface="Arial"/>
              </a:rPr>
              <a:t>next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page)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Guess </a:t>
            </a:r>
            <a:r>
              <a:rPr sz="2800" spc="-10" dirty="0">
                <a:latin typeface="Arial"/>
                <a:cs typeface="Arial"/>
              </a:rPr>
              <a:t>{P, </a:t>
            </a:r>
            <a:r>
              <a:rPr sz="2800" spc="-5" dirty="0">
                <a:latin typeface="Arial"/>
                <a:cs typeface="Arial"/>
              </a:rPr>
              <a:t>Z}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5" dirty="0">
                <a:latin typeface="Arial"/>
                <a:cs typeface="Arial"/>
              </a:rPr>
              <a:t>{e,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t}</a:t>
            </a:r>
            <a:endParaRPr sz="2800">
              <a:latin typeface="Arial"/>
              <a:cs typeface="Arial"/>
            </a:endParaRPr>
          </a:p>
          <a:p>
            <a:pPr marL="355600" marR="85725" indent="-342900">
              <a:lnSpc>
                <a:spcPts val="3020"/>
              </a:lnSpc>
              <a:spcBef>
                <a:spcPts val="74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Of double letters, </a:t>
            </a:r>
            <a:r>
              <a:rPr sz="2800" spc="-10" dirty="0">
                <a:latin typeface="Arial"/>
                <a:cs typeface="Arial"/>
              </a:rPr>
              <a:t>ZW </a:t>
            </a:r>
            <a:r>
              <a:rPr sz="2800" spc="-5" dirty="0">
                <a:latin typeface="Arial"/>
                <a:cs typeface="Arial"/>
              </a:rPr>
              <a:t>has highest frequency, </a:t>
            </a:r>
            <a:r>
              <a:rPr sz="2800" dirty="0">
                <a:latin typeface="Arial"/>
                <a:cs typeface="Arial"/>
              </a:rPr>
              <a:t>so  </a:t>
            </a:r>
            <a:r>
              <a:rPr sz="2800" spc="-5" dirty="0">
                <a:latin typeface="Arial"/>
                <a:cs typeface="Arial"/>
              </a:rPr>
              <a:t>guess </a:t>
            </a:r>
            <a:r>
              <a:rPr sz="2800" spc="-10" dirty="0">
                <a:latin typeface="Arial"/>
                <a:cs typeface="Arial"/>
              </a:rPr>
              <a:t>ZW </a:t>
            </a:r>
            <a:r>
              <a:rPr sz="2800" dirty="0">
                <a:latin typeface="Arial"/>
                <a:cs typeface="Arial"/>
              </a:rPr>
              <a:t>= th </a:t>
            </a:r>
            <a:r>
              <a:rPr sz="2800" spc="-5" dirty="0">
                <a:latin typeface="Arial"/>
                <a:cs typeface="Arial"/>
              </a:rPr>
              <a:t>and hence </a:t>
            </a:r>
            <a:r>
              <a:rPr sz="2800" spc="-10" dirty="0">
                <a:latin typeface="Arial"/>
                <a:cs typeface="Arial"/>
              </a:rPr>
              <a:t>ZWP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Proceeding with trial </a:t>
            </a:r>
            <a:r>
              <a:rPr sz="2800" dirty="0">
                <a:latin typeface="Arial"/>
                <a:cs typeface="Arial"/>
              </a:rPr>
              <a:t>and error </a:t>
            </a:r>
            <a:r>
              <a:rPr sz="2800" spc="-5" dirty="0">
                <a:latin typeface="Arial"/>
                <a:cs typeface="Arial"/>
              </a:rPr>
              <a:t>finally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get:</a:t>
            </a:r>
            <a:endParaRPr sz="2800">
              <a:latin typeface="Arial"/>
              <a:cs typeface="Arial"/>
            </a:endParaRPr>
          </a:p>
          <a:p>
            <a:pPr marL="469900" marR="349885">
              <a:lnSpc>
                <a:spcPct val="110600"/>
              </a:lnSpc>
              <a:spcBef>
                <a:spcPts val="5"/>
              </a:spcBef>
            </a:pPr>
            <a:r>
              <a:rPr sz="1800" b="1" spc="-5" dirty="0">
                <a:latin typeface="Courier New"/>
                <a:cs typeface="Courier New"/>
              </a:rPr>
              <a:t>it was disclosed yesterday that several informal but  direct contacts have been made with political  representatives of the viet cong in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moscow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600" y="788048"/>
            <a:ext cx="765873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7025" algn="l"/>
                <a:tab pos="4639310" algn="l"/>
              </a:tabLst>
            </a:pPr>
            <a:r>
              <a:rPr sz="3600" spc="-5"/>
              <a:t>Letter</a:t>
            </a:r>
            <a:r>
              <a:rPr lang="en-US" sz="3600" spc="-5" dirty="0"/>
              <a:t> </a:t>
            </a:r>
            <a:r>
              <a:rPr sz="3600" spc="-5"/>
              <a:t>frequencies</a:t>
            </a:r>
            <a:r>
              <a:rPr lang="en-US" sz="3600" spc="-5" dirty="0"/>
              <a:t> </a:t>
            </a:r>
            <a:r>
              <a:rPr sz="3600"/>
              <a:t>in</a:t>
            </a:r>
            <a:r>
              <a:rPr sz="3600" spc="-80"/>
              <a:t> </a:t>
            </a:r>
            <a:r>
              <a:rPr sz="3600" spc="-10" dirty="0"/>
              <a:t>ciphertext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7200" y="1890408"/>
          <a:ext cx="8231502" cy="3110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5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4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5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17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6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804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2830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P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13.33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H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5.83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F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3.33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B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1.67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C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0.00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solidFill>
                      <a:srgbClr val="E8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795"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Z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11.67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D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5.00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W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3.33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G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1.67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K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0.00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795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8.33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5.00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Q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2.50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Y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1.67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L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0.00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solidFill>
                      <a:srgbClr val="E8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U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8.33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V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4.17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50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I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0.83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0.00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O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50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X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4.17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A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R="15176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800" spc="1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J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0.83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R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0.00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89"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M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 marR="123189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67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8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8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0120" y="497840"/>
            <a:ext cx="468375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2031364" algn="l"/>
              </a:tabLst>
            </a:pPr>
            <a:r>
              <a:rPr sz="4000" spc="-5"/>
              <a:t>Playfair</a:t>
            </a:r>
            <a:r>
              <a:rPr lang="en-US" sz="4000" spc="-5" dirty="0"/>
              <a:t> </a:t>
            </a:r>
            <a:r>
              <a:rPr sz="4000" spc="-5"/>
              <a:t>Key</a:t>
            </a:r>
            <a:r>
              <a:rPr sz="4000" spc="-90"/>
              <a:t> </a:t>
            </a:r>
            <a:r>
              <a:rPr sz="4000" dirty="0"/>
              <a:t>Matrix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820"/>
            <a:ext cx="7479665" cy="238125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Use a 5 x 5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matrix.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Fill </a:t>
            </a:r>
            <a:r>
              <a:rPr sz="3200" spc="-1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letters of the </a:t>
            </a:r>
            <a:r>
              <a:rPr sz="3200" dirty="0">
                <a:latin typeface="Arial"/>
                <a:cs typeface="Arial"/>
              </a:rPr>
              <a:t>key </a:t>
            </a:r>
            <a:r>
              <a:rPr sz="3200" spc="-10" dirty="0">
                <a:latin typeface="Arial"/>
                <a:cs typeface="Arial"/>
              </a:rPr>
              <a:t>(w/o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duplicates).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Fill the </a:t>
            </a:r>
            <a:r>
              <a:rPr sz="3200" dirty="0">
                <a:latin typeface="Arial"/>
                <a:cs typeface="Arial"/>
              </a:rPr>
              <a:t>rest of matrix </a:t>
            </a:r>
            <a:r>
              <a:rPr sz="3200" spc="-10" dirty="0">
                <a:latin typeface="Arial"/>
                <a:cs typeface="Arial"/>
              </a:rPr>
              <a:t>with </a:t>
            </a:r>
            <a:r>
              <a:rPr sz="3200" dirty="0">
                <a:latin typeface="Arial"/>
                <a:cs typeface="Arial"/>
              </a:rPr>
              <a:t>other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letters.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E.g., </a:t>
            </a:r>
            <a:r>
              <a:rPr sz="3200" dirty="0">
                <a:latin typeface="Arial"/>
                <a:cs typeface="Arial"/>
              </a:rPr>
              <a:t>key =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BF0000"/>
                </a:solidFill>
                <a:latin typeface="Arial"/>
                <a:cs typeface="Arial"/>
              </a:rPr>
              <a:t>MONARCHY</a:t>
            </a:r>
            <a:r>
              <a:rPr sz="320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68220" y="4312850"/>
          <a:ext cx="4025263" cy="19195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8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08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0637">
                <a:tc>
                  <a:txBody>
                    <a:bodyPr/>
                    <a:lstStyle/>
                    <a:p>
                      <a:pPr marL="31750">
                        <a:lnSpc>
                          <a:spcPts val="2210"/>
                        </a:lnSpc>
                      </a:pPr>
                      <a:r>
                        <a:rPr sz="2000" dirty="0">
                          <a:solidFill>
                            <a:srgbClr val="BF4F4C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ts val="2210"/>
                        </a:lnSpc>
                      </a:pPr>
                      <a:r>
                        <a:rPr sz="2000" dirty="0">
                          <a:solidFill>
                            <a:srgbClr val="BF4F4C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2210"/>
                        </a:lnSpc>
                      </a:pPr>
                      <a:r>
                        <a:rPr sz="2000" dirty="0">
                          <a:solidFill>
                            <a:srgbClr val="BF4F4C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ts val="2210"/>
                        </a:lnSpc>
                      </a:pPr>
                      <a:r>
                        <a:rPr sz="2000" dirty="0">
                          <a:solidFill>
                            <a:srgbClr val="BF4F4C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10"/>
                        </a:lnSpc>
                      </a:pPr>
                      <a:r>
                        <a:rPr sz="2000" dirty="0">
                          <a:solidFill>
                            <a:srgbClr val="BF4F4C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1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solidFill>
                            <a:srgbClr val="BF4F4C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solidFill>
                            <a:srgbClr val="BF4F4C"/>
                          </a:solidFill>
                          <a:latin typeface="Arial"/>
                          <a:cs typeface="Arial"/>
                        </a:rPr>
                        <a:t>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solidFill>
                            <a:srgbClr val="BF4F4C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I/J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Q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257">
                <a:tc>
                  <a:txBody>
                    <a:bodyPr/>
                    <a:lstStyle/>
                    <a:p>
                      <a:pPr marL="31750">
                        <a:lnSpc>
                          <a:spcPts val="2325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U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ts val="2325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V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2325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W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335915">
                        <a:lnSpc>
                          <a:spcPts val="2325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2325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Z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0160" y="497840"/>
            <a:ext cx="657733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3820" algn="l"/>
              </a:tabLst>
            </a:pPr>
            <a:r>
              <a:rPr sz="4000" spc="-5"/>
              <a:t>Encrypting</a:t>
            </a:r>
            <a:r>
              <a:rPr sz="4000"/>
              <a:t> </a:t>
            </a:r>
            <a:r>
              <a:rPr sz="4000" spc="-5"/>
              <a:t>and</a:t>
            </a:r>
            <a:r>
              <a:rPr lang="en-US" sz="4000" spc="-5" dirty="0"/>
              <a:t> </a:t>
            </a:r>
            <a:r>
              <a:rPr sz="4000" spc="-5"/>
              <a:t>Decrypting</a:t>
            </a:r>
            <a:endParaRPr sz="4000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0030"/>
            <a:ext cx="8205470" cy="43815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spc="-5" dirty="0">
                <a:latin typeface="Arial"/>
                <a:cs typeface="Arial"/>
              </a:rPr>
              <a:t>Plaintext is </a:t>
            </a:r>
            <a:r>
              <a:rPr sz="3200" dirty="0">
                <a:latin typeface="Arial"/>
                <a:cs typeface="Arial"/>
              </a:rPr>
              <a:t>encrypted </a:t>
            </a:r>
            <a:r>
              <a:rPr sz="3200" spc="-10" dirty="0">
                <a:latin typeface="Arial"/>
                <a:cs typeface="Arial"/>
              </a:rPr>
              <a:t>two </a:t>
            </a:r>
            <a:r>
              <a:rPr sz="3200" spc="-5" dirty="0">
                <a:latin typeface="Arial"/>
                <a:cs typeface="Arial"/>
              </a:rPr>
              <a:t>letters </a:t>
            </a:r>
            <a:r>
              <a:rPr sz="3200" dirty="0">
                <a:latin typeface="Arial"/>
                <a:cs typeface="Arial"/>
              </a:rPr>
              <a:t>at a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time.</a:t>
            </a:r>
            <a:endParaRPr sz="3200">
              <a:latin typeface="Arial"/>
              <a:cs typeface="Arial"/>
            </a:endParaRPr>
          </a:p>
          <a:p>
            <a:pPr marL="927100" indent="-45720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800" dirty="0">
                <a:latin typeface="Arial"/>
                <a:cs typeface="Arial"/>
              </a:rPr>
              <a:t>If a </a:t>
            </a:r>
            <a:r>
              <a:rPr sz="2800" spc="-5" dirty="0">
                <a:latin typeface="Arial"/>
                <a:cs typeface="Arial"/>
              </a:rPr>
              <a:t>pair is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repeated letter, insert </a:t>
            </a:r>
            <a:r>
              <a:rPr sz="2800" dirty="0">
                <a:latin typeface="Arial"/>
                <a:cs typeface="Arial"/>
              </a:rPr>
              <a:t>filler like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'X’.</a:t>
            </a:r>
            <a:endParaRPr sz="2800">
              <a:latin typeface="Arial"/>
              <a:cs typeface="Arial"/>
            </a:endParaRPr>
          </a:p>
          <a:p>
            <a:pPr marL="927100" marR="686435" indent="-457200">
              <a:lnSpc>
                <a:spcPct val="100000"/>
              </a:lnSpc>
              <a:spcBef>
                <a:spcPts val="69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800" dirty="0">
                <a:latin typeface="Arial"/>
                <a:cs typeface="Arial"/>
              </a:rPr>
              <a:t>If </a:t>
            </a:r>
            <a:r>
              <a:rPr sz="2800" spc="-5" dirty="0">
                <a:latin typeface="Arial"/>
                <a:cs typeface="Arial"/>
              </a:rPr>
              <a:t>both letters fall in the </a:t>
            </a:r>
            <a:r>
              <a:rPr sz="2800" dirty="0">
                <a:latin typeface="Arial"/>
                <a:cs typeface="Arial"/>
              </a:rPr>
              <a:t>same </a:t>
            </a:r>
            <a:r>
              <a:rPr sz="2800" spc="-5" dirty="0">
                <a:latin typeface="Arial"/>
                <a:cs typeface="Arial"/>
              </a:rPr>
              <a:t>row, replace  each with the letter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its right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(circularly).</a:t>
            </a:r>
            <a:endParaRPr sz="2800">
              <a:latin typeface="Arial"/>
              <a:cs typeface="Arial"/>
            </a:endParaRPr>
          </a:p>
          <a:p>
            <a:pPr marL="927100" marR="108585" indent="-457200" algn="just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927100" algn="l"/>
              </a:tabLst>
            </a:pPr>
            <a:r>
              <a:rPr sz="2800" dirty="0">
                <a:latin typeface="Arial"/>
                <a:cs typeface="Arial"/>
              </a:rPr>
              <a:t>If </a:t>
            </a:r>
            <a:r>
              <a:rPr sz="2800" spc="-5" dirty="0">
                <a:latin typeface="Arial"/>
                <a:cs typeface="Arial"/>
              </a:rPr>
              <a:t>both letters fall in the </a:t>
            </a:r>
            <a:r>
              <a:rPr sz="2800" dirty="0">
                <a:latin typeface="Arial"/>
                <a:cs typeface="Arial"/>
              </a:rPr>
              <a:t>same column, </a:t>
            </a:r>
            <a:r>
              <a:rPr sz="2800" spc="-5" dirty="0">
                <a:latin typeface="Arial"/>
                <a:cs typeface="Arial"/>
              </a:rPr>
              <a:t>replace  each with the the letter below it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(circularly).</a:t>
            </a:r>
            <a:endParaRPr sz="2800">
              <a:latin typeface="Arial"/>
              <a:cs typeface="Arial"/>
            </a:endParaRPr>
          </a:p>
          <a:p>
            <a:pPr marL="927100" marR="36830" indent="-457200" algn="just">
              <a:lnSpc>
                <a:spcPct val="100000"/>
              </a:lnSpc>
              <a:spcBef>
                <a:spcPts val="690"/>
              </a:spcBef>
              <a:buAutoNum type="arabicPeriod"/>
              <a:tabLst>
                <a:tab pos="927100" algn="l"/>
              </a:tabLst>
            </a:pPr>
            <a:r>
              <a:rPr sz="2800" spc="-5" dirty="0">
                <a:latin typeface="Arial"/>
                <a:cs typeface="Arial"/>
              </a:rPr>
              <a:t>Otherwise, each letter is replaced by the letter  in the </a:t>
            </a:r>
            <a:r>
              <a:rPr sz="2800" spc="5" dirty="0">
                <a:latin typeface="Arial"/>
                <a:cs typeface="Arial"/>
              </a:rPr>
              <a:t>same </a:t>
            </a:r>
            <a:r>
              <a:rPr sz="2800" spc="-5" dirty="0">
                <a:latin typeface="Arial"/>
                <a:cs typeface="Arial"/>
              </a:rPr>
              <a:t>row but in the </a:t>
            </a:r>
            <a:r>
              <a:rPr sz="2800" dirty="0">
                <a:latin typeface="Arial"/>
                <a:cs typeface="Arial"/>
              </a:rPr>
              <a:t>column </a:t>
            </a:r>
            <a:r>
              <a:rPr sz="2800" spc="-5" dirty="0">
                <a:latin typeface="Arial"/>
                <a:cs typeface="Arial"/>
              </a:rPr>
              <a:t>of the other  letter of the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pair.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880" y="497840"/>
            <a:ext cx="648525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Security of Playfair</a:t>
            </a:r>
            <a:r>
              <a:rPr sz="4000" spc="-50" dirty="0"/>
              <a:t> </a:t>
            </a:r>
            <a:r>
              <a:rPr sz="4000" spc="-5" dirty="0"/>
              <a:t>Cipher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90040"/>
            <a:ext cx="7942580" cy="445643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marR="323850" indent="-342900">
              <a:lnSpc>
                <a:spcPts val="3030"/>
              </a:lnSpc>
              <a:spcBef>
                <a:spcPts val="4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Equivalent </a:t>
            </a:r>
            <a:r>
              <a:rPr sz="2800" dirty="0">
                <a:latin typeface="Arial"/>
                <a:cs typeface="Arial"/>
              </a:rPr>
              <a:t>to a </a:t>
            </a:r>
            <a:r>
              <a:rPr sz="2800" spc="-5" dirty="0">
                <a:latin typeface="Arial"/>
                <a:cs typeface="Arial"/>
              </a:rPr>
              <a:t>monoalphabetic cipher with an  alphabet of 26 </a:t>
            </a:r>
            <a:r>
              <a:rPr sz="2800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26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5" dirty="0">
                <a:latin typeface="Arial"/>
                <a:cs typeface="Arial"/>
              </a:rPr>
              <a:t>676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characters.</a:t>
            </a:r>
            <a:endParaRPr sz="2800">
              <a:latin typeface="Arial"/>
              <a:cs typeface="Arial"/>
            </a:endParaRPr>
          </a:p>
          <a:p>
            <a:pPr marL="355600" marR="888365" indent="-342900">
              <a:lnSpc>
                <a:spcPts val="3030"/>
              </a:lnSpc>
              <a:spcBef>
                <a:spcPts val="17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Security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5" dirty="0">
                <a:latin typeface="Arial"/>
                <a:cs typeface="Arial"/>
              </a:rPr>
              <a:t>much </a:t>
            </a:r>
            <a:r>
              <a:rPr sz="2800" dirty="0">
                <a:latin typeface="Arial"/>
                <a:cs typeface="Arial"/>
              </a:rPr>
              <a:t>improved over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simple  </a:t>
            </a:r>
            <a:r>
              <a:rPr sz="2800" spc="-5" dirty="0">
                <a:latin typeface="Arial"/>
                <a:cs typeface="Arial"/>
              </a:rPr>
              <a:t>monoalphabetic cipher.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0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Was </a:t>
            </a:r>
            <a:r>
              <a:rPr sz="2800" spc="-10" dirty="0">
                <a:latin typeface="Arial"/>
                <a:cs typeface="Arial"/>
              </a:rPr>
              <a:t>widely </a:t>
            </a:r>
            <a:r>
              <a:rPr sz="2800" spc="-5" dirty="0">
                <a:latin typeface="Arial"/>
                <a:cs typeface="Arial"/>
              </a:rPr>
              <a:t>used for </a:t>
            </a:r>
            <a:r>
              <a:rPr sz="2800" dirty="0">
                <a:latin typeface="Arial"/>
                <a:cs typeface="Arial"/>
              </a:rPr>
              <a:t>many</a:t>
            </a:r>
            <a:r>
              <a:rPr sz="2800" spc="-5" dirty="0">
                <a:latin typeface="Arial"/>
                <a:cs typeface="Arial"/>
              </a:rPr>
              <a:t> decades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09"/>
              </a:spcBef>
            </a:pPr>
            <a:r>
              <a:rPr sz="3600" baseline="3472" dirty="0">
                <a:latin typeface="Arial"/>
                <a:cs typeface="Arial"/>
              </a:rPr>
              <a:t>– </a:t>
            </a:r>
            <a:r>
              <a:rPr sz="2400" spc="-10" dirty="0">
                <a:latin typeface="Arial"/>
                <a:cs typeface="Arial"/>
              </a:rPr>
              <a:t>eg. </a:t>
            </a:r>
            <a:r>
              <a:rPr sz="2400" spc="-5" dirty="0">
                <a:latin typeface="Arial"/>
                <a:cs typeface="Arial"/>
              </a:rPr>
              <a:t>by US </a:t>
            </a:r>
            <a:r>
              <a:rPr sz="2400" dirty="0">
                <a:latin typeface="Arial"/>
                <a:cs typeface="Arial"/>
              </a:rPr>
              <a:t>&amp; </a:t>
            </a:r>
            <a:r>
              <a:rPr sz="2400" spc="-5" dirty="0">
                <a:latin typeface="Arial"/>
                <a:cs typeface="Arial"/>
              </a:rPr>
              <a:t>British military in </a:t>
            </a:r>
            <a:r>
              <a:rPr sz="2400" dirty="0">
                <a:latin typeface="Arial"/>
                <a:cs typeface="Arial"/>
              </a:rPr>
              <a:t>WW1 </a:t>
            </a:r>
            <a:r>
              <a:rPr sz="2400" spc="-1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early</a:t>
            </a:r>
            <a:r>
              <a:rPr sz="2400" spc="-3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WW2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Once thought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5" dirty="0">
                <a:latin typeface="Arial"/>
                <a:cs typeface="Arial"/>
              </a:rPr>
              <a:t>be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unbreakable.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3020"/>
              </a:lnSpc>
              <a:spcBef>
                <a:spcPts val="1839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Actually, </a:t>
            </a:r>
            <a:r>
              <a:rPr sz="2800" dirty="0">
                <a:latin typeface="Arial"/>
                <a:cs typeface="Arial"/>
              </a:rPr>
              <a:t>it </a:t>
            </a:r>
            <a:r>
              <a:rPr sz="2800" b="1" dirty="0">
                <a:latin typeface="Arial"/>
                <a:cs typeface="Arial"/>
              </a:rPr>
              <a:t>can </a:t>
            </a:r>
            <a:r>
              <a:rPr sz="2800" spc="-5" dirty="0">
                <a:latin typeface="Arial"/>
                <a:cs typeface="Arial"/>
              </a:rPr>
              <a:t>be broken, because it </a:t>
            </a:r>
            <a:r>
              <a:rPr sz="2800" dirty="0">
                <a:latin typeface="Arial"/>
                <a:cs typeface="Arial"/>
              </a:rPr>
              <a:t>still </a:t>
            </a:r>
            <a:r>
              <a:rPr sz="2800" spc="-5" dirty="0">
                <a:latin typeface="Arial"/>
                <a:cs typeface="Arial"/>
              </a:rPr>
              <a:t>leaves  </a:t>
            </a:r>
            <a:r>
              <a:rPr sz="2800" dirty="0">
                <a:latin typeface="Arial"/>
                <a:cs typeface="Arial"/>
              </a:rPr>
              <a:t>some </a:t>
            </a:r>
            <a:r>
              <a:rPr sz="2800" spc="-5" dirty="0">
                <a:latin typeface="Arial"/>
                <a:cs typeface="Arial"/>
              </a:rPr>
              <a:t>structure </a:t>
            </a:r>
            <a:r>
              <a:rPr sz="2800" spc="5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plaintext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intact.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662" y="571480"/>
            <a:ext cx="80035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43320" algn="l"/>
              </a:tabLst>
            </a:pPr>
            <a:r>
              <a:rPr sz="3600" spc="-10"/>
              <a:t>P</a:t>
            </a:r>
            <a:r>
              <a:rPr sz="3600" spc="-5"/>
              <a:t>ol</a:t>
            </a:r>
            <a:r>
              <a:rPr sz="3600" spc="-15"/>
              <a:t>y</a:t>
            </a:r>
            <a:r>
              <a:rPr sz="3600" spc="-5"/>
              <a:t>alphabeti</a:t>
            </a:r>
            <a:r>
              <a:rPr sz="3600"/>
              <a:t>c S</a:t>
            </a:r>
            <a:r>
              <a:rPr sz="3600" spc="-5"/>
              <a:t>ub</a:t>
            </a:r>
            <a:r>
              <a:rPr sz="3600"/>
              <a:t>s</a:t>
            </a:r>
            <a:r>
              <a:rPr sz="3600" spc="5"/>
              <a:t>t</a:t>
            </a:r>
            <a:r>
              <a:rPr sz="3600" spc="-10"/>
              <a:t>i</a:t>
            </a:r>
            <a:r>
              <a:rPr sz="3600"/>
              <a:t>t</a:t>
            </a:r>
            <a:r>
              <a:rPr sz="3600" spc="-5"/>
              <a:t>u</a:t>
            </a:r>
            <a:r>
              <a:rPr sz="3600"/>
              <a:t>t</a:t>
            </a:r>
            <a:r>
              <a:rPr sz="3600" spc="-5"/>
              <a:t>i</a:t>
            </a:r>
            <a:r>
              <a:rPr sz="3600" spc="-20"/>
              <a:t>o</a:t>
            </a:r>
            <a:r>
              <a:rPr sz="3600"/>
              <a:t>n</a:t>
            </a:r>
            <a:r>
              <a:rPr lang="en-US" sz="3600" dirty="0"/>
              <a:t> </a:t>
            </a:r>
            <a:r>
              <a:rPr sz="3600" spc="-10"/>
              <a:t>C</a:t>
            </a:r>
            <a:r>
              <a:rPr sz="3600" spc="-5"/>
              <a:t>ipher</a:t>
            </a:r>
            <a:r>
              <a:rPr sz="360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540" y="1595119"/>
            <a:ext cx="7933055" cy="386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165100" indent="-342900">
              <a:lnSpc>
                <a:spcPct val="111300"/>
              </a:lnSpc>
              <a:spcBef>
                <a:spcPts val="100"/>
              </a:spcBef>
              <a:buChar char="•"/>
              <a:tabLst>
                <a:tab pos="380365" algn="l"/>
                <a:tab pos="381000" algn="l"/>
              </a:tabLst>
            </a:pPr>
            <a:r>
              <a:rPr sz="4200" baseline="1984" dirty="0">
                <a:latin typeface="Arial"/>
                <a:cs typeface="Arial"/>
              </a:rPr>
              <a:t>A sequence </a:t>
            </a:r>
            <a:r>
              <a:rPr sz="4200" spc="-7" baseline="1984" dirty="0">
                <a:latin typeface="Arial"/>
                <a:cs typeface="Arial"/>
              </a:rPr>
              <a:t>of monoalphabetic ciphers </a:t>
            </a:r>
            <a:r>
              <a:rPr sz="4200" spc="-112" baseline="1984" dirty="0">
                <a:latin typeface="Arial"/>
                <a:cs typeface="Arial"/>
              </a:rPr>
              <a:t>(M</a:t>
            </a:r>
            <a:r>
              <a:rPr sz="2400" spc="-112" baseline="-20833" dirty="0">
                <a:latin typeface="Arial"/>
                <a:cs typeface="Arial"/>
              </a:rPr>
              <a:t>1</a:t>
            </a:r>
            <a:r>
              <a:rPr sz="4200" spc="-112" baseline="1984" dirty="0">
                <a:latin typeface="Arial"/>
                <a:cs typeface="Arial"/>
              </a:rPr>
              <a:t>, </a:t>
            </a:r>
            <a:r>
              <a:rPr sz="4200" spc="-195" baseline="1984" dirty="0">
                <a:latin typeface="Arial"/>
                <a:cs typeface="Arial"/>
              </a:rPr>
              <a:t>M</a:t>
            </a:r>
            <a:r>
              <a:rPr sz="2400" spc="-195" baseline="-20833" dirty="0">
                <a:latin typeface="Arial"/>
                <a:cs typeface="Arial"/>
              </a:rPr>
              <a:t>2</a:t>
            </a:r>
            <a:r>
              <a:rPr sz="4200" spc="-195" baseline="1984" dirty="0">
                <a:latin typeface="Arial"/>
                <a:cs typeface="Arial"/>
              </a:rPr>
              <a:t>, </a:t>
            </a:r>
            <a:r>
              <a:rPr sz="2800" spc="-130" dirty="0">
                <a:latin typeface="Arial"/>
                <a:cs typeface="Arial"/>
              </a:rPr>
              <a:t> M</a:t>
            </a:r>
            <a:r>
              <a:rPr sz="2400" spc="-195" baseline="-24305" dirty="0">
                <a:latin typeface="Arial"/>
                <a:cs typeface="Arial"/>
              </a:rPr>
              <a:t>3</a:t>
            </a:r>
            <a:r>
              <a:rPr sz="2800" spc="-130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..., </a:t>
            </a:r>
            <a:r>
              <a:rPr sz="2800" spc="-110" dirty="0">
                <a:latin typeface="Arial"/>
                <a:cs typeface="Arial"/>
              </a:rPr>
              <a:t>M</a:t>
            </a:r>
            <a:r>
              <a:rPr sz="2400" spc="-165" baseline="-24305" dirty="0">
                <a:latin typeface="Arial"/>
                <a:cs typeface="Arial"/>
              </a:rPr>
              <a:t>k</a:t>
            </a:r>
            <a:r>
              <a:rPr sz="2800" spc="-110" dirty="0">
                <a:latin typeface="Arial"/>
                <a:cs typeface="Arial"/>
              </a:rPr>
              <a:t>)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used </a:t>
            </a:r>
            <a:r>
              <a:rPr sz="2800" dirty="0">
                <a:latin typeface="Arial"/>
                <a:cs typeface="Arial"/>
              </a:rPr>
              <a:t>in turn to </a:t>
            </a:r>
            <a:r>
              <a:rPr sz="2800" spc="-5" dirty="0">
                <a:latin typeface="Arial"/>
                <a:cs typeface="Arial"/>
              </a:rPr>
              <a:t>encrypt</a:t>
            </a:r>
            <a:r>
              <a:rPr sz="2800" spc="2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letters.</a:t>
            </a:r>
            <a:endParaRPr sz="2800">
              <a:latin typeface="Arial"/>
              <a:cs typeface="Arial"/>
            </a:endParaRPr>
          </a:p>
          <a:p>
            <a:pPr marL="381000" marR="110489" indent="-342900">
              <a:lnSpc>
                <a:spcPts val="3350"/>
              </a:lnSpc>
              <a:spcBef>
                <a:spcPts val="1290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dirty="0">
                <a:latin typeface="Arial"/>
                <a:cs typeface="Arial"/>
              </a:rPr>
              <a:t>A key determines </a:t>
            </a:r>
            <a:r>
              <a:rPr sz="2800" spc="-5" dirty="0">
                <a:latin typeface="Arial"/>
                <a:cs typeface="Arial"/>
              </a:rPr>
              <a:t>which sequence of ciphers </a:t>
            </a:r>
            <a:r>
              <a:rPr sz="2800" dirty="0">
                <a:latin typeface="Arial"/>
                <a:cs typeface="Arial"/>
              </a:rPr>
              <a:t>to  </a:t>
            </a:r>
            <a:r>
              <a:rPr sz="2800" spc="-5" dirty="0">
                <a:latin typeface="Arial"/>
                <a:cs typeface="Arial"/>
              </a:rPr>
              <a:t>use.</a:t>
            </a:r>
            <a:endParaRPr sz="2800">
              <a:latin typeface="Arial"/>
              <a:cs typeface="Arial"/>
            </a:endParaRPr>
          </a:p>
          <a:p>
            <a:pPr marL="381000" marR="70485" indent="-342900">
              <a:lnSpc>
                <a:spcPct val="100000"/>
              </a:lnSpc>
              <a:spcBef>
                <a:spcPts val="590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latin typeface="Arial"/>
                <a:cs typeface="Arial"/>
              </a:rPr>
              <a:t>Each plaintext letter has </a:t>
            </a:r>
            <a:r>
              <a:rPr sz="2800" dirty="0">
                <a:latin typeface="Arial"/>
                <a:cs typeface="Arial"/>
              </a:rPr>
              <a:t>multiple </a:t>
            </a:r>
            <a:r>
              <a:rPr sz="2800" spc="-5" dirty="0">
                <a:latin typeface="Arial"/>
                <a:cs typeface="Arial"/>
              </a:rPr>
              <a:t>corresponding  ciphertext letters.</a:t>
            </a:r>
            <a:endParaRPr sz="2800">
              <a:latin typeface="Arial"/>
              <a:cs typeface="Arial"/>
            </a:endParaRPr>
          </a:p>
          <a:p>
            <a:pPr marL="381000" marR="3048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latin typeface="Arial"/>
                <a:cs typeface="Arial"/>
              </a:rPr>
              <a:t>This </a:t>
            </a:r>
            <a:r>
              <a:rPr sz="2800" dirty="0">
                <a:latin typeface="Arial"/>
                <a:cs typeface="Arial"/>
              </a:rPr>
              <a:t>makes </a:t>
            </a:r>
            <a:r>
              <a:rPr sz="2800" spc="-5" dirty="0">
                <a:latin typeface="Arial"/>
                <a:cs typeface="Arial"/>
              </a:rPr>
              <a:t>cryptanalysis harder since the letter  frequency distribution </a:t>
            </a:r>
            <a:r>
              <a:rPr sz="2800" spc="-10" dirty="0">
                <a:latin typeface="Arial"/>
                <a:cs typeface="Arial"/>
              </a:rPr>
              <a:t>will </a:t>
            </a:r>
            <a:r>
              <a:rPr sz="2800" spc="-5" dirty="0">
                <a:latin typeface="Arial"/>
                <a:cs typeface="Arial"/>
              </a:rPr>
              <a:t>be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flatter.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8729" y="497840"/>
            <a:ext cx="406209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Vigenère</a:t>
            </a:r>
            <a:r>
              <a:rPr sz="4000" spc="-85" dirty="0"/>
              <a:t> </a:t>
            </a:r>
            <a:r>
              <a:rPr sz="4000" spc="-5" dirty="0"/>
              <a:t>Cipher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530350"/>
            <a:ext cx="8060055" cy="448691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367665" algn="l"/>
                <a:tab pos="368300" algn="l"/>
              </a:tabLst>
            </a:pPr>
            <a:r>
              <a:rPr sz="3200" dirty="0">
                <a:latin typeface="Arial"/>
                <a:cs typeface="Arial"/>
              </a:rPr>
              <a:t>Simplest </a:t>
            </a:r>
            <a:r>
              <a:rPr sz="3200" spc="-5" dirty="0">
                <a:latin typeface="Arial"/>
                <a:cs typeface="Arial"/>
              </a:rPr>
              <a:t>polyalphabetic substitution </a:t>
            </a:r>
            <a:r>
              <a:rPr sz="3200" dirty="0">
                <a:latin typeface="Arial"/>
                <a:cs typeface="Arial"/>
              </a:rPr>
              <a:t>cipher</a:t>
            </a:r>
            <a:endParaRPr sz="320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67665" algn="l"/>
                <a:tab pos="368300" algn="l"/>
              </a:tabLst>
            </a:pPr>
            <a:r>
              <a:rPr sz="3200" dirty="0">
                <a:latin typeface="Arial"/>
                <a:cs typeface="Arial"/>
              </a:rPr>
              <a:t>Consider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set of </a:t>
            </a:r>
            <a:r>
              <a:rPr sz="3200" spc="-5" dirty="0">
                <a:latin typeface="Arial"/>
                <a:cs typeface="Arial"/>
              </a:rPr>
              <a:t>all </a:t>
            </a:r>
            <a:r>
              <a:rPr sz="3200" dirty="0">
                <a:latin typeface="Arial"/>
                <a:cs typeface="Arial"/>
              </a:rPr>
              <a:t>Caesar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ciphers:</a:t>
            </a:r>
            <a:endParaRPr sz="3200">
              <a:latin typeface="Arial"/>
              <a:cs typeface="Arial"/>
            </a:endParaRPr>
          </a:p>
          <a:p>
            <a:pPr marL="1604010">
              <a:lnSpc>
                <a:spcPct val="100000"/>
              </a:lnSpc>
              <a:spcBef>
                <a:spcPts val="350"/>
              </a:spcBef>
            </a:pPr>
            <a:r>
              <a:rPr sz="3200" dirty="0">
                <a:latin typeface="Arial"/>
                <a:cs typeface="Arial"/>
              </a:rPr>
              <a:t>{ </a:t>
            </a:r>
            <a:r>
              <a:rPr sz="3200" spc="-140" dirty="0">
                <a:latin typeface="Arial"/>
                <a:cs typeface="Arial"/>
              </a:rPr>
              <a:t>C</a:t>
            </a:r>
            <a:r>
              <a:rPr sz="2775" spc="-209" baseline="-24024" dirty="0">
                <a:latin typeface="Arial"/>
                <a:cs typeface="Arial"/>
              </a:rPr>
              <a:t>a</a:t>
            </a:r>
            <a:r>
              <a:rPr sz="3200" spc="-140" dirty="0">
                <a:latin typeface="Arial"/>
                <a:cs typeface="Arial"/>
              </a:rPr>
              <a:t>, </a:t>
            </a:r>
            <a:r>
              <a:rPr sz="3200" spc="-145" dirty="0">
                <a:latin typeface="Arial"/>
                <a:cs typeface="Arial"/>
              </a:rPr>
              <a:t>C</a:t>
            </a:r>
            <a:r>
              <a:rPr sz="2775" spc="-217" baseline="-24024" dirty="0">
                <a:latin typeface="Arial"/>
                <a:cs typeface="Arial"/>
              </a:rPr>
              <a:t>b</a:t>
            </a:r>
            <a:r>
              <a:rPr sz="3200" spc="-145" dirty="0">
                <a:latin typeface="Arial"/>
                <a:cs typeface="Arial"/>
              </a:rPr>
              <a:t>, </a:t>
            </a:r>
            <a:r>
              <a:rPr sz="3200" spc="-130" dirty="0">
                <a:latin typeface="Arial"/>
                <a:cs typeface="Arial"/>
              </a:rPr>
              <a:t>C</a:t>
            </a:r>
            <a:r>
              <a:rPr sz="2775" spc="-195" baseline="-24024" dirty="0">
                <a:latin typeface="Arial"/>
                <a:cs typeface="Arial"/>
              </a:rPr>
              <a:t>c</a:t>
            </a:r>
            <a:r>
              <a:rPr sz="3200" spc="-130" dirty="0">
                <a:latin typeface="Arial"/>
                <a:cs typeface="Arial"/>
              </a:rPr>
              <a:t>, </a:t>
            </a:r>
            <a:r>
              <a:rPr sz="3200" spc="-5" dirty="0">
                <a:latin typeface="Arial"/>
                <a:cs typeface="Arial"/>
              </a:rPr>
              <a:t>..., </a:t>
            </a:r>
            <a:r>
              <a:rPr sz="3200" spc="-180" dirty="0">
                <a:latin typeface="Arial"/>
                <a:cs typeface="Arial"/>
              </a:rPr>
              <a:t>C</a:t>
            </a:r>
            <a:r>
              <a:rPr sz="2775" spc="-270" baseline="-24024" dirty="0">
                <a:latin typeface="Arial"/>
                <a:cs typeface="Arial"/>
              </a:rPr>
              <a:t>z</a:t>
            </a:r>
            <a:r>
              <a:rPr sz="2775" spc="44" baseline="-2402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}</a:t>
            </a:r>
            <a:endParaRPr sz="320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950"/>
              </a:spcBef>
              <a:buChar char="•"/>
              <a:tabLst>
                <a:tab pos="367665" algn="l"/>
                <a:tab pos="368300" algn="l"/>
              </a:tabLst>
            </a:pPr>
            <a:r>
              <a:rPr sz="3200" spc="-5" dirty="0">
                <a:latin typeface="Arial"/>
                <a:cs typeface="Arial"/>
              </a:rPr>
              <a:t>Key: </a:t>
            </a:r>
            <a:r>
              <a:rPr sz="3200" dirty="0">
                <a:latin typeface="Arial"/>
                <a:cs typeface="Arial"/>
              </a:rPr>
              <a:t>e.g.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security</a:t>
            </a:r>
            <a:endParaRPr sz="3200">
              <a:latin typeface="Arial"/>
              <a:cs typeface="Arial"/>
            </a:endParaRPr>
          </a:p>
          <a:p>
            <a:pPr marL="368300" marR="337820" indent="-342900">
              <a:lnSpc>
                <a:spcPct val="100000"/>
              </a:lnSpc>
              <a:spcBef>
                <a:spcPts val="450"/>
              </a:spcBef>
              <a:buChar char="•"/>
              <a:tabLst>
                <a:tab pos="367665" algn="l"/>
                <a:tab pos="368300" algn="l"/>
              </a:tabLst>
            </a:pPr>
            <a:r>
              <a:rPr sz="4800" spc="-7" baseline="1736" dirty="0">
                <a:latin typeface="Arial"/>
                <a:cs typeface="Arial"/>
              </a:rPr>
              <a:t>Encrypt </a:t>
            </a:r>
            <a:r>
              <a:rPr sz="4800" baseline="1736" dirty="0">
                <a:latin typeface="Arial"/>
                <a:cs typeface="Arial"/>
              </a:rPr>
              <a:t>each </a:t>
            </a:r>
            <a:r>
              <a:rPr sz="4800" spc="-7" baseline="1736" dirty="0">
                <a:latin typeface="Arial"/>
                <a:cs typeface="Arial"/>
              </a:rPr>
              <a:t>letter </a:t>
            </a:r>
            <a:r>
              <a:rPr sz="4800" baseline="1736" dirty="0">
                <a:latin typeface="Arial"/>
                <a:cs typeface="Arial"/>
              </a:rPr>
              <a:t>using </a:t>
            </a:r>
            <a:r>
              <a:rPr sz="4800" spc="-157" baseline="1736" dirty="0">
                <a:latin typeface="Arial"/>
                <a:cs typeface="Arial"/>
              </a:rPr>
              <a:t>C</a:t>
            </a:r>
            <a:r>
              <a:rPr sz="2775" spc="-157" baseline="-2102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4800" spc="-157" baseline="1736" dirty="0">
                <a:latin typeface="Arial"/>
                <a:cs typeface="Arial"/>
              </a:rPr>
              <a:t>, </a:t>
            </a:r>
            <a:r>
              <a:rPr sz="4800" spc="-217" baseline="1736" dirty="0">
                <a:latin typeface="Arial"/>
                <a:cs typeface="Arial"/>
              </a:rPr>
              <a:t>C</a:t>
            </a:r>
            <a:r>
              <a:rPr sz="2775" spc="-217" baseline="-2102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4800" spc="-217" baseline="1736" dirty="0">
                <a:latin typeface="Arial"/>
                <a:cs typeface="Arial"/>
              </a:rPr>
              <a:t>, </a:t>
            </a:r>
            <a:r>
              <a:rPr sz="4800" spc="-187" baseline="1736" dirty="0">
                <a:latin typeface="Arial"/>
                <a:cs typeface="Arial"/>
              </a:rPr>
              <a:t>C</a:t>
            </a:r>
            <a:r>
              <a:rPr sz="2775" spc="-187" baseline="-2102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4800" spc="-187" baseline="1736" dirty="0">
                <a:latin typeface="Arial"/>
                <a:cs typeface="Arial"/>
              </a:rPr>
              <a:t>, </a:t>
            </a:r>
            <a:r>
              <a:rPr sz="4800" spc="-217" baseline="1736" dirty="0">
                <a:latin typeface="Arial"/>
                <a:cs typeface="Arial"/>
              </a:rPr>
              <a:t>C</a:t>
            </a:r>
            <a:r>
              <a:rPr sz="2775" spc="-217" baseline="-21021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4800" spc="-217" baseline="1736" dirty="0">
                <a:latin typeface="Arial"/>
                <a:cs typeface="Arial"/>
              </a:rPr>
              <a:t>,</a:t>
            </a:r>
            <a:r>
              <a:rPr sz="4800" spc="-412" baseline="1736" dirty="0">
                <a:latin typeface="Arial"/>
                <a:cs typeface="Arial"/>
              </a:rPr>
              <a:t> </a:t>
            </a:r>
            <a:r>
              <a:rPr sz="4800" spc="-127" baseline="1736" dirty="0">
                <a:latin typeface="Arial"/>
                <a:cs typeface="Arial"/>
              </a:rPr>
              <a:t>C</a:t>
            </a:r>
            <a:r>
              <a:rPr sz="2775" spc="-127" baseline="-2102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4800" spc="-127" baseline="1736" dirty="0">
                <a:latin typeface="Arial"/>
                <a:cs typeface="Arial"/>
              </a:rPr>
              <a:t>, 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C</a:t>
            </a:r>
            <a:r>
              <a:rPr sz="2775" spc="-89" baseline="-2402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200" spc="-60" dirty="0">
                <a:latin typeface="Arial"/>
                <a:cs typeface="Arial"/>
              </a:rPr>
              <a:t>, </a:t>
            </a:r>
            <a:r>
              <a:rPr sz="3200" spc="-70" dirty="0">
                <a:latin typeface="Arial"/>
                <a:cs typeface="Arial"/>
              </a:rPr>
              <a:t>C</a:t>
            </a:r>
            <a:r>
              <a:rPr sz="2775" spc="-104" baseline="-24024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200" spc="-70" dirty="0">
                <a:latin typeface="Arial"/>
                <a:cs typeface="Arial"/>
              </a:rPr>
              <a:t>, </a:t>
            </a:r>
            <a:r>
              <a:rPr sz="3200" spc="-195" dirty="0">
                <a:latin typeface="Arial"/>
                <a:cs typeface="Arial"/>
              </a:rPr>
              <a:t>C</a:t>
            </a:r>
            <a:r>
              <a:rPr sz="2775" spc="-292" baseline="-24024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775" spc="179" baseline="-2402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in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turn.</a:t>
            </a:r>
            <a:endParaRPr sz="320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880"/>
              </a:spcBef>
              <a:buChar char="•"/>
              <a:tabLst>
                <a:tab pos="367665" algn="l"/>
                <a:tab pos="368300" algn="l"/>
              </a:tabLst>
            </a:pPr>
            <a:r>
              <a:rPr sz="3200" dirty="0">
                <a:latin typeface="Arial"/>
                <a:cs typeface="Arial"/>
              </a:rPr>
              <a:t>Repeat </a:t>
            </a:r>
            <a:r>
              <a:rPr sz="3200" spc="-5" dirty="0">
                <a:latin typeface="Arial"/>
                <a:cs typeface="Arial"/>
              </a:rPr>
              <a:t>from start after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C</a:t>
            </a:r>
            <a:r>
              <a:rPr sz="2775" spc="-165" baseline="-24024" dirty="0">
                <a:latin typeface="Arial"/>
                <a:cs typeface="Arial"/>
              </a:rPr>
              <a:t>y</a:t>
            </a:r>
            <a:r>
              <a:rPr sz="3200" spc="-11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940"/>
              </a:spcBef>
              <a:buChar char="•"/>
              <a:tabLst>
                <a:tab pos="367665" algn="l"/>
                <a:tab pos="368300" algn="l"/>
              </a:tabLst>
            </a:pPr>
            <a:r>
              <a:rPr sz="3200" spc="-5" dirty="0">
                <a:latin typeface="Arial"/>
                <a:cs typeface="Arial"/>
              </a:rPr>
              <a:t>Decryption </a:t>
            </a:r>
            <a:r>
              <a:rPr sz="3200" dirty="0">
                <a:latin typeface="Arial"/>
                <a:cs typeface="Arial"/>
              </a:rPr>
              <a:t>simply </a:t>
            </a:r>
            <a:r>
              <a:rPr sz="3200" spc="-5" dirty="0">
                <a:latin typeface="Arial"/>
                <a:cs typeface="Arial"/>
              </a:rPr>
              <a:t>works in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reverse.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228600" y="2143651"/>
            <a:ext cx="8686801" cy="4083955"/>
          </a:xfrm>
          <a:prstGeom prst="rect">
            <a:avLst/>
          </a:prstGeom>
        </p:spPr>
        <p:txBody>
          <a:bodyPr wrap="square" lIns="82058" tIns="41029" rIns="82058" bIns="41029">
            <a:spAutoFit/>
          </a:bodyPr>
          <a:lstStyle/>
          <a:p>
            <a:pPr algn="ctr"/>
            <a:r>
              <a:rPr lang="en-IN" sz="4000" dirty="0">
                <a:solidFill>
                  <a:srgbClr val="000000"/>
                </a:solidFill>
                <a:effectLst/>
                <a:latin typeface="TimesNewRoman,Bold"/>
                <a:ea typeface="Calibri" panose="020F0502020204030204" pitchFamily="34" charset="0"/>
                <a:cs typeface="TimesNewRoman,Bold"/>
              </a:rPr>
              <a:t>Lecture – 3</a:t>
            </a:r>
          </a:p>
          <a:p>
            <a:pPr algn="ctr"/>
            <a:endParaRPr lang="en-IN" sz="4000" dirty="0">
              <a:solidFill>
                <a:srgbClr val="000000"/>
              </a:solidFill>
              <a:latin typeface="TimesNewRoman,Bold"/>
              <a:cs typeface="Times New Roman" pitchFamily="18" charset="0"/>
            </a:endParaRPr>
          </a:p>
          <a:p>
            <a:pPr algn="ctr"/>
            <a:r>
              <a:rPr lang="en-US" sz="4800" spc="-280" dirty="0"/>
              <a:t>Substitution </a:t>
            </a:r>
            <a:r>
              <a:rPr lang="id-ID" sz="4800" spc="-225" dirty="0"/>
              <a:t>Techniques</a:t>
            </a:r>
            <a:endParaRPr lang="id-ID" sz="2400" spc="-225" dirty="0"/>
          </a:p>
          <a:p>
            <a:pPr algn="ctr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0" name="Picture 5" descr="C:\Users\Bhangu\Desktop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1637" y="605118"/>
            <a:ext cx="3186545" cy="1178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6553200"/>
            <a:ext cx="914400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www. </a:t>
            </a:r>
            <a:r>
              <a:rPr lang="en-US" dirty="0" err="1">
                <a:solidFill>
                  <a:prstClr val="white"/>
                </a:solidFill>
              </a:rPr>
              <a:t>cuchd.in</a:t>
            </a:r>
            <a:r>
              <a:rPr lang="en-US" dirty="0">
                <a:solidFill>
                  <a:prstClr val="white"/>
                </a:solidFill>
              </a:rPr>
              <a:t>                                                                                       Campus : </a:t>
            </a:r>
            <a:r>
              <a:rPr lang="en-US" dirty="0" err="1">
                <a:solidFill>
                  <a:prstClr val="white"/>
                </a:solidFill>
              </a:rPr>
              <a:t>Gharaun</a:t>
            </a:r>
            <a:r>
              <a:rPr lang="en-US" dirty="0">
                <a:solidFill>
                  <a:prstClr val="white"/>
                </a:solidFill>
              </a:rPr>
              <a:t>, </a:t>
            </a:r>
            <a:r>
              <a:rPr lang="en-US" dirty="0" err="1">
                <a:solidFill>
                  <a:prstClr val="white"/>
                </a:solidFill>
              </a:rPr>
              <a:t>Mohali</a:t>
            </a: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4260" y="497840"/>
            <a:ext cx="701103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Example </a:t>
            </a:r>
            <a:r>
              <a:rPr sz="3600" spc="-5" dirty="0"/>
              <a:t>of Vigenère</a:t>
            </a:r>
            <a:r>
              <a:rPr sz="3600" spc="-35" dirty="0"/>
              <a:t> </a:t>
            </a:r>
            <a:r>
              <a:rPr sz="3600" spc="-5" dirty="0"/>
              <a:t>Cipher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148840"/>
            <a:ext cx="7798434" cy="2325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2032635" algn="l"/>
              </a:tabLst>
            </a:pPr>
            <a:r>
              <a:rPr sz="2800" spc="-10" dirty="0">
                <a:latin typeface="Arial"/>
                <a:cs typeface="Arial"/>
              </a:rPr>
              <a:t>Keyword:	</a:t>
            </a:r>
            <a:r>
              <a:rPr sz="2800" i="1" spc="-5" dirty="0">
                <a:latin typeface="Arial"/>
                <a:cs typeface="Arial"/>
              </a:rPr>
              <a:t>deceptive</a:t>
            </a:r>
            <a:endParaRPr sz="2800">
              <a:latin typeface="Arial"/>
              <a:cs typeface="Arial"/>
            </a:endParaRPr>
          </a:p>
          <a:p>
            <a:pPr marL="469900" marR="5080">
              <a:lnSpc>
                <a:spcPts val="4920"/>
              </a:lnSpc>
              <a:spcBef>
                <a:spcPts val="490"/>
              </a:spcBef>
              <a:tabLst>
                <a:tab pos="2846705" algn="l"/>
              </a:tabLst>
            </a:pPr>
            <a:r>
              <a:rPr sz="2400" dirty="0">
                <a:latin typeface="Courier New"/>
                <a:cs typeface="Courier New"/>
              </a:rPr>
              <a:t>key:	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2400" spc="-5" dirty="0">
                <a:solidFill>
                  <a:srgbClr val="006FBF"/>
                </a:solidFill>
                <a:latin typeface="Courier New"/>
                <a:cs typeface="Courier New"/>
              </a:rPr>
              <a:t>e</a:t>
            </a:r>
            <a:r>
              <a:rPr sz="2400" spc="-5" dirty="0">
                <a:latin typeface="Courier New"/>
                <a:cs typeface="Courier New"/>
              </a:rPr>
              <a:t>ceptive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2400" spc="-5" dirty="0">
                <a:solidFill>
                  <a:srgbClr val="006FBF"/>
                </a:solidFill>
                <a:latin typeface="Courier New"/>
                <a:cs typeface="Courier New"/>
              </a:rPr>
              <a:t>e</a:t>
            </a:r>
            <a:r>
              <a:rPr sz="2400" spc="-5" dirty="0">
                <a:latin typeface="Courier New"/>
                <a:cs typeface="Courier New"/>
              </a:rPr>
              <a:t>ceptive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2400" spc="-5" dirty="0">
                <a:solidFill>
                  <a:srgbClr val="006FBF"/>
                </a:solidFill>
                <a:latin typeface="Courier New"/>
                <a:cs typeface="Courier New"/>
              </a:rPr>
              <a:t>e</a:t>
            </a:r>
            <a:r>
              <a:rPr sz="2400" spc="-5" dirty="0">
                <a:latin typeface="Courier New"/>
                <a:cs typeface="Courier New"/>
              </a:rPr>
              <a:t>ceptive  </a:t>
            </a:r>
            <a:r>
              <a:rPr sz="2400" dirty="0">
                <a:latin typeface="Courier New"/>
                <a:cs typeface="Courier New"/>
              </a:rPr>
              <a:t>plaintext: 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2400" spc="-5" dirty="0">
                <a:solidFill>
                  <a:srgbClr val="006FBF"/>
                </a:solidFill>
                <a:latin typeface="Courier New"/>
                <a:cs typeface="Courier New"/>
              </a:rPr>
              <a:t>e</a:t>
            </a:r>
            <a:r>
              <a:rPr sz="2400" spc="-5" dirty="0">
                <a:latin typeface="Courier New"/>
                <a:cs typeface="Courier New"/>
              </a:rPr>
              <a:t>aredisc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400" spc="-5" dirty="0">
                <a:solidFill>
                  <a:srgbClr val="006FBF"/>
                </a:solidFill>
                <a:latin typeface="Courier New"/>
                <a:cs typeface="Courier New"/>
              </a:rPr>
              <a:t>v</a:t>
            </a:r>
            <a:r>
              <a:rPr sz="2400" spc="-5" dirty="0">
                <a:latin typeface="Courier New"/>
                <a:cs typeface="Courier New"/>
              </a:rPr>
              <a:t>eredsa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2400" spc="-5" dirty="0">
                <a:solidFill>
                  <a:srgbClr val="006FBF"/>
                </a:solidFill>
                <a:latin typeface="Courier New"/>
                <a:cs typeface="Courier New"/>
              </a:rPr>
              <a:t>e</a:t>
            </a:r>
            <a:r>
              <a:rPr sz="2400" spc="-5" dirty="0">
                <a:latin typeface="Courier New"/>
                <a:cs typeface="Courier New"/>
              </a:rPr>
              <a:t>yourself  </a:t>
            </a:r>
            <a:r>
              <a:rPr sz="2400" dirty="0">
                <a:latin typeface="Courier New"/>
                <a:cs typeface="Courier New"/>
              </a:rPr>
              <a:t>ciphertext: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Z</a:t>
            </a:r>
            <a:r>
              <a:rPr sz="2400" spc="-5" dirty="0">
                <a:solidFill>
                  <a:srgbClr val="006FBF"/>
                </a:solidFill>
                <a:latin typeface="Courier New"/>
                <a:cs typeface="Courier New"/>
              </a:rPr>
              <a:t>I</a:t>
            </a:r>
            <a:r>
              <a:rPr sz="2400" spc="-5" dirty="0">
                <a:latin typeface="Courier New"/>
                <a:cs typeface="Courier New"/>
              </a:rPr>
              <a:t>CVTWQNG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2400" spc="-5" dirty="0">
                <a:solidFill>
                  <a:srgbClr val="006FBF"/>
                </a:solidFill>
                <a:latin typeface="Courier New"/>
                <a:cs typeface="Courier New"/>
              </a:rPr>
              <a:t>Z</a:t>
            </a:r>
            <a:r>
              <a:rPr sz="2400" spc="-5" dirty="0">
                <a:latin typeface="Courier New"/>
                <a:cs typeface="Courier New"/>
              </a:rPr>
              <a:t>GVTWAVZ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2400" spc="-5" dirty="0">
                <a:solidFill>
                  <a:srgbClr val="006FBF"/>
                </a:solidFill>
                <a:latin typeface="Courier New"/>
                <a:cs typeface="Courier New"/>
              </a:rPr>
              <a:t>C</a:t>
            </a:r>
            <a:r>
              <a:rPr sz="2400" spc="-5" dirty="0">
                <a:latin typeface="Courier New"/>
                <a:cs typeface="Courier New"/>
              </a:rPr>
              <a:t>QYGLMGJ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9489" y="497840"/>
            <a:ext cx="71386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Security of Vigenère</a:t>
            </a:r>
            <a:r>
              <a:rPr sz="3600" spc="-40" dirty="0"/>
              <a:t> </a:t>
            </a:r>
            <a:r>
              <a:rPr sz="3600" spc="-5" dirty="0"/>
              <a:t>Ciphers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550670"/>
            <a:ext cx="8566150" cy="466979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55600" marR="750570" indent="-342900">
              <a:lnSpc>
                <a:spcPct val="7990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latin typeface="Arial"/>
                <a:cs typeface="Arial"/>
              </a:rPr>
              <a:t>There </a:t>
            </a:r>
            <a:r>
              <a:rPr sz="2700" spc="-5" dirty="0">
                <a:latin typeface="Arial"/>
                <a:cs typeface="Arial"/>
              </a:rPr>
              <a:t>are multiple </a:t>
            </a:r>
            <a:r>
              <a:rPr sz="2700" dirty="0">
                <a:latin typeface="Arial"/>
                <a:cs typeface="Arial"/>
              </a:rPr>
              <a:t>(how </a:t>
            </a:r>
            <a:r>
              <a:rPr sz="2700" spc="-5" dirty="0">
                <a:latin typeface="Arial"/>
                <a:cs typeface="Arial"/>
              </a:rPr>
              <a:t>many?) ciphertext letters  corresponding </a:t>
            </a:r>
            <a:r>
              <a:rPr sz="2700" dirty="0">
                <a:latin typeface="Arial"/>
                <a:cs typeface="Arial"/>
              </a:rPr>
              <a:t>to </a:t>
            </a:r>
            <a:r>
              <a:rPr sz="2700" spc="-5" dirty="0">
                <a:latin typeface="Arial"/>
                <a:cs typeface="Arial"/>
              </a:rPr>
              <a:t>each </a:t>
            </a:r>
            <a:r>
              <a:rPr sz="2700" spc="-10" dirty="0">
                <a:latin typeface="Arial"/>
                <a:cs typeface="Arial"/>
              </a:rPr>
              <a:t>plaintext</a:t>
            </a:r>
            <a:r>
              <a:rPr sz="2700" spc="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letter.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6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latin typeface="Arial"/>
                <a:cs typeface="Arial"/>
              </a:rPr>
              <a:t>So, </a:t>
            </a:r>
            <a:r>
              <a:rPr sz="2700" spc="-5" dirty="0">
                <a:latin typeface="Arial"/>
                <a:cs typeface="Arial"/>
              </a:rPr>
              <a:t>letter frequencies are obscured </a:t>
            </a:r>
            <a:r>
              <a:rPr sz="2700" spc="-10" dirty="0">
                <a:latin typeface="Arial"/>
                <a:cs typeface="Arial"/>
              </a:rPr>
              <a:t>but </a:t>
            </a:r>
            <a:r>
              <a:rPr sz="2700" spc="-5" dirty="0">
                <a:latin typeface="Arial"/>
                <a:cs typeface="Arial"/>
              </a:rPr>
              <a:t>not totally</a:t>
            </a:r>
            <a:r>
              <a:rPr sz="2700" spc="7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lost.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6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latin typeface="Arial"/>
                <a:cs typeface="Arial"/>
              </a:rPr>
              <a:t>To </a:t>
            </a:r>
            <a:r>
              <a:rPr sz="2700" spc="-5" dirty="0">
                <a:latin typeface="Arial"/>
                <a:cs typeface="Arial"/>
              </a:rPr>
              <a:t>break </a:t>
            </a:r>
            <a:r>
              <a:rPr sz="2700" spc="-10" dirty="0">
                <a:latin typeface="Arial"/>
                <a:cs typeface="Arial"/>
              </a:rPr>
              <a:t>Vigenere</a:t>
            </a:r>
            <a:r>
              <a:rPr sz="2700" spc="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cipher:</a:t>
            </a:r>
            <a:endParaRPr sz="2700">
              <a:latin typeface="Arial"/>
              <a:cs typeface="Arial"/>
            </a:endParaRPr>
          </a:p>
          <a:p>
            <a:pPr marL="927100" lvl="1" indent="-514350">
              <a:lnSpc>
                <a:spcPct val="100000"/>
              </a:lnSpc>
              <a:spcBef>
                <a:spcPts val="2690"/>
              </a:spcBef>
              <a:buAutoNum type="arabicPeriod"/>
              <a:tabLst>
                <a:tab pos="926465" algn="l"/>
                <a:tab pos="927100" algn="l"/>
                <a:tab pos="4839335" algn="l"/>
              </a:tabLst>
            </a:pPr>
            <a:r>
              <a:rPr sz="2400" dirty="0">
                <a:latin typeface="Arial"/>
                <a:cs typeface="Arial"/>
              </a:rPr>
              <a:t>Try to </a:t>
            </a:r>
            <a:r>
              <a:rPr sz="2400" spc="-10" dirty="0">
                <a:latin typeface="Arial"/>
                <a:cs typeface="Arial"/>
              </a:rPr>
              <a:t>guess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key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length.	</a:t>
            </a:r>
            <a:r>
              <a:rPr sz="2400" spc="-5" dirty="0">
                <a:latin typeface="Arial"/>
                <a:cs typeface="Arial"/>
              </a:rPr>
              <a:t>How?</a:t>
            </a:r>
            <a:endParaRPr sz="2400">
              <a:latin typeface="Arial"/>
              <a:cs typeface="Arial"/>
            </a:endParaRPr>
          </a:p>
          <a:p>
            <a:pPr marL="927100" marR="673735" lvl="1" indent="-514350">
              <a:lnSpc>
                <a:spcPct val="130000"/>
              </a:lnSpc>
              <a:spcBef>
                <a:spcPts val="595"/>
              </a:spcBef>
              <a:buAutoNum type="arabicPeriod"/>
              <a:tabLst>
                <a:tab pos="926465" algn="l"/>
                <a:tab pos="927100" algn="l"/>
                <a:tab pos="2248535" algn="l"/>
              </a:tabLst>
            </a:pP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key </a:t>
            </a:r>
            <a:r>
              <a:rPr sz="2400" spc="-10" dirty="0">
                <a:latin typeface="Arial"/>
                <a:cs typeface="Arial"/>
              </a:rPr>
              <a:t>length </a:t>
            </a:r>
            <a:r>
              <a:rPr sz="2400" spc="-5" dirty="0">
                <a:latin typeface="Arial"/>
                <a:cs typeface="Arial"/>
              </a:rPr>
              <a:t>is N, the </a:t>
            </a:r>
            <a:r>
              <a:rPr sz="2400" spc="-10" dirty="0">
                <a:latin typeface="Arial"/>
                <a:cs typeface="Arial"/>
              </a:rPr>
              <a:t>cipher </a:t>
            </a:r>
            <a:r>
              <a:rPr sz="2400" spc="-5" dirty="0">
                <a:latin typeface="Arial"/>
                <a:cs typeface="Arial"/>
              </a:rPr>
              <a:t>consists </a:t>
            </a:r>
            <a:r>
              <a:rPr sz="2400" dirty="0">
                <a:latin typeface="Arial"/>
                <a:cs typeface="Arial"/>
              </a:rPr>
              <a:t>of N </a:t>
            </a:r>
            <a:r>
              <a:rPr sz="2400" spc="-5" dirty="0">
                <a:latin typeface="Arial"/>
                <a:cs typeface="Arial"/>
              </a:rPr>
              <a:t>Caesar  ciphers.	</a:t>
            </a:r>
            <a:r>
              <a:rPr sz="2400" spc="-10" dirty="0">
                <a:latin typeface="Arial"/>
                <a:cs typeface="Arial"/>
              </a:rPr>
              <a:t>Plaintext </a:t>
            </a:r>
            <a:r>
              <a:rPr sz="2400" spc="-5" dirty="0">
                <a:latin typeface="Arial"/>
                <a:cs typeface="Arial"/>
              </a:rPr>
              <a:t>letters at positions </a:t>
            </a:r>
            <a:r>
              <a:rPr sz="2400" dirty="0">
                <a:latin typeface="Arial"/>
                <a:cs typeface="Arial"/>
              </a:rPr>
              <a:t>k, </a:t>
            </a:r>
            <a:r>
              <a:rPr sz="2400" spc="-5" dirty="0">
                <a:latin typeface="Arial"/>
                <a:cs typeface="Arial"/>
              </a:rPr>
              <a:t>N+k, 2N+k,  3N+k, etc., are encoded by </a:t>
            </a:r>
            <a:r>
              <a:rPr sz="2400" dirty="0">
                <a:latin typeface="Arial"/>
                <a:cs typeface="Arial"/>
              </a:rPr>
              <a:t>the same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cipher.</a:t>
            </a:r>
            <a:endParaRPr sz="2400">
              <a:latin typeface="Arial"/>
              <a:cs typeface="Arial"/>
            </a:endParaRPr>
          </a:p>
          <a:p>
            <a:pPr marL="927100" lvl="1" indent="-514350">
              <a:lnSpc>
                <a:spcPct val="100000"/>
              </a:lnSpc>
              <a:spcBef>
                <a:spcPts val="146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400" spc="-5" dirty="0">
                <a:latin typeface="Arial"/>
                <a:cs typeface="Arial"/>
              </a:rPr>
              <a:t>Attack each </a:t>
            </a:r>
            <a:r>
              <a:rPr sz="2400" spc="-10" dirty="0">
                <a:latin typeface="Arial"/>
                <a:cs typeface="Arial"/>
              </a:rPr>
              <a:t>individual </a:t>
            </a:r>
            <a:r>
              <a:rPr sz="2400" spc="-5" dirty="0">
                <a:latin typeface="Arial"/>
                <a:cs typeface="Arial"/>
              </a:rPr>
              <a:t>cipher 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before.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8589" y="497840"/>
            <a:ext cx="629475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Guessing </a:t>
            </a:r>
            <a:r>
              <a:rPr sz="4000" spc="-10" dirty="0"/>
              <a:t>the </a:t>
            </a:r>
            <a:r>
              <a:rPr sz="4000" spc="-5" dirty="0"/>
              <a:t>Key</a:t>
            </a:r>
            <a:r>
              <a:rPr sz="4000" spc="-70" dirty="0"/>
              <a:t> </a:t>
            </a:r>
            <a:r>
              <a:rPr sz="4000" spc="-5" dirty="0"/>
              <a:t>Length</a:t>
            </a:r>
          </a:p>
        </p:txBody>
      </p:sp>
      <p:sp>
        <p:nvSpPr>
          <p:cNvPr id="3" name="object 4"/>
          <p:cNvSpPr txBox="1"/>
          <p:nvPr/>
        </p:nvSpPr>
        <p:spPr>
          <a:xfrm>
            <a:off x="878839" y="1593850"/>
            <a:ext cx="7369175" cy="332612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459"/>
              </a:spcBef>
              <a:tabLst>
                <a:tab pos="1719580" algn="l"/>
              </a:tabLst>
            </a:pPr>
            <a:r>
              <a:rPr sz="2600" spc="-5" dirty="0">
                <a:latin typeface="Arial"/>
                <a:cs typeface="Arial"/>
              </a:rPr>
              <a:t>Main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idea:	Plaintext </a:t>
            </a:r>
            <a:r>
              <a:rPr sz="2600" spc="-10" dirty="0">
                <a:latin typeface="Arial"/>
                <a:cs typeface="Arial"/>
              </a:rPr>
              <a:t>words </a:t>
            </a:r>
            <a:r>
              <a:rPr sz="2600" dirty="0">
                <a:latin typeface="Arial"/>
                <a:cs typeface="Arial"/>
              </a:rPr>
              <a:t>separated </a:t>
            </a:r>
            <a:r>
              <a:rPr sz="2600" spc="5" dirty="0">
                <a:latin typeface="Arial"/>
                <a:cs typeface="Arial"/>
              </a:rPr>
              <a:t>by </a:t>
            </a:r>
            <a:r>
              <a:rPr sz="2600" spc="-5" dirty="0">
                <a:latin typeface="Arial"/>
                <a:cs typeface="Arial"/>
              </a:rPr>
              <a:t>multiples 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key </a:t>
            </a:r>
            <a:r>
              <a:rPr sz="2600" spc="-5" dirty="0">
                <a:latin typeface="Arial"/>
                <a:cs typeface="Arial"/>
              </a:rPr>
              <a:t>length are </a:t>
            </a:r>
            <a:r>
              <a:rPr sz="2600" dirty="0">
                <a:latin typeface="Arial"/>
                <a:cs typeface="Arial"/>
              </a:rPr>
              <a:t>encoded </a:t>
            </a:r>
            <a:r>
              <a:rPr sz="2600" spc="-5" dirty="0">
                <a:latin typeface="Arial"/>
                <a:cs typeface="Arial"/>
              </a:rPr>
              <a:t>in the </a:t>
            </a:r>
            <a:r>
              <a:rPr sz="2600" spc="5" dirty="0">
                <a:latin typeface="Arial"/>
                <a:cs typeface="Arial"/>
              </a:rPr>
              <a:t>same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way.</a:t>
            </a:r>
            <a:endParaRPr sz="2600">
              <a:latin typeface="Arial"/>
              <a:cs typeface="Arial"/>
            </a:endParaRPr>
          </a:p>
          <a:p>
            <a:pPr marL="12700" marR="41275">
              <a:lnSpc>
                <a:spcPct val="89900"/>
              </a:lnSpc>
              <a:spcBef>
                <a:spcPts val="615"/>
              </a:spcBef>
            </a:pPr>
            <a:r>
              <a:rPr sz="2600" spc="-5" dirty="0">
                <a:latin typeface="Arial"/>
                <a:cs typeface="Arial"/>
              </a:rPr>
              <a:t>In </a:t>
            </a:r>
            <a:r>
              <a:rPr sz="2600" dirty="0">
                <a:latin typeface="Arial"/>
                <a:cs typeface="Arial"/>
              </a:rPr>
              <a:t>our </a:t>
            </a:r>
            <a:r>
              <a:rPr sz="2600" spc="-5" dirty="0">
                <a:latin typeface="Arial"/>
                <a:cs typeface="Arial"/>
              </a:rPr>
              <a:t>example, if plaintext </a:t>
            </a:r>
            <a:r>
              <a:rPr sz="2600" dirty="0">
                <a:latin typeface="Arial"/>
                <a:cs typeface="Arial"/>
              </a:rPr>
              <a:t>= </a:t>
            </a:r>
            <a:r>
              <a:rPr sz="2600" spc="-10" dirty="0">
                <a:latin typeface="Arial"/>
                <a:cs typeface="Arial"/>
              </a:rPr>
              <a:t>“…thexxxxxxthe…”  </a:t>
            </a:r>
            <a:r>
              <a:rPr sz="2600" spc="-5" dirty="0">
                <a:latin typeface="Arial"/>
                <a:cs typeface="Arial"/>
              </a:rPr>
              <a:t>then “the” </a:t>
            </a:r>
            <a:r>
              <a:rPr sz="2600" spc="-10" dirty="0">
                <a:latin typeface="Arial"/>
                <a:cs typeface="Arial"/>
              </a:rPr>
              <a:t>will </a:t>
            </a:r>
            <a:r>
              <a:rPr sz="2600" dirty="0">
                <a:latin typeface="Arial"/>
                <a:cs typeface="Arial"/>
              </a:rPr>
              <a:t>be </a:t>
            </a:r>
            <a:r>
              <a:rPr sz="2600" spc="-5" dirty="0">
                <a:latin typeface="Arial"/>
                <a:cs typeface="Arial"/>
              </a:rPr>
              <a:t>encrypted to the </a:t>
            </a:r>
            <a:r>
              <a:rPr sz="2600" spc="5" dirty="0">
                <a:latin typeface="Arial"/>
                <a:cs typeface="Arial"/>
              </a:rPr>
              <a:t>same </a:t>
            </a:r>
            <a:r>
              <a:rPr sz="2600" spc="-5" dirty="0">
                <a:latin typeface="Arial"/>
                <a:cs typeface="Arial"/>
              </a:rPr>
              <a:t>ciphertext  words.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600" dirty="0">
                <a:latin typeface="Arial"/>
                <a:cs typeface="Arial"/>
              </a:rPr>
              <a:t>So </a:t>
            </a:r>
            <a:r>
              <a:rPr sz="2600" spc="-5" dirty="0">
                <a:latin typeface="Arial"/>
                <a:cs typeface="Arial"/>
              </a:rPr>
              <a:t>look </a:t>
            </a:r>
            <a:r>
              <a:rPr sz="2600" dirty="0">
                <a:latin typeface="Arial"/>
                <a:cs typeface="Arial"/>
              </a:rPr>
              <a:t>at </a:t>
            </a:r>
            <a:r>
              <a:rPr sz="2600" spc="-5" dirty="0">
                <a:latin typeface="Arial"/>
                <a:cs typeface="Arial"/>
              </a:rPr>
              <a:t>the ciphertext </a:t>
            </a:r>
            <a:r>
              <a:rPr sz="2600" dirty="0">
                <a:latin typeface="Arial"/>
                <a:cs typeface="Arial"/>
              </a:rPr>
              <a:t>for </a:t>
            </a:r>
            <a:r>
              <a:rPr sz="2600" spc="-5" dirty="0">
                <a:latin typeface="Arial"/>
                <a:cs typeface="Arial"/>
              </a:rPr>
              <a:t>repeated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patterns.</a:t>
            </a:r>
            <a:endParaRPr sz="2600">
              <a:latin typeface="Arial"/>
              <a:cs typeface="Arial"/>
            </a:endParaRPr>
          </a:p>
          <a:p>
            <a:pPr marL="12700" marR="645795">
              <a:lnSpc>
                <a:spcPct val="79800"/>
              </a:lnSpc>
              <a:spcBef>
                <a:spcPts val="1610"/>
              </a:spcBef>
              <a:tabLst>
                <a:tab pos="782320" algn="l"/>
              </a:tabLst>
            </a:pPr>
            <a:r>
              <a:rPr sz="2600" spc="-5" dirty="0">
                <a:latin typeface="Arial"/>
                <a:cs typeface="Arial"/>
              </a:rPr>
              <a:t>E.g.	repeated </a:t>
            </a:r>
            <a:r>
              <a:rPr sz="2600" spc="-10" dirty="0">
                <a:latin typeface="Arial"/>
                <a:cs typeface="Arial"/>
              </a:rPr>
              <a:t>“VTW” </a:t>
            </a:r>
            <a:r>
              <a:rPr sz="2600" spc="-5" dirty="0">
                <a:latin typeface="Arial"/>
                <a:cs typeface="Arial"/>
              </a:rPr>
              <a:t>in the previous example  </a:t>
            </a:r>
            <a:r>
              <a:rPr sz="2600" dirty="0">
                <a:latin typeface="Arial"/>
                <a:cs typeface="Arial"/>
              </a:rPr>
              <a:t>suggests a key </a:t>
            </a:r>
            <a:r>
              <a:rPr sz="2600" spc="-5" dirty="0">
                <a:latin typeface="Arial"/>
                <a:cs typeface="Arial"/>
              </a:rPr>
              <a:t>length </a:t>
            </a:r>
            <a:r>
              <a:rPr sz="2600" spc="5" dirty="0">
                <a:latin typeface="Arial"/>
                <a:cs typeface="Arial"/>
              </a:rPr>
              <a:t>of </a:t>
            </a:r>
            <a:r>
              <a:rPr sz="2600" dirty="0">
                <a:latin typeface="Arial"/>
                <a:cs typeface="Arial"/>
              </a:rPr>
              <a:t>3 or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9: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7"/>
          <p:cNvSpPr txBox="1"/>
          <p:nvPr/>
        </p:nvSpPr>
        <p:spPr>
          <a:xfrm>
            <a:off x="1983739" y="4989829"/>
            <a:ext cx="22053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ourier New"/>
                <a:cs typeface="Courier New"/>
              </a:rPr>
              <a:t>ciphertext: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4551743" y="5104129"/>
            <a:ext cx="3522979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Courier New"/>
                <a:cs typeface="Courier New"/>
              </a:rPr>
              <a:t>ZIC</a:t>
            </a:r>
            <a:r>
              <a:rPr sz="1700" spc="-5" dirty="0">
                <a:solidFill>
                  <a:srgbClr val="FF0000"/>
                </a:solidFill>
                <a:latin typeface="Courier New"/>
                <a:cs typeface="Courier New"/>
              </a:rPr>
              <a:t>VTW</a:t>
            </a:r>
            <a:r>
              <a:rPr sz="1700" spc="-5" dirty="0">
                <a:latin typeface="Courier New"/>
                <a:cs typeface="Courier New"/>
              </a:rPr>
              <a:t>QNGRZG</a:t>
            </a:r>
            <a:r>
              <a:rPr sz="1700" spc="-5" dirty="0">
                <a:solidFill>
                  <a:srgbClr val="FF0000"/>
                </a:solidFill>
                <a:latin typeface="Courier New"/>
                <a:cs typeface="Courier New"/>
              </a:rPr>
              <a:t>VTW</a:t>
            </a:r>
            <a:r>
              <a:rPr sz="1700" spc="-5" dirty="0">
                <a:latin typeface="Courier New"/>
                <a:cs typeface="Courier New"/>
              </a:rPr>
              <a:t>AVZHCQYGLMGJ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6" name="object 10"/>
          <p:cNvSpPr txBox="1"/>
          <p:nvPr/>
        </p:nvSpPr>
        <p:spPr>
          <a:xfrm>
            <a:off x="878839" y="5510529"/>
            <a:ext cx="72669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Of course, </a:t>
            </a:r>
            <a:r>
              <a:rPr sz="2600" spc="-5" dirty="0">
                <a:latin typeface="Arial"/>
                <a:cs typeface="Arial"/>
              </a:rPr>
              <a:t>the repetition </a:t>
            </a:r>
            <a:r>
              <a:rPr sz="2600" dirty="0">
                <a:latin typeface="Arial"/>
                <a:cs typeface="Arial"/>
              </a:rPr>
              <a:t>could be a random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fluke.</a:t>
            </a:r>
            <a:endParaRPr sz="2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b="0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>
                <a:hlinkClick r:id="rId2"/>
              </a:rPr>
              <a:t>http://www.brainkart.com/article/Classical-Encryption-Techniques_8339/</a:t>
            </a:r>
            <a:endParaRPr lang="en-US" dirty="0"/>
          </a:p>
          <a:p>
            <a:pPr algn="just"/>
            <a:r>
              <a:rPr lang="en-US" dirty="0">
                <a:hlinkClick r:id="rId3"/>
              </a:rPr>
              <a:t>https://www.tutorialspoint.com/cryptography/index.htm</a:t>
            </a:r>
            <a:endParaRPr lang="en-US" dirty="0"/>
          </a:p>
          <a:p>
            <a:pPr algn="just"/>
            <a:r>
              <a:rPr lang="en-US" dirty="0">
                <a:hlinkClick r:id="rId4"/>
              </a:rPr>
              <a:t>https://www.geeksforgeeks.org/cryptography-introduction/</a:t>
            </a:r>
            <a:endParaRPr lang="en-US" dirty="0"/>
          </a:p>
          <a:p>
            <a:pPr algn="just"/>
            <a:r>
              <a:rPr lang="en-US" dirty="0">
                <a:hlinkClick r:id="rId5"/>
              </a:rPr>
              <a:t>https://www.techopedia.com/definition/1770/cryptography#:~:text=Cryptography%20involves%20creating%20written%20or,information%20to%20be%20kept%20secret.&amp;text=Information%20security%20uses%20cryptography%20on,transit%20and%20while%20being%20stored</a:t>
            </a:r>
            <a:r>
              <a:rPr lang="en-US" dirty="0"/>
              <a:t>.</a:t>
            </a:r>
          </a:p>
          <a:p>
            <a:pPr algn="just"/>
            <a:r>
              <a:rPr lang="en-US" dirty="0">
                <a:hlinkClick r:id="rId6"/>
              </a:rPr>
              <a:t>https://www2.slideshare.net/lineking/classical-encryption-techniques-in-network-security?qid=e388c29f-793d-4f2b-bcaf-9d22e9ca07b5&amp;v=&amp;b=&amp;from_search=1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2260" y="714356"/>
            <a:ext cx="599059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Substitution</a:t>
            </a:r>
            <a:r>
              <a:rPr sz="4000" spc="-60" dirty="0"/>
              <a:t> </a:t>
            </a:r>
            <a:r>
              <a:rPr sz="4000" spc="-5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14488"/>
            <a:ext cx="4203065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Caeser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Cipher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Monoalphabetic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Ciphers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Playfair Cipher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Polyalphabetic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Ciphers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One-Time</a:t>
            </a:r>
            <a:r>
              <a:rPr sz="2800" spc="-10" dirty="0">
                <a:latin typeface="Arial"/>
                <a:cs typeface="Arial"/>
              </a:rPr>
              <a:t> PAD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497840"/>
            <a:ext cx="362775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Caesar</a:t>
            </a:r>
            <a:r>
              <a:rPr sz="4400" spc="-90" dirty="0"/>
              <a:t> </a:t>
            </a:r>
            <a:r>
              <a:rPr sz="4400" spc="-5" dirty="0"/>
              <a:t>Cipher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530350"/>
            <a:ext cx="8839835" cy="378714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Earliest known substitution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cipher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Invented </a:t>
            </a:r>
            <a:r>
              <a:rPr sz="3200" dirty="0">
                <a:latin typeface="Arial"/>
                <a:cs typeface="Arial"/>
              </a:rPr>
              <a:t>by </a:t>
            </a:r>
            <a:r>
              <a:rPr sz="3200" spc="-5" dirty="0">
                <a:latin typeface="Arial"/>
                <a:cs typeface="Arial"/>
              </a:rPr>
              <a:t>Julius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Caesar</a:t>
            </a:r>
            <a:endParaRPr sz="3200">
              <a:latin typeface="Arial"/>
              <a:cs typeface="Arial"/>
            </a:endParaRPr>
          </a:p>
          <a:p>
            <a:pPr marL="355600" marR="1177925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Each </a:t>
            </a:r>
            <a:r>
              <a:rPr sz="3200" spc="-5" dirty="0">
                <a:latin typeface="Arial"/>
                <a:cs typeface="Arial"/>
              </a:rPr>
              <a:t>letter is </a:t>
            </a:r>
            <a:r>
              <a:rPr sz="3200" dirty="0">
                <a:latin typeface="Arial"/>
                <a:cs typeface="Arial"/>
              </a:rPr>
              <a:t>replaced by </a:t>
            </a:r>
            <a:r>
              <a:rPr sz="3200" spc="-5" dirty="0">
                <a:latin typeface="Arial"/>
                <a:cs typeface="Arial"/>
              </a:rPr>
              <a:t>the letter three  </a:t>
            </a:r>
            <a:r>
              <a:rPr sz="3200" dirty="0">
                <a:latin typeface="Arial"/>
                <a:cs typeface="Arial"/>
              </a:rPr>
              <a:t>positions </a:t>
            </a:r>
            <a:r>
              <a:rPr sz="3200" spc="-5" dirty="0">
                <a:latin typeface="Arial"/>
                <a:cs typeface="Arial"/>
              </a:rPr>
              <a:t>further down the alphabet.</a:t>
            </a:r>
            <a:endParaRPr sz="3200">
              <a:latin typeface="Arial"/>
              <a:cs typeface="Arial"/>
            </a:endParaRPr>
          </a:p>
          <a:p>
            <a:pPr marL="354965" marR="5080" indent="-354965">
              <a:lnSpc>
                <a:spcPct val="117000"/>
              </a:lnSpc>
              <a:spcBef>
                <a:spcPts val="125"/>
              </a:spcBef>
              <a:buChar char="•"/>
              <a:tabLst>
                <a:tab pos="354965" algn="l"/>
                <a:tab pos="355600" algn="l"/>
                <a:tab pos="1639570" algn="l"/>
              </a:tabLst>
            </a:pPr>
            <a:r>
              <a:rPr sz="2800" spc="-5" dirty="0">
                <a:latin typeface="Arial"/>
                <a:cs typeface="Arial"/>
              </a:rPr>
              <a:t>Plain:	</a:t>
            </a:r>
            <a:r>
              <a:rPr sz="2800" dirty="0">
                <a:latin typeface="Arial"/>
                <a:cs typeface="Arial"/>
              </a:rPr>
              <a:t>a b c d e </a:t>
            </a:r>
            <a:r>
              <a:rPr sz="2800" dirty="0">
                <a:solidFill>
                  <a:srgbClr val="BF4F4C"/>
                </a:solidFill>
                <a:latin typeface="Arial"/>
                <a:cs typeface="Arial"/>
              </a:rPr>
              <a:t>f g h i j </a:t>
            </a:r>
            <a:r>
              <a:rPr sz="2800" dirty="0">
                <a:latin typeface="Arial"/>
                <a:cs typeface="Arial"/>
              </a:rPr>
              <a:t>k l m n o </a:t>
            </a:r>
            <a:r>
              <a:rPr sz="2800" dirty="0">
                <a:solidFill>
                  <a:srgbClr val="BF4F4C"/>
                </a:solidFill>
                <a:latin typeface="Arial"/>
                <a:cs typeface="Arial"/>
              </a:rPr>
              <a:t>p q r s t </a:t>
            </a:r>
            <a:r>
              <a:rPr sz="2800" dirty="0">
                <a:latin typeface="Arial"/>
                <a:cs typeface="Arial"/>
              </a:rPr>
              <a:t>u v w x y z  </a:t>
            </a:r>
            <a:r>
              <a:rPr sz="2800" spc="-5" dirty="0">
                <a:latin typeface="Arial"/>
                <a:cs typeface="Arial"/>
              </a:rPr>
              <a:t>Cipher: </a:t>
            </a:r>
            <a:r>
              <a:rPr sz="2300" dirty="0">
                <a:latin typeface="Arial"/>
                <a:cs typeface="Arial"/>
              </a:rPr>
              <a:t>D E F G H </a:t>
            </a:r>
            <a:r>
              <a:rPr sz="2300" dirty="0">
                <a:solidFill>
                  <a:srgbClr val="BF4F4C"/>
                </a:solidFill>
                <a:latin typeface="Arial"/>
                <a:cs typeface="Arial"/>
              </a:rPr>
              <a:t>I J K L M </a:t>
            </a:r>
            <a:r>
              <a:rPr sz="2300" dirty="0">
                <a:latin typeface="Arial"/>
                <a:cs typeface="Arial"/>
              </a:rPr>
              <a:t>N O P Q R </a:t>
            </a:r>
            <a:r>
              <a:rPr sz="2300" dirty="0">
                <a:solidFill>
                  <a:srgbClr val="BF4F4C"/>
                </a:solidFill>
                <a:latin typeface="Arial"/>
                <a:cs typeface="Arial"/>
              </a:rPr>
              <a:t>S T U V W </a:t>
            </a:r>
            <a:r>
              <a:rPr sz="2300" dirty="0">
                <a:latin typeface="Arial"/>
                <a:cs typeface="Arial"/>
              </a:rPr>
              <a:t>X Y Z A B</a:t>
            </a:r>
            <a:r>
              <a:rPr sz="2300" spc="-15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C</a:t>
            </a:r>
            <a:endParaRPr sz="23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Example: ohio </a:t>
            </a:r>
            <a:r>
              <a:rPr sz="3200" spc="-5" dirty="0">
                <a:latin typeface="Arial"/>
                <a:cs typeface="Arial"/>
              </a:rPr>
              <a:t>state </a:t>
            </a:r>
            <a:r>
              <a:rPr sz="3200" spc="5560" dirty="0">
                <a:latin typeface="OpenSymbol"/>
                <a:cs typeface="OpenSymbol"/>
              </a:rPr>
              <a:t></a:t>
            </a:r>
            <a:r>
              <a:rPr sz="3200" spc="-705" dirty="0">
                <a:latin typeface="OpenSymbol"/>
                <a:cs typeface="OpenSymbol"/>
              </a:rPr>
              <a:t> </a:t>
            </a:r>
            <a:r>
              <a:rPr sz="3200" dirty="0">
                <a:latin typeface="Arial"/>
                <a:cs typeface="Arial"/>
              </a:rPr>
              <a:t>RKLR </a:t>
            </a:r>
            <a:r>
              <a:rPr sz="3200" spc="-5" dirty="0">
                <a:latin typeface="Arial"/>
                <a:cs typeface="Arial"/>
              </a:rPr>
              <a:t>VWDWH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1604" y="689390"/>
            <a:ext cx="574519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Caesar</a:t>
            </a:r>
            <a:r>
              <a:rPr sz="4800" spc="-90" dirty="0"/>
              <a:t> </a:t>
            </a:r>
            <a:r>
              <a:rPr sz="4800" spc="-5" dirty="0"/>
              <a:t>Cipher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3220"/>
            <a:ext cx="71145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Mathematically, </a:t>
            </a:r>
            <a:r>
              <a:rPr sz="3000" dirty="0">
                <a:latin typeface="Arial"/>
                <a:cs typeface="Arial"/>
              </a:rPr>
              <a:t>map </a:t>
            </a:r>
            <a:r>
              <a:rPr sz="3000" spc="-5" dirty="0">
                <a:latin typeface="Arial"/>
                <a:cs typeface="Arial"/>
              </a:rPr>
              <a:t>letters to</a:t>
            </a:r>
            <a:r>
              <a:rPr sz="3000" spc="-7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numbers:</a:t>
            </a:r>
            <a:endParaRPr sz="3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74089" y="2437822"/>
          <a:ext cx="4818379" cy="1050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5482">
                <a:tc>
                  <a:txBody>
                    <a:bodyPr/>
                    <a:lstStyle/>
                    <a:p>
                      <a:pPr marL="31750">
                        <a:lnSpc>
                          <a:spcPts val="268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a,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8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b,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8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c,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ts val="268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...,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68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x,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68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y,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685"/>
                        </a:lnSpc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z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48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0,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958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1,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958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2,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95885" marB="0"/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...,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95885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23,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95885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24,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95885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25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958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97840" y="3538220"/>
            <a:ext cx="6913880" cy="259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93065" algn="l"/>
                <a:tab pos="393700" algn="l"/>
              </a:tabLst>
            </a:pPr>
            <a:r>
              <a:rPr sz="3000" dirty="0">
                <a:latin typeface="Arial"/>
                <a:cs typeface="Arial"/>
              </a:rPr>
              <a:t>Then </a:t>
            </a:r>
            <a:r>
              <a:rPr sz="3000" spc="-10" dirty="0">
                <a:latin typeface="Arial"/>
                <a:cs typeface="Arial"/>
              </a:rPr>
              <a:t>the </a:t>
            </a:r>
            <a:r>
              <a:rPr sz="3000" spc="-5" dirty="0">
                <a:latin typeface="Arial"/>
                <a:cs typeface="Arial"/>
              </a:rPr>
              <a:t>general Caesar cipher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is:</a:t>
            </a:r>
            <a:endParaRPr sz="30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2340"/>
              </a:spcBef>
            </a:pPr>
            <a:r>
              <a:rPr sz="2600" i="1" dirty="0">
                <a:latin typeface="Arial"/>
                <a:cs typeface="Arial"/>
              </a:rPr>
              <a:t>c</a:t>
            </a:r>
            <a:r>
              <a:rPr sz="2600" i="1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=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1875" i="1" spc="-509" baseline="-24444" dirty="0">
                <a:latin typeface="Arial"/>
                <a:cs typeface="Arial"/>
              </a:rPr>
              <a:t>K</a:t>
            </a:r>
            <a:r>
              <a:rPr sz="2600" spc="-1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) =</a:t>
            </a:r>
            <a:r>
              <a:rPr sz="2600" spc="-5" dirty="0">
                <a:latin typeface="Arial"/>
                <a:cs typeface="Arial"/>
              </a:rPr>
              <a:t> 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Arial"/>
                <a:cs typeface="Arial"/>
              </a:rPr>
              <a:t>+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i="1" spc="10" dirty="0">
                <a:latin typeface="Arial"/>
                <a:cs typeface="Arial"/>
              </a:rPr>
              <a:t>k</a:t>
            </a:r>
            <a:r>
              <a:rPr sz="2600" dirty="0">
                <a:latin typeface="Arial"/>
                <a:cs typeface="Arial"/>
              </a:rPr>
              <a:t>)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mo</a:t>
            </a:r>
            <a:r>
              <a:rPr sz="2600" dirty="0">
                <a:latin typeface="Arial"/>
                <a:cs typeface="Arial"/>
              </a:rPr>
              <a:t>d 26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</a:pP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Arial"/>
                <a:cs typeface="Arial"/>
              </a:rPr>
              <a:t>= </a:t>
            </a:r>
            <a:r>
              <a:rPr sz="3000" spc="-90" dirty="0">
                <a:latin typeface="Arial"/>
                <a:cs typeface="Arial"/>
              </a:rPr>
              <a:t>D</a:t>
            </a:r>
            <a:r>
              <a:rPr sz="2250" i="1" spc="-135" baseline="-24074" dirty="0">
                <a:latin typeface="Arial"/>
                <a:cs typeface="Arial"/>
              </a:rPr>
              <a:t>K</a:t>
            </a:r>
            <a:r>
              <a:rPr sz="2600" spc="-90" dirty="0">
                <a:latin typeface="Arial"/>
                <a:cs typeface="Arial"/>
              </a:rPr>
              <a:t>(</a:t>
            </a:r>
            <a:r>
              <a:rPr sz="2600" i="1" spc="-90" dirty="0">
                <a:latin typeface="Arial"/>
                <a:cs typeface="Arial"/>
              </a:rPr>
              <a:t>c</a:t>
            </a:r>
            <a:r>
              <a:rPr sz="2600" spc="-90" dirty="0"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= (</a:t>
            </a:r>
            <a:r>
              <a:rPr sz="2600" i="1" dirty="0">
                <a:latin typeface="Arial"/>
                <a:cs typeface="Arial"/>
              </a:rPr>
              <a:t>c </a:t>
            </a:r>
            <a:r>
              <a:rPr sz="2600" dirty="0">
                <a:latin typeface="Arial"/>
                <a:cs typeface="Arial"/>
              </a:rPr>
              <a:t>– </a:t>
            </a:r>
            <a:r>
              <a:rPr sz="2600" i="1" spc="5" dirty="0">
                <a:latin typeface="Arial"/>
                <a:cs typeface="Arial"/>
              </a:rPr>
              <a:t>k</a:t>
            </a:r>
            <a:r>
              <a:rPr sz="2600" spc="5" dirty="0"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mod</a:t>
            </a:r>
            <a:r>
              <a:rPr sz="2600" spc="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26</a:t>
            </a:r>
            <a:endParaRPr sz="2600">
              <a:latin typeface="Arial"/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1090"/>
              </a:spcBef>
              <a:buChar char="•"/>
              <a:tabLst>
                <a:tab pos="393065" algn="l"/>
                <a:tab pos="393700" algn="l"/>
              </a:tabLst>
            </a:pPr>
            <a:r>
              <a:rPr sz="3000" spc="-5" dirty="0">
                <a:latin typeface="Arial"/>
                <a:cs typeface="Arial"/>
              </a:rPr>
              <a:t>Can be generalized </a:t>
            </a:r>
            <a:r>
              <a:rPr sz="3000" spc="-10" dirty="0">
                <a:latin typeface="Arial"/>
                <a:cs typeface="Arial"/>
              </a:rPr>
              <a:t>with </a:t>
            </a:r>
            <a:r>
              <a:rPr sz="3000" spc="-5" dirty="0">
                <a:latin typeface="Arial"/>
                <a:cs typeface="Arial"/>
              </a:rPr>
              <a:t>any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alphabet.</a:t>
            </a:r>
            <a:endParaRPr sz="3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245" y="1080150"/>
            <a:ext cx="775715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Cryptanalysis of Caesar</a:t>
            </a:r>
            <a:r>
              <a:rPr sz="4000" spc="-65" dirty="0"/>
              <a:t> </a:t>
            </a:r>
            <a:r>
              <a:rPr sz="4000" spc="-5" dirty="0"/>
              <a:t>Cipher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2045" y="2113930"/>
            <a:ext cx="7277100" cy="34582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  <a:tab pos="2592705" algn="l"/>
              </a:tabLst>
            </a:pPr>
            <a:r>
              <a:rPr sz="3200" spc="-5" dirty="0">
                <a:latin typeface="Arial"/>
                <a:cs typeface="Arial"/>
              </a:rPr>
              <a:t>Key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space:	</a:t>
            </a:r>
            <a:r>
              <a:rPr sz="3200" spc="-5" dirty="0">
                <a:latin typeface="Arial"/>
                <a:cs typeface="Arial"/>
              </a:rPr>
              <a:t>{0, </a:t>
            </a:r>
            <a:r>
              <a:rPr sz="3200" dirty="0">
                <a:latin typeface="Arial"/>
                <a:cs typeface="Arial"/>
              </a:rPr>
              <a:t>1, </a:t>
            </a:r>
            <a:r>
              <a:rPr sz="3200" spc="-10" dirty="0">
                <a:latin typeface="Arial"/>
                <a:cs typeface="Arial"/>
              </a:rPr>
              <a:t>...,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25}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Vulnerable to </a:t>
            </a:r>
            <a:r>
              <a:rPr sz="3200" dirty="0">
                <a:latin typeface="Arial"/>
                <a:cs typeface="Arial"/>
              </a:rPr>
              <a:t>brute-force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attacks.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E.g., </a:t>
            </a:r>
            <a:r>
              <a:rPr sz="3200" dirty="0">
                <a:latin typeface="Arial"/>
                <a:cs typeface="Arial"/>
              </a:rPr>
              <a:t>break </a:t>
            </a:r>
            <a:r>
              <a:rPr sz="3200" spc="-5" dirty="0">
                <a:latin typeface="Arial"/>
                <a:cs typeface="Arial"/>
              </a:rPr>
              <a:t>ciphertext </a:t>
            </a:r>
            <a:r>
              <a:rPr sz="3200" spc="15" dirty="0">
                <a:latin typeface="Arial"/>
                <a:cs typeface="Arial"/>
              </a:rPr>
              <a:t>"UNOU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YZGZK“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4700">
              <a:latin typeface="Arial"/>
              <a:cs typeface="Arial"/>
            </a:endParaRPr>
          </a:p>
          <a:p>
            <a:pPr marL="355600" marR="5384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BF0000"/>
                </a:solidFill>
                <a:latin typeface="Arial"/>
                <a:cs typeface="Arial"/>
              </a:rPr>
              <a:t>Need </a:t>
            </a:r>
            <a:r>
              <a:rPr sz="3200" spc="-5" dirty="0">
                <a:solidFill>
                  <a:srgbClr val="BF0000"/>
                </a:solidFill>
                <a:latin typeface="Arial"/>
                <a:cs typeface="Arial"/>
              </a:rPr>
              <a:t>to </a:t>
            </a:r>
            <a:r>
              <a:rPr sz="3200" dirty="0">
                <a:solidFill>
                  <a:srgbClr val="BF0000"/>
                </a:solidFill>
                <a:latin typeface="Arial"/>
                <a:cs typeface="Arial"/>
              </a:rPr>
              <a:t>recognize </a:t>
            </a:r>
            <a:r>
              <a:rPr sz="3200" spc="-5" dirty="0">
                <a:solidFill>
                  <a:srgbClr val="BF0000"/>
                </a:solidFill>
                <a:latin typeface="Arial"/>
                <a:cs typeface="Arial"/>
              </a:rPr>
              <a:t>it when have the  plaintext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100" y="861914"/>
            <a:ext cx="80340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27165" algn="l"/>
              </a:tabLst>
            </a:pPr>
            <a:r>
              <a:rPr sz="3600"/>
              <a:t>M</a:t>
            </a:r>
            <a:r>
              <a:rPr sz="3600" spc="-5"/>
              <a:t>onoalphabeti</a:t>
            </a:r>
            <a:r>
              <a:rPr sz="3600"/>
              <a:t>c S</a:t>
            </a:r>
            <a:r>
              <a:rPr sz="3600" spc="-20"/>
              <a:t>u</a:t>
            </a:r>
            <a:r>
              <a:rPr sz="3600" spc="-5"/>
              <a:t>b</a:t>
            </a:r>
            <a:r>
              <a:rPr sz="3600" spc="5"/>
              <a:t>s</a:t>
            </a:r>
            <a:r>
              <a:rPr sz="3600"/>
              <a:t>t</a:t>
            </a:r>
            <a:r>
              <a:rPr sz="3600" spc="-10"/>
              <a:t>i</a:t>
            </a:r>
            <a:r>
              <a:rPr sz="3600"/>
              <a:t>t</a:t>
            </a:r>
            <a:r>
              <a:rPr sz="3600" spc="-5"/>
              <a:t>u</a:t>
            </a:r>
            <a:r>
              <a:rPr sz="3600"/>
              <a:t>t</a:t>
            </a:r>
            <a:r>
              <a:rPr sz="3600" spc="-10"/>
              <a:t>i</a:t>
            </a:r>
            <a:r>
              <a:rPr sz="3600" spc="-5"/>
              <a:t>o</a:t>
            </a:r>
            <a:r>
              <a:rPr sz="3600"/>
              <a:t>n</a:t>
            </a:r>
            <a:r>
              <a:rPr lang="en-US" sz="3600" dirty="0"/>
              <a:t> </a:t>
            </a:r>
            <a:r>
              <a:rPr sz="3600" spc="-10"/>
              <a:t>C</a:t>
            </a:r>
            <a:r>
              <a:rPr sz="3600" spc="-5"/>
              <a:t>iphe</a:t>
            </a:r>
            <a:r>
              <a:rPr sz="360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932940"/>
            <a:ext cx="84931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Shuffle the letters and </a:t>
            </a:r>
            <a:r>
              <a:rPr sz="2800" dirty="0">
                <a:latin typeface="Arial"/>
                <a:cs typeface="Arial"/>
              </a:rPr>
              <a:t>map </a:t>
            </a:r>
            <a:r>
              <a:rPr sz="2800" spc="-5" dirty="0">
                <a:latin typeface="Arial"/>
                <a:cs typeface="Arial"/>
              </a:rPr>
              <a:t>each plaintext letter </a:t>
            </a:r>
            <a:r>
              <a:rPr sz="2800" dirty="0">
                <a:latin typeface="Arial"/>
                <a:cs typeface="Arial"/>
              </a:rPr>
              <a:t>to a  </a:t>
            </a:r>
            <a:r>
              <a:rPr sz="2800" spc="-5" dirty="0">
                <a:latin typeface="Arial"/>
                <a:cs typeface="Arial"/>
              </a:rPr>
              <a:t>different random ciphertext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letter: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3065779"/>
            <a:ext cx="18434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Arial"/>
                <a:cs typeface="Arial"/>
              </a:rPr>
              <a:t>Plain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letters: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0210" y="3040379"/>
            <a:ext cx="45504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BF0000"/>
                </a:solidFill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b</a:t>
            </a:r>
            <a:r>
              <a:rPr sz="2800" spc="-5" dirty="0">
                <a:solidFill>
                  <a:srgbClr val="BF0000"/>
                </a:solidFill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defghijklmnopqrstuvwxyz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240" y="3321050"/>
            <a:ext cx="8115300" cy="239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>
              <a:lnSpc>
                <a:spcPct val="157700"/>
              </a:lnSpc>
              <a:spcBef>
                <a:spcPts val="100"/>
              </a:spcBef>
              <a:tabLst>
                <a:tab pos="1664970" algn="l"/>
              </a:tabLst>
            </a:pPr>
            <a:r>
              <a:rPr sz="2600" dirty="0">
                <a:latin typeface="Arial"/>
                <a:cs typeface="Arial"/>
              </a:rPr>
              <a:t>Cipher </a:t>
            </a:r>
            <a:r>
              <a:rPr sz="2600" spc="-5" dirty="0">
                <a:latin typeface="Arial"/>
                <a:cs typeface="Arial"/>
              </a:rPr>
              <a:t>letters: </a:t>
            </a:r>
            <a:r>
              <a:rPr sz="2600" dirty="0">
                <a:solidFill>
                  <a:srgbClr val="BF0000"/>
                </a:solidFill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K</a:t>
            </a:r>
            <a:r>
              <a:rPr sz="2600" dirty="0">
                <a:solidFill>
                  <a:srgbClr val="BF0000"/>
                </a:solidFill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QFIBJWPESCXHTMYAUOLRGZN  </a:t>
            </a:r>
            <a:r>
              <a:rPr sz="2600" spc="-5" dirty="0">
                <a:latin typeface="Arial"/>
                <a:cs typeface="Arial"/>
              </a:rPr>
              <a:t>Plaintext:	if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we</a:t>
            </a:r>
            <a:r>
              <a:rPr sz="2600" spc="-5" dirty="0">
                <a:latin typeface="Arial"/>
                <a:cs typeface="Arial"/>
              </a:rPr>
              <a:t>wish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600" spc="-5" dirty="0">
                <a:latin typeface="Arial"/>
                <a:cs typeface="Arial"/>
              </a:rPr>
              <a:t>replace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letters</a:t>
            </a:r>
            <a:endParaRPr sz="26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650"/>
              </a:spcBef>
            </a:pPr>
            <a:r>
              <a:rPr sz="2600" spc="-5" dirty="0">
                <a:latin typeface="Arial"/>
                <a:cs typeface="Arial"/>
              </a:rPr>
              <a:t>Ciphertext: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WIRFRWAJUHYFTSDVFSFUUFYA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0"/>
              </a:spcBef>
            </a:pPr>
            <a:r>
              <a:rPr sz="2600" spc="-5" dirty="0">
                <a:latin typeface="Arial"/>
                <a:cs typeface="Arial"/>
              </a:rPr>
              <a:t>What </a:t>
            </a:r>
            <a:r>
              <a:rPr sz="2600" dirty="0">
                <a:latin typeface="Arial"/>
                <a:cs typeface="Arial"/>
              </a:rPr>
              <a:t>does a key </a:t>
            </a:r>
            <a:r>
              <a:rPr sz="2600" spc="-5" dirty="0">
                <a:latin typeface="Arial"/>
                <a:cs typeface="Arial"/>
              </a:rPr>
              <a:t>look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like?</a:t>
            </a:r>
            <a:endParaRPr sz="2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963" y="813135"/>
            <a:ext cx="79457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15025" algn="l"/>
              </a:tabLst>
            </a:pPr>
            <a:r>
              <a:rPr sz="3600"/>
              <a:t>Monoalph</a:t>
            </a:r>
            <a:r>
              <a:rPr sz="3600" spc="-5"/>
              <a:t>abet</a:t>
            </a:r>
            <a:r>
              <a:rPr sz="3600" spc="5"/>
              <a:t>i</a:t>
            </a:r>
            <a:r>
              <a:rPr sz="3600"/>
              <a:t>c </a:t>
            </a:r>
            <a:r>
              <a:rPr sz="3600" spc="-5"/>
              <a:t>C</a:t>
            </a:r>
            <a:r>
              <a:rPr sz="3600" spc="5"/>
              <a:t>i</a:t>
            </a:r>
            <a:r>
              <a:rPr sz="3600" spc="-10"/>
              <a:t>p</a:t>
            </a:r>
            <a:r>
              <a:rPr sz="3600" spc="-5"/>
              <a:t>he</a:t>
            </a:r>
            <a:r>
              <a:rPr sz="3600"/>
              <a:t>r</a:t>
            </a:r>
            <a:r>
              <a:rPr lang="en-US" sz="3600" dirty="0"/>
              <a:t> </a:t>
            </a:r>
            <a:r>
              <a:rPr sz="3600"/>
              <a:t>S</a:t>
            </a:r>
            <a:r>
              <a:rPr sz="3600" spc="-10"/>
              <a:t>e</a:t>
            </a:r>
            <a:r>
              <a:rPr sz="3600"/>
              <a:t>c</a:t>
            </a:r>
            <a:r>
              <a:rPr sz="3600" spc="-5"/>
              <a:t>u</a:t>
            </a:r>
            <a:r>
              <a:rPr sz="3600" spc="-10"/>
              <a:t>r</a:t>
            </a:r>
            <a:r>
              <a:rPr sz="3600" spc="5"/>
              <a:t>i</a:t>
            </a:r>
            <a:r>
              <a:rPr sz="3600" spc="-5"/>
              <a:t>ty</a:t>
            </a:r>
            <a:endParaRPr sz="3600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25544" y="1848184"/>
            <a:ext cx="7896225" cy="3938270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Now </a:t>
            </a:r>
            <a:r>
              <a:rPr sz="3200" spc="-10" dirty="0">
                <a:latin typeface="Arial"/>
                <a:cs typeface="Arial"/>
              </a:rPr>
              <a:t>we </a:t>
            </a:r>
            <a:r>
              <a:rPr sz="3200" spc="-5" dirty="0">
                <a:latin typeface="Arial"/>
                <a:cs typeface="Arial"/>
              </a:rPr>
              <a:t>have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total </a:t>
            </a:r>
            <a:r>
              <a:rPr sz="3200" dirty="0">
                <a:latin typeface="Arial"/>
                <a:cs typeface="Arial"/>
              </a:rPr>
              <a:t>of 26!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keys.</a:t>
            </a:r>
            <a:endParaRPr sz="3200">
              <a:latin typeface="Arial"/>
              <a:cs typeface="Arial"/>
            </a:endParaRPr>
          </a:p>
          <a:p>
            <a:pPr marL="355600" marR="526415" indent="-342900">
              <a:lnSpc>
                <a:spcPct val="1198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Arial"/>
                <a:cs typeface="Arial"/>
              </a:rPr>
              <a:t>With </a:t>
            </a:r>
            <a:r>
              <a:rPr sz="3200" dirty="0">
                <a:latin typeface="Arial"/>
                <a:cs typeface="Arial"/>
              </a:rPr>
              <a:t>so </a:t>
            </a:r>
            <a:r>
              <a:rPr sz="3200" spc="5" dirty="0">
                <a:latin typeface="Arial"/>
                <a:cs typeface="Arial"/>
              </a:rPr>
              <a:t>many </a:t>
            </a:r>
            <a:r>
              <a:rPr sz="3200" dirty="0">
                <a:latin typeface="Arial"/>
                <a:cs typeface="Arial"/>
              </a:rPr>
              <a:t>keys, </a:t>
            </a:r>
            <a:r>
              <a:rPr sz="3200" spc="-5" dirty="0">
                <a:latin typeface="Arial"/>
                <a:cs typeface="Arial"/>
              </a:rPr>
              <a:t>it is </a:t>
            </a:r>
            <a:r>
              <a:rPr sz="3200" dirty="0">
                <a:latin typeface="Arial"/>
                <a:cs typeface="Arial"/>
              </a:rPr>
              <a:t>secure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against  </a:t>
            </a:r>
            <a:r>
              <a:rPr sz="3200" spc="-5" dirty="0">
                <a:latin typeface="Arial"/>
                <a:cs typeface="Arial"/>
              </a:rPr>
              <a:t>brute-force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attacks.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20100"/>
              </a:lnSpc>
              <a:spcBef>
                <a:spcPts val="78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But </a:t>
            </a:r>
            <a:r>
              <a:rPr sz="3200" dirty="0">
                <a:latin typeface="Arial"/>
                <a:cs typeface="Arial"/>
              </a:rPr>
              <a:t>not secure against </a:t>
            </a:r>
            <a:r>
              <a:rPr sz="3200" spc="5" dirty="0">
                <a:latin typeface="Arial"/>
                <a:cs typeface="Arial"/>
              </a:rPr>
              <a:t>some </a:t>
            </a:r>
            <a:r>
              <a:rPr sz="3200" spc="-5" dirty="0">
                <a:latin typeface="Arial"/>
                <a:cs typeface="Arial"/>
              </a:rPr>
              <a:t>cryptanalytic  </a:t>
            </a:r>
            <a:r>
              <a:rPr sz="3200" dirty="0">
                <a:latin typeface="Arial"/>
                <a:cs typeface="Arial"/>
              </a:rPr>
              <a:t>attacks.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Problem is </a:t>
            </a:r>
            <a:r>
              <a:rPr sz="3200" dirty="0">
                <a:latin typeface="Arial"/>
                <a:cs typeface="Arial"/>
              </a:rPr>
              <a:t>language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characteristics.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530" y="714356"/>
            <a:ext cx="77647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Language </a:t>
            </a:r>
            <a:r>
              <a:rPr sz="3200" spc="-10" dirty="0"/>
              <a:t>Statistics </a:t>
            </a:r>
            <a:r>
              <a:rPr sz="3200" spc="-5" dirty="0"/>
              <a:t>and</a:t>
            </a:r>
            <a:r>
              <a:rPr sz="3200" spc="-75" dirty="0"/>
              <a:t> </a:t>
            </a:r>
            <a:r>
              <a:rPr sz="3200" spc="-5" dirty="0"/>
              <a:t>Cryptanalysis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53825"/>
            <a:ext cx="7742555" cy="4188460"/>
          </a:xfrm>
          <a:prstGeom prst="rect">
            <a:avLst/>
          </a:prstGeom>
        </p:spPr>
        <p:txBody>
          <a:bodyPr vert="horz" wrap="square" lIns="0" tIns="2476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5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Human </a:t>
            </a:r>
            <a:r>
              <a:rPr sz="2800" spc="-5" dirty="0">
                <a:latin typeface="Arial"/>
                <a:cs typeface="Arial"/>
              </a:rPr>
              <a:t>languages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not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random.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5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Letters </a:t>
            </a:r>
            <a:r>
              <a:rPr sz="2800" dirty="0">
                <a:latin typeface="Arial"/>
                <a:cs typeface="Arial"/>
              </a:rPr>
              <a:t>are not </a:t>
            </a:r>
            <a:r>
              <a:rPr sz="2800" spc="-5" dirty="0">
                <a:latin typeface="Arial"/>
                <a:cs typeface="Arial"/>
              </a:rPr>
              <a:t>equally frequently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used.</a:t>
            </a:r>
            <a:endParaRPr sz="2800">
              <a:latin typeface="Arial"/>
              <a:cs typeface="Arial"/>
            </a:endParaRPr>
          </a:p>
          <a:p>
            <a:pPr marL="355600" marR="120014" indent="-342900">
              <a:lnSpc>
                <a:spcPct val="100000"/>
              </a:lnSpc>
              <a:spcBef>
                <a:spcPts val="18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English, </a:t>
            </a:r>
            <a:r>
              <a:rPr sz="2800" dirty="0">
                <a:latin typeface="Arial"/>
                <a:cs typeface="Arial"/>
              </a:rPr>
              <a:t>E </a:t>
            </a:r>
            <a:r>
              <a:rPr sz="2800" spc="-5" dirty="0">
                <a:latin typeface="Arial"/>
                <a:cs typeface="Arial"/>
              </a:rPr>
              <a:t>is by far the </a:t>
            </a:r>
            <a:r>
              <a:rPr sz="2800" dirty="0">
                <a:latin typeface="Arial"/>
                <a:cs typeface="Arial"/>
              </a:rPr>
              <a:t>most common </a:t>
            </a:r>
            <a:r>
              <a:rPr sz="2800" spc="-5" dirty="0">
                <a:latin typeface="Arial"/>
                <a:cs typeface="Arial"/>
              </a:rPr>
              <a:t>letter,  followed by T, </a:t>
            </a:r>
            <a:r>
              <a:rPr sz="2800" spc="-10" dirty="0">
                <a:latin typeface="Arial"/>
                <a:cs typeface="Arial"/>
              </a:rPr>
              <a:t>R, </a:t>
            </a:r>
            <a:r>
              <a:rPr sz="2800" spc="-5" dirty="0">
                <a:latin typeface="Arial"/>
                <a:cs typeface="Arial"/>
              </a:rPr>
              <a:t>N, </a:t>
            </a:r>
            <a:r>
              <a:rPr sz="2800" dirty="0">
                <a:latin typeface="Arial"/>
                <a:cs typeface="Arial"/>
              </a:rPr>
              <a:t>I, </a:t>
            </a:r>
            <a:r>
              <a:rPr sz="2800" spc="-5" dirty="0">
                <a:latin typeface="Arial"/>
                <a:cs typeface="Arial"/>
              </a:rPr>
              <a:t>O, A, S.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5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Other letters </a:t>
            </a:r>
            <a:r>
              <a:rPr sz="2800" dirty="0">
                <a:latin typeface="Arial"/>
                <a:cs typeface="Arial"/>
              </a:rPr>
              <a:t>like </a:t>
            </a:r>
            <a:r>
              <a:rPr sz="2800" spc="-5" dirty="0">
                <a:latin typeface="Arial"/>
                <a:cs typeface="Arial"/>
              </a:rPr>
              <a:t>Z, </a:t>
            </a:r>
            <a:r>
              <a:rPr sz="2800" dirty="0">
                <a:latin typeface="Arial"/>
                <a:cs typeface="Arial"/>
              </a:rPr>
              <a:t>J, </a:t>
            </a:r>
            <a:r>
              <a:rPr sz="2800" spc="-5" dirty="0">
                <a:latin typeface="Arial"/>
                <a:cs typeface="Arial"/>
              </a:rPr>
              <a:t>K, Q, </a:t>
            </a:r>
            <a:r>
              <a:rPr sz="2800" dirty="0">
                <a:latin typeface="Arial"/>
                <a:cs typeface="Arial"/>
              </a:rPr>
              <a:t>X are </a:t>
            </a:r>
            <a:r>
              <a:rPr sz="2800" spc="-5" dirty="0">
                <a:latin typeface="Arial"/>
                <a:cs typeface="Arial"/>
              </a:rPr>
              <a:t>fairly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rare.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85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There are tables of single, double </a:t>
            </a:r>
            <a:r>
              <a:rPr sz="2800" dirty="0">
                <a:latin typeface="Arial"/>
                <a:cs typeface="Arial"/>
              </a:rPr>
              <a:t>&amp; </a:t>
            </a:r>
            <a:r>
              <a:rPr sz="2800" spc="-5" dirty="0">
                <a:latin typeface="Arial"/>
                <a:cs typeface="Arial"/>
              </a:rPr>
              <a:t>triple letter  frequencies for various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languages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5065</TotalTime>
  <Words>1307</Words>
  <Application>Microsoft Office PowerPoint</Application>
  <PresentationFormat>On-screen Show (4:3)</PresentationFormat>
  <Paragraphs>229</Paragraphs>
  <Slides>23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Arial Black</vt:lpstr>
      <vt:lpstr>Calibri</vt:lpstr>
      <vt:lpstr>Cambria</vt:lpstr>
      <vt:lpstr>Courier New</vt:lpstr>
      <vt:lpstr>OpenSymbol</vt:lpstr>
      <vt:lpstr>Raleway Thin</vt:lpstr>
      <vt:lpstr>Times</vt:lpstr>
      <vt:lpstr>Times New Roman</vt:lpstr>
      <vt:lpstr>TimesNewRoman,Bold</vt:lpstr>
      <vt:lpstr>Wingdings</vt:lpstr>
      <vt:lpstr>Office Theme</vt:lpstr>
      <vt:lpstr>Custom Design</vt:lpstr>
      <vt:lpstr>PowerPoint Presentation</vt:lpstr>
      <vt:lpstr>PowerPoint Presentation</vt:lpstr>
      <vt:lpstr>Substitution Techniques</vt:lpstr>
      <vt:lpstr>Caesar Cipher</vt:lpstr>
      <vt:lpstr>Caesar Cipher</vt:lpstr>
      <vt:lpstr>Cryptanalysis of Caesar Cipher</vt:lpstr>
      <vt:lpstr>Monoalphabetic Substitution Cipher</vt:lpstr>
      <vt:lpstr>Monoalphabetic Cipher Security</vt:lpstr>
      <vt:lpstr>Language Statistics and Cryptanalysis</vt:lpstr>
      <vt:lpstr>English Letter Frequencies</vt:lpstr>
      <vt:lpstr>Statistics for double &amp; triple letters</vt:lpstr>
      <vt:lpstr>Use in Cryptanalysis</vt:lpstr>
      <vt:lpstr>Example Cryptanalysis</vt:lpstr>
      <vt:lpstr>Letter frequencies in ciphertext</vt:lpstr>
      <vt:lpstr>Playfair Key Matrix</vt:lpstr>
      <vt:lpstr>Encrypting and Decrypting</vt:lpstr>
      <vt:lpstr>Security of Playfair Cipher</vt:lpstr>
      <vt:lpstr>Polyalphabetic Substitution Ciphers</vt:lpstr>
      <vt:lpstr>Vigenère Cipher</vt:lpstr>
      <vt:lpstr>Example of Vigenère Cipher</vt:lpstr>
      <vt:lpstr>Security of Vigenère Ciphers</vt:lpstr>
      <vt:lpstr>Guessing the Key Length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cgc</dc:creator>
  <cp:lastModifiedBy>puneet kaur</cp:lastModifiedBy>
  <cp:revision>1017</cp:revision>
  <dcterms:created xsi:type="dcterms:W3CDTF">2013-12-12T17:34:34Z</dcterms:created>
  <dcterms:modified xsi:type="dcterms:W3CDTF">2023-01-09T07:32:26Z</dcterms:modified>
</cp:coreProperties>
</file>