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handoutMasterIdLst>
    <p:handoutMasterId r:id="rId18"/>
  </p:handoutMasterIdLst>
  <p:sldIdLst>
    <p:sldId id="256" r:id="rId3"/>
    <p:sldId id="739" r:id="rId4"/>
    <p:sldId id="759" r:id="rId5"/>
    <p:sldId id="760" r:id="rId6"/>
    <p:sldId id="761" r:id="rId7"/>
    <p:sldId id="762" r:id="rId8"/>
    <p:sldId id="763" r:id="rId9"/>
    <p:sldId id="738" r:id="rId10"/>
    <p:sldId id="766" r:id="rId11"/>
    <p:sldId id="767" r:id="rId12"/>
    <p:sldId id="768" r:id="rId13"/>
    <p:sldId id="769" r:id="rId14"/>
    <p:sldId id="770" r:id="rId15"/>
    <p:sldId id="55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3" autoAdjust="0"/>
  </p:normalViewPr>
  <p:slideViewPr>
    <p:cSldViewPr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(UIE)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ryptography/index.htm" TargetMode="External"/><Relationship Id="rId2" Type="http://schemas.openxmlformats.org/officeDocument/2006/relationships/hyperlink" Target="http://www.brainkart.com/article/Classical-Encryption-Techniques_83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5" Type="http://schemas.openxmlformats.org/officeDocument/2006/relationships/hyperlink" Target="https://www.techopedia.com/definition/1770/cryptography#:~:text=Cryptography%20involves%20creating%20written%20or,information%20to%20be%20kept%20secret.&amp;text=Information%20security%20uses%20cryptography%20on,transit%20and%20while%20being%20stored" TargetMode="External"/><Relationship Id="rId4" Type="http://schemas.openxmlformats.org/officeDocument/2006/relationships/hyperlink" Target="https://www.geeksforgeeks.org/cryptography-introduc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20CST-354/ITT-354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Er. Puneet kaur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497840"/>
            <a:ext cx="5708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Enigma Rotor</a:t>
            </a:r>
            <a:r>
              <a:rPr sz="3600" spc="-70" dirty="0"/>
              <a:t> </a:t>
            </a:r>
            <a:r>
              <a:rPr sz="3600" spc="-5"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2133600" y="1413510"/>
            <a:ext cx="4419600" cy="4372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481" y="497840"/>
            <a:ext cx="67866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Steganography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0650"/>
            <a:ext cx="8332470" cy="454660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Hide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5" dirty="0">
                <a:latin typeface="Arial"/>
                <a:cs typeface="Arial"/>
              </a:rPr>
              <a:t>message </a:t>
            </a:r>
            <a:r>
              <a:rPr sz="3200" spc="-5" dirty="0">
                <a:latin typeface="Arial"/>
                <a:cs typeface="Arial"/>
              </a:rPr>
              <a:t>in </a:t>
            </a:r>
            <a:r>
              <a:rPr sz="3200" dirty="0">
                <a:latin typeface="Arial"/>
                <a:cs typeface="Arial"/>
              </a:rPr>
              <a:t>another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message.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E.g., </a:t>
            </a:r>
            <a:r>
              <a:rPr sz="3200" dirty="0">
                <a:latin typeface="Arial"/>
                <a:cs typeface="Arial"/>
              </a:rPr>
              <a:t>hide your </a:t>
            </a:r>
            <a:r>
              <a:rPr sz="3200" spc="-5" dirty="0">
                <a:latin typeface="Arial"/>
                <a:cs typeface="Arial"/>
              </a:rPr>
              <a:t>plaintext in </a:t>
            </a:r>
            <a:r>
              <a:rPr sz="3200" dirty="0">
                <a:latin typeface="Arial"/>
                <a:cs typeface="Arial"/>
              </a:rPr>
              <a:t>a graphic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image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9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Each pixel has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spc="-5" dirty="0">
                <a:latin typeface="Arial"/>
                <a:cs typeface="Arial"/>
              </a:rPr>
              <a:t>bytes specifying the RGB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color</a:t>
            </a:r>
            <a:endParaRPr sz="2800">
              <a:latin typeface="Arial"/>
              <a:cs typeface="Arial"/>
            </a:endParaRPr>
          </a:p>
          <a:p>
            <a:pPr marL="755650" marR="154940" lvl="1" indent="-285750">
              <a:lnSpc>
                <a:spcPts val="3030"/>
              </a:lnSpc>
              <a:spcBef>
                <a:spcPts val="725"/>
              </a:spcBef>
              <a:buChar char="–"/>
              <a:tabLst>
                <a:tab pos="75565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least </a:t>
            </a:r>
            <a:r>
              <a:rPr sz="2800" spc="-5" dirty="0">
                <a:latin typeface="Arial"/>
                <a:cs typeface="Arial"/>
              </a:rPr>
              <a:t>significant bits of pixels can be  </a:t>
            </a:r>
            <a:r>
              <a:rPr sz="2800" dirty="0">
                <a:latin typeface="Arial"/>
                <a:cs typeface="Arial"/>
              </a:rPr>
              <a:t>changed </a:t>
            </a:r>
            <a:r>
              <a:rPr sz="2800" spc="-10" dirty="0">
                <a:latin typeface="Arial"/>
                <a:cs typeface="Arial"/>
              </a:rPr>
              <a:t>w/o </a:t>
            </a:r>
            <a:r>
              <a:rPr sz="2800" spc="-5" dirty="0">
                <a:latin typeface="Arial"/>
                <a:cs typeface="Arial"/>
              </a:rPr>
              <a:t>greatly affecting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image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quality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So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hide </a:t>
            </a:r>
            <a:r>
              <a:rPr sz="2800" dirty="0">
                <a:latin typeface="Arial"/>
                <a:cs typeface="Arial"/>
              </a:rPr>
              <a:t>messages </a:t>
            </a:r>
            <a:r>
              <a:rPr sz="2800" spc="-5" dirty="0">
                <a:latin typeface="Arial"/>
                <a:cs typeface="Arial"/>
              </a:rPr>
              <a:t>in these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LSBs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Advantage: </a:t>
            </a:r>
            <a:r>
              <a:rPr sz="3200" spc="-5" dirty="0">
                <a:latin typeface="Arial"/>
                <a:cs typeface="Arial"/>
              </a:rPr>
              <a:t>hiding existence of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messages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Drawback: high </a:t>
            </a:r>
            <a:r>
              <a:rPr sz="3200" dirty="0">
                <a:latin typeface="Arial"/>
                <a:cs typeface="Arial"/>
              </a:rPr>
              <a:t>overhead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90600"/>
            <a:ext cx="7122850" cy="2395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5869" y="4301490"/>
            <a:ext cx="6560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indent="-191770">
              <a:lnSpc>
                <a:spcPct val="100000"/>
              </a:lnSpc>
              <a:spcBef>
                <a:spcPts val="100"/>
              </a:spcBef>
              <a:buChar char="•"/>
              <a:tabLst>
                <a:tab pos="204470" algn="l"/>
              </a:tabLst>
            </a:pPr>
            <a:r>
              <a:rPr sz="2400" dirty="0">
                <a:latin typeface="Arial"/>
                <a:cs typeface="Arial"/>
              </a:rPr>
              <a:t>Take a </a:t>
            </a:r>
            <a:r>
              <a:rPr sz="2400" spc="-10" dirty="0">
                <a:latin typeface="Arial"/>
                <a:cs typeface="Arial"/>
              </a:rPr>
              <a:t>640x480 </a:t>
            </a:r>
            <a:r>
              <a:rPr sz="2400" spc="-5" dirty="0">
                <a:latin typeface="Arial"/>
                <a:cs typeface="Arial"/>
              </a:rPr>
              <a:t>(=30,7200) </a:t>
            </a:r>
            <a:r>
              <a:rPr sz="2400" spc="-10" dirty="0">
                <a:latin typeface="Arial"/>
                <a:cs typeface="Arial"/>
              </a:rPr>
              <a:t>pixel </a:t>
            </a:r>
            <a:r>
              <a:rPr sz="2400" spc="-5" dirty="0">
                <a:latin typeface="Arial"/>
                <a:cs typeface="Arial"/>
              </a:rPr>
              <a:t>image.</a:t>
            </a:r>
            <a:endParaRPr sz="24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buChar char="•"/>
              <a:tabLst>
                <a:tab pos="20447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spc="-10" dirty="0">
                <a:latin typeface="Arial"/>
                <a:cs typeface="Arial"/>
              </a:rPr>
              <a:t>only </a:t>
            </a:r>
            <a:r>
              <a:rPr sz="2400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LSB, </a:t>
            </a:r>
            <a:r>
              <a:rPr sz="2400" spc="-5" dirty="0">
                <a:latin typeface="Arial"/>
                <a:cs typeface="Arial"/>
              </a:rPr>
              <a:t>can </a:t>
            </a:r>
            <a:r>
              <a:rPr sz="2400" spc="-10" dirty="0">
                <a:latin typeface="Arial"/>
                <a:cs typeface="Arial"/>
              </a:rPr>
              <a:t>hide 115,200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characters</a:t>
            </a:r>
            <a:endParaRPr sz="2400">
              <a:latin typeface="Arial"/>
              <a:cs typeface="Arial"/>
            </a:endParaRPr>
          </a:p>
          <a:p>
            <a:pPr marL="204470" indent="-191770">
              <a:lnSpc>
                <a:spcPct val="100000"/>
              </a:lnSpc>
              <a:buChar char="•"/>
              <a:tabLst>
                <a:tab pos="20447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LSBs, can </a:t>
            </a:r>
            <a:r>
              <a:rPr sz="2400" spc="-10" dirty="0">
                <a:latin typeface="Arial"/>
                <a:cs typeface="Arial"/>
              </a:rPr>
              <a:t>hide </a:t>
            </a:r>
            <a:r>
              <a:rPr sz="2400" spc="-5" dirty="0">
                <a:latin typeface="Arial"/>
                <a:cs typeface="Arial"/>
              </a:rPr>
              <a:t>460,800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167" y="497840"/>
            <a:ext cx="67866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</a:t>
            </a:r>
            <a:r>
              <a:rPr sz="4800" spc="-5" dirty="0"/>
              <a:t>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2984"/>
            <a:ext cx="8427240" cy="5132173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Have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considered:</a:t>
            </a:r>
            <a:endParaRPr sz="27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classical </a:t>
            </a:r>
            <a:r>
              <a:rPr sz="2400" spc="-10" dirty="0">
                <a:latin typeface="Arial"/>
                <a:cs typeface="Arial"/>
              </a:rPr>
              <a:t>cipher </a:t>
            </a:r>
            <a:r>
              <a:rPr sz="2400" spc="-5" dirty="0">
                <a:latin typeface="Arial"/>
                <a:cs typeface="Arial"/>
              </a:rPr>
              <a:t>techniques 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terminology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monoalphabetic substitution ciphers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cryptanalysis using letter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frequencies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Playfair cipher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polyalphabetic</a:t>
            </a:r>
            <a:r>
              <a:rPr sz="2400" spc="-5" dirty="0">
                <a:latin typeface="Arial"/>
                <a:cs typeface="Arial"/>
              </a:rPr>
              <a:t> ciphers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transposition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ciphers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product ciphers and rotor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460"/>
              </a:spcBef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stenography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US" sz="3600" b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hlinkClick r:id="rId2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hlinkClick r:id="rId6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260" y="714356"/>
            <a:ext cx="71431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/>
              <a:t>Transposition</a:t>
            </a:r>
            <a:r>
              <a:rPr sz="4000" spc="-60"/>
              <a:t> </a:t>
            </a:r>
            <a:r>
              <a:rPr sz="4000" spc="-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14488"/>
            <a:ext cx="7750836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Transposition Techniques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Arial"/>
                <a:cs typeface="Arial"/>
              </a:rPr>
              <a:t>Rotor Machines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 err="1">
                <a:latin typeface="Arial"/>
                <a:cs typeface="Arial"/>
              </a:rPr>
              <a:t>Steganography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538" y="514607"/>
            <a:ext cx="659196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Transposition</a:t>
            </a:r>
            <a:r>
              <a:rPr sz="4000" spc="-85" dirty="0"/>
              <a:t> </a:t>
            </a:r>
            <a:r>
              <a:rPr sz="40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570"/>
            <a:ext cx="7569200" cy="257302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Also </a:t>
            </a:r>
            <a:r>
              <a:rPr sz="3200" dirty="0">
                <a:latin typeface="Arial"/>
                <a:cs typeface="Arial"/>
              </a:rPr>
              <a:t>called </a:t>
            </a:r>
            <a:r>
              <a:rPr sz="3200" b="1" spc="-5" dirty="0">
                <a:latin typeface="Arial"/>
                <a:cs typeface="Arial"/>
              </a:rPr>
              <a:t>permutation</a:t>
            </a:r>
            <a:r>
              <a:rPr sz="3200" b="1" spc="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ciphers.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5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Shuffle the plaintext, without altering the  </a:t>
            </a:r>
            <a:r>
              <a:rPr sz="3200" dirty="0">
                <a:latin typeface="Arial"/>
                <a:cs typeface="Arial"/>
              </a:rPr>
              <a:t>actual </a:t>
            </a:r>
            <a:r>
              <a:rPr sz="3200" spc="-5" dirty="0">
                <a:latin typeface="Arial"/>
                <a:cs typeface="Arial"/>
              </a:rPr>
              <a:t>letters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  <a:tab pos="2274570" algn="l"/>
              </a:tabLst>
            </a:pPr>
            <a:r>
              <a:rPr sz="3200" dirty="0">
                <a:latin typeface="Arial"/>
                <a:cs typeface="Arial"/>
              </a:rPr>
              <a:t>Example:	Row </a:t>
            </a:r>
            <a:r>
              <a:rPr sz="3200" spc="-5" dirty="0">
                <a:latin typeface="Arial"/>
                <a:cs typeface="Arial"/>
              </a:rPr>
              <a:t>Transposition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Ciphers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0150" y="497840"/>
            <a:ext cx="67335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Row Transposition</a:t>
            </a:r>
            <a:r>
              <a:rPr sz="4000" spc="-65" dirty="0"/>
              <a:t> </a:t>
            </a:r>
            <a:r>
              <a:rPr sz="4000" spc="-5" dirty="0"/>
              <a:t>Ciphers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4780"/>
            <a:ext cx="7864475" cy="462534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8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Plaintext </a:t>
            </a:r>
            <a:r>
              <a:rPr sz="3000" spc="5" dirty="0">
                <a:latin typeface="Arial"/>
                <a:cs typeface="Arial"/>
              </a:rPr>
              <a:t>is </a:t>
            </a:r>
            <a:r>
              <a:rPr sz="3000" spc="-10" dirty="0">
                <a:latin typeface="Arial"/>
                <a:cs typeface="Arial"/>
              </a:rPr>
              <a:t>written </a:t>
            </a:r>
            <a:r>
              <a:rPr sz="3000" spc="-5" dirty="0">
                <a:latin typeface="Arial"/>
                <a:cs typeface="Arial"/>
              </a:rPr>
              <a:t>row by row </a:t>
            </a:r>
            <a:r>
              <a:rPr sz="3000" spc="5" dirty="0">
                <a:latin typeface="Arial"/>
                <a:cs typeface="Arial"/>
              </a:rPr>
              <a:t>in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rectangle.</a:t>
            </a:r>
            <a:endParaRPr sz="3000">
              <a:latin typeface="Arial"/>
              <a:cs typeface="Arial"/>
            </a:endParaRPr>
          </a:p>
          <a:p>
            <a:pPr marL="355600" marR="37465" indent="-342900">
              <a:lnSpc>
                <a:spcPct val="109700"/>
              </a:lnSpc>
              <a:spcBef>
                <a:spcPts val="17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Ciphertext: write </a:t>
            </a:r>
            <a:r>
              <a:rPr sz="3000" spc="-5" dirty="0">
                <a:latin typeface="Arial"/>
                <a:cs typeface="Arial"/>
              </a:rPr>
              <a:t>out the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columns </a:t>
            </a:r>
            <a:r>
              <a:rPr sz="3000" spc="-5" dirty="0">
                <a:latin typeface="Arial"/>
                <a:cs typeface="Arial"/>
              </a:rPr>
              <a:t>in an </a:t>
            </a:r>
            <a:r>
              <a:rPr sz="3000" spc="-10" dirty="0">
                <a:latin typeface="Arial"/>
                <a:cs typeface="Arial"/>
              </a:rPr>
              <a:t>order  </a:t>
            </a:r>
            <a:r>
              <a:rPr sz="3000" spc="-5" dirty="0">
                <a:latin typeface="Arial"/>
                <a:cs typeface="Arial"/>
              </a:rPr>
              <a:t>specified by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key.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400"/>
              </a:spcBef>
              <a:tabLst>
                <a:tab pos="2481580" algn="l"/>
                <a:tab pos="2847340" algn="l"/>
                <a:tab pos="3213100" algn="l"/>
                <a:tab pos="3578860" algn="l"/>
              </a:tabLst>
            </a:pPr>
            <a:r>
              <a:rPr sz="2400" dirty="0">
                <a:latin typeface="Courier New"/>
                <a:cs typeface="Courier New"/>
              </a:rPr>
              <a:t>Key: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1F5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2	1	5	6	7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900"/>
              </a:spcBef>
            </a:pPr>
            <a:r>
              <a:rPr sz="2400" dirty="0">
                <a:latin typeface="Courier New"/>
                <a:cs typeface="Courier New"/>
              </a:rPr>
              <a:t>Plaintext: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latin typeface="Courier New"/>
                <a:cs typeface="Courier New"/>
              </a:rPr>
              <a:t>Ciphertext: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TTNA</a:t>
            </a:r>
            <a:r>
              <a:rPr sz="2400" spc="-5" dirty="0">
                <a:solidFill>
                  <a:srgbClr val="001F5F"/>
                </a:solidFill>
                <a:latin typeface="Courier New"/>
                <a:cs typeface="Courier New"/>
              </a:rPr>
              <a:t>APTM</a:t>
            </a:r>
            <a:r>
              <a:rPr sz="2400" spc="-5" dirty="0">
                <a:latin typeface="Courier New"/>
                <a:cs typeface="Courier New"/>
              </a:rPr>
              <a:t>TSUOAODWCOIXKNLYPETZ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1214414" y="497840"/>
            <a:ext cx="7500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Product</a:t>
            </a:r>
            <a:r>
              <a:rPr sz="3600" spc="-80" dirty="0"/>
              <a:t> </a:t>
            </a:r>
            <a:r>
              <a:rPr sz="3600" spc="-5" dirty="0"/>
              <a:t>Ciphers</a:t>
            </a: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525143" y="1404620"/>
            <a:ext cx="8211679" cy="256667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366395" marR="1806575" lvl="0" indent="-3429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65760" algn="l"/>
                <a:tab pos="366395" algn="l"/>
              </a:tabLst>
              <a:defRPr/>
            </a:pP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Uses </a:t>
            </a: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sequence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of substitutions and  transpositions</a:t>
            </a: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766445" marR="1833880" lvl="0" indent="-285750" algn="l" defTabSz="914400" rtl="0" eaLnBrk="1" fontAlgn="auto" latinLnBrk="0" hangingPunct="1">
              <a:lnSpc>
                <a:spcPct val="15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3472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– </a:t>
            </a:r>
            <a:r>
              <a:rPr kumimoji="0" lang="en-IN" sz="24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Harder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</a:t>
            </a:r>
            <a:r>
              <a:rPr kumimoji="0" lang="en-IN" sz="24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break than just substitutions or  transpositions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66395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65760" algn="l"/>
                <a:tab pos="366395" algn="l"/>
              </a:tabLst>
              <a:defRPr/>
            </a:pPr>
            <a:r>
              <a:rPr kumimoji="0" lang="en-IN" sz="2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This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is </a:t>
            </a: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bridge from classical </a:t>
            </a: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to modern</a:t>
            </a:r>
            <a:r>
              <a:rPr kumimoji="0" lang="en-IN" sz="2800" b="0" i="0" u="none" strike="noStrike" kern="1200" cap="none" spc="3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-5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ciphers.</a:t>
            </a:r>
            <a:endParaRPr kumimoji="0" lang="en-I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260" y="497840"/>
            <a:ext cx="57391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4385" algn="l"/>
              </a:tabLst>
            </a:pPr>
            <a:r>
              <a:rPr sz="4000" spc="-5"/>
              <a:t>Rotor Cipher</a:t>
            </a:r>
            <a:r>
              <a:rPr lang="en-US" sz="4000" spc="-5" dirty="0"/>
              <a:t> </a:t>
            </a:r>
            <a:r>
              <a:rPr sz="4000" spc="-5"/>
              <a:t>Machines</a:t>
            </a:r>
            <a:endParaRPr sz="4000" spc="-5" dirty="0"/>
          </a:p>
        </p:txBody>
      </p:sp>
      <p:sp>
        <p:nvSpPr>
          <p:cNvPr id="3" name="object 4"/>
          <p:cNvSpPr txBox="1"/>
          <p:nvPr/>
        </p:nvSpPr>
        <p:spPr>
          <a:xfrm>
            <a:off x="866139" y="1598929"/>
            <a:ext cx="7599045" cy="42049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 marR="219710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Arial"/>
                <a:cs typeface="Arial"/>
              </a:rPr>
              <a:t>Before modern ciphers, rotor machines were most common  complex ciphers in use.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65"/>
              </a:spcBef>
            </a:pPr>
            <a:r>
              <a:rPr sz="2200" spc="-5" dirty="0">
                <a:latin typeface="Arial"/>
                <a:cs typeface="Arial"/>
              </a:rPr>
              <a:t>Widely </a:t>
            </a:r>
            <a:r>
              <a:rPr sz="2200" dirty="0">
                <a:latin typeface="Arial"/>
                <a:cs typeface="Arial"/>
              </a:rPr>
              <a:t>used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WW2.</a:t>
            </a:r>
            <a:endParaRPr sz="2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10"/>
              </a:spcBef>
            </a:pPr>
            <a:r>
              <a:rPr sz="2200" spc="-5" dirty="0">
                <a:latin typeface="Arial"/>
                <a:cs typeface="Arial"/>
              </a:rPr>
              <a:t>Used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series of rotating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cylinders.</a:t>
            </a:r>
            <a:endParaRPr sz="2200">
              <a:latin typeface="Arial"/>
              <a:cs typeface="Arial"/>
            </a:endParaRPr>
          </a:p>
          <a:p>
            <a:pPr marL="25400" marR="17780">
              <a:lnSpc>
                <a:spcPct val="141700"/>
              </a:lnSpc>
            </a:pPr>
            <a:r>
              <a:rPr sz="2200" spc="-5" dirty="0">
                <a:latin typeface="Arial"/>
                <a:cs typeface="Arial"/>
              </a:rPr>
              <a:t>Implemented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polyalphabetic substitution cipher of period K.  </a:t>
            </a:r>
            <a:r>
              <a:rPr sz="2200" dirty="0">
                <a:latin typeface="Arial"/>
                <a:cs typeface="Arial"/>
              </a:rPr>
              <a:t>With 3 </a:t>
            </a:r>
            <a:r>
              <a:rPr sz="2200" spc="-5" dirty="0">
                <a:latin typeface="Arial"/>
                <a:cs typeface="Arial"/>
              </a:rPr>
              <a:t>cylinders, </a:t>
            </a:r>
            <a:r>
              <a:rPr sz="2200" dirty="0">
                <a:latin typeface="Arial"/>
                <a:cs typeface="Arial"/>
              </a:rPr>
              <a:t>K = </a:t>
            </a:r>
            <a:r>
              <a:rPr sz="2200" spc="-95" dirty="0">
                <a:latin typeface="Arial"/>
                <a:cs typeface="Arial"/>
              </a:rPr>
              <a:t>26</a:t>
            </a:r>
            <a:r>
              <a:rPr sz="1875" spc="-142" baseline="28888" dirty="0">
                <a:latin typeface="Arial"/>
                <a:cs typeface="Arial"/>
              </a:rPr>
              <a:t>3</a:t>
            </a:r>
            <a:r>
              <a:rPr sz="1875" spc="-240" baseline="28888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=17,576.</a:t>
            </a:r>
            <a:endParaRPr sz="2200">
              <a:latin typeface="Arial"/>
              <a:cs typeface="Arial"/>
            </a:endParaRPr>
          </a:p>
          <a:p>
            <a:pPr marL="25400" marR="3333750">
              <a:lnSpc>
                <a:spcPts val="3879"/>
              </a:lnSpc>
              <a:spcBef>
                <a:spcPts val="195"/>
              </a:spcBef>
            </a:pPr>
            <a:r>
              <a:rPr sz="2200" dirty="0">
                <a:latin typeface="Arial"/>
                <a:cs typeface="Arial"/>
              </a:rPr>
              <a:t>With 5 </a:t>
            </a:r>
            <a:r>
              <a:rPr sz="2200" spc="-5" dirty="0">
                <a:latin typeface="Arial"/>
                <a:cs typeface="Arial"/>
              </a:rPr>
              <a:t>cylinders, </a:t>
            </a:r>
            <a:r>
              <a:rPr sz="2200" dirty="0">
                <a:latin typeface="Arial"/>
                <a:cs typeface="Arial"/>
              </a:rPr>
              <a:t>K = </a:t>
            </a:r>
            <a:r>
              <a:rPr sz="2200" spc="-95" dirty="0">
                <a:latin typeface="Arial"/>
                <a:cs typeface="Arial"/>
              </a:rPr>
              <a:t>26</a:t>
            </a:r>
            <a:r>
              <a:rPr sz="1875" spc="-142" baseline="28888" dirty="0">
                <a:latin typeface="Arial"/>
                <a:cs typeface="Arial"/>
              </a:rPr>
              <a:t>5 </a:t>
            </a:r>
            <a:r>
              <a:rPr sz="2200" spc="-5" dirty="0">
                <a:latin typeface="Arial"/>
                <a:cs typeface="Arial"/>
              </a:rPr>
              <a:t>=12 </a:t>
            </a:r>
            <a:r>
              <a:rPr sz="2200" dirty="0">
                <a:latin typeface="Arial"/>
                <a:cs typeface="Arial"/>
              </a:rPr>
              <a:t>x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10</a:t>
            </a:r>
            <a:r>
              <a:rPr sz="1875" spc="-112" baseline="28888" dirty="0">
                <a:latin typeface="Arial"/>
                <a:cs typeface="Arial"/>
              </a:rPr>
              <a:t>6</a:t>
            </a:r>
            <a:r>
              <a:rPr sz="2200" spc="-75" dirty="0">
                <a:latin typeface="Arial"/>
                <a:cs typeface="Arial"/>
              </a:rPr>
              <a:t>.  </a:t>
            </a:r>
            <a:r>
              <a:rPr sz="2200" dirty="0">
                <a:latin typeface="Arial"/>
                <a:cs typeface="Arial"/>
              </a:rPr>
              <a:t>What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key?</a:t>
            </a:r>
            <a:endParaRPr sz="2200">
              <a:latin typeface="Arial"/>
              <a:cs typeface="Arial"/>
            </a:endParaRPr>
          </a:p>
          <a:p>
            <a:pPr marL="425450" indent="-285750">
              <a:lnSpc>
                <a:spcPts val="2325"/>
              </a:lnSpc>
              <a:buChar char="–"/>
              <a:tabLst>
                <a:tab pos="424815" algn="l"/>
                <a:tab pos="425450" algn="l"/>
              </a:tabLst>
            </a:pPr>
            <a:r>
              <a:rPr sz="2000" spc="-5" dirty="0">
                <a:latin typeface="Arial"/>
                <a:cs typeface="Arial"/>
              </a:rPr>
              <a:t>If the </a:t>
            </a:r>
            <a:r>
              <a:rPr sz="2000" dirty="0">
                <a:latin typeface="Arial"/>
                <a:cs typeface="Arial"/>
              </a:rPr>
              <a:t>adversary has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  <a:p>
            <a:pPr marL="425450" indent="-285750">
              <a:lnSpc>
                <a:spcPct val="100000"/>
              </a:lnSpc>
              <a:spcBef>
                <a:spcPts val="250"/>
              </a:spcBef>
              <a:buChar char="–"/>
              <a:tabLst>
                <a:tab pos="424815" algn="l"/>
                <a:tab pos="425450" algn="l"/>
              </a:tabLst>
            </a:pPr>
            <a:r>
              <a:rPr sz="2000" spc="-5" dirty="0">
                <a:latin typeface="Arial"/>
                <a:cs typeface="Arial"/>
              </a:rPr>
              <a:t>If the </a:t>
            </a:r>
            <a:r>
              <a:rPr sz="2000" dirty="0">
                <a:latin typeface="Arial"/>
                <a:cs typeface="Arial"/>
              </a:rPr>
              <a:t>adversary doesn’t have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050" y="622300"/>
            <a:ext cx="7315200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000232" y="494116"/>
            <a:ext cx="546896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The</a:t>
            </a:r>
            <a:r>
              <a:rPr sz="4400" spc="-80" dirty="0"/>
              <a:t> </a:t>
            </a:r>
            <a:r>
              <a:rPr sz="4400" spc="-5" dirty="0"/>
              <a:t>Rotors</a:t>
            </a:r>
          </a:p>
        </p:txBody>
      </p:sp>
      <p:sp>
        <p:nvSpPr>
          <p:cNvPr id="4" name="object 3"/>
          <p:cNvSpPr/>
          <p:nvPr/>
        </p:nvSpPr>
        <p:spPr>
          <a:xfrm>
            <a:off x="1992054" y="1898418"/>
            <a:ext cx="5870137" cy="3959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0" y="497840"/>
            <a:ext cx="57080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Enigma Rotor</a:t>
            </a:r>
            <a:r>
              <a:rPr sz="3200" spc="-70" dirty="0"/>
              <a:t> </a:t>
            </a:r>
            <a:r>
              <a:rPr sz="3200" spc="-5"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1996439" y="1295400"/>
            <a:ext cx="4175760" cy="434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5069</TotalTime>
  <Words>466</Words>
  <Application>Microsoft Office PowerPoint</Application>
  <PresentationFormat>On-screen Show (4:3)</PresentationFormat>
  <Paragraphs>69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Cambria</vt:lpstr>
      <vt:lpstr>Courier New</vt:lpstr>
      <vt:lpstr>Raleway Thin</vt:lpstr>
      <vt:lpstr>Times</vt:lpstr>
      <vt:lpstr>Times New Roman</vt:lpstr>
      <vt:lpstr>Wingdings</vt:lpstr>
      <vt:lpstr>Office Theme</vt:lpstr>
      <vt:lpstr>Custom Design</vt:lpstr>
      <vt:lpstr>PowerPoint Presentation</vt:lpstr>
      <vt:lpstr>Transposition Techniques</vt:lpstr>
      <vt:lpstr>Transposition Ciphers</vt:lpstr>
      <vt:lpstr>Row Transposition Ciphers</vt:lpstr>
      <vt:lpstr>Product Ciphers</vt:lpstr>
      <vt:lpstr>Rotor Cipher Machines</vt:lpstr>
      <vt:lpstr>PowerPoint Presentation</vt:lpstr>
      <vt:lpstr>The Rotors</vt:lpstr>
      <vt:lpstr>Enigma Rotor Machine</vt:lpstr>
      <vt:lpstr>Enigma Rotor Machine</vt:lpstr>
      <vt:lpstr>Steganography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puneet kaur</cp:lastModifiedBy>
  <cp:revision>1019</cp:revision>
  <dcterms:created xsi:type="dcterms:W3CDTF">2013-12-12T17:34:34Z</dcterms:created>
  <dcterms:modified xsi:type="dcterms:W3CDTF">2023-01-09T07:31:32Z</dcterms:modified>
</cp:coreProperties>
</file>