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551" r:id="rId15"/>
  </p:sldIdLst>
  <p:sldSz cx="9144000" cy="6858000" type="screen4x3"/>
  <p:notesSz cx="6858000" cy="9144000"/>
  <p:embeddedFontLst>
    <p:embeddedFont>
      <p:font typeface="Arial Black" panose="020B0A04020102020204" pitchFamily="34" charset="0"/>
      <p:regular r:id="rId17"/>
      <p:bold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Cambria" panose="02040503050406030204" pitchFamily="18" charset="0"/>
      <p:regular r:id="rId23"/>
      <p:bold r:id="rId24"/>
      <p:italic r:id="rId25"/>
      <p:boldItalic r:id="rId26"/>
    </p:embeddedFont>
    <p:embeddedFont>
      <p:font typeface="Raleway Thin" pitchFamily="2" charset="0"/>
      <p:regular r:id="rId27"/>
      <p:bold r:id="rId28"/>
      <p:italic r:id="rId29"/>
      <p:boldItalic r:id="rId30"/>
    </p:embeddedFont>
    <p:embeddedFont>
      <p:font typeface="Times" panose="02020603050405020304" pitchFamily="18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A768D45-8969-4E93-9D26-8C8BB5D3B4AD}">
  <a:tblStyle styleId="{AA768D45-8969-4E93-9D26-8C8BB5D3B4AD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tcBdr/>
        <a:fill>
          <a:solidFill>
            <a:srgbClr val="CFD7E7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FD7E7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1380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21" Type="http://schemas.openxmlformats.org/officeDocument/2006/relationships/font" Target="fonts/font5.fntdata"/><Relationship Id="rId34" Type="http://schemas.openxmlformats.org/officeDocument/2006/relationships/font" Target="fonts/font1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font" Target="fonts/font17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font" Target="fonts/font16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b31af50436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b31af50436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gb31af50436_0_5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b31af50436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b31af50436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gb31af50436_0_5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b31af50436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b31af50436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gb31af50436_0_7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b31af50436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b31af50436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gb31af50436_0_8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b31af50436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b31af50436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b31af50436_0_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b31af50436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b31af50436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gb31af50436_0_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b31af50436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b31af50436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gb31af50436_0_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b31af50436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b31af50436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gb31af50436_0_2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b31af5043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b31af50436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gb31af50436_0_4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b31af50436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b31af50436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gb31af50436_0_3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b31af50436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b31af50436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gb31af50436_0_6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>
            <a:spLocks noGrp="1"/>
          </p:cNvSpPr>
          <p:nvPr>
            <p:ph type="title"/>
          </p:nvPr>
        </p:nvSpPr>
        <p:spPr>
          <a:xfrm>
            <a:off x="990600" y="1066800"/>
            <a:ext cx="79248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mbria"/>
              <a:buNone/>
              <a:defRPr sz="2400" b="1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body" idx="1"/>
          </p:nvPr>
        </p:nvSpPr>
        <p:spPr>
          <a:xfrm>
            <a:off x="914400" y="1752600"/>
            <a:ext cx="80010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/>
          <p:nvPr/>
        </p:nvSpPr>
        <p:spPr>
          <a:xfrm>
            <a:off x="2804329" y="0"/>
            <a:ext cx="6339671" cy="369332"/>
          </a:xfrm>
          <a:prstGeom prst="rect">
            <a:avLst/>
          </a:prstGeom>
          <a:noFill/>
          <a:ln w="50800" cap="flat" cmpd="dbl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and Engineering (CSE)</a:t>
            </a:r>
            <a:endParaRPr sz="17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mbria"/>
              <a:buNone/>
              <a:defRPr sz="4400" b="1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sldNum" idx="12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>
  <p:cSld name="1_Title 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mbria"/>
              <a:buNone/>
              <a:defRPr sz="4400" b="1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dt" idx="10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ftr" idx="11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ldNum" idx="12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" name="Google Shape;22;p3"/>
          <p:cNvSpPr txBox="1"/>
          <p:nvPr/>
        </p:nvSpPr>
        <p:spPr>
          <a:xfrm>
            <a:off x="2804328" y="87868"/>
            <a:ext cx="6339671" cy="369332"/>
          </a:xfrm>
          <a:prstGeom prst="rect">
            <a:avLst/>
          </a:prstGeom>
          <a:noFill/>
          <a:ln w="50800" cap="flat" cmpd="dbl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and Engineering (CSE)</a:t>
            </a:r>
            <a:endParaRPr sz="17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762000" y="1447800"/>
            <a:ext cx="82296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1066800" y="609600"/>
            <a:ext cx="7924800" cy="685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64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Arial"/>
              <a:buNone/>
              <a:defRPr sz="3200" b="1" i="0" u="none" strike="noStrike" cap="non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5"/>
          <p:cNvSpPr txBox="1"/>
          <p:nvPr/>
        </p:nvSpPr>
        <p:spPr>
          <a:xfrm>
            <a:off x="2804329" y="87868"/>
            <a:ext cx="6187271" cy="369332"/>
          </a:xfrm>
          <a:prstGeom prst="rect">
            <a:avLst/>
          </a:prstGeom>
          <a:noFill/>
          <a:ln w="50800" cap="flat" cmpd="dbl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and Communication Engineering (CCE)</a:t>
            </a:r>
            <a:endParaRPr sz="1700" b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mbria"/>
              <a:buNone/>
              <a:defRPr sz="4400" b="1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dt" idx="10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ftr" idx="11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>
            <a:spLocks noGrp="1"/>
          </p:cNvSpPr>
          <p:nvPr>
            <p:ph type="ctrTitle"/>
          </p:nvPr>
        </p:nvSpPr>
        <p:spPr>
          <a:xfrm>
            <a:off x="1143000" y="3429000"/>
            <a:ext cx="7772400" cy="1066799"/>
          </a:xfrm>
          <a:prstGeom prst="rect">
            <a:avLst/>
          </a:prstGeom>
          <a:solidFill>
            <a:schemeClr val="lt1"/>
          </a:solidFill>
          <a:ln w="19050" cap="sq" cmpd="thinThick">
            <a:solidFill>
              <a:schemeClr val="dk1"/>
            </a:solidFill>
            <a:prstDash val="solid"/>
            <a:bevel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mbria"/>
              <a:buNone/>
              <a:defRPr sz="4400" b="1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4" name="Google Shape;44;p7"/>
          <p:cNvSpPr txBox="1"/>
          <p:nvPr/>
        </p:nvSpPr>
        <p:spPr>
          <a:xfrm>
            <a:off x="2804328" y="87868"/>
            <a:ext cx="6339671" cy="369332"/>
          </a:xfrm>
          <a:prstGeom prst="rect">
            <a:avLst/>
          </a:prstGeom>
          <a:noFill/>
          <a:ln w="50800" cap="flat" cmpd="dbl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and Engineering (CSE)</a:t>
            </a:r>
            <a:endParaRPr sz="1700" b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sldNum" idx="12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" name="Google Shape;49;p8"/>
          <p:cNvSpPr>
            <a:spLocks noGrp="1"/>
          </p:cNvSpPr>
          <p:nvPr>
            <p:ph type="pic" idx="2"/>
          </p:nvPr>
        </p:nvSpPr>
        <p:spPr>
          <a:xfrm>
            <a:off x="2895600" y="1371600"/>
            <a:ext cx="601980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body" idx="1"/>
          </p:nvPr>
        </p:nvSpPr>
        <p:spPr>
          <a:xfrm>
            <a:off x="228600" y="1371600"/>
            <a:ext cx="259080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Google Shape;51;p8"/>
          <p:cNvSpPr txBox="1"/>
          <p:nvPr/>
        </p:nvSpPr>
        <p:spPr>
          <a:xfrm>
            <a:off x="2804328" y="87868"/>
            <a:ext cx="6339671" cy="369332"/>
          </a:xfrm>
          <a:prstGeom prst="rect">
            <a:avLst/>
          </a:prstGeom>
          <a:noFill/>
          <a:ln w="50800" cap="flat" cmpd="dbl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and Engineering (CSE)</a:t>
            </a:r>
            <a:endParaRPr sz="1700" b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 txBox="1">
            <a:spLocks noGrp="1"/>
          </p:cNvSpPr>
          <p:nvPr>
            <p:ph type="body" idx="1"/>
          </p:nvPr>
        </p:nvSpPr>
        <p:spPr>
          <a:xfrm>
            <a:off x="609600" y="1524000"/>
            <a:ext cx="83058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body" idx="2"/>
          </p:nvPr>
        </p:nvSpPr>
        <p:spPr>
          <a:xfrm>
            <a:off x="1066800" y="533400"/>
            <a:ext cx="7848600" cy="685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9"/>
          <p:cNvSpPr txBox="1"/>
          <p:nvPr/>
        </p:nvSpPr>
        <p:spPr>
          <a:xfrm>
            <a:off x="3009795" y="0"/>
            <a:ext cx="6058005" cy="353943"/>
          </a:xfrm>
          <a:prstGeom prst="rect">
            <a:avLst/>
          </a:prstGeom>
          <a:solidFill>
            <a:srgbClr val="63242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Department of Computer and Communicationq Engineering (CCE)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mbria"/>
              <a:buNone/>
              <a:defRPr sz="2000" b="1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8" name="Google Shape;58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sldNum" idx="12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>
            <a:spLocks noGrp="1"/>
          </p:cNvSpPr>
          <p:nvPr>
            <p:ph type="title"/>
          </p:nvPr>
        </p:nvSpPr>
        <p:spPr>
          <a:xfrm>
            <a:off x="304800" y="13716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mbria"/>
              <a:buNone/>
              <a:defRPr sz="4400" b="1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body" idx="1"/>
          </p:nvPr>
        </p:nvSpPr>
        <p:spPr>
          <a:xfrm rot="5400000">
            <a:off x="2286000" y="228600"/>
            <a:ext cx="42672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sldNum" idx="12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google.co.in/url?sa=i&amp;rct=j&amp;q=&amp;esrc=s&amp;source=images&amp;cd=&amp;cad=rja&amp;docid=Yol378O-s-lkMM&amp;tbnid=OLCbrS9PtZY4xM:&amp;ved=0CAUQjRw&amp;url=http://www.vidyavision.com/universities.asp?page=2&amp;ei=AFmwUobeKoL-iAf-44CwBQ&amp;psig=AFQjCNGRiFfOFz-wmZM6WF05bau8z5zqnw&amp;ust=1387374581297603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0" y="6457890"/>
            <a:ext cx="91440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University Institute of Engineering (UIE)</a:t>
            </a: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" name="Google Shape;12;p1"/>
          <p:cNvCxnSpPr/>
          <p:nvPr/>
        </p:nvCxnSpPr>
        <p:spPr>
          <a:xfrm>
            <a:off x="0" y="6400800"/>
            <a:ext cx="9144000" cy="0"/>
          </a:xfrm>
          <a:prstGeom prst="straightConnector1">
            <a:avLst/>
          </a:prstGeom>
          <a:noFill/>
          <a:ln w="88900" cap="flat" cmpd="thickThin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3" name="Google Shape;13;p1" descr="https://encrypted-tbn3.gstatic.com/images?q=tbn:ANd9GcTyg3Gq4WoxkxO75aZWNEjYFvavmMfWdiMvs57jpDF8YRR3yCybqQ">
            <a:hlinkClick r:id="rId13"/>
          </p:cNvPr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152400" y="152400"/>
            <a:ext cx="768000" cy="12192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cryptography/index.htm" TargetMode="External"/><Relationship Id="rId2" Type="http://schemas.openxmlformats.org/officeDocument/2006/relationships/hyperlink" Target="http://www.brainkart.com/article/Classical-Encryption-Techniques_8339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2.slideshare.net/lineking/classical-encryption-techniques-in-network-security?qid=e388c29f-793d-4f2b-bcaf-9d22e9ca07b5&amp;v=&amp;b=&amp;from_search=1" TargetMode="External"/><Relationship Id="rId5" Type="http://schemas.openxmlformats.org/officeDocument/2006/relationships/hyperlink" Target="https://www.techopedia.com/definition/1770/cryptography#:~:text=Cryptography%20involves%20creating%20written%20or,information%20to%20be%20kept%20secret.&amp;text=Information%20security%20uses%20cryptography%20on,transit%20and%20while%20being%20stored" TargetMode="External"/><Relationship Id="rId4" Type="http://schemas.openxmlformats.org/officeDocument/2006/relationships/hyperlink" Target="https://www.geeksforgeeks.org/cryptography-introduction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/>
          <p:nvPr/>
        </p:nvSpPr>
        <p:spPr>
          <a:xfrm>
            <a:off x="-3175" y="5340350"/>
            <a:ext cx="9147300" cy="1517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4"/>
          <p:cNvSpPr/>
          <p:nvPr/>
        </p:nvSpPr>
        <p:spPr>
          <a:xfrm>
            <a:off x="227013" y="5902325"/>
            <a:ext cx="33300" cy="612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4"/>
          <p:cNvSpPr txBox="1"/>
          <p:nvPr/>
        </p:nvSpPr>
        <p:spPr>
          <a:xfrm>
            <a:off x="6572250" y="65087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4"/>
          <p:cNvSpPr/>
          <p:nvPr/>
        </p:nvSpPr>
        <p:spPr>
          <a:xfrm rot="10800000" flipH="1">
            <a:off x="7131050" y="5940313"/>
            <a:ext cx="968400" cy="1157400"/>
          </a:xfrm>
          <a:prstGeom prst="rtTriangle">
            <a:avLst/>
          </a:prstGeom>
          <a:solidFill>
            <a:srgbClr val="F2F2F2">
              <a:alpha val="168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9" name="Google Shape;89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833688"/>
            <a:ext cx="2478087" cy="3148012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4"/>
          <p:cNvSpPr/>
          <p:nvPr/>
        </p:nvSpPr>
        <p:spPr>
          <a:xfrm flipH="1">
            <a:off x="5284800" y="-65088"/>
            <a:ext cx="3859200" cy="5853000"/>
          </a:xfrm>
          <a:prstGeom prst="rtTriangle">
            <a:avLst/>
          </a:prstGeom>
          <a:solidFill>
            <a:srgbClr val="F2F2F2">
              <a:alpha val="168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4"/>
          <p:cNvSpPr/>
          <p:nvPr/>
        </p:nvSpPr>
        <p:spPr>
          <a:xfrm>
            <a:off x="1593056" y="2025526"/>
            <a:ext cx="5122200" cy="15807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2659">
                <a:srgbClr val="FFFFFF">
                  <a:alpha val="0"/>
                </a:srgbClr>
              </a:gs>
              <a:gs pos="15000">
                <a:srgbClr val="FFFFFF">
                  <a:alpha val="33725"/>
                </a:srgbClr>
              </a:gs>
              <a:gs pos="51000">
                <a:schemeClr val="lt1"/>
              </a:gs>
              <a:gs pos="94000">
                <a:srgbClr val="FFFFFF">
                  <a:alpha val="33725"/>
                </a:srgbClr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2" name="Google Shape;92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525" y="23813"/>
            <a:ext cx="2894014" cy="1538287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4"/>
          <p:cNvSpPr/>
          <p:nvPr/>
        </p:nvSpPr>
        <p:spPr>
          <a:xfrm flipH="1">
            <a:off x="7372375" y="5334000"/>
            <a:ext cx="1774800" cy="1600200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4"/>
          <p:cNvSpPr txBox="1"/>
          <p:nvPr/>
        </p:nvSpPr>
        <p:spPr>
          <a:xfrm>
            <a:off x="5160963" y="6019800"/>
            <a:ext cx="36957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DISCOVER . </a:t>
            </a:r>
            <a:r>
              <a:rPr lang="en-US" sz="2000" b="1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LEARN</a:t>
            </a:r>
            <a:r>
              <a:rPr lang="en-US" sz="20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. EMPOWER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4"/>
          <p:cNvSpPr/>
          <p:nvPr/>
        </p:nvSpPr>
        <p:spPr>
          <a:xfrm>
            <a:off x="5164138" y="6043613"/>
            <a:ext cx="34800" cy="369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127000" y="6013450"/>
            <a:ext cx="4203600" cy="3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rPr>
              <a:t>INTRODUCTION</a:t>
            </a:r>
            <a:endParaRPr/>
          </a:p>
        </p:txBody>
      </p:sp>
      <p:sp>
        <p:nvSpPr>
          <p:cNvPr id="97" name="Google Shape;97;p14"/>
          <p:cNvSpPr txBox="1"/>
          <p:nvPr/>
        </p:nvSpPr>
        <p:spPr>
          <a:xfrm>
            <a:off x="950913" y="1477963"/>
            <a:ext cx="7392900" cy="57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UNIVERSITY INSTITUTE OF ENGINEERING</a:t>
            </a:r>
            <a:endParaRPr dirty="0"/>
          </a:p>
          <a:p>
            <a:pPr marL="0" marR="0" lvl="0" indent="0" algn="ctr" rtl="0">
              <a:lnSpc>
                <a:spcPct val="90000"/>
              </a:lnSpc>
              <a:spcBef>
                <a:spcPts val="112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COMPUTER SCIENCE &amp; ENGINEERING</a:t>
            </a:r>
            <a:endParaRPr sz="2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1120"/>
              </a:spcBef>
              <a:spcAft>
                <a:spcPts val="0"/>
              </a:spcAft>
              <a:buNone/>
            </a:pPr>
            <a:r>
              <a:rPr lang="en-US" sz="3200" b="0" i="0" u="none" strike="noStrike" cap="none" dirty="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Introduction to Information Security 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(Subject Code</a:t>
            </a: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20CST-354/ITT-354</a:t>
            </a: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dirty="0"/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1" i="0" u="none" strike="noStrike" cap="none" dirty="0">
              <a:solidFill>
                <a:srgbClr val="2626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120"/>
              </a:spcBef>
              <a:spcAft>
                <a:spcPts val="0"/>
              </a:spcAft>
              <a:buNone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Prepared By : </a:t>
            </a:r>
            <a:r>
              <a:rPr lang="en-US" sz="3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Er.Puneet</a:t>
            </a:r>
            <a:r>
              <a:rPr lang="en-US" sz="3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kaur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(E6913)</a:t>
            </a:r>
            <a:endParaRPr dirty="0"/>
          </a:p>
          <a:p>
            <a:pPr marL="0" marR="0" lvl="0" indent="0" algn="ctr" rtl="0">
              <a:lnSpc>
                <a:spcPct val="90000"/>
              </a:lnSpc>
              <a:spcBef>
                <a:spcPts val="1120"/>
              </a:spcBef>
              <a:spcAft>
                <a:spcPts val="0"/>
              </a:spcAft>
              <a:buNone/>
            </a:pPr>
            <a:endParaRPr sz="3200" b="1" i="0" u="none" strike="noStrike" cap="none" dirty="0">
              <a:solidFill>
                <a:srgbClr val="2626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12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dirty="0"/>
          </a:p>
          <a:p>
            <a:pPr marL="0" marR="0" lvl="0" indent="0" algn="l" rtl="0">
              <a:spcBef>
                <a:spcPts val="112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chemeClr val="dk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/>
          <p:cNvSpPr txBox="1">
            <a:spLocks noGrp="1"/>
          </p:cNvSpPr>
          <p:nvPr>
            <p:ph type="title"/>
          </p:nvPr>
        </p:nvSpPr>
        <p:spPr>
          <a:xfrm>
            <a:off x="990600" y="1066800"/>
            <a:ext cx="7924800" cy="609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Units</a:t>
            </a:r>
            <a:endParaRPr dirty="0"/>
          </a:p>
        </p:txBody>
      </p:sp>
      <p:sp>
        <p:nvSpPr>
          <p:cNvPr id="179" name="Google Shape;179;p25"/>
          <p:cNvSpPr txBox="1">
            <a:spLocks noGrp="1"/>
          </p:cNvSpPr>
          <p:nvPr>
            <p:ph type="body" idx="1"/>
          </p:nvPr>
        </p:nvSpPr>
        <p:spPr>
          <a:xfrm>
            <a:off x="914400" y="1752600"/>
            <a:ext cx="8001000" cy="4495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50" b="1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Units –</a:t>
            </a:r>
            <a:endParaRPr sz="1350" b="1" dirty="0">
              <a:solidFill>
                <a:srgbClr val="4042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50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 a non trivial ring R( Ring that contains at least two elements) with unity an element a in R is said to be an unit if there exists an element b in R such that </a:t>
            </a:r>
            <a:r>
              <a:rPr lang="en-US" sz="1350" dirty="0" err="1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a.b</a:t>
            </a:r>
            <a:r>
              <a:rPr lang="en-US" sz="1350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350" dirty="0" err="1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b.a</a:t>
            </a:r>
            <a:r>
              <a:rPr lang="en-US" sz="1350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=I, I being the unity in R. b is said to be multiplicative inverse of a.</a:t>
            </a:r>
            <a:endParaRPr sz="1350" dirty="0">
              <a:solidFill>
                <a:srgbClr val="4042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50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Some Important results related to Ring:</a:t>
            </a:r>
            <a:endParaRPr sz="1350" dirty="0">
              <a:solidFill>
                <a:srgbClr val="4042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685800" lvl="0" indent="-228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50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1.</a:t>
            </a:r>
            <a:r>
              <a:rPr lang="en-US" sz="700" dirty="0">
                <a:solidFill>
                  <a:srgbClr val="40424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en-US" sz="1350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If R is a non-trivial ring(ring containing at least two elements ) with unity I then I  0.</a:t>
            </a:r>
            <a:endParaRPr sz="1350" dirty="0">
              <a:solidFill>
                <a:srgbClr val="4042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6858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50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2.</a:t>
            </a:r>
            <a:r>
              <a:rPr lang="en-US" sz="700" dirty="0">
                <a:solidFill>
                  <a:srgbClr val="40424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en-US" sz="1350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If I be a multiplicative identity in a ring R then I is unique .</a:t>
            </a:r>
            <a:endParaRPr sz="1350" dirty="0">
              <a:solidFill>
                <a:srgbClr val="4042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6858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50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3.</a:t>
            </a:r>
            <a:r>
              <a:rPr lang="en-US" sz="700" dirty="0">
                <a:solidFill>
                  <a:srgbClr val="40424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en-US" sz="1350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If a be a unit in a ring R then its multiplicative inverse is unique .</a:t>
            </a:r>
            <a:endParaRPr sz="1350" dirty="0">
              <a:solidFill>
                <a:srgbClr val="4042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6858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50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4.</a:t>
            </a:r>
            <a:r>
              <a:rPr lang="en-US" sz="700" dirty="0">
                <a:solidFill>
                  <a:srgbClr val="40424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en-US" sz="1350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 a non trivial ring R the zero element has no multiplicative inverse .</a:t>
            </a:r>
            <a:endParaRPr sz="1350" dirty="0">
              <a:solidFill>
                <a:srgbClr val="4042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50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Now we introduce a new concept Integral Domain.</a:t>
            </a:r>
            <a:endParaRPr sz="1350" dirty="0">
              <a:solidFill>
                <a:srgbClr val="4042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6"/>
          <p:cNvSpPr txBox="1">
            <a:spLocks noGrp="1"/>
          </p:cNvSpPr>
          <p:nvPr>
            <p:ph type="title"/>
          </p:nvPr>
        </p:nvSpPr>
        <p:spPr>
          <a:xfrm>
            <a:off x="990600" y="1066800"/>
            <a:ext cx="7924800" cy="609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Integral Domain</a:t>
            </a:r>
            <a:endParaRPr dirty="0"/>
          </a:p>
        </p:txBody>
      </p:sp>
      <p:sp>
        <p:nvSpPr>
          <p:cNvPr id="186" name="Google Shape;186;p26"/>
          <p:cNvSpPr txBox="1">
            <a:spLocks noGrp="1"/>
          </p:cNvSpPr>
          <p:nvPr>
            <p:ph type="body" idx="1"/>
          </p:nvPr>
        </p:nvSpPr>
        <p:spPr>
          <a:xfrm>
            <a:off x="914400" y="1752600"/>
            <a:ext cx="8001000" cy="4495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50" b="1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Integral Domain –</a:t>
            </a:r>
            <a:r>
              <a:rPr lang="en-US" sz="1350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A non -trivial ring(ring containing at least two elements) with unity is said to be an integral domain if it is commutative and contains no divisor of zero ..</a:t>
            </a:r>
            <a:endParaRPr sz="1350" dirty="0">
              <a:solidFill>
                <a:srgbClr val="4042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50" b="1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Examples –</a:t>
            </a:r>
            <a:endParaRPr sz="1350" b="1" dirty="0">
              <a:solidFill>
                <a:srgbClr val="4042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50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rings (, +, .), (, +, .), (, +, .) are integral domains.</a:t>
            </a:r>
            <a:endParaRPr sz="1350" dirty="0">
              <a:solidFill>
                <a:srgbClr val="4042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50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ring (2, +, .) is a commutative ring but it neither contains unity nor divisors of zero. So it is not an integral domain.</a:t>
            </a:r>
            <a:endParaRPr sz="1350" dirty="0">
              <a:solidFill>
                <a:srgbClr val="4042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50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Next we will go to Field .</a:t>
            </a:r>
            <a:endParaRPr sz="1350" dirty="0">
              <a:solidFill>
                <a:srgbClr val="4042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7"/>
          <p:cNvSpPr txBox="1">
            <a:spLocks noGrp="1"/>
          </p:cNvSpPr>
          <p:nvPr>
            <p:ph type="title"/>
          </p:nvPr>
        </p:nvSpPr>
        <p:spPr>
          <a:xfrm>
            <a:off x="990600" y="1066800"/>
            <a:ext cx="7924800" cy="609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Field</a:t>
            </a:r>
            <a:endParaRPr dirty="0"/>
          </a:p>
        </p:txBody>
      </p:sp>
      <p:sp>
        <p:nvSpPr>
          <p:cNvPr id="193" name="Google Shape;193;p27"/>
          <p:cNvSpPr txBox="1">
            <a:spLocks noGrp="1"/>
          </p:cNvSpPr>
          <p:nvPr>
            <p:ph type="body" idx="1"/>
          </p:nvPr>
        </p:nvSpPr>
        <p:spPr>
          <a:xfrm>
            <a:off x="914400" y="1752600"/>
            <a:ext cx="8001000" cy="4495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50" b="1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Field –</a:t>
            </a:r>
            <a:r>
              <a:rPr lang="en-US" sz="1350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A non-trivial ring R with unity is a field if it is commutative and each non-zero element of R is a unit . Therefore a non-empty set F forms a </a:t>
            </a:r>
            <a:r>
              <a:rPr lang="en-US" sz="135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field w.</a:t>
            </a:r>
            <a:r>
              <a:rPr lang="en-US" sz="1350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r.t two binary operations + and . if</a:t>
            </a:r>
            <a:endParaRPr sz="1350" dirty="0">
              <a:solidFill>
                <a:srgbClr val="4042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6858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50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1.</a:t>
            </a:r>
            <a:r>
              <a:rPr lang="en-US" sz="700" dirty="0">
                <a:solidFill>
                  <a:srgbClr val="40424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en-US" sz="1350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For all a, b  F, </a:t>
            </a:r>
            <a:r>
              <a:rPr lang="en-US" sz="1350" dirty="0" err="1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a+b</a:t>
            </a:r>
            <a:r>
              <a:rPr lang="en-US" sz="1350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F,</a:t>
            </a:r>
            <a:endParaRPr sz="1350" dirty="0">
              <a:solidFill>
                <a:srgbClr val="4042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6858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50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2.</a:t>
            </a:r>
            <a:r>
              <a:rPr lang="en-US" sz="700" dirty="0">
                <a:solidFill>
                  <a:srgbClr val="40424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en-US" sz="1350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For all a, b, c  F a+(</a:t>
            </a:r>
            <a:r>
              <a:rPr lang="en-US" sz="1350" dirty="0" err="1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b+c</a:t>
            </a:r>
            <a:r>
              <a:rPr lang="en-US" sz="1350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)=(</a:t>
            </a:r>
            <a:r>
              <a:rPr lang="en-US" sz="1350" dirty="0" err="1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a+b</a:t>
            </a:r>
            <a:r>
              <a:rPr lang="en-US" sz="1350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)+c,</a:t>
            </a:r>
            <a:endParaRPr sz="1350" dirty="0">
              <a:solidFill>
                <a:srgbClr val="4042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6858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50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3.</a:t>
            </a:r>
            <a:r>
              <a:rPr lang="en-US" sz="700" dirty="0">
                <a:solidFill>
                  <a:srgbClr val="40424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en-US" sz="1350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There exists an element in F, denoted by 0 such that a+0=a for all a  F</a:t>
            </a:r>
            <a:endParaRPr sz="1350" dirty="0">
              <a:solidFill>
                <a:srgbClr val="4042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6858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50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4.</a:t>
            </a:r>
            <a:r>
              <a:rPr lang="en-US" sz="700" dirty="0">
                <a:solidFill>
                  <a:srgbClr val="40424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en-US" sz="1350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For every a  R there exists an y  R such that </a:t>
            </a:r>
            <a:r>
              <a:rPr lang="en-US" sz="1350" dirty="0" err="1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a+y</a:t>
            </a:r>
            <a:r>
              <a:rPr lang="en-US" sz="1350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=0. y is usually denoted by (-a)</a:t>
            </a:r>
            <a:endParaRPr sz="1350" dirty="0">
              <a:solidFill>
                <a:srgbClr val="4042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6858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50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5.</a:t>
            </a:r>
            <a:r>
              <a:rPr lang="en-US" sz="700" dirty="0">
                <a:solidFill>
                  <a:srgbClr val="40424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en-US" sz="1350" dirty="0" err="1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a+b</a:t>
            </a:r>
            <a:r>
              <a:rPr lang="en-US" sz="1350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350" dirty="0" err="1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b+a</a:t>
            </a:r>
            <a:r>
              <a:rPr lang="en-US" sz="1350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for all a, b  F.</a:t>
            </a:r>
            <a:endParaRPr sz="1350" dirty="0">
              <a:solidFill>
                <a:srgbClr val="4042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6858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50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6.</a:t>
            </a:r>
            <a:r>
              <a:rPr lang="en-US" sz="700" dirty="0">
                <a:solidFill>
                  <a:srgbClr val="40424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en-US" sz="1350" dirty="0" err="1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a.b</a:t>
            </a:r>
            <a:r>
              <a:rPr lang="en-US" sz="1350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F for all </a:t>
            </a:r>
            <a:r>
              <a:rPr lang="en-US" sz="1350" dirty="0" err="1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a.b</a:t>
            </a:r>
            <a:r>
              <a:rPr lang="en-US" sz="1350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F.</a:t>
            </a:r>
            <a:endParaRPr sz="1350" dirty="0">
              <a:solidFill>
                <a:srgbClr val="4042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6858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50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7.</a:t>
            </a:r>
            <a:r>
              <a:rPr lang="en-US" sz="700" dirty="0">
                <a:solidFill>
                  <a:srgbClr val="40424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en-US" sz="1350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a.(</a:t>
            </a:r>
            <a:r>
              <a:rPr lang="en-US" sz="1350" dirty="0" err="1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b.c</a:t>
            </a:r>
            <a:r>
              <a:rPr lang="en-US" sz="1350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)=(</a:t>
            </a:r>
            <a:r>
              <a:rPr lang="en-US" sz="1350" dirty="0" err="1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a.b</a:t>
            </a:r>
            <a:r>
              <a:rPr lang="en-US" sz="1350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).c for all a, b  F</a:t>
            </a:r>
            <a:endParaRPr sz="1350" dirty="0">
              <a:solidFill>
                <a:srgbClr val="4042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6858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50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8.</a:t>
            </a:r>
            <a:r>
              <a:rPr lang="en-US" sz="700" dirty="0">
                <a:solidFill>
                  <a:srgbClr val="40424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en-US" sz="1350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There exists an element I in F, called the identity element such that </a:t>
            </a:r>
            <a:r>
              <a:rPr lang="en-US" sz="1350" dirty="0" err="1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a.I</a:t>
            </a:r>
            <a:r>
              <a:rPr lang="en-US" sz="1350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=a for all a in F</a:t>
            </a:r>
            <a:endParaRPr sz="1350" dirty="0">
              <a:solidFill>
                <a:srgbClr val="4042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6858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50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9.</a:t>
            </a:r>
            <a:r>
              <a:rPr lang="en-US" sz="700" dirty="0">
                <a:solidFill>
                  <a:srgbClr val="40424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en-US" sz="1350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For each non-zero element a in F there exists an element, denoted by  in F such that =I.</a:t>
            </a:r>
            <a:endParaRPr sz="1350" dirty="0">
              <a:solidFill>
                <a:srgbClr val="4042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6858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50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10.</a:t>
            </a:r>
            <a:r>
              <a:rPr lang="en-US" sz="700" dirty="0">
                <a:solidFill>
                  <a:srgbClr val="40424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    </a:t>
            </a:r>
            <a:r>
              <a:rPr lang="en-US" sz="1350" dirty="0" err="1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a.b</a:t>
            </a:r>
            <a:r>
              <a:rPr lang="en-US" sz="1350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=</a:t>
            </a:r>
            <a:r>
              <a:rPr lang="en-US" sz="1350" dirty="0" err="1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b.a</a:t>
            </a:r>
            <a:r>
              <a:rPr lang="en-US" sz="1350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for all a, b in F .</a:t>
            </a:r>
            <a:endParaRPr sz="1350" dirty="0">
              <a:solidFill>
                <a:srgbClr val="4042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6858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50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11.</a:t>
            </a:r>
            <a:r>
              <a:rPr lang="en-US" sz="700" dirty="0">
                <a:solidFill>
                  <a:srgbClr val="40424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    </a:t>
            </a:r>
            <a:r>
              <a:rPr lang="en-US" sz="1350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a.(</a:t>
            </a:r>
            <a:r>
              <a:rPr lang="en-US" sz="1350" dirty="0" err="1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b+c</a:t>
            </a:r>
            <a:r>
              <a:rPr lang="en-US" sz="1350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 =</a:t>
            </a:r>
            <a:r>
              <a:rPr lang="en-US" sz="1350" dirty="0" err="1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a.b</a:t>
            </a:r>
            <a:r>
              <a:rPr lang="en-US" sz="1350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+ </a:t>
            </a:r>
            <a:r>
              <a:rPr lang="en-US" sz="1350" dirty="0" err="1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a.c</a:t>
            </a:r>
            <a:r>
              <a:rPr lang="en-US" sz="1350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for all a, b, c in F</a:t>
            </a:r>
            <a:endParaRPr sz="1350" dirty="0">
              <a:solidFill>
                <a:srgbClr val="4042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8"/>
          <p:cNvSpPr txBox="1">
            <a:spLocks noGrp="1"/>
          </p:cNvSpPr>
          <p:nvPr>
            <p:ph type="title"/>
          </p:nvPr>
        </p:nvSpPr>
        <p:spPr>
          <a:xfrm>
            <a:off x="990600" y="1066800"/>
            <a:ext cx="7924800" cy="609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Field-Example</a:t>
            </a:r>
            <a:endParaRPr dirty="0"/>
          </a:p>
        </p:txBody>
      </p:sp>
      <p:sp>
        <p:nvSpPr>
          <p:cNvPr id="200" name="Google Shape;200;p28"/>
          <p:cNvSpPr txBox="1">
            <a:spLocks noGrp="1"/>
          </p:cNvSpPr>
          <p:nvPr>
            <p:ph type="body" idx="1"/>
          </p:nvPr>
        </p:nvSpPr>
        <p:spPr>
          <a:xfrm>
            <a:off x="914400" y="1752600"/>
            <a:ext cx="8001000" cy="4495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50" b="1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Examples –</a:t>
            </a:r>
            <a:r>
              <a:rPr lang="en-US" sz="135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The rings (, +, .), (, + . .) are familiar examples of fields.</a:t>
            </a:r>
            <a:endParaRPr sz="1350">
              <a:solidFill>
                <a:srgbClr val="4042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5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Some important results:</a:t>
            </a:r>
            <a:endParaRPr sz="1350">
              <a:solidFill>
                <a:srgbClr val="4042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685800" lvl="0" indent="-228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5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1.</a:t>
            </a:r>
            <a:r>
              <a:rPr lang="en-US" sz="700">
                <a:solidFill>
                  <a:srgbClr val="40424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en-US" sz="135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 field is an integral domain.</a:t>
            </a:r>
            <a:endParaRPr sz="1350">
              <a:solidFill>
                <a:srgbClr val="4042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6858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5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2.</a:t>
            </a:r>
            <a:r>
              <a:rPr lang="en-US" sz="700">
                <a:solidFill>
                  <a:srgbClr val="40424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en-US" sz="135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 finite integral domain is a field.</a:t>
            </a:r>
            <a:endParaRPr sz="1350">
              <a:solidFill>
                <a:srgbClr val="4042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6858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5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3.</a:t>
            </a:r>
            <a:r>
              <a:rPr lang="en-US" sz="700">
                <a:solidFill>
                  <a:srgbClr val="40424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en-US" sz="135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 non trivial finite commutative ring containing no divisor of zero is an integral domain</a:t>
            </a:r>
            <a:endParaRPr sz="1350">
              <a:solidFill>
                <a:srgbClr val="4042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 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990600"/>
            <a:ext cx="7924800" cy="609600"/>
          </a:xfrm>
        </p:spPr>
        <p:txBody>
          <a:bodyPr/>
          <a:lstStyle/>
          <a:p>
            <a:r>
              <a:rPr lang="en-US" sz="3600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dirty="0">
                <a:hlinkClick r:id="rId2"/>
              </a:rPr>
              <a:t>http://www.brainkart.com/article/Classical-Encryption-Techniques_8339/</a:t>
            </a:r>
            <a:endParaRPr lang="en-US" dirty="0"/>
          </a:p>
          <a:p>
            <a:pPr algn="just"/>
            <a:r>
              <a:rPr lang="en-US" dirty="0">
                <a:hlinkClick r:id="rId3"/>
              </a:rPr>
              <a:t>https://www.tutorialspoint.com/cryptography/index.htm</a:t>
            </a:r>
            <a:endParaRPr lang="en-US" dirty="0"/>
          </a:p>
          <a:p>
            <a:pPr algn="just"/>
            <a:r>
              <a:rPr lang="en-US" dirty="0">
                <a:hlinkClick r:id="rId4"/>
              </a:rPr>
              <a:t>https://www.geeksforgeeks.org/cryptography-introduction/</a:t>
            </a:r>
            <a:endParaRPr lang="en-US" dirty="0"/>
          </a:p>
          <a:p>
            <a:pPr algn="just"/>
            <a:r>
              <a:rPr lang="en-US" dirty="0">
                <a:hlinkClick r:id="rId5"/>
              </a:rPr>
              <a:t>https://www.techopedia.com/definition/1770/cryptography#:~:text=Cryptography%20involves%20creating%20written%20or,information%20to%20be%20kept%20secret.&amp;text=Information%20security%20uses%20cryptography%20on,transit%20and%20while%20being%20stored</a:t>
            </a:r>
            <a:r>
              <a:rPr lang="en-US" dirty="0"/>
              <a:t>.</a:t>
            </a:r>
          </a:p>
          <a:p>
            <a:pPr algn="just"/>
            <a:r>
              <a:rPr lang="en-US" dirty="0">
                <a:hlinkClick r:id="rId6"/>
              </a:rPr>
              <a:t>https://www2.slideshare.net/lineking/classical-encryption-techniques-in-network-security?qid=e388c29f-793d-4f2b-bcaf-9d22e9ca07b5&amp;v=&amp;b=&amp;from_search=1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26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/>
          <p:nvPr/>
        </p:nvSpPr>
        <p:spPr>
          <a:xfrm>
            <a:off x="228600" y="2143651"/>
            <a:ext cx="8686800" cy="359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050" tIns="41025" rIns="82050" bIns="410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none" strike="noStrike" cap="none" dirty="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Lecture – 5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00" b="0" i="0" u="none" strike="noStrike" cap="none" dirty="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 b="0" i="0" u="none" strike="noStrike" cap="none" dirty="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Group, Rings and Fields</a:t>
            </a:r>
            <a:endParaRPr sz="2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3" name="Google Shape;103;p15" descr="C:\Users\Bhangu\Desktop\downloa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01637" y="605118"/>
            <a:ext cx="3186545" cy="1178939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5"/>
          <p:cNvSpPr/>
          <p:nvPr/>
        </p:nvSpPr>
        <p:spPr>
          <a:xfrm>
            <a:off x="0" y="6553200"/>
            <a:ext cx="9144000" cy="381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www. cuchd.in                                                                                       Campus : Gharaun, Mohali</a:t>
            </a: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>
            <a:spLocks noGrp="1"/>
          </p:cNvSpPr>
          <p:nvPr>
            <p:ph type="title"/>
          </p:nvPr>
        </p:nvSpPr>
        <p:spPr>
          <a:xfrm>
            <a:off x="990600" y="1066800"/>
            <a:ext cx="7924800" cy="609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sz="2400" b="1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Algebraic Structure</a:t>
            </a:r>
            <a:br>
              <a:rPr lang="en-US" sz="2400" b="1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endParaRPr dirty="0"/>
          </a:p>
        </p:txBody>
      </p:sp>
      <p:sp>
        <p:nvSpPr>
          <p:cNvPr id="130" name="Google Shape;130;p18"/>
          <p:cNvSpPr txBox="1">
            <a:spLocks noGrp="1"/>
          </p:cNvSpPr>
          <p:nvPr>
            <p:ph type="body" idx="1"/>
          </p:nvPr>
        </p:nvSpPr>
        <p:spPr>
          <a:xfrm>
            <a:off x="914400" y="1752600"/>
            <a:ext cx="8001000" cy="4495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50" b="1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Algebraic Structure</a:t>
            </a:r>
            <a:endParaRPr sz="1350" b="1" dirty="0">
              <a:solidFill>
                <a:srgbClr val="4042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50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 non empty set S is called an algebraic structure w.r.t binary operation (*) if it follows following axioms:</a:t>
            </a:r>
            <a:endParaRPr sz="1350" dirty="0">
              <a:solidFill>
                <a:srgbClr val="4042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685800" lvl="0" indent="-228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·</a:t>
            </a:r>
            <a:r>
              <a:rPr lang="en-US" sz="700" dirty="0">
                <a:solidFill>
                  <a:srgbClr val="40424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     </a:t>
            </a:r>
            <a:r>
              <a:rPr lang="en-US" sz="1350" b="1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Closure:</a:t>
            </a:r>
            <a:r>
              <a:rPr lang="en-US" sz="1350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(a*b) belongs to S for all </a:t>
            </a:r>
            <a:r>
              <a:rPr lang="en-US" sz="1350" dirty="0" err="1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a,b</a:t>
            </a:r>
            <a:r>
              <a:rPr lang="en-US" sz="1350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350" dirty="0">
                <a:solidFill>
                  <a:srgbClr val="40424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∈</a:t>
            </a:r>
            <a:r>
              <a:rPr lang="en-US" sz="1350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S.</a:t>
            </a:r>
            <a:endParaRPr sz="1350" dirty="0">
              <a:solidFill>
                <a:srgbClr val="4042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50" b="1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Ex :</a:t>
            </a:r>
            <a:r>
              <a:rPr lang="en-US" sz="1350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S = {1,-1} is algebraic structure under *</a:t>
            </a:r>
            <a:endParaRPr sz="1350" dirty="0">
              <a:solidFill>
                <a:srgbClr val="4042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50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As 1*1 = 1, 1*-1 = -1, -1*-1 = 1 all results belongs to S.</a:t>
            </a:r>
            <a:endParaRPr sz="1350" dirty="0">
              <a:solidFill>
                <a:srgbClr val="4042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50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But above is not algebraic structure under + as 1+(-1) = 0 not belongs to S.</a:t>
            </a:r>
            <a:endParaRPr sz="1350" dirty="0">
              <a:solidFill>
                <a:srgbClr val="4042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50" b="1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Semi Group</a:t>
            </a:r>
            <a:endParaRPr sz="1350" b="1" dirty="0">
              <a:solidFill>
                <a:srgbClr val="4042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50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 non-empty set S, (S,*) is called a semigroup if it follows the following axiom:</a:t>
            </a:r>
            <a:endParaRPr sz="1350" dirty="0">
              <a:solidFill>
                <a:srgbClr val="4042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858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·</a:t>
            </a:r>
            <a:r>
              <a:rPr lang="en-US" sz="700" dirty="0">
                <a:solidFill>
                  <a:srgbClr val="40424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     </a:t>
            </a:r>
            <a:r>
              <a:rPr lang="en-US" sz="1350" b="1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Closure:</a:t>
            </a:r>
            <a:r>
              <a:rPr lang="en-US" sz="1350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(a*b) belongs to S for all </a:t>
            </a:r>
            <a:r>
              <a:rPr lang="en-US" sz="1350" dirty="0" err="1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a,b</a:t>
            </a:r>
            <a:r>
              <a:rPr lang="en-US" sz="1350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350" dirty="0">
                <a:solidFill>
                  <a:srgbClr val="40424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∈</a:t>
            </a:r>
            <a:r>
              <a:rPr lang="en-US" sz="1350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S.</a:t>
            </a:r>
            <a:endParaRPr sz="1350" dirty="0">
              <a:solidFill>
                <a:srgbClr val="4042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6858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·</a:t>
            </a:r>
            <a:r>
              <a:rPr lang="en-US" sz="700" dirty="0">
                <a:solidFill>
                  <a:srgbClr val="40424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     </a:t>
            </a:r>
            <a:r>
              <a:rPr lang="en-US" sz="1350" b="1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Associativity:</a:t>
            </a:r>
            <a:r>
              <a:rPr lang="en-US" sz="1350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a*(b*c) = (a*b)*c </a:t>
            </a:r>
            <a:r>
              <a:rPr lang="en-US" sz="1350" dirty="0">
                <a:solidFill>
                  <a:srgbClr val="40424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∀</a:t>
            </a:r>
            <a:r>
              <a:rPr lang="en-US" sz="1350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350" dirty="0" err="1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a,b,c</a:t>
            </a:r>
            <a:r>
              <a:rPr lang="en-US" sz="1350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belongs to S.</a:t>
            </a:r>
            <a:endParaRPr sz="1350" dirty="0">
              <a:solidFill>
                <a:srgbClr val="4042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 txBox="1">
            <a:spLocks noGrp="1"/>
          </p:cNvSpPr>
          <p:nvPr>
            <p:ph type="title"/>
          </p:nvPr>
        </p:nvSpPr>
        <p:spPr>
          <a:xfrm>
            <a:off x="990600" y="1066800"/>
            <a:ext cx="7924800" cy="609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sz="2400" b="1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Monoid</a:t>
            </a:r>
            <a:br>
              <a:rPr lang="en-US" sz="2400" b="1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endParaRPr dirty="0"/>
          </a:p>
        </p:txBody>
      </p:sp>
      <p:sp>
        <p:nvSpPr>
          <p:cNvPr id="137" name="Google Shape;137;p19"/>
          <p:cNvSpPr txBox="1">
            <a:spLocks noGrp="1"/>
          </p:cNvSpPr>
          <p:nvPr>
            <p:ph type="body" idx="1"/>
          </p:nvPr>
        </p:nvSpPr>
        <p:spPr>
          <a:xfrm>
            <a:off x="914400" y="1752600"/>
            <a:ext cx="8001000" cy="4495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50" b="1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Note:</a:t>
            </a:r>
            <a:r>
              <a:rPr lang="en-US" sz="1350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A semi group is always an algebraic structure.</a:t>
            </a:r>
            <a:endParaRPr sz="1350" dirty="0">
              <a:solidFill>
                <a:srgbClr val="4042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50" b="1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Ex :</a:t>
            </a:r>
            <a:r>
              <a:rPr lang="en-US" sz="1350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(Set of integers, +), and (Matrix ,*) are examples of semigroup.</a:t>
            </a:r>
            <a:endParaRPr sz="1350" b="1" dirty="0">
              <a:solidFill>
                <a:srgbClr val="4042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50" b="1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Monoid</a:t>
            </a:r>
            <a:endParaRPr sz="1350" b="1" dirty="0">
              <a:solidFill>
                <a:srgbClr val="4042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50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 non-empty set S, (S,*) is called a monoid if it follows the following axiom:</a:t>
            </a:r>
            <a:endParaRPr sz="1350" dirty="0">
              <a:solidFill>
                <a:srgbClr val="4042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685800" lvl="0" indent="-228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·</a:t>
            </a:r>
            <a:r>
              <a:rPr lang="en-US" sz="700" dirty="0">
                <a:solidFill>
                  <a:srgbClr val="40424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     </a:t>
            </a:r>
            <a:r>
              <a:rPr lang="en-US" sz="1350" b="1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Closure:</a:t>
            </a:r>
            <a:r>
              <a:rPr lang="en-US" sz="1350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(a*b) belongs to S for all </a:t>
            </a:r>
            <a:r>
              <a:rPr lang="en-US" sz="1350" dirty="0" err="1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a,b</a:t>
            </a:r>
            <a:r>
              <a:rPr lang="en-US" sz="1350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350" dirty="0">
                <a:solidFill>
                  <a:srgbClr val="40424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∈</a:t>
            </a:r>
            <a:r>
              <a:rPr lang="en-US" sz="1350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S.</a:t>
            </a:r>
            <a:endParaRPr sz="1350" dirty="0">
              <a:solidFill>
                <a:srgbClr val="4042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6858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·</a:t>
            </a:r>
            <a:r>
              <a:rPr lang="en-US" sz="700" dirty="0">
                <a:solidFill>
                  <a:srgbClr val="40424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     </a:t>
            </a:r>
            <a:r>
              <a:rPr lang="en-US" sz="1350" b="1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Associativity:</a:t>
            </a:r>
            <a:r>
              <a:rPr lang="en-US" sz="1350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a*(b*c) = (a*b)*c </a:t>
            </a:r>
            <a:r>
              <a:rPr lang="en-US" sz="1350" dirty="0">
                <a:solidFill>
                  <a:srgbClr val="40424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∀</a:t>
            </a:r>
            <a:r>
              <a:rPr lang="en-US" sz="1350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350" dirty="0" err="1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a,b,c</a:t>
            </a:r>
            <a:r>
              <a:rPr lang="en-US" sz="1350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belongs to S.</a:t>
            </a:r>
            <a:endParaRPr sz="1350" dirty="0">
              <a:solidFill>
                <a:srgbClr val="4042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6858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·</a:t>
            </a:r>
            <a:r>
              <a:rPr lang="en-US" sz="700" dirty="0">
                <a:solidFill>
                  <a:srgbClr val="40424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     </a:t>
            </a:r>
            <a:r>
              <a:rPr lang="en-US" sz="1350" b="1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Identity </a:t>
            </a:r>
            <a:r>
              <a:rPr lang="en-US" sz="1350" b="1" dirty="0" err="1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Element:</a:t>
            </a:r>
            <a:r>
              <a:rPr lang="en-US" sz="1350" dirty="0" err="1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There</a:t>
            </a:r>
            <a:r>
              <a:rPr lang="en-US" sz="1350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exists e </a:t>
            </a:r>
            <a:r>
              <a:rPr lang="en-US" sz="1350" dirty="0">
                <a:solidFill>
                  <a:srgbClr val="40424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∈</a:t>
            </a:r>
            <a:r>
              <a:rPr lang="en-US" sz="1350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S such that a*e = e*a = a </a:t>
            </a:r>
            <a:r>
              <a:rPr lang="en-US" sz="1350" dirty="0">
                <a:solidFill>
                  <a:srgbClr val="40424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∀</a:t>
            </a:r>
            <a:r>
              <a:rPr lang="en-US" sz="1350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a </a:t>
            </a:r>
            <a:r>
              <a:rPr lang="en-US" sz="1350" dirty="0">
                <a:solidFill>
                  <a:srgbClr val="40424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∈</a:t>
            </a:r>
            <a:r>
              <a:rPr lang="en-US" sz="1350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S</a:t>
            </a:r>
            <a:endParaRPr sz="1350" dirty="0">
              <a:solidFill>
                <a:srgbClr val="4042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50" b="1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Note:</a:t>
            </a:r>
            <a:r>
              <a:rPr lang="en-US" sz="1350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A monoid is always a semi-group and algebraic structure.</a:t>
            </a:r>
            <a:endParaRPr sz="1350" dirty="0">
              <a:solidFill>
                <a:srgbClr val="4042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50" b="1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Ex :</a:t>
            </a:r>
            <a:r>
              <a:rPr lang="en-US" sz="1350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(Set of integers,*) is Monoid as 1 is an integer which is also identity element .</a:t>
            </a:r>
            <a:endParaRPr sz="1350" dirty="0">
              <a:solidFill>
                <a:srgbClr val="4042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50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(Set of natural numbers, +) is not Monoid as there doesn’t exist any identity element. But this is Semigroup.</a:t>
            </a:r>
            <a:endParaRPr sz="1350" dirty="0">
              <a:solidFill>
                <a:srgbClr val="4042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50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But (Set of whole numbers, +) is Monoid with 0 as identity element.</a:t>
            </a:r>
            <a:endParaRPr sz="1350" dirty="0">
              <a:solidFill>
                <a:srgbClr val="4042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 txBox="1">
            <a:spLocks noGrp="1"/>
          </p:cNvSpPr>
          <p:nvPr>
            <p:ph type="title"/>
          </p:nvPr>
        </p:nvSpPr>
        <p:spPr>
          <a:xfrm>
            <a:off x="990600" y="1066800"/>
            <a:ext cx="7924800" cy="609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sz="2400" b="1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Group</a:t>
            </a:r>
            <a:br>
              <a:rPr lang="en-US" sz="2400" b="1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endParaRPr dirty="0"/>
          </a:p>
        </p:txBody>
      </p:sp>
      <p:sp>
        <p:nvSpPr>
          <p:cNvPr id="144" name="Google Shape;144;p20"/>
          <p:cNvSpPr txBox="1">
            <a:spLocks noGrp="1"/>
          </p:cNvSpPr>
          <p:nvPr>
            <p:ph type="body" idx="1"/>
          </p:nvPr>
        </p:nvSpPr>
        <p:spPr>
          <a:xfrm>
            <a:off x="914400" y="1752600"/>
            <a:ext cx="8001000" cy="4495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50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 non-empty set G, (G,*) is called a group if it follows the following axiom:</a:t>
            </a:r>
            <a:endParaRPr sz="1350" dirty="0">
              <a:solidFill>
                <a:srgbClr val="4042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6858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·</a:t>
            </a:r>
            <a:r>
              <a:rPr lang="en-US" sz="700" dirty="0">
                <a:solidFill>
                  <a:srgbClr val="40424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     </a:t>
            </a:r>
            <a:r>
              <a:rPr lang="en-US" sz="1350" b="1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Closure:</a:t>
            </a:r>
            <a:r>
              <a:rPr lang="en-US" sz="1350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(a*b) belongs to G for all </a:t>
            </a:r>
            <a:r>
              <a:rPr lang="en-US" sz="1350" dirty="0" err="1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a,b</a:t>
            </a:r>
            <a:r>
              <a:rPr lang="en-US" sz="1350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350" dirty="0">
                <a:solidFill>
                  <a:srgbClr val="40424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∈</a:t>
            </a:r>
            <a:r>
              <a:rPr lang="en-US" sz="1350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G.</a:t>
            </a:r>
            <a:endParaRPr sz="1350" dirty="0">
              <a:solidFill>
                <a:srgbClr val="4042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6858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·</a:t>
            </a:r>
            <a:r>
              <a:rPr lang="en-US" sz="700" dirty="0">
                <a:solidFill>
                  <a:srgbClr val="40424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     </a:t>
            </a:r>
            <a:r>
              <a:rPr lang="en-US" sz="1350" b="1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Associativity:</a:t>
            </a:r>
            <a:r>
              <a:rPr lang="en-US" sz="1350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a*(b*c) = (a*b)*c </a:t>
            </a:r>
            <a:r>
              <a:rPr lang="en-US" sz="1350" dirty="0">
                <a:solidFill>
                  <a:srgbClr val="40424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∀</a:t>
            </a:r>
            <a:r>
              <a:rPr lang="en-US" sz="1350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350" dirty="0" err="1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a,b,c</a:t>
            </a:r>
            <a:r>
              <a:rPr lang="en-US" sz="1350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belongs to G.</a:t>
            </a:r>
            <a:endParaRPr sz="1350" dirty="0">
              <a:solidFill>
                <a:srgbClr val="4042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6858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·</a:t>
            </a:r>
            <a:r>
              <a:rPr lang="en-US" sz="700" dirty="0">
                <a:solidFill>
                  <a:srgbClr val="40424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     </a:t>
            </a:r>
            <a:r>
              <a:rPr lang="en-US" sz="1350" b="1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Identity </a:t>
            </a:r>
            <a:r>
              <a:rPr lang="en-US" sz="1350" b="1" dirty="0" err="1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Element:</a:t>
            </a:r>
            <a:r>
              <a:rPr lang="en-US" sz="1350" dirty="0" err="1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There</a:t>
            </a:r>
            <a:r>
              <a:rPr lang="en-US" sz="1350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exists e </a:t>
            </a:r>
            <a:r>
              <a:rPr lang="en-US" sz="1350" dirty="0">
                <a:solidFill>
                  <a:srgbClr val="40424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∈</a:t>
            </a:r>
            <a:r>
              <a:rPr lang="en-US" sz="1350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G such that a*e = e*a = a </a:t>
            </a:r>
            <a:r>
              <a:rPr lang="en-US" sz="1350" dirty="0">
                <a:solidFill>
                  <a:srgbClr val="40424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∀</a:t>
            </a:r>
            <a:r>
              <a:rPr lang="en-US" sz="1350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a </a:t>
            </a:r>
            <a:r>
              <a:rPr lang="en-US" sz="1350" dirty="0">
                <a:solidFill>
                  <a:srgbClr val="40424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∈</a:t>
            </a:r>
            <a:r>
              <a:rPr lang="en-US" sz="1350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G</a:t>
            </a:r>
            <a:endParaRPr sz="1350" dirty="0">
              <a:solidFill>
                <a:srgbClr val="4042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6858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·</a:t>
            </a:r>
            <a:r>
              <a:rPr lang="en-US" sz="700" dirty="0">
                <a:solidFill>
                  <a:srgbClr val="40424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     </a:t>
            </a:r>
            <a:r>
              <a:rPr lang="en-US" sz="1350" b="1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Inverses:</a:t>
            </a:r>
            <a:r>
              <a:rPr lang="en-US" sz="1350" dirty="0">
                <a:solidFill>
                  <a:srgbClr val="40424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∀</a:t>
            </a:r>
            <a:r>
              <a:rPr lang="en-US" sz="1350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a </a:t>
            </a:r>
            <a:r>
              <a:rPr lang="en-US" sz="1350" dirty="0">
                <a:solidFill>
                  <a:srgbClr val="40424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∈</a:t>
            </a:r>
            <a:r>
              <a:rPr lang="en-US" sz="1350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G there exists a</a:t>
            </a:r>
            <a:r>
              <a:rPr lang="en-US" sz="1700" baseline="30000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-1</a:t>
            </a:r>
            <a:r>
              <a:rPr lang="en-US" sz="1350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350" dirty="0">
                <a:solidFill>
                  <a:srgbClr val="40424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∈</a:t>
            </a:r>
            <a:r>
              <a:rPr lang="en-US" sz="1350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G such that a*a</a:t>
            </a:r>
            <a:r>
              <a:rPr lang="en-US" sz="1700" baseline="30000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-1</a:t>
            </a:r>
            <a:r>
              <a:rPr lang="en-US" sz="1350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= a</a:t>
            </a:r>
            <a:r>
              <a:rPr lang="en-US" sz="1700" baseline="30000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-1</a:t>
            </a:r>
            <a:r>
              <a:rPr lang="en-US" sz="1350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*a = e</a:t>
            </a:r>
            <a:endParaRPr sz="1350" dirty="0">
              <a:solidFill>
                <a:srgbClr val="4042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50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350" b="1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Note:</a:t>
            </a:r>
            <a:endParaRPr sz="1350" b="1" dirty="0">
              <a:solidFill>
                <a:srgbClr val="4042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6858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50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1.</a:t>
            </a:r>
            <a:r>
              <a:rPr lang="en-US" sz="700" dirty="0">
                <a:solidFill>
                  <a:srgbClr val="40424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en-US" sz="1350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 group is always a monoid, semigroup, and algebraic structure.</a:t>
            </a:r>
            <a:endParaRPr sz="1350" dirty="0">
              <a:solidFill>
                <a:srgbClr val="4042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6858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50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2.</a:t>
            </a:r>
            <a:r>
              <a:rPr lang="en-US" sz="700" dirty="0">
                <a:solidFill>
                  <a:srgbClr val="40424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en-US" sz="1350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(Z,+) and Matrix multiplication is example of group.</a:t>
            </a:r>
            <a:endParaRPr sz="1350" dirty="0">
              <a:solidFill>
                <a:srgbClr val="4042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350" b="1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Abelian Group or Commutative group</a:t>
            </a:r>
            <a:endParaRPr sz="1350" b="1" dirty="0">
              <a:solidFill>
                <a:srgbClr val="4042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50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 non-empty set S, (S,*) is called a Abelian group if it follows the following axiom:</a:t>
            </a:r>
            <a:endParaRPr sz="1350" dirty="0">
              <a:solidFill>
                <a:srgbClr val="4042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6858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·</a:t>
            </a:r>
            <a:r>
              <a:rPr lang="en-US" sz="700" dirty="0">
                <a:solidFill>
                  <a:srgbClr val="40424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     </a:t>
            </a:r>
            <a:r>
              <a:rPr lang="en-US" sz="1350" b="1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Closure:</a:t>
            </a:r>
            <a:r>
              <a:rPr lang="en-US" sz="1350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(a*b) belongs to S for all </a:t>
            </a:r>
            <a:r>
              <a:rPr lang="en-US" sz="1350" dirty="0" err="1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a,b</a:t>
            </a:r>
            <a:r>
              <a:rPr lang="en-US" sz="1350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350" dirty="0">
                <a:solidFill>
                  <a:srgbClr val="40424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∈</a:t>
            </a:r>
            <a:r>
              <a:rPr lang="en-US" sz="1350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S.</a:t>
            </a:r>
            <a:endParaRPr sz="1350" dirty="0">
              <a:solidFill>
                <a:srgbClr val="4042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6858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·</a:t>
            </a:r>
            <a:r>
              <a:rPr lang="en-US" sz="700" dirty="0">
                <a:solidFill>
                  <a:srgbClr val="40424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     </a:t>
            </a:r>
            <a:r>
              <a:rPr lang="en-US" sz="1350" b="1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Associativity:</a:t>
            </a:r>
            <a:r>
              <a:rPr lang="en-US" sz="1350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a*(b*c) = (a*b)*c </a:t>
            </a:r>
            <a:r>
              <a:rPr lang="en-US" sz="1350" dirty="0">
                <a:solidFill>
                  <a:srgbClr val="40424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∀</a:t>
            </a:r>
            <a:r>
              <a:rPr lang="en-US" sz="1350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350" dirty="0" err="1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a,b,c</a:t>
            </a:r>
            <a:r>
              <a:rPr lang="en-US" sz="1350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belongs to S.</a:t>
            </a:r>
            <a:endParaRPr sz="1350" dirty="0">
              <a:solidFill>
                <a:srgbClr val="4042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6858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·</a:t>
            </a:r>
            <a:r>
              <a:rPr lang="en-US" sz="700" dirty="0">
                <a:solidFill>
                  <a:srgbClr val="40424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     </a:t>
            </a:r>
            <a:r>
              <a:rPr lang="en-US" sz="1350" b="1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Identity </a:t>
            </a:r>
            <a:r>
              <a:rPr lang="en-US" sz="1350" b="1" dirty="0" err="1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Element:</a:t>
            </a:r>
            <a:r>
              <a:rPr lang="en-US" sz="1350" dirty="0" err="1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There</a:t>
            </a:r>
            <a:r>
              <a:rPr lang="en-US" sz="1350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exists e </a:t>
            </a:r>
            <a:r>
              <a:rPr lang="en-US" sz="1350" dirty="0">
                <a:solidFill>
                  <a:srgbClr val="40424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∈</a:t>
            </a:r>
            <a:r>
              <a:rPr lang="en-US" sz="1350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S such that a*e = e*a = a </a:t>
            </a:r>
            <a:r>
              <a:rPr lang="en-US" sz="1350" dirty="0">
                <a:solidFill>
                  <a:srgbClr val="40424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∀</a:t>
            </a:r>
            <a:r>
              <a:rPr lang="en-US" sz="1350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a </a:t>
            </a:r>
            <a:r>
              <a:rPr lang="en-US" sz="1350" dirty="0">
                <a:solidFill>
                  <a:srgbClr val="40424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∈</a:t>
            </a:r>
            <a:r>
              <a:rPr lang="en-US" sz="1350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S</a:t>
            </a:r>
            <a:endParaRPr sz="1350" dirty="0">
              <a:solidFill>
                <a:srgbClr val="4042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6858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·</a:t>
            </a:r>
            <a:r>
              <a:rPr lang="en-US" sz="700" dirty="0">
                <a:solidFill>
                  <a:srgbClr val="40424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     </a:t>
            </a:r>
            <a:r>
              <a:rPr lang="en-US" sz="1350" b="1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Inverses:</a:t>
            </a:r>
            <a:r>
              <a:rPr lang="en-US" sz="1350" dirty="0">
                <a:solidFill>
                  <a:srgbClr val="40424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∀</a:t>
            </a:r>
            <a:r>
              <a:rPr lang="en-US" sz="1350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a </a:t>
            </a:r>
            <a:r>
              <a:rPr lang="en-US" sz="1350" dirty="0">
                <a:solidFill>
                  <a:srgbClr val="40424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∈</a:t>
            </a:r>
            <a:r>
              <a:rPr lang="en-US" sz="1350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S there exists a</a:t>
            </a:r>
            <a:r>
              <a:rPr lang="en-US" sz="1700" baseline="30000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-1</a:t>
            </a:r>
            <a:r>
              <a:rPr lang="en-US" sz="1350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350" dirty="0">
                <a:solidFill>
                  <a:srgbClr val="40424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∈</a:t>
            </a:r>
            <a:r>
              <a:rPr lang="en-US" sz="1350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S such that a*a</a:t>
            </a:r>
            <a:r>
              <a:rPr lang="en-US" sz="1700" baseline="30000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-1</a:t>
            </a:r>
            <a:r>
              <a:rPr lang="en-US" sz="1350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= a</a:t>
            </a:r>
            <a:r>
              <a:rPr lang="en-US" sz="1700" baseline="30000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-1</a:t>
            </a:r>
            <a:r>
              <a:rPr lang="en-US" sz="1350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*a = e</a:t>
            </a:r>
            <a:endParaRPr sz="1350" dirty="0">
              <a:solidFill>
                <a:srgbClr val="4042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6858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·</a:t>
            </a:r>
            <a:r>
              <a:rPr lang="en-US" sz="700" dirty="0">
                <a:solidFill>
                  <a:srgbClr val="40424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     </a:t>
            </a:r>
            <a:r>
              <a:rPr lang="en-US" sz="1350" b="1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Commutative:</a:t>
            </a:r>
            <a:r>
              <a:rPr lang="en-US" sz="1350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a*b = b*a for all </a:t>
            </a:r>
            <a:r>
              <a:rPr lang="en-US" sz="1350" dirty="0" err="1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a,b</a:t>
            </a:r>
            <a:r>
              <a:rPr lang="en-US" sz="1350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350" dirty="0">
                <a:solidFill>
                  <a:srgbClr val="40424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∈</a:t>
            </a:r>
            <a:r>
              <a:rPr lang="en-US" sz="1350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S</a:t>
            </a:r>
            <a:endParaRPr sz="1350" dirty="0">
              <a:solidFill>
                <a:srgbClr val="4042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1"/>
          <p:cNvSpPr txBox="1">
            <a:spLocks noGrp="1"/>
          </p:cNvSpPr>
          <p:nvPr>
            <p:ph type="title"/>
          </p:nvPr>
        </p:nvSpPr>
        <p:spPr>
          <a:xfrm>
            <a:off x="990600" y="1066800"/>
            <a:ext cx="7924800" cy="609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Ring </a:t>
            </a:r>
            <a:endParaRPr dirty="0"/>
          </a:p>
        </p:txBody>
      </p:sp>
      <p:sp>
        <p:nvSpPr>
          <p:cNvPr id="151" name="Google Shape;151;p21"/>
          <p:cNvSpPr txBox="1">
            <a:spLocks noGrp="1"/>
          </p:cNvSpPr>
          <p:nvPr>
            <p:ph type="body" idx="1"/>
          </p:nvPr>
        </p:nvSpPr>
        <p:spPr>
          <a:xfrm>
            <a:off x="914400" y="1752600"/>
            <a:ext cx="8001000" cy="4495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b="1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Ring -</a:t>
            </a:r>
            <a:r>
              <a:rPr lang="en-US" sz="1350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Let addition (+) and Multiplication (.) be two binary operations defined on a non empty set R. Then R is said to form a ring w.r.t addition (+) and multiplication (.) if the following conditions are satisfied:</a:t>
            </a:r>
            <a:endParaRPr sz="1350" dirty="0">
              <a:solidFill>
                <a:srgbClr val="4042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6858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50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1.</a:t>
            </a:r>
            <a:r>
              <a:rPr lang="en-US" sz="700" dirty="0">
                <a:solidFill>
                  <a:srgbClr val="40424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en-US" sz="1350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(R, +) is an abelian group ( </a:t>
            </a:r>
            <a:r>
              <a:rPr lang="en-US" sz="1350" dirty="0" err="1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i.e</a:t>
            </a:r>
            <a:r>
              <a:rPr lang="en-US" sz="1350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commutative group)</a:t>
            </a:r>
            <a:endParaRPr sz="1350" dirty="0">
              <a:solidFill>
                <a:srgbClr val="4042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6858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50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2.</a:t>
            </a:r>
            <a:r>
              <a:rPr lang="en-US" sz="700" dirty="0">
                <a:solidFill>
                  <a:srgbClr val="40424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en-US" sz="1350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(R, .) is a semigroup</a:t>
            </a:r>
            <a:endParaRPr sz="1350" dirty="0">
              <a:solidFill>
                <a:srgbClr val="4042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6858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50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3.</a:t>
            </a:r>
            <a:r>
              <a:rPr lang="en-US" sz="700" dirty="0">
                <a:solidFill>
                  <a:srgbClr val="40424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en-US" sz="1350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For any three elements a, b, c  R the left distributive law a.(</a:t>
            </a:r>
            <a:r>
              <a:rPr lang="en-US" sz="1350" dirty="0" err="1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b+c</a:t>
            </a:r>
            <a:r>
              <a:rPr lang="en-US" sz="1350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 =</a:t>
            </a:r>
            <a:r>
              <a:rPr lang="en-US" sz="1350" dirty="0" err="1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a.b</a:t>
            </a:r>
            <a:r>
              <a:rPr lang="en-US" sz="1350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+ </a:t>
            </a:r>
            <a:r>
              <a:rPr lang="en-US" sz="1350" dirty="0" err="1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a.c</a:t>
            </a:r>
            <a:r>
              <a:rPr lang="en-US" sz="1350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and the right distributive property (b + c).a =</a:t>
            </a:r>
            <a:r>
              <a:rPr lang="en-US" sz="1350" dirty="0" err="1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b.a</a:t>
            </a:r>
            <a:r>
              <a:rPr lang="en-US" sz="1350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+ </a:t>
            </a:r>
            <a:r>
              <a:rPr lang="en-US" sz="1350" dirty="0" err="1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c.a</a:t>
            </a:r>
            <a:r>
              <a:rPr lang="en-US" sz="1350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holds.</a:t>
            </a:r>
            <a:endParaRPr sz="1350" dirty="0">
              <a:solidFill>
                <a:srgbClr val="4042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2"/>
          <p:cNvSpPr txBox="1">
            <a:spLocks noGrp="1"/>
          </p:cNvSpPr>
          <p:nvPr>
            <p:ph type="title"/>
          </p:nvPr>
        </p:nvSpPr>
        <p:spPr>
          <a:xfrm>
            <a:off x="990600" y="1066800"/>
            <a:ext cx="7924800" cy="609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Ring…..</a:t>
            </a:r>
            <a:endParaRPr dirty="0"/>
          </a:p>
        </p:txBody>
      </p:sp>
      <p:sp>
        <p:nvSpPr>
          <p:cNvPr id="158" name="Google Shape;158;p22"/>
          <p:cNvSpPr txBox="1">
            <a:spLocks noGrp="1"/>
          </p:cNvSpPr>
          <p:nvPr>
            <p:ph type="body" idx="1"/>
          </p:nvPr>
        </p:nvSpPr>
        <p:spPr>
          <a:xfrm>
            <a:off x="914400" y="1752600"/>
            <a:ext cx="8001000" cy="4495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5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Therefore a non- empty set R is a ring w.r.t to binary operations + and . if the following conditions are satisfied.</a:t>
            </a:r>
            <a:endParaRPr sz="1350">
              <a:solidFill>
                <a:srgbClr val="4042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685800" lvl="0" indent="-228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5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1.</a:t>
            </a:r>
            <a:r>
              <a:rPr lang="en-US" sz="700">
                <a:solidFill>
                  <a:srgbClr val="40424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en-US" sz="135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For all a, b  R, a+b R,</a:t>
            </a:r>
            <a:endParaRPr sz="1350">
              <a:solidFill>
                <a:srgbClr val="4042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6858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5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2.</a:t>
            </a:r>
            <a:r>
              <a:rPr lang="en-US" sz="700">
                <a:solidFill>
                  <a:srgbClr val="40424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en-US" sz="135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For all a, b, c  R a+(b+c)=(a+b)+c,</a:t>
            </a:r>
            <a:endParaRPr sz="1350">
              <a:solidFill>
                <a:srgbClr val="4042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6858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5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3.</a:t>
            </a:r>
            <a:r>
              <a:rPr lang="en-US" sz="700">
                <a:solidFill>
                  <a:srgbClr val="40424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en-US" sz="135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There exists an element in R, denoted by 0 such that a+0=a for all a  R</a:t>
            </a:r>
            <a:endParaRPr sz="1350">
              <a:solidFill>
                <a:srgbClr val="4042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6858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5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4.</a:t>
            </a:r>
            <a:r>
              <a:rPr lang="en-US" sz="700">
                <a:solidFill>
                  <a:srgbClr val="40424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en-US" sz="135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For every a  R there exists an y  R such that a+y=0. y is usually denoted by -a</a:t>
            </a:r>
            <a:endParaRPr sz="1350">
              <a:solidFill>
                <a:srgbClr val="4042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6858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5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5.</a:t>
            </a:r>
            <a:r>
              <a:rPr lang="en-US" sz="700">
                <a:solidFill>
                  <a:srgbClr val="40424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en-US" sz="135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a+b=b+a for all a, b  R.</a:t>
            </a:r>
            <a:endParaRPr sz="1350">
              <a:solidFill>
                <a:srgbClr val="4042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6858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5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6.</a:t>
            </a:r>
            <a:r>
              <a:rPr lang="en-US" sz="700">
                <a:solidFill>
                  <a:srgbClr val="40424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en-US" sz="135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a.b  R for all a.b  R.</a:t>
            </a:r>
            <a:endParaRPr sz="1350">
              <a:solidFill>
                <a:srgbClr val="4042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6858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5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7.</a:t>
            </a:r>
            <a:r>
              <a:rPr lang="en-US" sz="700">
                <a:solidFill>
                  <a:srgbClr val="40424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en-US" sz="135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a.(b.c)=(a.b).c for all a, b  R</a:t>
            </a:r>
            <a:endParaRPr sz="1350">
              <a:solidFill>
                <a:srgbClr val="4042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6858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5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8.</a:t>
            </a:r>
            <a:r>
              <a:rPr lang="en-US" sz="700">
                <a:solidFill>
                  <a:srgbClr val="40424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en-US" sz="135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For any three elements a, b, c  R a.(b+c) =a.b + a.c and (b + c).a =b.a + c.a. And the ring is denoted by (R, +, .).</a:t>
            </a:r>
            <a:endParaRPr sz="1350">
              <a:solidFill>
                <a:srgbClr val="4042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5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 is said to be a commutative ring if the multiplication is commutative.</a:t>
            </a:r>
            <a:endParaRPr sz="1350">
              <a:solidFill>
                <a:srgbClr val="4042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3"/>
          <p:cNvSpPr txBox="1">
            <a:spLocks noGrp="1"/>
          </p:cNvSpPr>
          <p:nvPr>
            <p:ph type="title"/>
          </p:nvPr>
        </p:nvSpPr>
        <p:spPr>
          <a:xfrm>
            <a:off x="990600" y="1066800"/>
            <a:ext cx="7924800" cy="609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Ring-Example</a:t>
            </a:r>
            <a:endParaRPr dirty="0"/>
          </a:p>
        </p:txBody>
      </p:sp>
      <p:sp>
        <p:nvSpPr>
          <p:cNvPr id="165" name="Google Shape;165;p23"/>
          <p:cNvSpPr txBox="1">
            <a:spLocks noGrp="1"/>
          </p:cNvSpPr>
          <p:nvPr>
            <p:ph type="body" idx="1"/>
          </p:nvPr>
        </p:nvSpPr>
        <p:spPr>
          <a:xfrm>
            <a:off x="914400" y="1752600"/>
            <a:ext cx="8001000" cy="4495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50" b="1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Some Examples –</a:t>
            </a:r>
            <a:endParaRPr sz="1350" b="1" dirty="0">
              <a:solidFill>
                <a:srgbClr val="4042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858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50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1.</a:t>
            </a:r>
            <a:r>
              <a:rPr lang="en-US" sz="700" dirty="0">
                <a:solidFill>
                  <a:srgbClr val="40424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en-US" sz="1350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(, + ) is a commutative group .(, .) is a semigroup. The </a:t>
            </a:r>
            <a:r>
              <a:rPr lang="en-US" sz="1350" dirty="0" err="1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disrtributive</a:t>
            </a:r>
            <a:r>
              <a:rPr lang="en-US" sz="1350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law also holds. So, ((, +, .) is a ring.</a:t>
            </a:r>
            <a:endParaRPr sz="1350" dirty="0">
              <a:solidFill>
                <a:srgbClr val="4042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6858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50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2.</a:t>
            </a:r>
            <a:r>
              <a:rPr lang="en-US" sz="700" dirty="0">
                <a:solidFill>
                  <a:srgbClr val="40424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en-US" sz="1350" b="1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Ring of Integers modulo n:</a:t>
            </a:r>
            <a:r>
              <a:rPr lang="en-US" sz="1350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For a n  let  be the classes of residues of integers modulo n. </a:t>
            </a:r>
            <a:r>
              <a:rPr lang="en-US" sz="1350" dirty="0" err="1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i.e</a:t>
            </a:r>
            <a:r>
              <a:rPr lang="en-US" sz="1350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={).</a:t>
            </a:r>
            <a:endParaRPr sz="1350" dirty="0">
              <a:solidFill>
                <a:srgbClr val="4042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6858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50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(, +) is a commutative group ere + is addition(mod n).</a:t>
            </a:r>
            <a:endParaRPr sz="1350" dirty="0">
              <a:solidFill>
                <a:srgbClr val="4042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6858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50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(, .) is a semi group here . denotes multiplication (mod n).</a:t>
            </a:r>
            <a:endParaRPr sz="1350" dirty="0">
              <a:solidFill>
                <a:srgbClr val="4042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6858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50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Also the </a:t>
            </a:r>
            <a:r>
              <a:rPr lang="en-US" sz="1350" dirty="0" err="1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distriutive</a:t>
            </a:r>
            <a:r>
              <a:rPr lang="en-US" sz="1350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laws hold. So ((, +, .) is a ring.</a:t>
            </a:r>
            <a:endParaRPr sz="1350" dirty="0">
              <a:solidFill>
                <a:srgbClr val="4042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50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Many other examples also can be given on rings like (, +, .), (, +, .) and so on.</a:t>
            </a:r>
            <a:endParaRPr sz="1350" dirty="0">
              <a:solidFill>
                <a:srgbClr val="4042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4"/>
          <p:cNvSpPr txBox="1">
            <a:spLocks noGrp="1"/>
          </p:cNvSpPr>
          <p:nvPr>
            <p:ph type="title"/>
          </p:nvPr>
        </p:nvSpPr>
        <p:spPr>
          <a:xfrm>
            <a:off x="990600" y="1066800"/>
            <a:ext cx="7924800" cy="609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Ring-Example</a:t>
            </a:r>
            <a:endParaRPr dirty="0"/>
          </a:p>
        </p:txBody>
      </p:sp>
      <p:sp>
        <p:nvSpPr>
          <p:cNvPr id="172" name="Google Shape;172;p24"/>
          <p:cNvSpPr txBox="1">
            <a:spLocks noGrp="1"/>
          </p:cNvSpPr>
          <p:nvPr>
            <p:ph type="body" idx="1"/>
          </p:nvPr>
        </p:nvSpPr>
        <p:spPr>
          <a:xfrm>
            <a:off x="914400" y="1752600"/>
            <a:ext cx="8001000" cy="4495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50" b="1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Divisor of Zero in A ring –</a:t>
            </a:r>
            <a:endParaRPr sz="1350" b="1">
              <a:solidFill>
                <a:srgbClr val="4042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5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 a ring R a non-zero element is said to be divisor of zero if there exists a non-zero element b in R such that a.b=0 or a non-zero element c in R such that c.a=0 In the first case a is said to be a left divisor of zero and in the later case a is said to be a right divisor of zero . Obviously if R is a commutative ring then if a is a left divisor of zero then a is a right divisor of zero also .</a:t>
            </a:r>
            <a:endParaRPr sz="1350">
              <a:solidFill>
                <a:srgbClr val="4042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50" b="1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Example –</a:t>
            </a:r>
            <a:r>
              <a:rPr lang="en-US" sz="135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In the ring (, +, .)  are divisors of zero since</a:t>
            </a:r>
            <a:endParaRPr sz="1350">
              <a:solidFill>
                <a:srgbClr val="4042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5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and so on .</a:t>
            </a:r>
            <a:endParaRPr sz="1350">
              <a:solidFill>
                <a:srgbClr val="4042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5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On the other hand the rings (, +, .), (, +, .), (, +, .) contains no divisor of zero .</a:t>
            </a:r>
            <a:endParaRPr sz="1350">
              <a:solidFill>
                <a:srgbClr val="4042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2025</Words>
  <Application>Microsoft Office PowerPoint</Application>
  <PresentationFormat>On-screen Show (4:3)</PresentationFormat>
  <Paragraphs>139</Paragraphs>
  <Slides>14</Slides>
  <Notes>13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Times New Roman</vt:lpstr>
      <vt:lpstr>Calibri</vt:lpstr>
      <vt:lpstr>Times</vt:lpstr>
      <vt:lpstr>Arial Black</vt:lpstr>
      <vt:lpstr>Raleway Thin</vt:lpstr>
      <vt:lpstr>Cambria</vt:lpstr>
      <vt:lpstr>Noto Sans Symbols</vt:lpstr>
      <vt:lpstr>Office Theme</vt:lpstr>
      <vt:lpstr>PowerPoint Presentation</vt:lpstr>
      <vt:lpstr>PowerPoint Presentation</vt:lpstr>
      <vt:lpstr>Algebraic Structure </vt:lpstr>
      <vt:lpstr>Monoid </vt:lpstr>
      <vt:lpstr>Group </vt:lpstr>
      <vt:lpstr>Ring </vt:lpstr>
      <vt:lpstr>Ring…..</vt:lpstr>
      <vt:lpstr>Ring-Example</vt:lpstr>
      <vt:lpstr>Ring-Example</vt:lpstr>
      <vt:lpstr>Units</vt:lpstr>
      <vt:lpstr>Integral Domain</vt:lpstr>
      <vt:lpstr>Field</vt:lpstr>
      <vt:lpstr>Field-Example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puneet kaur</cp:lastModifiedBy>
  <cp:revision>9</cp:revision>
  <dcterms:modified xsi:type="dcterms:W3CDTF">2023-01-09T07:30:28Z</dcterms:modified>
</cp:coreProperties>
</file>