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551" r:id="rId9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Helvetica" panose="020B0604020202020204" pitchFamily="34" charset="0"/>
      <p:regular r:id="rId21"/>
      <p:bold r:id="rId22"/>
      <p:italic r:id="rId23"/>
      <p:boldItalic r:id="rId24"/>
    </p:embeddedFont>
    <p:embeddedFont>
      <p:font typeface="Raleway Thin" pitchFamily="2" charset="0"/>
      <p:regular r:id="rId25"/>
      <p:bold r:id="rId26"/>
      <p:italic r:id="rId27"/>
      <p:boldItalic r:id="rId28"/>
    </p:embeddedFont>
    <p:embeddedFont>
      <p:font typeface="Times" panose="02020603050405020304" pitchFamily="18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3FBAD8-54A4-44EE-A0DF-97C65E6649A6}">
  <a:tblStyle styleId="{A73FBAD8-54A4-44EE-A0DF-97C65E6649A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00D467-9BBE-4480-BDC2-40FC1FFA5BE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31af5043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31af5043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b31af50436_0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31af50436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31af50436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b31af50436_0_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31af5043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31af5043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b31af50436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31af5043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31af5043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b31af50436_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31af5043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31af5043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b31af50436_0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  <a:defRPr sz="2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2804329" y="0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2804329" y="87868"/>
            <a:ext cx="61872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 Engineering (CCE)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solidFill>
            <a:schemeClr val="lt1"/>
          </a:solidFill>
          <a:ln w="19050" cap="sq" cmpd="thinThick">
            <a:solidFill>
              <a:schemeClr val="dk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7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8"/>
          <p:cNvSpPr>
            <a:spLocks noGrp="1"/>
          </p:cNvSpPr>
          <p:nvPr>
            <p:ph type="pic" idx="2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/>
          <p:nvPr/>
        </p:nvSpPr>
        <p:spPr>
          <a:xfrm>
            <a:off x="3009795" y="0"/>
            <a:ext cx="6058005" cy="353943"/>
          </a:xfrm>
          <a:prstGeom prst="rect">
            <a:avLst/>
          </a:prstGeom>
          <a:solidFill>
            <a:srgbClr val="63242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Communicationq Engineering (CCE)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 rot="5400000">
            <a:off x="2286000" y="228600"/>
            <a:ext cx="4267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Institute of Engineering (UIE)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88900" cap="flat" cmpd="thickThin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1" descr="https://encrypted-tbn3.gstatic.com/images?q=tbn:ANd9GcTyg3Gq4WoxkxO75aZWNEjYFvavmMfWdiMvs57jpDF8YRR3yCybqQ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2400" y="152400"/>
            <a:ext cx="768000" cy="1219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ryptography/index.htm" TargetMode="External"/><Relationship Id="rId2" Type="http://schemas.openxmlformats.org/officeDocument/2006/relationships/hyperlink" Target="http://www.brainkart.com/article/Classical-Encryption-Techniques_8339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2.slideshare.net/lineking/classical-encryption-techniques-in-network-security?qid=e388c29f-793d-4f2b-bcaf-9d22e9ca07b5&amp;v=&amp;b=&amp;from_search=1" TargetMode="External"/><Relationship Id="rId5" Type="http://schemas.openxmlformats.org/officeDocument/2006/relationships/hyperlink" Target="https://www.techopedia.com/definition/1770/cryptography#:~:text=Cryptography%20involves%20creating%20written%20or,information%20to%20be%20kept%20secret.&amp;text=Information%20security%20uses%20cryptography%20on,transit%20and%20while%20being%20stored" TargetMode="External"/><Relationship Id="rId4" Type="http://schemas.openxmlformats.org/officeDocument/2006/relationships/hyperlink" Target="https://www.geeksforgeeks.org/cryptography-introduc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20CST-354/ITT-354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Er.Puneet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kaur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(E6913)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228600" y="2143651"/>
            <a:ext cx="8686800" cy="3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Lecture – 6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              Euclid's Algorithm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5" descr="C:\Users\Bhangu\Desktop\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1637" y="605118"/>
            <a:ext cx="3186545" cy="117893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 cuchd.in                                                                                       Campus : Gharaun, Mohali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Euclid's Algorithm</a:t>
            </a:r>
            <a:br>
              <a:rPr lang="en-US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Given three integers </a:t>
            </a:r>
            <a:r>
              <a:rPr lang="en-US" sz="135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can you write c in the form</a:t>
            </a:r>
            <a:endParaRPr sz="13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c=</a:t>
            </a:r>
            <a:r>
              <a:rPr lang="en-US" sz="135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ax+by</a:t>
            </a:r>
            <a:endParaRPr sz="13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integers x and y? If so, is there more than one solution? Can you find them all? Before answering this, let us answer a seemingly unrelated question:</a:t>
            </a:r>
            <a:endParaRPr sz="13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do you find the greatest common divisor (gcd) of two integers </a:t>
            </a:r>
            <a:r>
              <a:rPr lang="en-US" sz="135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?</a:t>
            </a:r>
            <a:endParaRPr sz="13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denote the greatest common divisor of a and b by gcd(</a:t>
            </a:r>
            <a:r>
              <a:rPr lang="en-US" sz="135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or sometimes even just (</a:t>
            </a:r>
            <a:r>
              <a:rPr lang="en-US" sz="135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 If (</a:t>
            </a:r>
            <a:r>
              <a:rPr lang="en-US" sz="135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)=1 we say a and b are </a:t>
            </a:r>
            <a:r>
              <a:rPr lang="en-US" sz="1350" i="1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coprime</a:t>
            </a: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obvious answer is to list all the divisors a and b, and look for the greatest one they have in common. However, this requires a and b to be factorized, and no one knows how to do this efficiently.</a:t>
            </a:r>
            <a:endParaRPr sz="13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few simple observations lead to a far superior method: Euclid’s algorithm, or the Euclidean algorithm. First, if d divides a and d divides b, then d divides their difference, a - b, where a is the larger of the two. But this means we’ve shrunk the original problem: now we just need to find gcd(</a:t>
            </a:r>
            <a:r>
              <a:rPr lang="en-US" sz="135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a,a</a:t>
            </a: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−b). We repeat until we reach a trivial case.</a:t>
            </a:r>
            <a:endParaRPr sz="13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Euclid's Algorithm</a:t>
            </a:r>
            <a:br>
              <a:rPr lang="en-US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Hence we can find gcd(</a:t>
            </a:r>
            <a:r>
              <a:rPr lang="en-US" sz="135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by doing something that most people learn in primary school: division and remainder. We give an example and leave the proof of the general case to the reader.</a:t>
            </a:r>
            <a:endParaRPr sz="13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Suppose we wish to compute gcd(27,33). First, we divide the bigger one by the smaller one:</a:t>
            </a:r>
            <a:endParaRPr sz="13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33=1×27+6</a:t>
            </a:r>
            <a:endParaRPr sz="13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Thus gcd(33,27)=gcd(27,6). Repeating this trick:</a:t>
            </a:r>
            <a:endParaRPr sz="13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27=4×6+3</a:t>
            </a:r>
            <a:endParaRPr sz="13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we see gcd(27,6)=gcd(6,3). Lastly,</a:t>
            </a:r>
            <a:endParaRPr sz="13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6=2×3+0</a:t>
            </a:r>
            <a:endParaRPr sz="13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Since 6 is a perfect multiple of 3, gcd(6,3)=3, and we have found that gcd(33,27)=3.</a:t>
            </a:r>
            <a:endParaRPr sz="13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algorithm does not require factorizing numbers, and is fast. We obtain a crude bound for the number of steps required by observing that if we divide a by b to get a=</a:t>
            </a:r>
            <a:r>
              <a:rPr lang="en-US" sz="135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bq+r</a:t>
            </a: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and r&gt;b/2, then in the next step we get a remainder </a:t>
            </a:r>
            <a:r>
              <a:rPr lang="en-US" sz="135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r′≤b</a:t>
            </a:r>
            <a:r>
              <a:rPr lang="en-US" sz="13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/2. Thus every two steps, the numbers shrink by at least one bit.</a:t>
            </a:r>
            <a:endParaRPr sz="135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40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Euclid's Algorithm</a:t>
            </a:r>
            <a:br>
              <a:rPr lang="en-US" sz="240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</a:b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Euclid's Algorithm appears as the solution to the Proposition VII.2 in the </a:t>
            </a:r>
            <a:r>
              <a:rPr lang="en-US" sz="1050" i="1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Elements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: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723900" marR="152400" lvl="0" indent="0" algn="l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i="1" dirty="0"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Given two numbers not prime to one another, to find their greatest common measure.</a:t>
            </a:r>
            <a:endParaRPr sz="1050" i="1" dirty="0"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algn="l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What Euclid called "common measure" is termed nowadays a </a:t>
            </a:r>
            <a:r>
              <a:rPr lang="en-US" sz="105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Helvetica"/>
                <a:ea typeface="Helvetica"/>
                <a:cs typeface="Helvetica"/>
                <a:sym typeface="Helvetica"/>
              </a:rPr>
              <a:t>common factor</a:t>
            </a:r>
            <a:r>
              <a:rPr lang="en-US" sz="1050" dirty="0">
                <a:solidFill>
                  <a:schemeClr val="tx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or a </a:t>
            </a:r>
            <a:r>
              <a:rPr lang="en-US" sz="1050" dirty="0">
                <a:solidFill>
                  <a:schemeClr val="tx1"/>
                </a:solidFill>
                <a:highlight>
                  <a:srgbClr val="FFFFFF"/>
                </a:highlight>
                <a:uFill>
                  <a:noFill/>
                </a:uFill>
                <a:latin typeface="Helvetica"/>
                <a:ea typeface="Helvetica"/>
                <a:cs typeface="Helvetica"/>
                <a:sym typeface="Helvetica"/>
              </a:rPr>
              <a:t>common divisor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. Euclid VII.2 then offers an </a:t>
            </a:r>
            <a:r>
              <a:rPr lang="en-US" sz="1050" dirty="0">
                <a:solidFill>
                  <a:schemeClr val="tx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algorithm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for finding the </a:t>
            </a:r>
            <a:r>
              <a:rPr lang="en-US" sz="1050" i="1" dirty="0">
                <a:solidFill>
                  <a:schemeClr val="tx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greatest common divisor</a:t>
            </a:r>
            <a:r>
              <a:rPr lang="en-US" sz="1050" dirty="0">
                <a:solidFill>
                  <a:schemeClr val="tx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(gcd) of two integers. Not surprisingly, the algorithm bears Euclid's name.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algn="l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The algorithm is based on the following two observations: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100"/>
              <a:buAutoNum type="arabicPeriod"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If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b|a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then </a:t>
            </a:r>
            <a:r>
              <a:rPr lang="en-US" sz="1050" dirty="0">
                <a:solidFill>
                  <a:schemeClr val="tx1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gcd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(a, b) = b.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457200" lvl="0" indent="0" algn="l" rtl="0">
              <a:lnSpc>
                <a:spcPct val="14318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This is indeed so because no number (b, in particular) may have a divisor greater than the number itself (I am talking here of non-negative integers.)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100"/>
              <a:buAutoNum type="arabicPeriod" startAt="2"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If a =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bt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+ r, for integers t and r, then gcd(a, b) = gcd(b, r).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457200" lvl="0" indent="0" algn="l" rtl="0">
              <a:lnSpc>
                <a:spcPct val="14318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Indeed, every common divisor of a and b also divides r. Thus gcd(a, b) divides r. But, of course, gcd(a, b)|b. Therefore, gcd(a, b) is a common divisor of b and r and hence gcd(a, b) ≤ gcd(b, r). The reverse is also true because every divisor of b and r also divides a.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40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Euclid's Algorithm</a:t>
            </a:r>
            <a:br>
              <a:rPr lang="en-US" sz="240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</a:b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IN" dirty="0"/>
              <a:t>.</a:t>
            </a:r>
            <a:endParaRPr dirty="0"/>
          </a:p>
        </p:txBody>
      </p:sp>
      <p:graphicFrame>
        <p:nvGraphicFramePr>
          <p:cNvPr id="152" name="Google Shape;152;p21"/>
          <p:cNvGraphicFramePr/>
          <p:nvPr>
            <p:extLst>
              <p:ext uri="{D42A27DB-BD31-4B8C-83A1-F6EECF244321}">
                <p14:modId xmlns:p14="http://schemas.microsoft.com/office/powerpoint/2010/main" val="1216900659"/>
              </p:ext>
            </p:extLst>
          </p:nvPr>
        </p:nvGraphicFramePr>
        <p:xfrm>
          <a:off x="1301300" y="1899920"/>
          <a:ext cx="5170620" cy="1686558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{8700D467-9BBE-4480-BDC2-40FC1FFA5BE7}</a:tableStyleId>
              </a:tblPr>
              <a:tblGrid>
                <a:gridCol w="90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1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2322 = 654·3 + 360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 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 dirty="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gcd(2322, 654) = gcd(654, 360)</a:t>
                      </a:r>
                      <a:endParaRPr sz="1100" dirty="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0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654 = 360·1 + 294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 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 dirty="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gcd(654, 360) = gcd(360, 294)</a:t>
                      </a:r>
                      <a:endParaRPr sz="1100" dirty="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0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360 = 294·1 + 66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 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 dirty="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gcd(360, 294) = gcd(294, 66)</a:t>
                      </a:r>
                      <a:endParaRPr sz="1100" dirty="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0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294 = 66·4 + 30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 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 dirty="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gcd(294, 66) = gcd(66, 30)</a:t>
                      </a:r>
                      <a:endParaRPr sz="1100" dirty="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0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66 = 30·2 + 6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 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 dirty="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gcd(66, 30) = gcd(30, 6)</a:t>
                      </a:r>
                      <a:endParaRPr sz="1100" dirty="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0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 = 6·5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  </a:t>
                      </a:r>
                      <a:endParaRPr sz="110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3636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 dirty="0">
                          <a:highlight>
                            <a:srgbClr val="FFFFFF"/>
                          </a:highlight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gcd(30, 6) = 6</a:t>
                      </a:r>
                      <a:endParaRPr sz="1100" dirty="0">
                        <a:highlight>
                          <a:srgbClr val="FFFFFF"/>
                        </a:highlight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3" name="Google Shape;153;p21"/>
          <p:cNvSpPr txBox="1"/>
          <p:nvPr/>
        </p:nvSpPr>
        <p:spPr>
          <a:xfrm>
            <a:off x="1358950" y="4958080"/>
            <a:ext cx="5417770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350" b="1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Example</a:t>
            </a:r>
            <a:endParaRPr sz="1350" b="1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algn="l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Let a = 2322, b = 654.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algn="l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Therefore, gcd(2322,654) = 6.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dirty="0"/>
              <a:t> </a:t>
            </a:r>
            <a:endParaRPr sz="1100" dirty="0"/>
          </a:p>
          <a:p>
            <a:pPr marL="0" lvl="0" indent="0" algn="l" rtl="0">
              <a:lnSpc>
                <a:spcPct val="143181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For any pair a and b, the algorithm is bound to terminate since every new step generates a similar problem (that of finding gcd) for a pair of smaller integers. Let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Eulen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(a, b) denote the length of the Euclidean algorithm for a pair a, b.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Eulen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(2322, 654) = 6,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Eulen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(30, 6) = 1. I'll use this notation in the proof of the following very important consequence of the algorithm: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400" b="1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Proof</a:t>
            </a:r>
            <a:br>
              <a:rPr lang="en-US" sz="2400" b="1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</a:br>
            <a:endParaRPr dirty="0"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 b="1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Corollary</a:t>
            </a:r>
            <a:endParaRPr sz="2250" b="1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723900" marR="152400" lvl="0" indent="0" algn="l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i="1" dirty="0"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For every pair of whole numbers a and b there are two integers s and t such that as + </a:t>
            </a:r>
            <a:r>
              <a:rPr lang="en-US" sz="1050" i="1" dirty="0" err="1"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bt</a:t>
            </a:r>
            <a:r>
              <a:rPr lang="en-US" sz="1050" i="1" dirty="0"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= gcd(a, b).</a:t>
            </a:r>
            <a:endParaRPr sz="1050" i="1" dirty="0"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Example</a:t>
            </a:r>
            <a:endParaRPr sz="1800" b="1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algn="l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2322×20 + 654×(-71) = 6.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 b="1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Proof</a:t>
            </a:r>
            <a:endParaRPr sz="2250" b="1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algn="l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Let a &gt; b. The proof is by induction on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Eulen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(a, b). If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Eulen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(a, b) = 1, i.e., if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b|a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, then a =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bu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for an integer u. Hence, a + (1 - u)b = b = gcd(a, b). We can take s = 1 and t = 1 - u.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algn="l" rtl="0">
              <a:lnSpc>
                <a:spcPct val="14318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Assume the Corollary has been established for all pairs of numbers for which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Eulen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is less than n. Let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Eulen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(a, b) = n. Apply one step of the algorithm: a =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bu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+ r.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Eulen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(b, r) = n - 1. By the inductive assumption, there exist x and y such that bx +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ry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= gcd(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b,r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) = gcd(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a,b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). Express r as r = a - bu. Hence,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ry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= ay - buy; bx + (ay - buy) = gcd(a, b). Finally, b(x -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uy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) + ay = gcd(a, b) and we can take s = x - </a:t>
            </a:r>
            <a:r>
              <a:rPr lang="en-US" sz="1050" dirty="0" err="1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uy</a:t>
            </a:r>
            <a:r>
              <a:rPr lang="en-US" sz="1050" dirty="0">
                <a:solidFill>
                  <a:srgbClr val="333333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 and t = y.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hlinkClick r:id="rId2"/>
              </a:rPr>
              <a:t>http://www.brainkart.com/article/Classical-Encryption-Techniques_8339/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https://www.tutorialspoint.com/cryptography/index.htm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https://www.geeksforgeeks.org/cryptography-introduction/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https://www.techopedia.com/definition/1770/cryptography#:~:text=Cryptography%20involves%20creating%20written%20or,information%20to%20be%20kept%20secret.&amp;text=Information%20security%20uses%20cryptography%20on,transit%20and%20while%20being%20stored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hlinkClick r:id="rId6"/>
              </a:rPr>
              <a:t>https://www2.slideshare.net/lineking/classical-encryption-techniques-in-network-security?qid=e388c29f-793d-4f2b-bcaf-9d22e9ca07b5&amp;v=&amp;b=&amp;from_search=1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1358</Words>
  <Application>Microsoft Office PowerPoint</Application>
  <PresentationFormat>On-screen Show (4:3)</PresentationFormat>
  <Paragraphs>93</Paragraphs>
  <Slides>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Noto Sans Symbols</vt:lpstr>
      <vt:lpstr>Times New Roman</vt:lpstr>
      <vt:lpstr>Raleway Thin</vt:lpstr>
      <vt:lpstr>Calibri</vt:lpstr>
      <vt:lpstr>Times</vt:lpstr>
      <vt:lpstr>Arial Black</vt:lpstr>
      <vt:lpstr>Helvetica</vt:lpstr>
      <vt:lpstr>Cambria</vt:lpstr>
      <vt:lpstr>Office Theme</vt:lpstr>
      <vt:lpstr>PowerPoint Presentation</vt:lpstr>
      <vt:lpstr>PowerPoint Presentation</vt:lpstr>
      <vt:lpstr>Euclid's Algorithm </vt:lpstr>
      <vt:lpstr>Euclid's Algorithm </vt:lpstr>
      <vt:lpstr>Euclid's Algorithm </vt:lpstr>
      <vt:lpstr>Euclid's Algorithm </vt:lpstr>
      <vt:lpstr>Proof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puneet kaur</cp:lastModifiedBy>
  <cp:revision>5</cp:revision>
  <dcterms:modified xsi:type="dcterms:W3CDTF">2023-01-09T07:28:32Z</dcterms:modified>
</cp:coreProperties>
</file>