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551" r:id="rId27"/>
  </p:sldIdLst>
  <p:sldSz cx="9144000" cy="6858000" type="screen4x3"/>
  <p:notesSz cx="6858000" cy="9144000"/>
  <p:embeddedFontLst>
    <p:embeddedFont>
      <p:font typeface="Arial Black" panose="020B0A04020102020204" pitchFamily="34" charset="0"/>
      <p:regular r:id="rId29"/>
      <p:bold r:id="rId30"/>
    </p:embeddedFont>
    <p:embeddedFont>
      <p:font typeface="Calibri" panose="020F0502020204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Georgia" panose="02040502050405020303" pitchFamily="18" charset="0"/>
      <p:regular r:id="rId39"/>
      <p:bold r:id="rId40"/>
      <p:italic r:id="rId41"/>
      <p:boldItalic r:id="rId42"/>
    </p:embeddedFont>
    <p:embeddedFont>
      <p:font typeface="Raleway Thin" pitchFamily="2" charset="0"/>
      <p:regular r:id="rId43"/>
      <p:bold r:id="rId44"/>
      <p:italic r:id="rId45"/>
      <p:boldItalic r:id="rId46"/>
    </p:embeddedFont>
    <p:embeddedFont>
      <p:font typeface="Times" panose="020206030504050203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BD0AF1-A503-40BE-A2C4-BF397986A4C6}">
  <a:tblStyle styleId="{4FBD0AF1-A503-40BE-A2C4-BF397986A4C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C428EBC-A932-4AD5-B0EB-B3B6A23F59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7567-616A-4274-9C7F-A56FEEF1F13A}"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3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31af50436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31af50436_0_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b31af50436_0_3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31af50436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31af50436_0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b31af50436_0_2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31af50436_0_2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31af50436_0_2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b31af50436_0_2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31af50436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31af50436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b31af50436_0_2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31af50436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31af50436_0_2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b31af50436_0_2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31af50436_0_2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31af50436_0_2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b31af50436_0_28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31af50436_0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31af50436_0_2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b31af50436_0_2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31af50436_0_3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31af50436_0_3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b31af50436_0_3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31af50436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31af50436_0_3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b31af50436_0_30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31af50436_0_3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31af50436_0_3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b31af50436_0_3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af50436_0_3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af50436_0_3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b31af50436_0_3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31af50436_0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31af50436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b31af50436_0_3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31af50436_0_3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31af50436_0_3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b31af50436_0_3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31af50436_0_3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31af50436_0_3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b31af50436_0_3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31af50436_0_3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31af50436_0_3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b31af50436_0_3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31af50436_0_3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31af50436_0_3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b31af50436_0_3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31af50436_0_2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31af50436_0_2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b31af50436_0_2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31af50436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31af50436_0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b31af50436_0_2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31af50436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31af50436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b31af50436_0_2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31af50436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31af50436_0_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b31af50436_0_2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31af50436_0_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31af50436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b31af50436_0_2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31af50436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31af50436_0_2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b31af50436_0_2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31af50436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31af50436_0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b31af50436_0_2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4400"/>
              <a:buFont typeface="Cambria"/>
              <a:buNone/>
              <a:defRPr sz="44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3"/>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8" name="Google Shape;78;p13"/>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1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Calibri"/>
                <a:ea typeface="Calibri"/>
                <a:cs typeface="Calibri"/>
                <a:sym typeface="Calibri"/>
              </a:defRPr>
            </a:lvl1pPr>
            <a:lvl2pPr marL="0" marR="0" lvl="1" indent="0" algn="r">
              <a:spcBef>
                <a:spcPts val="0"/>
              </a:spcBef>
              <a:buNone/>
              <a:defRPr sz="1200">
                <a:solidFill>
                  <a:schemeClr val="lt1"/>
                </a:solidFill>
                <a:latin typeface="Calibri"/>
                <a:ea typeface="Calibri"/>
                <a:cs typeface="Calibri"/>
                <a:sym typeface="Calibri"/>
              </a:defRPr>
            </a:lvl2pPr>
            <a:lvl3pPr marL="0" marR="0" lvl="2" indent="0" algn="r">
              <a:spcBef>
                <a:spcPts val="0"/>
              </a:spcBef>
              <a:buNone/>
              <a:defRPr sz="1200">
                <a:solidFill>
                  <a:schemeClr val="lt1"/>
                </a:solidFill>
                <a:latin typeface="Calibri"/>
                <a:ea typeface="Calibri"/>
                <a:cs typeface="Calibri"/>
                <a:sym typeface="Calibri"/>
              </a:defRPr>
            </a:lvl3pPr>
            <a:lvl4pPr marL="0" marR="0" lvl="3" indent="0" algn="r">
              <a:spcBef>
                <a:spcPts val="0"/>
              </a:spcBef>
              <a:buNone/>
              <a:defRPr sz="1200">
                <a:solidFill>
                  <a:schemeClr val="lt1"/>
                </a:solidFill>
                <a:latin typeface="Calibri"/>
                <a:ea typeface="Calibri"/>
                <a:cs typeface="Calibri"/>
                <a:sym typeface="Calibri"/>
              </a:defRPr>
            </a:lvl4pPr>
            <a:lvl5pPr marL="0" marR="0" lvl="4" indent="0" algn="r">
              <a:spcBef>
                <a:spcPts val="0"/>
              </a:spcBef>
              <a:buNone/>
              <a:defRPr sz="1200">
                <a:solidFill>
                  <a:schemeClr val="lt1"/>
                </a:solidFill>
                <a:latin typeface="Calibri"/>
                <a:ea typeface="Calibri"/>
                <a:cs typeface="Calibri"/>
                <a:sym typeface="Calibri"/>
              </a:defRPr>
            </a:lvl5pPr>
            <a:lvl6pPr marL="0" marR="0" lvl="5" indent="0" algn="r">
              <a:spcBef>
                <a:spcPts val="0"/>
              </a:spcBef>
              <a:buNone/>
              <a:defRPr sz="1200">
                <a:solidFill>
                  <a:schemeClr val="lt1"/>
                </a:solidFill>
                <a:latin typeface="Calibri"/>
                <a:ea typeface="Calibri"/>
                <a:cs typeface="Calibri"/>
                <a:sym typeface="Calibri"/>
              </a:defRPr>
            </a:lvl6pPr>
            <a:lvl7pPr marL="0" marR="0" lvl="6" indent="0" algn="r">
              <a:spcBef>
                <a:spcPts val="0"/>
              </a:spcBef>
              <a:buNone/>
              <a:defRPr sz="1200">
                <a:solidFill>
                  <a:schemeClr val="lt1"/>
                </a:solidFill>
                <a:latin typeface="Calibri"/>
                <a:ea typeface="Calibri"/>
                <a:cs typeface="Calibri"/>
                <a:sym typeface="Calibri"/>
              </a:defRPr>
            </a:lvl7pPr>
            <a:lvl8pPr marL="0" marR="0" lvl="7" indent="0" algn="r">
              <a:spcBef>
                <a:spcPts val="0"/>
              </a:spcBef>
              <a:buNone/>
              <a:defRPr sz="1200">
                <a:solidFill>
                  <a:schemeClr val="lt1"/>
                </a:solidFill>
                <a:latin typeface="Calibri"/>
                <a:ea typeface="Calibri"/>
                <a:cs typeface="Calibri"/>
                <a:sym typeface="Calibri"/>
              </a:defRPr>
            </a:lvl8pPr>
            <a:lvl9pPr marL="0" marR="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7"/>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8"/>
          <p:cNvSpPr>
            <a:spLocks noGrp="1"/>
          </p:cNvSpPr>
          <p:nvPr>
            <p:ph type="pic" idx="2"/>
          </p:nvPr>
        </p:nvSpPr>
        <p:spPr>
          <a:xfrm>
            <a:off x="2895600" y="1371600"/>
            <a:ext cx="6019800" cy="47244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body" idx="1"/>
          </p:nvPr>
        </p:nvSpPr>
        <p:spPr>
          <a:xfrm>
            <a:off x="228600" y="1371600"/>
            <a:ext cx="2590800" cy="47244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609600" y="1524000"/>
            <a:ext cx="8305800" cy="4876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304800" y="1371600"/>
            <a:ext cx="82296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3"/>
          </p:cNvPr>
          <p:cNvPicPr preferRelativeResize="0"/>
          <p:nvPr/>
        </p:nvPicPr>
        <p:blipFill rotWithShape="1">
          <a:blip r:embed="rId14">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Greatest_common_divisor"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en.wikipedia.org/wiki/Multiplicative_group_of_integers_modulo_n"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1.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science/prime-numbe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eonhard_Euler" TargetMode="External"/><Relationship Id="rId13" Type="http://schemas.openxmlformats.org/officeDocument/2006/relationships/hyperlink" Target="https://en.wikipedia.org/wiki/Carmichael_function" TargetMode="External"/><Relationship Id="rId3" Type="http://schemas.openxmlformats.org/officeDocument/2006/relationships/hyperlink" Target="https://en.wikipedia.org/wiki/Number_theory" TargetMode="External"/><Relationship Id="rId7" Type="http://schemas.openxmlformats.org/officeDocument/2006/relationships/hyperlink" Target="https://en.wikipedia.org/wiki/Euler%27s_totient_function" TargetMode="External"/><Relationship Id="rId12" Type="http://schemas.openxmlformats.org/officeDocument/2006/relationships/hyperlink" Target="https://en.wikipedia.org/wiki/Euler%27s_theorem#cite_note-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Modular_arithmetic" TargetMode="External"/><Relationship Id="rId11" Type="http://schemas.openxmlformats.org/officeDocument/2006/relationships/hyperlink" Target="https://en.wikipedia.org/wiki/Pierre_de_Fermat" TargetMode="External"/><Relationship Id="rId5" Type="http://schemas.openxmlformats.org/officeDocument/2006/relationships/hyperlink" Target="https://en.wikipedia.org/wiki/Totient" TargetMode="External"/><Relationship Id="rId10" Type="http://schemas.openxmlformats.org/officeDocument/2006/relationships/hyperlink" Target="https://en.wikipedia.org/wiki/Euler%27s_theorem#cite_note-1" TargetMode="External"/><Relationship Id="rId4" Type="http://schemas.openxmlformats.org/officeDocument/2006/relationships/hyperlink" Target="https://en.wikipedia.org/wiki/Coprime" TargetMode="External"/><Relationship Id="rId9" Type="http://schemas.openxmlformats.org/officeDocument/2006/relationships/hyperlink" Target="https://en.wikipedia.org/wiki/Fermat%27s_little_theore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en.wikipedia.org/wiki/Integer_factorization" TargetMode="External"/><Relationship Id="rId5" Type="http://schemas.openxmlformats.org/officeDocument/2006/relationships/hyperlink" Target="https://en.wikipedia.org/wiki/Prime_number" TargetMode="External"/><Relationship Id="rId4" Type="http://schemas.openxmlformats.org/officeDocument/2006/relationships/hyperlink" Target="https://en.wikipedia.org/wiki/Interne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 </a:t>
            </a:r>
            <a:r>
              <a:rPr lang="en-US" sz="2000" dirty="0">
                <a:solidFill>
                  <a:schemeClr val="dk1"/>
                </a:solidFill>
                <a:latin typeface="Times New Roman"/>
                <a:ea typeface="Times New Roman"/>
                <a:cs typeface="Times New Roman"/>
                <a:sym typeface="Times New Roman"/>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a:t>
            </a:r>
            <a:r>
              <a:rPr lang="en-US" sz="3200" dirty="0" err="1">
                <a:solidFill>
                  <a:schemeClr val="dk1"/>
                </a:solidFill>
                <a:latin typeface="Times New Roman"/>
                <a:ea typeface="Times New Roman"/>
                <a:cs typeface="Times New Roman"/>
                <a:sym typeface="Times New Roman"/>
              </a:rPr>
              <a:t>Er.Puneet</a:t>
            </a:r>
            <a:r>
              <a:rPr lang="en-US" sz="3200" dirty="0">
                <a:solidFill>
                  <a:schemeClr val="dk1"/>
                </a:solidFill>
                <a:latin typeface="Times New Roman"/>
                <a:ea typeface="Times New Roman"/>
                <a:cs typeface="Times New Roman"/>
                <a:sym typeface="Times New Roman"/>
              </a:rPr>
              <a:t> kaur</a:t>
            </a:r>
            <a:r>
              <a:rPr lang="en-US" sz="3200" b="0" i="0" u="none" strike="noStrike" cap="none" dirty="0">
                <a:solidFill>
                  <a:schemeClr val="dk1"/>
                </a:solidFill>
                <a:latin typeface="Times New Roman"/>
                <a:ea typeface="Times New Roman"/>
                <a:cs typeface="Times New Roman"/>
                <a:sym typeface="Times New Roman"/>
              </a:rPr>
              <a:t> (E6913)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Proof</a:t>
            </a:r>
            <a:br>
              <a:rPr lang="en-US" sz="2400" b="1" dirty="0">
                <a:solidFill>
                  <a:srgbClr val="000000"/>
                </a:solidFill>
                <a:highlight>
                  <a:srgbClr val="FFFFFF"/>
                </a:highlight>
                <a:latin typeface="Arial"/>
                <a:ea typeface="Arial"/>
                <a:cs typeface="Arial"/>
                <a:sym typeface="Arial"/>
              </a:rPr>
            </a:br>
            <a:endParaRPr dirty="0"/>
          </a:p>
        </p:txBody>
      </p:sp>
      <p:sp>
        <p:nvSpPr>
          <p:cNvPr id="173" name="Google Shape;173;p24"/>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0"/>
              </a:spcBef>
              <a:spcAft>
                <a:spcPts val="800"/>
              </a:spcAft>
              <a:buClr>
                <a:schemeClr val="dk1"/>
              </a:buClr>
              <a:buSzPts val="1100"/>
              <a:buFont typeface="Arial"/>
              <a:buNone/>
            </a:pPr>
            <a:r>
              <a:rPr lang="en-US" sz="1400">
                <a:highlight>
                  <a:srgbClr val="FFFFFF"/>
                </a:highlight>
                <a:latin typeface="Arial"/>
                <a:ea typeface="Arial"/>
                <a:cs typeface="Arial"/>
                <a:sym typeface="Arial"/>
              </a:rPr>
              <a:t>Proof: Consider the set of positive integers less than p: {1, 2,  ......., p  -   1}  and multiply   each   element  by a,  modulo p,   to   get   the  set X = {a mod p,  2a mod p, ..... , (p - 1)a mod p}. None of the elements of X is equal to zero because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does not divide </a:t>
            </a:r>
            <a:r>
              <a:rPr lang="en-US" sz="1400" i="1">
                <a:highlight>
                  <a:srgbClr val="FFFFFF"/>
                </a:highlight>
                <a:latin typeface="Arial"/>
                <a:ea typeface="Arial"/>
                <a:cs typeface="Arial"/>
                <a:sym typeface="Arial"/>
              </a:rPr>
              <a:t>a</a:t>
            </a:r>
            <a:r>
              <a:rPr lang="en-US" sz="1400">
                <a:highlight>
                  <a:srgbClr val="FFFFFF"/>
                </a:highlight>
                <a:latin typeface="Arial"/>
                <a:ea typeface="Arial"/>
                <a:cs typeface="Arial"/>
                <a:sym typeface="Arial"/>
              </a:rPr>
              <a:t>. Furthermore, no two of the integers in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are equal. To see this, assume that </a:t>
            </a:r>
            <a:r>
              <a:rPr lang="en-US" sz="1400" i="1">
                <a:highlight>
                  <a:srgbClr val="FFFFFF"/>
                </a:highlight>
                <a:latin typeface="Arial"/>
                <a:ea typeface="Arial"/>
                <a:cs typeface="Arial"/>
                <a:sym typeface="Arial"/>
              </a:rPr>
              <a:t>ja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ka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where 1 &lt;=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&lt;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&lt;=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Because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is relatively prime</a:t>
            </a:r>
            <a:r>
              <a:rPr lang="en-US" sz="1050">
                <a:highlight>
                  <a:srgbClr val="FFFFFF"/>
                </a:highlight>
                <a:latin typeface="Arial"/>
                <a:ea typeface="Arial"/>
                <a:cs typeface="Arial"/>
                <a:sym typeface="Arial"/>
              </a:rPr>
              <a:t>5 </a:t>
            </a:r>
            <a:r>
              <a:rPr lang="en-US" sz="1400">
                <a:highlight>
                  <a:srgbClr val="FFFFFF"/>
                </a:highlight>
                <a:latin typeface="Arial"/>
                <a:ea typeface="Arial"/>
                <a:cs typeface="Arial"/>
                <a:sym typeface="Arial"/>
              </a:rPr>
              <a:t>to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we can eliminate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from both sides of the equation [see Equation (4.3)] resulting in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This last equality is impossible, because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are both positive integers less than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Therefore, we know that the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elements of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are all positive integers with no two elements equal. We can conclude the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consists of the set of integers {1, 2, ....,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in some order. Multiplying the numbers in both sets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X</a:t>
            </a:r>
            <a:r>
              <a:rPr lang="en-US" sz="1400">
                <a:highlight>
                  <a:srgbClr val="FFFFFF"/>
                </a:highlight>
                <a:latin typeface="Arial"/>
                <a:ea typeface="Arial"/>
                <a:cs typeface="Arial"/>
                <a:sym typeface="Arial"/>
              </a:rPr>
              <a:t>) and taking the result mod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yields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THEOREMS</a:t>
            </a:r>
            <a:br>
              <a:rPr lang="en-US" sz="2400" b="1" dirty="0">
                <a:solidFill>
                  <a:srgbClr val="000000"/>
                </a:solidFill>
                <a:highlight>
                  <a:srgbClr val="FFFFFF"/>
                </a:highlight>
                <a:latin typeface="Arial"/>
                <a:ea typeface="Arial"/>
                <a:cs typeface="Arial"/>
                <a:sym typeface="Arial"/>
              </a:rPr>
            </a:br>
            <a:endParaRPr dirty="0"/>
          </a:p>
        </p:txBody>
      </p:sp>
      <p:sp>
        <p:nvSpPr>
          <p:cNvPr id="180" name="Google Shape;180;p25"/>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600" b="1">
                <a:solidFill>
                  <a:srgbClr val="000000"/>
                </a:solidFill>
                <a:highlight>
                  <a:srgbClr val="FFFFFF"/>
                </a:highlight>
                <a:latin typeface="Arial"/>
                <a:ea typeface="Arial"/>
                <a:cs typeface="Arial"/>
                <a:sym typeface="Arial"/>
              </a:rPr>
              <a:t> </a:t>
            </a:r>
            <a:endParaRPr sz="1600" b="1">
              <a:solidFill>
                <a:srgbClr val="000000"/>
              </a:solidFill>
              <a:highlight>
                <a:srgbClr val="FFFFFF"/>
              </a:highlight>
              <a:latin typeface="Arial"/>
              <a:ea typeface="Arial"/>
              <a:cs typeface="Arial"/>
              <a:sym typeface="Arial"/>
            </a:endParaRPr>
          </a:p>
          <a:p>
            <a:pPr marL="0" lvl="0" indent="0" algn="just" rtl="0">
              <a:lnSpc>
                <a:spcPct val="143181"/>
              </a:lnSpc>
              <a:spcBef>
                <a:spcPts val="600"/>
              </a:spcBef>
              <a:spcAft>
                <a:spcPts val="0"/>
              </a:spcAft>
              <a:buNone/>
            </a:pPr>
            <a:r>
              <a:rPr lang="en-US"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We can cancel the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- 1)! term because it is relatively prime to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[see Equation (4.5)]. This yields Equation (8.2), which completes the proof.</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An alternative form of Fermat’s theorem is also useful: If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is prime and </a:t>
            </a:r>
            <a:r>
              <a:rPr lang="en-US" sz="1400" i="1">
                <a:solidFill>
                  <a:srgbClr val="000000"/>
                </a:solidFill>
                <a:highlight>
                  <a:srgbClr val="FFFFFF"/>
                </a:highlight>
                <a:latin typeface="Arial"/>
                <a:ea typeface="Arial"/>
                <a:cs typeface="Arial"/>
                <a:sym typeface="Arial"/>
              </a:rPr>
              <a:t>a </a:t>
            </a:r>
            <a:r>
              <a:rPr lang="en-US" sz="1400">
                <a:solidFill>
                  <a:srgbClr val="000000"/>
                </a:solidFill>
                <a:highlight>
                  <a:srgbClr val="FFFFFF"/>
                </a:highlight>
                <a:latin typeface="Arial"/>
                <a:ea typeface="Arial"/>
                <a:cs typeface="Arial"/>
                <a:sym typeface="Arial"/>
              </a:rPr>
              <a:t>is a positive  integer, then</a:t>
            </a:r>
            <a:endParaRPr sz="14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Totient Function</a:t>
            </a:r>
            <a:br>
              <a:rPr lang="en-US" sz="2400" dirty="0">
                <a:solidFill>
                  <a:srgbClr val="000000"/>
                </a:solidFill>
                <a:highlight>
                  <a:srgbClr val="FFFFFF"/>
                </a:highlight>
                <a:latin typeface="Arial"/>
                <a:ea typeface="Arial"/>
                <a:cs typeface="Arial"/>
                <a:sym typeface="Arial"/>
              </a:rPr>
            </a:br>
            <a:endParaRPr dirty="0"/>
          </a:p>
        </p:txBody>
      </p:sp>
      <p:sp>
        <p:nvSpPr>
          <p:cNvPr id="187" name="Google Shape;187;p26"/>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400"/>
              </a:spcBef>
              <a:spcAft>
                <a:spcPts val="0"/>
              </a:spcAft>
              <a:buNone/>
            </a:pPr>
            <a:r>
              <a:rPr lang="en-US" sz="1400" dirty="0">
                <a:solidFill>
                  <a:srgbClr val="000000"/>
                </a:solidFill>
                <a:highlight>
                  <a:srgbClr val="FFFFFF"/>
                </a:highlight>
                <a:latin typeface="Arial"/>
                <a:ea typeface="Arial"/>
                <a:cs typeface="Arial"/>
                <a:sym typeface="Arial"/>
              </a:rPr>
              <a:t>Note that the first form of the theorem [Equation (8.2)] requires that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be relatively prime to </a:t>
            </a:r>
            <a:r>
              <a:rPr lang="en-US" sz="1400" i="1" dirty="0">
                <a:solidFill>
                  <a:srgbClr val="000000"/>
                </a:solidFill>
                <a:highlight>
                  <a:srgbClr val="FFFFFF"/>
                </a:highlight>
                <a:latin typeface="Arial"/>
                <a:ea typeface="Arial"/>
                <a:cs typeface="Arial"/>
                <a:sym typeface="Arial"/>
              </a:rPr>
              <a:t>p</a:t>
            </a:r>
            <a:r>
              <a:rPr lang="en-US" sz="1400" dirty="0">
                <a:solidFill>
                  <a:srgbClr val="000000"/>
                </a:solidFill>
                <a:highlight>
                  <a:srgbClr val="FFFFFF"/>
                </a:highlight>
                <a:latin typeface="Arial"/>
                <a:ea typeface="Arial"/>
                <a:cs typeface="Arial"/>
                <a:sym typeface="Arial"/>
              </a:rPr>
              <a:t>, but this form does not.</a:t>
            </a: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US" sz="1800" dirty="0">
                <a:solidFill>
                  <a:srgbClr val="000000"/>
                </a:solidFill>
                <a:highlight>
                  <a:srgbClr val="FFFFFF"/>
                </a:highlight>
                <a:latin typeface="Arial"/>
                <a:ea typeface="Arial"/>
                <a:cs typeface="Arial"/>
                <a:sym typeface="Arial"/>
              </a:rPr>
              <a:t>Euler’s Totient Function</a:t>
            </a:r>
            <a:endParaRPr sz="1800" dirty="0">
              <a:solidFill>
                <a:srgbClr val="000000"/>
              </a:solidFill>
              <a:highlight>
                <a:srgbClr val="FFFFFF"/>
              </a:highlight>
              <a:latin typeface="Arial"/>
              <a:ea typeface="Arial"/>
              <a:cs typeface="Arial"/>
              <a:sym typeface="Arial"/>
            </a:endParaRPr>
          </a:p>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Before presenting Euler’s theorem, we need to introduce an important quantity in number theory, referred to as </a:t>
            </a:r>
            <a:r>
              <a:rPr lang="en-US" sz="1400" b="1" dirty="0">
                <a:solidFill>
                  <a:srgbClr val="000000"/>
                </a:solidFill>
                <a:highlight>
                  <a:srgbClr val="FFFFFF"/>
                </a:highlight>
                <a:latin typeface="Arial"/>
                <a:ea typeface="Arial"/>
                <a:cs typeface="Arial"/>
                <a:sym typeface="Arial"/>
              </a:rPr>
              <a:t>Euler’s totient function</a:t>
            </a:r>
            <a:r>
              <a:rPr lang="en-US" sz="1400" dirty="0">
                <a:solidFill>
                  <a:srgbClr val="000000"/>
                </a:solidFill>
                <a:highlight>
                  <a:srgbClr val="FFFFFF"/>
                </a:highlight>
                <a:latin typeface="Arial"/>
                <a:ea typeface="Arial"/>
                <a:cs typeface="Arial"/>
                <a:sym typeface="Arial"/>
              </a:rPr>
              <a:t>, written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and defined as the number of positive integers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and relatively prime to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By convention,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(1)   =   1.</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b="1" dirty="0">
                <a:solidFill>
                  <a:srgbClr val="000000"/>
                </a:solidFill>
                <a:highlight>
                  <a:srgbClr val="FFFFFF"/>
                </a:highlight>
                <a:latin typeface="Arial"/>
                <a:ea typeface="Arial"/>
                <a:cs typeface="Arial"/>
                <a:sym typeface="Arial"/>
              </a:rPr>
              <a:t> </a:t>
            </a:r>
            <a:endParaRPr sz="1400" b="1"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Example</a:t>
            </a:r>
          </a:p>
        </p:txBody>
      </p:sp>
      <p:sp>
        <p:nvSpPr>
          <p:cNvPr id="194" name="Google Shape;194;p2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400"/>
              </a:spcBef>
              <a:spcAft>
                <a:spcPts val="0"/>
              </a:spcAft>
              <a:buClr>
                <a:schemeClr val="dk1"/>
              </a:buClr>
              <a:buSzPts val="1100"/>
              <a:buFont typeface="Arial"/>
              <a:buNone/>
            </a:pPr>
            <a:r>
              <a:rPr lang="en-US" sz="1800" b="1">
                <a:highlight>
                  <a:srgbClr val="FFFFFF"/>
                </a:highlight>
                <a:latin typeface="Arial"/>
                <a:ea typeface="Arial"/>
                <a:cs typeface="Arial"/>
                <a:sym typeface="Arial"/>
              </a:rPr>
              <a:t>DETERMINE </a:t>
            </a:r>
            <a:r>
              <a:rPr lang="en-US" sz="1400">
                <a:highlight>
                  <a:srgbClr val="FFFFFF"/>
                </a:highlight>
                <a:latin typeface="Arial"/>
                <a:ea typeface="Arial"/>
                <a:cs typeface="Arial"/>
                <a:sym typeface="Arial"/>
              </a:rPr>
              <a:t>ϕ</a:t>
            </a:r>
            <a:r>
              <a:rPr lang="en-US" sz="1800" b="1">
                <a:highlight>
                  <a:srgbClr val="FFFFFF"/>
                </a:highlight>
                <a:latin typeface="Arial"/>
                <a:ea typeface="Arial"/>
                <a:cs typeface="Arial"/>
                <a:sym typeface="Arial"/>
              </a:rPr>
              <a:t>(37) AND </a:t>
            </a:r>
            <a:r>
              <a:rPr lang="en-US" sz="1400">
                <a:highlight>
                  <a:srgbClr val="FFFFFF"/>
                </a:highlight>
                <a:latin typeface="Arial"/>
                <a:ea typeface="Arial"/>
                <a:cs typeface="Arial"/>
                <a:sym typeface="Arial"/>
              </a:rPr>
              <a:t>ϕ</a:t>
            </a:r>
            <a:r>
              <a:rPr lang="en-US" sz="1800" b="1">
                <a:highlight>
                  <a:srgbClr val="FFFFFF"/>
                </a:highlight>
                <a:latin typeface="Arial"/>
                <a:ea typeface="Arial"/>
                <a:cs typeface="Arial"/>
                <a:sym typeface="Arial"/>
              </a:rPr>
              <a:t>(35).</a:t>
            </a:r>
            <a:endParaRPr sz="1800" b="1">
              <a:highlight>
                <a:srgbClr val="FFFFFF"/>
              </a:highlight>
              <a:latin typeface="Arial"/>
              <a:ea typeface="Arial"/>
              <a:cs typeface="Arial"/>
              <a:sym typeface="Arial"/>
            </a:endParaRPr>
          </a:p>
          <a:p>
            <a:pPr marL="0" lvl="0" indent="0" algn="just" rtl="0">
              <a:lnSpc>
                <a:spcPct val="143181"/>
              </a:lnSpc>
              <a:spcBef>
                <a:spcPts val="1200"/>
              </a:spcBef>
              <a:spcAft>
                <a:spcPts val="0"/>
              </a:spcAft>
              <a:buClr>
                <a:schemeClr val="dk1"/>
              </a:buClr>
              <a:buSzPts val="1100"/>
              <a:buFont typeface="Arial"/>
              <a:buNone/>
            </a:pPr>
            <a:r>
              <a:rPr lang="en-US" sz="1400" b="1">
                <a:highlight>
                  <a:srgbClr val="FFFFFF"/>
                </a:highlight>
                <a:latin typeface="Arial"/>
                <a:ea typeface="Arial"/>
                <a:cs typeface="Arial"/>
                <a:sym typeface="Arial"/>
              </a:rPr>
              <a:t>Because 37 is prime, all of the positive integers from 1 through 36 are rela- tively prime to 37. Thus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(37)   =   36.</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To determine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(35), we list all of the positive integers less than 35 that are rela- tively prime to it:</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050" b="1">
                <a:highlight>
                  <a:srgbClr val="FFFFFF"/>
                </a:highlight>
                <a:latin typeface="Arial"/>
                <a:ea typeface="Arial"/>
                <a:cs typeface="Arial"/>
                <a:sym typeface="Arial"/>
              </a:rPr>
              <a:t> </a:t>
            </a:r>
            <a:endParaRPr sz="105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1, 2, 3, 4, 6, 8, 9, 11, 12, 13, 16, 17, 18</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19, 22, 23, 24, 26, 27, 29, 31, 32, 33, 34</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There are 24 numbers on the list, so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(35)  =  24.</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Table 8.2 lists the first 30 values of </a:t>
            </a:r>
            <a:r>
              <a:rPr lang="en-US" sz="1400">
                <a:highlight>
                  <a:srgbClr val="FFFFFF"/>
                </a:highlight>
                <a:latin typeface="Calibri"/>
                <a:ea typeface="Calibri"/>
                <a:cs typeface="Calibri"/>
                <a:sym typeface="Calibri"/>
              </a:rPr>
              <a:t>ϕ</a:t>
            </a:r>
            <a:r>
              <a:rPr lang="en-US" sz="1400">
                <a:highlight>
                  <a:srgbClr val="FFFFFF"/>
                </a:highlight>
                <a:latin typeface="Arial"/>
                <a:ea typeface="Arial"/>
                <a:cs typeface="Arial"/>
                <a:sym typeface="Arial"/>
              </a:rPr>
              <a:t>(</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The value </a:t>
            </a:r>
            <a:r>
              <a:rPr lang="en-US" sz="1400">
                <a:highlight>
                  <a:srgbClr val="FFFFFF"/>
                </a:highlight>
                <a:latin typeface="Calibri"/>
                <a:ea typeface="Calibri"/>
                <a:cs typeface="Calibri"/>
                <a:sym typeface="Calibri"/>
              </a:rPr>
              <a:t>ϕ</a:t>
            </a:r>
            <a:r>
              <a:rPr lang="en-US" sz="1400">
                <a:highlight>
                  <a:srgbClr val="FFFFFF"/>
                </a:highlight>
                <a:latin typeface="Arial"/>
                <a:ea typeface="Arial"/>
                <a:cs typeface="Arial"/>
                <a:sym typeface="Arial"/>
              </a:rPr>
              <a:t>(1) is without meaning but is defined to have the value 1.</a:t>
            </a:r>
            <a:endParaRPr sz="1400">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It should be clear that, for a prime number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Example</a:t>
            </a:r>
            <a:endParaRPr dirty="0"/>
          </a:p>
        </p:txBody>
      </p:sp>
      <p:sp>
        <p:nvSpPr>
          <p:cNvPr id="201" name="Google Shape;201;p2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1200"/>
              </a:spcBef>
              <a:spcAft>
                <a:spcPts val="0"/>
              </a:spcAft>
              <a:buNone/>
            </a:pPr>
            <a:r>
              <a:rPr lang="en-US" sz="1400">
                <a:solidFill>
                  <a:srgbClr val="000000"/>
                </a:solidFill>
                <a:highlight>
                  <a:srgbClr val="FFFFFF"/>
                </a:highlight>
                <a:latin typeface="Arial"/>
                <a:ea typeface="Arial"/>
                <a:cs typeface="Arial"/>
                <a:sym typeface="Arial"/>
              </a:rPr>
              <a:t>ϕ(</a:t>
            </a:r>
            <a:r>
              <a:rPr lang="en-US" sz="1400" i="1">
                <a:solidFill>
                  <a:srgbClr val="000000"/>
                </a:solidFill>
                <a:highlight>
                  <a:srgbClr val="FFFFFF"/>
                </a:highlight>
                <a:latin typeface="Arial"/>
                <a:ea typeface="Arial"/>
                <a:cs typeface="Arial"/>
                <a:sym typeface="Arial"/>
              </a:rPr>
              <a:t>p</a:t>
            </a:r>
            <a:r>
              <a:rPr lang="en-US" sz="1400">
                <a:solidFill>
                  <a:srgbClr val="000000"/>
                </a:solidFill>
                <a:highlight>
                  <a:srgbClr val="FFFFFF"/>
                </a:highlight>
                <a:latin typeface="Arial"/>
                <a:ea typeface="Arial"/>
                <a:cs typeface="Arial"/>
                <a:sym typeface="Arial"/>
              </a:rPr>
              <a:t>)  =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1</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r>
              <a:rPr lang="en-US" sz="1400">
                <a:solidFill>
                  <a:srgbClr val="000000"/>
                </a:solidFill>
                <a:highlight>
                  <a:srgbClr val="FFFFFF"/>
                </a:highlight>
                <a:latin typeface="Arial"/>
                <a:ea typeface="Arial"/>
                <a:cs typeface="Arial"/>
                <a:sym typeface="Arial"/>
              </a:rPr>
              <a:t>Now suppose that we have two prime numbers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and </a:t>
            </a:r>
            <a:r>
              <a:rPr lang="en-US" sz="1400" i="1">
                <a:solidFill>
                  <a:srgbClr val="000000"/>
                </a:solidFill>
                <a:highlight>
                  <a:srgbClr val="FFFFFF"/>
                </a:highlight>
                <a:latin typeface="Arial"/>
                <a:ea typeface="Arial"/>
                <a:cs typeface="Arial"/>
                <a:sym typeface="Arial"/>
              </a:rPr>
              <a:t>q </a:t>
            </a:r>
            <a:r>
              <a:rPr lang="en-US" sz="1400">
                <a:solidFill>
                  <a:srgbClr val="000000"/>
                </a:solidFill>
                <a:highlight>
                  <a:srgbClr val="FFFFFF"/>
                </a:highlight>
                <a:latin typeface="Arial"/>
                <a:ea typeface="Arial"/>
                <a:cs typeface="Arial"/>
                <a:sym typeface="Arial"/>
              </a:rPr>
              <a:t>with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a:t>
            </a:r>
            <a:r>
              <a:rPr lang="en-US" sz="1400" i="1">
                <a:solidFill>
                  <a:srgbClr val="000000"/>
                </a:solidFill>
                <a:highlight>
                  <a:srgbClr val="FFFFFF"/>
                </a:highlight>
                <a:latin typeface="Arial"/>
                <a:ea typeface="Arial"/>
                <a:cs typeface="Arial"/>
                <a:sym typeface="Arial"/>
              </a:rPr>
              <a:t>q</a:t>
            </a:r>
            <a:r>
              <a:rPr lang="en-US" sz="1400">
                <a:solidFill>
                  <a:srgbClr val="000000"/>
                </a:solidFill>
                <a:highlight>
                  <a:srgbClr val="FFFFFF"/>
                </a:highlight>
                <a:latin typeface="Arial"/>
                <a:ea typeface="Arial"/>
                <a:cs typeface="Arial"/>
                <a:sym typeface="Arial"/>
              </a:rPr>
              <a:t>. Then we can show that, for </a:t>
            </a:r>
            <a:r>
              <a:rPr lang="en-US" sz="1400" i="1">
                <a:solidFill>
                  <a:srgbClr val="000000"/>
                </a:solidFill>
                <a:highlight>
                  <a:srgbClr val="FFFFFF"/>
                </a:highlight>
                <a:latin typeface="Arial"/>
                <a:ea typeface="Arial"/>
                <a:cs typeface="Arial"/>
                <a:sym typeface="Arial"/>
              </a:rPr>
              <a:t>n </a:t>
            </a:r>
            <a:r>
              <a:rPr lang="en-US" sz="1400">
                <a:solidFill>
                  <a:srgbClr val="000000"/>
                </a:solidFill>
                <a:highlight>
                  <a:srgbClr val="FFFFFF"/>
                </a:highlight>
                <a:latin typeface="Arial"/>
                <a:ea typeface="Arial"/>
                <a:cs typeface="Arial"/>
                <a:sym typeface="Arial"/>
              </a:rPr>
              <a:t>= </a:t>
            </a:r>
            <a:r>
              <a:rPr lang="en-US" sz="1400" i="1">
                <a:solidFill>
                  <a:srgbClr val="000000"/>
                </a:solidFill>
                <a:highlight>
                  <a:srgbClr val="FFFFFF"/>
                </a:highlight>
                <a:latin typeface="Arial"/>
                <a:ea typeface="Arial"/>
                <a:cs typeface="Arial"/>
                <a:sym typeface="Arial"/>
              </a:rPr>
              <a:t>pq</a:t>
            </a:r>
            <a:r>
              <a:rPr lang="en-US"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Totient Function</a:t>
            </a:r>
            <a:br>
              <a:rPr lang="en-US" sz="2400" dirty="0">
                <a:solidFill>
                  <a:srgbClr val="000000"/>
                </a:solidFill>
                <a:highlight>
                  <a:srgbClr val="FFFFFF"/>
                </a:highlight>
                <a:latin typeface="Arial"/>
                <a:ea typeface="Arial"/>
                <a:cs typeface="Arial"/>
                <a:sym typeface="Arial"/>
              </a:rPr>
            </a:br>
            <a:endParaRPr dirty="0"/>
          </a:p>
        </p:txBody>
      </p:sp>
      <p:sp>
        <p:nvSpPr>
          <p:cNvPr id="208" name="Google Shape;208;p2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pic>
        <p:nvPicPr>
          <p:cNvPr id="209" name="Google Shape;209;p29"/>
          <p:cNvPicPr preferRelativeResize="0"/>
          <p:nvPr/>
        </p:nvPicPr>
        <p:blipFill>
          <a:blip r:embed="rId3">
            <a:alphaModFix/>
          </a:blip>
          <a:stretch>
            <a:fillRect/>
          </a:stretch>
        </p:blipFill>
        <p:spPr>
          <a:xfrm>
            <a:off x="1704975" y="1714500"/>
            <a:ext cx="573405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16" name="Google Shape;216;p30"/>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Euler’s theorem states that for every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and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that are relatively   prime:</a:t>
            </a:r>
            <a:endParaRPr sz="1400" dirty="0">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0"/>
              </a:spcAft>
              <a:buNone/>
            </a:pPr>
            <a:r>
              <a:rPr lang="en-US" sz="1800" b="1" i="1" dirty="0">
                <a:solidFill>
                  <a:srgbClr val="000000"/>
                </a:solidFill>
                <a:highlight>
                  <a:srgbClr val="FFFFFF"/>
                </a:highlight>
                <a:latin typeface="Arial"/>
                <a:ea typeface="Arial"/>
                <a:cs typeface="Arial"/>
                <a:sym typeface="Arial"/>
              </a:rPr>
              <a:t>Proof:   </a:t>
            </a:r>
            <a:r>
              <a:rPr lang="en-US" sz="1400" dirty="0">
                <a:solidFill>
                  <a:srgbClr val="000000"/>
                </a:solidFill>
                <a:highlight>
                  <a:srgbClr val="FFFFFF"/>
                </a:highlight>
                <a:latin typeface="Arial"/>
                <a:ea typeface="Arial"/>
                <a:cs typeface="Arial"/>
                <a:sym typeface="Arial"/>
              </a:rPr>
              <a:t>Equation (8.4) is true if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is prime, because in that case,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  1) and Fermat’s theorem holds. However, it also holds for any integer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Recall that </a:t>
            </a:r>
            <a:r>
              <a:rPr lang="en-US" sz="1400" i="1" dirty="0">
                <a:solidFill>
                  <a:srgbClr val="000000"/>
                </a:solidFill>
                <a:highlight>
                  <a:srgbClr val="FFFFFF"/>
                </a:highlight>
                <a:latin typeface="Arial"/>
                <a:ea typeface="Arial"/>
                <a:cs typeface="Arial"/>
                <a:sym typeface="Arial"/>
              </a:rPr>
              <a:t>f</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is the number of positive integers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that are relatively prime to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Consider the set of such integers, labeled as</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i="1" dirty="0">
                <a:solidFill>
                  <a:srgbClr val="000000"/>
                </a:solidFill>
                <a:highlight>
                  <a:srgbClr val="FFFFFF"/>
                </a:highlight>
                <a:latin typeface="Arial"/>
                <a:ea typeface="Arial"/>
                <a:cs typeface="Arial"/>
                <a:sym typeface="Arial"/>
              </a:rPr>
              <a:t>R  </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x</a:t>
            </a:r>
            <a:r>
              <a:rPr lang="en-US" sz="1050" dirty="0">
                <a:solidFill>
                  <a:srgbClr val="000000"/>
                </a:solidFill>
                <a:highlight>
                  <a:srgbClr val="FFFFFF"/>
                </a:highlight>
                <a:latin typeface="Arial"/>
                <a:ea typeface="Arial"/>
                <a:cs typeface="Arial"/>
                <a:sym typeface="Arial"/>
              </a:rPr>
              <a:t>1</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x</a:t>
            </a:r>
            <a:r>
              <a:rPr lang="en-US" sz="1050" dirty="0">
                <a:solidFill>
                  <a:srgbClr val="000000"/>
                </a:solidFill>
                <a:highlight>
                  <a:srgbClr val="FFFFFF"/>
                </a:highlight>
                <a:latin typeface="Arial"/>
                <a:ea typeface="Arial"/>
                <a:cs typeface="Arial"/>
                <a:sym typeface="Arial"/>
              </a:rPr>
              <a:t>2</a:t>
            </a:r>
            <a:r>
              <a:rPr lang="en-US" sz="1400" dirty="0">
                <a:solidFill>
                  <a:srgbClr val="000000"/>
                </a:solidFill>
                <a:highlight>
                  <a:srgbClr val="FFFFFF"/>
                </a:highlight>
                <a:latin typeface="Arial"/>
                <a:ea typeface="Arial"/>
                <a:cs typeface="Arial"/>
                <a:sym typeface="Arial"/>
              </a:rPr>
              <a:t>,  ...... , </a:t>
            </a:r>
            <a:r>
              <a:rPr lang="en-US" sz="1400" i="1" dirty="0" err="1">
                <a:solidFill>
                  <a:srgbClr val="000000"/>
                </a:solidFill>
                <a:highlight>
                  <a:srgbClr val="FFFFFF"/>
                </a:highlight>
                <a:latin typeface="Arial"/>
                <a:ea typeface="Arial"/>
                <a:cs typeface="Arial"/>
                <a:sym typeface="Arial"/>
              </a:rPr>
              <a:t>x</a:t>
            </a:r>
            <a:r>
              <a:rPr lang="en-US" sz="1400" dirty="0" err="1">
                <a:solidFill>
                  <a:srgbClr val="000000"/>
                </a:solidFill>
                <a:highlight>
                  <a:srgbClr val="FFFFFF"/>
                </a:highlight>
                <a:latin typeface="Calibri"/>
                <a:ea typeface="Calibri"/>
                <a:cs typeface="Calibri"/>
                <a:sym typeface="Calibri"/>
              </a:rPr>
              <a:t>ϕ</a:t>
            </a:r>
            <a:r>
              <a:rPr lang="en-US" sz="1050" dirty="0">
                <a:solidFill>
                  <a:srgbClr val="000000"/>
                </a:solidFill>
                <a:highlight>
                  <a:srgbClr val="FFFFFF"/>
                </a:highlight>
                <a:latin typeface="Arial"/>
                <a:ea typeface="Arial"/>
                <a:cs typeface="Arial"/>
                <a:sym typeface="Arial"/>
              </a:rPr>
              <a:t>(</a:t>
            </a:r>
            <a:r>
              <a:rPr lang="en-US" sz="1050" i="1" dirty="0">
                <a:solidFill>
                  <a:srgbClr val="000000"/>
                </a:solidFill>
                <a:highlight>
                  <a:srgbClr val="FFFFFF"/>
                </a:highlight>
                <a:latin typeface="Arial"/>
                <a:ea typeface="Arial"/>
                <a:cs typeface="Arial"/>
                <a:sym typeface="Arial"/>
              </a:rPr>
              <a:t>n</a:t>
            </a:r>
            <a:r>
              <a:rPr lang="en-US" sz="1050" dirty="0">
                <a:solidFill>
                  <a:srgbClr val="000000"/>
                </a:solidFill>
                <a:highlight>
                  <a:srgbClr val="FFFFFF"/>
                </a:highlight>
                <a:latin typeface="Arial"/>
                <a:ea typeface="Arial"/>
                <a:cs typeface="Arial"/>
                <a:sym typeface="Arial"/>
              </a:rPr>
              <a:t>)</a:t>
            </a:r>
            <a:r>
              <a:rPr lang="en-US"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dirty="0">
                <a:solidFill>
                  <a:srgbClr val="000000"/>
                </a:solidFill>
                <a:highlight>
                  <a:srgbClr val="FFFFFF"/>
                </a:highlight>
                <a:latin typeface="Arial"/>
                <a:ea typeface="Arial"/>
                <a:cs typeface="Arial"/>
                <a:sym typeface="Arial"/>
              </a:rPr>
              <a:t>That  is,  each  element </a:t>
            </a:r>
            <a:r>
              <a:rPr lang="en-US" sz="1400" i="1" dirty="0">
                <a:solidFill>
                  <a:srgbClr val="000000"/>
                </a:solidFill>
                <a:highlight>
                  <a:srgbClr val="FFFFFF"/>
                </a:highlight>
                <a:latin typeface="Arial"/>
                <a:ea typeface="Arial"/>
                <a:cs typeface="Arial"/>
                <a:sym typeface="Arial"/>
              </a:rPr>
              <a:t>x</a:t>
            </a:r>
            <a:r>
              <a:rPr lang="en-US" sz="1050" i="1" dirty="0">
                <a:solidFill>
                  <a:srgbClr val="000000"/>
                </a:solidFill>
                <a:highlight>
                  <a:srgbClr val="FFFFFF"/>
                </a:highlight>
                <a:latin typeface="Arial"/>
                <a:ea typeface="Arial"/>
                <a:cs typeface="Arial"/>
                <a:sym typeface="Arial"/>
              </a:rPr>
              <a:t>i </a:t>
            </a:r>
            <a:r>
              <a:rPr lang="en-US" sz="1400" dirty="0">
                <a:solidFill>
                  <a:srgbClr val="000000"/>
                </a:solidFill>
                <a:highlight>
                  <a:srgbClr val="FFFFFF"/>
                </a:highlight>
                <a:latin typeface="Arial"/>
                <a:ea typeface="Arial"/>
                <a:cs typeface="Arial"/>
                <a:sym typeface="Arial"/>
              </a:rPr>
              <a:t>is  a  unique  positive  integer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with </a:t>
            </a:r>
            <a:r>
              <a:rPr lang="en-US" sz="1400" dirty="0" err="1">
                <a:solidFill>
                  <a:srgbClr val="000000"/>
                </a:solidFill>
                <a:highlight>
                  <a:srgbClr val="FFFFFF"/>
                </a:highlight>
                <a:latin typeface="Arial"/>
                <a:ea typeface="Arial"/>
                <a:cs typeface="Arial"/>
                <a:sym typeface="Arial"/>
              </a:rPr>
              <a:t>gcd</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x</a:t>
            </a:r>
            <a:r>
              <a:rPr lang="en-US" sz="1050" i="1" dirty="0">
                <a:solidFill>
                  <a:srgbClr val="000000"/>
                </a:solidFill>
                <a:highlight>
                  <a:srgbClr val="FFFFFF"/>
                </a:highlight>
                <a:latin typeface="Arial"/>
                <a:ea typeface="Arial"/>
                <a:cs typeface="Arial"/>
                <a:sym typeface="Arial"/>
              </a:rPr>
              <a:t>i</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 1. Now multiply each element by </a:t>
            </a:r>
            <a:r>
              <a:rPr lang="en-US" sz="1400" i="1" dirty="0">
                <a:solidFill>
                  <a:srgbClr val="000000"/>
                </a:solidFill>
                <a:highlight>
                  <a:srgbClr val="FFFFFF"/>
                </a:highlight>
                <a:latin typeface="Arial"/>
                <a:ea typeface="Arial"/>
                <a:cs typeface="Arial"/>
                <a:sym typeface="Arial"/>
              </a:rPr>
              <a:t>a</a:t>
            </a:r>
            <a:r>
              <a:rPr lang="en-US" sz="1400" dirty="0">
                <a:solidFill>
                  <a:srgbClr val="000000"/>
                </a:solidFill>
                <a:highlight>
                  <a:srgbClr val="FFFFFF"/>
                </a:highlight>
                <a:latin typeface="Arial"/>
                <a:ea typeface="Arial"/>
                <a:cs typeface="Arial"/>
                <a:sym typeface="Arial"/>
              </a:rPr>
              <a:t>, modulo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23" name="Google Shape;223;p31"/>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800"/>
              </a:spcBef>
              <a:spcAft>
                <a:spcPts val="0"/>
              </a:spcAft>
              <a:buClr>
                <a:schemeClr val="dk1"/>
              </a:buClr>
              <a:buSzPts val="1100"/>
              <a:buFont typeface="Arial"/>
              <a:buNone/>
            </a:pP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a:highlight>
                  <a:srgbClr val="FFFFFF"/>
                </a:highlight>
                <a:latin typeface="Arial"/>
                <a:ea typeface="Arial"/>
                <a:cs typeface="Arial"/>
                <a:sym typeface="Arial"/>
              </a:rPr>
              <a:t>1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a:highlight>
                  <a:srgbClr val="FFFFFF"/>
                </a:highlight>
                <a:latin typeface="Arial"/>
                <a:ea typeface="Arial"/>
                <a:cs typeface="Arial"/>
                <a:sym typeface="Arial"/>
              </a:rPr>
              <a:t>2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 (</a:t>
            </a:r>
            <a:r>
              <a:rPr lang="en-US" sz="1400" i="1">
                <a:highlight>
                  <a:srgbClr val="FFFFFF"/>
                </a:highlight>
                <a:latin typeface="Arial"/>
                <a:ea typeface="Arial"/>
                <a:cs typeface="Arial"/>
                <a:sym typeface="Arial"/>
              </a:rPr>
              <a:t>ax</a:t>
            </a:r>
            <a:r>
              <a:rPr lang="en-US" sz="1400">
                <a:highlight>
                  <a:srgbClr val="FFFFFF"/>
                </a:highlight>
                <a:latin typeface="Arial"/>
                <a:ea typeface="Arial"/>
                <a:cs typeface="Arial"/>
                <a:sym typeface="Arial"/>
              </a:rPr>
              <a:t>ϕ</a:t>
            </a:r>
            <a:r>
              <a:rPr lang="en-US" sz="1000">
                <a:highlight>
                  <a:srgbClr val="FFFFFF"/>
                </a:highlight>
                <a:latin typeface="Arial"/>
                <a:ea typeface="Arial"/>
                <a:cs typeface="Arial"/>
                <a:sym typeface="Arial"/>
              </a:rPr>
              <a:t>(</a:t>
            </a:r>
            <a:r>
              <a:rPr lang="en-US" sz="1000" i="1">
                <a:highlight>
                  <a:srgbClr val="FFFFFF"/>
                </a:highlight>
                <a:latin typeface="Arial"/>
                <a:ea typeface="Arial"/>
                <a:cs typeface="Arial"/>
                <a:sym typeface="Arial"/>
              </a:rPr>
              <a:t>n</a:t>
            </a:r>
            <a:r>
              <a:rPr lang="en-US" sz="1000">
                <a:highlight>
                  <a:srgbClr val="FFFFFF"/>
                </a:highlight>
                <a:latin typeface="Arial"/>
                <a:ea typeface="Arial"/>
                <a:cs typeface="Arial"/>
                <a:sym typeface="Arial"/>
              </a:rPr>
              <a:t>)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The set </a:t>
            </a: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is a permutation</a:t>
            </a:r>
            <a:r>
              <a:rPr lang="en-US" sz="1050">
                <a:highlight>
                  <a:srgbClr val="FFFFFF"/>
                </a:highlight>
                <a:latin typeface="Arial"/>
                <a:ea typeface="Arial"/>
                <a:cs typeface="Arial"/>
                <a:sym typeface="Arial"/>
              </a:rPr>
              <a:t>6 </a:t>
            </a:r>
            <a:r>
              <a:rPr lang="en-US" sz="1400">
                <a:highlight>
                  <a:srgbClr val="FFFFFF"/>
                </a:highlight>
                <a:latin typeface="Arial"/>
                <a:ea typeface="Arial"/>
                <a:cs typeface="Arial"/>
                <a:sym typeface="Arial"/>
              </a:rPr>
              <a:t>of </a:t>
            </a:r>
            <a:r>
              <a:rPr lang="en-US" sz="1400" i="1">
                <a:highlight>
                  <a:srgbClr val="FFFFFF"/>
                </a:highlight>
                <a:latin typeface="Arial"/>
                <a:ea typeface="Arial"/>
                <a:cs typeface="Arial"/>
                <a:sym typeface="Arial"/>
              </a:rPr>
              <a:t>R</a:t>
            </a:r>
            <a:r>
              <a:rPr lang="en-US" sz="1400">
                <a:highlight>
                  <a:srgbClr val="FFFFFF"/>
                </a:highlight>
                <a:latin typeface="Arial"/>
                <a:ea typeface="Arial"/>
                <a:cs typeface="Arial"/>
                <a:sym typeface="Arial"/>
              </a:rPr>
              <a:t>, by the following line of reasoning:</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000" b="1">
                <a:highlight>
                  <a:srgbClr val="FFFFFF"/>
                </a:highlight>
                <a:latin typeface="Arial"/>
                <a:ea typeface="Arial"/>
                <a:cs typeface="Arial"/>
                <a:sym typeface="Arial"/>
              </a:rPr>
              <a:t>1.</a:t>
            </a:r>
            <a:r>
              <a:rPr lang="en-US" sz="700">
                <a:highlight>
                  <a:srgbClr val="FFFFFF"/>
                </a:highlight>
                <a:latin typeface="Arial"/>
                <a:ea typeface="Arial"/>
                <a:cs typeface="Arial"/>
                <a:sym typeface="Arial"/>
              </a:rPr>
              <a:t>                                                                                  </a:t>
            </a:r>
            <a:r>
              <a:rPr lang="en-US" sz="1400">
                <a:highlight>
                  <a:srgbClr val="FFFFFF"/>
                </a:highlight>
                <a:latin typeface="Arial"/>
                <a:ea typeface="Arial"/>
                <a:cs typeface="Arial"/>
                <a:sym typeface="Arial"/>
              </a:rPr>
              <a:t>Because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is relatively prime to </a:t>
            </a:r>
            <a:r>
              <a:rPr lang="en-US" sz="1400" i="1">
                <a:highlight>
                  <a:srgbClr val="FFFFFF"/>
                </a:highlight>
                <a:latin typeface="Arial"/>
                <a:ea typeface="Arial"/>
                <a:cs typeface="Arial"/>
                <a:sym typeface="Arial"/>
              </a:rPr>
              <a:t>n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x</a:t>
            </a:r>
            <a:r>
              <a:rPr lang="en-US" sz="1000" i="1">
                <a:highlight>
                  <a:srgbClr val="FFFFFF"/>
                </a:highlight>
                <a:latin typeface="Arial"/>
                <a:ea typeface="Arial"/>
                <a:cs typeface="Arial"/>
                <a:sym typeface="Arial"/>
              </a:rPr>
              <a:t>i </a:t>
            </a:r>
            <a:r>
              <a:rPr lang="en-US" sz="1400">
                <a:highlight>
                  <a:srgbClr val="FFFFFF"/>
                </a:highlight>
                <a:latin typeface="Arial"/>
                <a:ea typeface="Arial"/>
                <a:cs typeface="Arial"/>
                <a:sym typeface="Arial"/>
              </a:rPr>
              <a:t>is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i="1">
                <a:highlight>
                  <a:srgbClr val="FFFFFF"/>
                </a:highlight>
                <a:latin typeface="Arial"/>
                <a:ea typeface="Arial"/>
                <a:cs typeface="Arial"/>
                <a:sym typeface="Arial"/>
              </a:rPr>
              <a:t>i </a:t>
            </a:r>
            <a:r>
              <a:rPr lang="en-US" sz="1400">
                <a:highlight>
                  <a:srgbClr val="FFFFFF"/>
                </a:highlight>
                <a:latin typeface="Arial"/>
                <a:ea typeface="Arial"/>
                <a:cs typeface="Arial"/>
                <a:sym typeface="Arial"/>
              </a:rPr>
              <a:t>must also be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Thus, all the members of </a:t>
            </a: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are integers that are less than </a:t>
            </a:r>
            <a:r>
              <a:rPr lang="en-US" sz="1400" i="1">
                <a:highlight>
                  <a:srgbClr val="FFFFFF"/>
                </a:highlight>
                <a:latin typeface="Arial"/>
                <a:ea typeface="Arial"/>
                <a:cs typeface="Arial"/>
                <a:sym typeface="Arial"/>
              </a:rPr>
              <a:t>n </a:t>
            </a:r>
            <a:r>
              <a:rPr lang="en-US" sz="1400">
                <a:highlight>
                  <a:srgbClr val="FFFFFF"/>
                </a:highlight>
                <a:latin typeface="Arial"/>
                <a:ea typeface="Arial"/>
                <a:cs typeface="Arial"/>
                <a:sym typeface="Arial"/>
              </a:rPr>
              <a:t>and that are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400">
                <a:highlight>
                  <a:srgbClr val="FFFFFF"/>
                </a:highlight>
                <a:latin typeface="Arial"/>
                <a:ea typeface="Arial"/>
                <a:cs typeface="Arial"/>
                <a:sym typeface="Arial"/>
              </a:rPr>
              <a:t>1. There are no duplicates in S. Refer to Equation (4.5). If axi mod n = axj mod n, then xi = xj.</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400">
                <a:highlight>
                  <a:srgbClr val="FFFFFF"/>
                </a:highlight>
                <a:latin typeface="Arial"/>
                <a:ea typeface="Arial"/>
                <a:cs typeface="Arial"/>
                <a:sym typeface="Arial"/>
              </a:rPr>
              <a:t>Therefore,</a:t>
            </a:r>
            <a:endParaRPr sz="1400">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30" name="Google Shape;230;p32"/>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dirty="0"/>
          </a:p>
        </p:txBody>
      </p:sp>
      <p:pic>
        <p:nvPicPr>
          <p:cNvPr id="231" name="Google Shape;231;p32"/>
          <p:cNvPicPr preferRelativeResize="0"/>
          <p:nvPr/>
        </p:nvPicPr>
        <p:blipFill>
          <a:blip r:embed="rId3">
            <a:alphaModFix/>
          </a:blip>
          <a:stretch>
            <a:fillRect/>
          </a:stretch>
        </p:blipFill>
        <p:spPr>
          <a:xfrm>
            <a:off x="2662238" y="2243138"/>
            <a:ext cx="3819525" cy="237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38" name="Google Shape;238;p33"/>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which completes the proof. This is the same line of reasoning applied to the proof of Fermat’s theorem.</a:t>
            </a:r>
            <a:endParaRPr sz="1600">
              <a:solidFill>
                <a:srgbClr val="000000"/>
              </a:solidFill>
              <a:highlight>
                <a:srgbClr val="FFFFFF"/>
              </a:highlight>
              <a:latin typeface="Arial"/>
              <a:ea typeface="Arial"/>
              <a:cs typeface="Arial"/>
              <a:sym typeface="Arial"/>
            </a:endParaRPr>
          </a:p>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As is the case for Fermat’s theorem, an alternative form of the theorem is also useful:</a:t>
            </a:r>
            <a:endParaRPr sz="1600">
              <a:solidFill>
                <a:srgbClr val="000000"/>
              </a:solidFill>
              <a:highlight>
                <a:srgbClr val="FFFFFF"/>
              </a:highlight>
              <a:latin typeface="Arial"/>
              <a:ea typeface="Arial"/>
              <a:cs typeface="Arial"/>
              <a:sym typeface="Arial"/>
            </a:endParaRPr>
          </a:p>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Again, similar to the case with Fermat’s theorem, the first form of Euler’s theorem [Equation (8.4)] requires that </a:t>
            </a:r>
            <a:r>
              <a:rPr lang="en-US" sz="1600" i="1">
                <a:solidFill>
                  <a:srgbClr val="000000"/>
                </a:solidFill>
                <a:highlight>
                  <a:srgbClr val="FFFFFF"/>
                </a:highlight>
                <a:latin typeface="Arial"/>
                <a:ea typeface="Arial"/>
                <a:cs typeface="Arial"/>
                <a:sym typeface="Arial"/>
              </a:rPr>
              <a:t>a </a:t>
            </a:r>
            <a:r>
              <a:rPr lang="en-US" sz="1600">
                <a:solidFill>
                  <a:srgbClr val="000000"/>
                </a:solidFill>
                <a:highlight>
                  <a:srgbClr val="FFFFFF"/>
                </a:highlight>
                <a:latin typeface="Arial"/>
                <a:ea typeface="Arial"/>
                <a:cs typeface="Arial"/>
                <a:sym typeface="Arial"/>
              </a:rPr>
              <a:t>be relatively prime to </a:t>
            </a:r>
            <a:r>
              <a:rPr lang="en-US" sz="1600" i="1">
                <a:solidFill>
                  <a:srgbClr val="000000"/>
                </a:solidFill>
                <a:highlight>
                  <a:srgbClr val="FFFFFF"/>
                </a:highlight>
                <a:latin typeface="Arial"/>
                <a:ea typeface="Arial"/>
                <a:cs typeface="Arial"/>
                <a:sym typeface="Arial"/>
              </a:rPr>
              <a:t>n</a:t>
            </a:r>
            <a:r>
              <a:rPr lang="en-US" sz="1600">
                <a:solidFill>
                  <a:srgbClr val="000000"/>
                </a:solidFill>
                <a:highlight>
                  <a:srgbClr val="FFFFFF"/>
                </a:highlight>
                <a:latin typeface="Arial"/>
                <a:ea typeface="Arial"/>
                <a:cs typeface="Arial"/>
                <a:sym typeface="Arial"/>
              </a:rPr>
              <a:t>, but this form does   not.</a:t>
            </a:r>
            <a:endParaRPr sz="16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228600" y="2143651"/>
            <a:ext cx="8686800" cy="3591600"/>
          </a:xfrm>
          <a:prstGeom prst="rect">
            <a:avLst/>
          </a:prstGeom>
          <a:noFill/>
          <a:ln>
            <a:noFill/>
          </a:ln>
        </p:spPr>
        <p:txBody>
          <a:bodyPr spcFirstLastPara="1" wrap="square" lIns="82050" tIns="41025" rIns="82050" bIns="41025" anchor="t" anchorCtr="0">
            <a:noAutofit/>
          </a:bodyPr>
          <a:lstStyle/>
          <a:p>
            <a:pPr marL="0" marR="0" lvl="0" indent="0" algn="ctr" rtl="0">
              <a:spcBef>
                <a:spcPts val="0"/>
              </a:spcBef>
              <a:spcAft>
                <a:spcPts val="0"/>
              </a:spcAft>
              <a:buNone/>
            </a:pPr>
            <a:r>
              <a:rPr lang="en-US" sz="4000" b="0" i="0" u="none" strike="noStrike" cap="none" dirty="0">
                <a:solidFill>
                  <a:srgbClr val="000000"/>
                </a:solidFill>
                <a:latin typeface="Times"/>
                <a:ea typeface="Times"/>
                <a:cs typeface="Times"/>
                <a:sym typeface="Times"/>
              </a:rPr>
              <a:t>Lecture – 7</a:t>
            </a:r>
            <a:endParaRPr dirty="0"/>
          </a:p>
          <a:p>
            <a:pPr marL="0" marR="0" lvl="0" indent="0" algn="ctr" rtl="0">
              <a:spcBef>
                <a:spcPts val="0"/>
              </a:spcBef>
              <a:spcAft>
                <a:spcPts val="0"/>
              </a:spcAft>
              <a:buNone/>
            </a:pPr>
            <a:endParaRPr sz="4000" b="0" i="0" u="none" strike="noStrike" cap="none" dirty="0">
              <a:solidFill>
                <a:srgbClr val="000000"/>
              </a:solidFill>
              <a:latin typeface="Times"/>
              <a:ea typeface="Times"/>
              <a:cs typeface="Times"/>
              <a:sym typeface="Times"/>
            </a:endParaRPr>
          </a:p>
          <a:p>
            <a:pPr marL="0" marR="0" lvl="0" indent="0" algn="ctr" rtl="0">
              <a:spcBef>
                <a:spcPts val="0"/>
              </a:spcBef>
              <a:spcAft>
                <a:spcPts val="0"/>
              </a:spcAft>
              <a:buNone/>
            </a:pPr>
            <a:r>
              <a:rPr lang="en-US" sz="4000" dirty="0">
                <a:highlight>
                  <a:srgbClr val="FFFFFF"/>
                </a:highlight>
                <a:latin typeface="Georgia"/>
                <a:ea typeface="Georgia"/>
                <a:cs typeface="Georgia"/>
                <a:sym typeface="Georgia"/>
              </a:rPr>
              <a:t>Fermat’s theorem &amp; Euler’s theorem</a:t>
            </a:r>
            <a:endParaRPr sz="360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p:txBody>
      </p:sp>
      <p:pic>
        <p:nvPicPr>
          <p:cNvPr id="103" name="Google Shape;103;p15" descr="C:\Users\Bhangu\Desktop\download.png"/>
          <p:cNvPicPr preferRelativeResize="0"/>
          <p:nvPr/>
        </p:nvPicPr>
        <p:blipFill rotWithShape="1">
          <a:blip r:embed="rId3">
            <a:alphaModFix/>
          </a:blip>
          <a:srcRect/>
          <a:stretch/>
        </p:blipFill>
        <p:spPr>
          <a:xfrm>
            <a:off x="2701637" y="605118"/>
            <a:ext cx="3186545" cy="1178939"/>
          </a:xfrm>
          <a:prstGeom prst="rect">
            <a:avLst/>
          </a:prstGeom>
          <a:noFill/>
          <a:ln>
            <a:noFill/>
          </a:ln>
        </p:spPr>
      </p:pic>
      <p:sp>
        <p:nvSpPr>
          <p:cNvPr id="104" name="Google Shape;104;p15"/>
          <p:cNvSpPr/>
          <p:nvPr/>
        </p:nvSpPr>
        <p:spPr>
          <a:xfrm>
            <a:off x="0" y="6553200"/>
            <a:ext cx="9144000" cy="381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www. cuchd.in                                                                                       Campus : Gharaun, Mohali</a:t>
            </a: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Arial"/>
                <a:ea typeface="Arial"/>
                <a:cs typeface="Arial"/>
                <a:sym typeface="Arial"/>
              </a:rPr>
              <a:t>Euler’s Totient Function</a:t>
            </a:r>
            <a:br>
              <a:rPr lang="en-US" sz="2400" b="1" dirty="0">
                <a:latin typeface="Arial"/>
                <a:ea typeface="Arial"/>
                <a:cs typeface="Arial"/>
                <a:sym typeface="Arial"/>
              </a:rPr>
            </a:br>
            <a:endParaRPr dirty="0"/>
          </a:p>
        </p:txBody>
      </p:sp>
      <p:sp>
        <p:nvSpPr>
          <p:cNvPr id="245" name="Google Shape;245;p34"/>
          <p:cNvSpPr txBox="1">
            <a:spLocks noGrp="1"/>
          </p:cNvSpPr>
          <p:nvPr>
            <p:ph type="body" idx="1"/>
          </p:nvPr>
        </p:nvSpPr>
        <p:spPr>
          <a:xfrm>
            <a:off x="457200" y="1752600"/>
            <a:ext cx="84582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number theory, </a:t>
            </a:r>
            <a:r>
              <a:rPr lang="en-US" sz="1400" b="1" dirty="0">
                <a:solidFill>
                  <a:schemeClr val="tx1"/>
                </a:solidFill>
                <a:highlight>
                  <a:srgbClr val="FFFFFF"/>
                </a:highlight>
                <a:latin typeface="Arial"/>
                <a:ea typeface="Arial"/>
                <a:cs typeface="Arial"/>
                <a:sym typeface="Arial"/>
              </a:rPr>
              <a:t>Euler's totient function</a:t>
            </a:r>
            <a:r>
              <a:rPr lang="en-US" sz="1400" dirty="0">
                <a:solidFill>
                  <a:schemeClr val="tx1"/>
                </a:solidFill>
                <a:highlight>
                  <a:srgbClr val="FFFFFF"/>
                </a:highlight>
                <a:latin typeface="Arial"/>
                <a:ea typeface="Arial"/>
                <a:cs typeface="Arial"/>
                <a:sym typeface="Arial"/>
              </a:rPr>
              <a:t> counts the positive integers up to a given integer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that are relatively prime to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It is written using the Greek letter phi as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or </a:t>
            </a:r>
            <a:r>
              <a:rPr lang="en-US" sz="1400" i="1" dirty="0">
                <a:solidFill>
                  <a:schemeClr val="tx1"/>
                </a:solidFill>
                <a:highlight>
                  <a:srgbClr val="FFFFFF"/>
                </a:highlight>
                <a:latin typeface="Arial"/>
                <a:ea typeface="Arial"/>
                <a:cs typeface="Arial"/>
                <a:sym typeface="Arial"/>
              </a:rPr>
              <a:t>ϕ</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and may also be called </a:t>
            </a:r>
            <a:r>
              <a:rPr lang="en-US" sz="1400" b="1" dirty="0">
                <a:solidFill>
                  <a:schemeClr val="tx1"/>
                </a:solidFill>
                <a:highlight>
                  <a:srgbClr val="FFFFFF"/>
                </a:highlight>
                <a:latin typeface="Arial"/>
                <a:ea typeface="Arial"/>
                <a:cs typeface="Arial"/>
                <a:sym typeface="Arial"/>
              </a:rPr>
              <a:t>Euler's phi function</a:t>
            </a:r>
            <a:r>
              <a:rPr lang="en-US" sz="1400" dirty="0">
                <a:solidFill>
                  <a:schemeClr val="tx1"/>
                </a:solidFill>
                <a:highlight>
                  <a:srgbClr val="FFFFFF"/>
                </a:highlight>
                <a:latin typeface="Arial"/>
                <a:ea typeface="Arial"/>
                <a:cs typeface="Arial"/>
                <a:sym typeface="Arial"/>
              </a:rPr>
              <a:t>. In other words, it is the number of integers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in the range 1 ≤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for which the greatest</a:t>
            </a:r>
            <a:r>
              <a:rPr lang="en-US" sz="1400" dirty="0">
                <a:solidFill>
                  <a:schemeClr val="tx1"/>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US" sz="1400" dirty="0">
                <a:solidFill>
                  <a:schemeClr val="tx1"/>
                </a:solidFill>
                <a:highlight>
                  <a:srgbClr val="FFFFFF"/>
                </a:highlight>
                <a:latin typeface="Arial"/>
                <a:ea typeface="Arial"/>
                <a:cs typeface="Arial"/>
                <a:sym typeface="Arial"/>
              </a:rPr>
              <a:t>common divisor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is equal to 1. The integers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of this form are sometimes referred to as totatives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For example, the totatives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 9 are the six numbers 1, 2, 4, 5, 7 and 8. They are all relatively prime to 9, but the other three numbers in this range, 3, 6, and 9 are not, since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3) =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6) = 3 and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9) = 9. Therefore,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(9) = 6. As another example,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(1) = 1 since for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 1 the only integer in the range from 1 to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is 1 itself, and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(1, 1) = 1.</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Euler's totient function is a multiplicative function, meaning that if two numbers </a:t>
            </a:r>
            <a:r>
              <a:rPr lang="en-US" sz="1400" i="1" dirty="0">
                <a:solidFill>
                  <a:schemeClr val="tx1"/>
                </a:solidFill>
                <a:highlight>
                  <a:srgbClr val="FFFFFF"/>
                </a:highlight>
                <a:latin typeface="Arial"/>
                <a:ea typeface="Arial"/>
                <a:cs typeface="Arial"/>
                <a:sym typeface="Arial"/>
              </a:rPr>
              <a:t>m</a:t>
            </a:r>
            <a:r>
              <a:rPr lang="en-US" sz="1400" dirty="0">
                <a:solidFill>
                  <a:schemeClr val="tx1"/>
                </a:solidFill>
                <a:highlight>
                  <a:srgbClr val="FFFFFF"/>
                </a:highlight>
                <a:latin typeface="Arial"/>
                <a:ea typeface="Arial"/>
                <a:cs typeface="Arial"/>
                <a:sym typeface="Arial"/>
              </a:rPr>
              <a:t> and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are relatively prime, then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err="1">
                <a:solidFill>
                  <a:schemeClr val="tx1"/>
                </a:solidFill>
                <a:highlight>
                  <a:srgbClr val="FFFFFF"/>
                </a:highlight>
                <a:latin typeface="Arial"/>
                <a:ea typeface="Arial"/>
                <a:cs typeface="Arial"/>
                <a:sym typeface="Arial"/>
              </a:rPr>
              <a:t>mn</a:t>
            </a:r>
            <a:r>
              <a:rPr lang="en-US" sz="1400" dirty="0">
                <a:solidFill>
                  <a:schemeClr val="tx1"/>
                </a:solidFill>
                <a:highlight>
                  <a:srgbClr val="FFFFFF"/>
                </a:highlight>
                <a:latin typeface="Arial"/>
                <a:ea typeface="Arial"/>
                <a:cs typeface="Arial"/>
                <a:sym typeface="Arial"/>
              </a:rPr>
              <a:t>) =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m</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This function gives the order of the multiplicative group of integers modulo</a:t>
            </a:r>
            <a:r>
              <a:rPr lang="en-US" sz="1400" dirty="0">
                <a:solidFill>
                  <a:schemeClr val="tx1"/>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US" sz="1400" i="1" dirty="0">
                <a:solidFill>
                  <a:schemeClr val="tx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n</a:t>
            </a:r>
            <a:r>
              <a:rPr lang="en-US" sz="1400" dirty="0">
                <a:solidFill>
                  <a:schemeClr val="tx1"/>
                </a:solidFill>
                <a:highlight>
                  <a:srgbClr val="FFFFFF"/>
                </a:highlight>
                <a:latin typeface="Arial"/>
                <a:ea typeface="Arial"/>
                <a:cs typeface="Arial"/>
                <a:sym typeface="Arial"/>
              </a:rPr>
              <a:t> (the group of units of the ring </a:t>
            </a:r>
            <a:r>
              <a:rPr lang="en-US" sz="1400" b="1" dirty="0">
                <a:solidFill>
                  <a:schemeClr val="tx1"/>
                </a:solidFill>
                <a:highlight>
                  <a:srgbClr val="FFFFFF"/>
                </a:highlight>
                <a:latin typeface="Arial"/>
                <a:ea typeface="Arial"/>
                <a:cs typeface="Arial"/>
                <a:sym typeface="Arial"/>
              </a:rPr>
              <a:t>ℤ</a:t>
            </a:r>
            <a:r>
              <a:rPr lang="en-US" sz="1400" dirty="0">
                <a:solidFill>
                  <a:schemeClr val="tx1"/>
                </a:solidFill>
                <a:highlight>
                  <a:srgbClr val="FFFFFF"/>
                </a:highlight>
                <a:latin typeface="Arial"/>
                <a:ea typeface="Arial"/>
                <a:cs typeface="Arial"/>
                <a:sym typeface="Arial"/>
              </a:rPr>
              <a:t>/</a:t>
            </a:r>
            <a:r>
              <a:rPr lang="en-US" sz="1400" i="1" dirty="0" err="1">
                <a:solidFill>
                  <a:schemeClr val="tx1"/>
                </a:solidFill>
                <a:highlight>
                  <a:srgbClr val="FFFFFF"/>
                </a:highlight>
                <a:latin typeface="Arial"/>
                <a:ea typeface="Arial"/>
                <a:cs typeface="Arial"/>
                <a:sym typeface="Arial"/>
              </a:rPr>
              <a:t>n</a:t>
            </a:r>
            <a:r>
              <a:rPr lang="en-US" sz="1400" b="1" dirty="0" err="1">
                <a:solidFill>
                  <a:schemeClr val="tx1"/>
                </a:solidFill>
                <a:highlight>
                  <a:srgbClr val="FFFFFF"/>
                </a:highlight>
                <a:latin typeface="Arial"/>
                <a:ea typeface="Arial"/>
                <a:cs typeface="Arial"/>
                <a:sym typeface="Arial"/>
              </a:rPr>
              <a:t>ℤ</a:t>
            </a:r>
            <a:r>
              <a:rPr lang="en-US" sz="1400" dirty="0">
                <a:solidFill>
                  <a:schemeClr val="tx1"/>
                </a:solidFill>
                <a:highlight>
                  <a:srgbClr val="FFFFFF"/>
                </a:highlight>
                <a:latin typeface="Arial"/>
                <a:ea typeface="Arial"/>
                <a:cs typeface="Arial"/>
                <a:sym typeface="Arial"/>
              </a:rPr>
              <a:t>). It is also used for defining the RSA encryption system.</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l" rtl="0">
              <a:lnSpc>
                <a:spcPct val="115000"/>
              </a:lnSpc>
              <a:spcBef>
                <a:spcPts val="800"/>
              </a:spcBef>
              <a:spcAft>
                <a:spcPts val="0"/>
              </a:spcAft>
              <a:buClr>
                <a:schemeClr val="dk1"/>
              </a:buClr>
              <a:buSzPts val="1100"/>
              <a:buFont typeface="Arial"/>
              <a:buNone/>
            </a:pPr>
            <a:r>
              <a:rPr lang="en-US" sz="2400" b="1" dirty="0">
                <a:highlight>
                  <a:srgbClr val="FFFFFF"/>
                </a:highlight>
                <a:latin typeface="Times New Roman"/>
                <a:ea typeface="Times New Roman"/>
                <a:cs typeface="Times New Roman"/>
                <a:sym typeface="Times New Roman"/>
              </a:rPr>
              <a:t>Euler's Totient Function and Euler's Theorem</a:t>
            </a:r>
          </a:p>
        </p:txBody>
      </p:sp>
      <p:sp>
        <p:nvSpPr>
          <p:cNvPr id="252" name="Google Shape;252;p35"/>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US" sz="1350" dirty="0">
                <a:latin typeface="Times New Roman"/>
                <a:ea typeface="Times New Roman"/>
                <a:cs typeface="Times New Roman"/>
                <a:sym typeface="Times New Roman"/>
              </a:rPr>
              <a:t>The Euler's totient function, or phi (φ) function is a very important number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theoretic function having a deep relationship to prime numbers and the so-called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order of integers. The totient φ(</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of a positive integer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greater than 1 is defined</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 to be the number of positive integers less than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that are coprime to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φ(</a:t>
            </a:r>
            <a:r>
              <a:rPr lang="en-US" sz="1350" i="1" dirty="0">
                <a:latin typeface="Times New Roman"/>
                <a:ea typeface="Times New Roman"/>
                <a:cs typeface="Times New Roman"/>
                <a:sym typeface="Times New Roman"/>
              </a:rPr>
              <a:t>1</a:t>
            </a:r>
            <a:r>
              <a:rPr lang="en-US" sz="1350" dirty="0">
                <a:latin typeface="Times New Roman"/>
                <a:ea typeface="Times New Roman"/>
                <a:cs typeface="Times New Roman"/>
                <a:sym typeface="Times New Roman"/>
              </a:rPr>
              <a:t>) is</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 defined to be 1. The following table shows the function values for the first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several natural numbers:</a:t>
            </a:r>
            <a:endParaRPr sz="1350" dirty="0">
              <a:latin typeface="Times New Roman"/>
              <a:ea typeface="Times New Roman"/>
              <a:cs typeface="Times New Roman"/>
              <a:sym typeface="Times New Roman"/>
            </a:endParaRPr>
          </a:p>
          <a:p>
            <a:pPr marL="0" lvl="0" indent="0" algn="l" rtl="0">
              <a:spcBef>
                <a:spcPts val="480"/>
              </a:spcBef>
              <a:spcAft>
                <a:spcPts val="0"/>
              </a:spcAft>
              <a:buNone/>
            </a:pPr>
            <a:endParaRPr sz="1350" dirty="0">
              <a:latin typeface="Times New Roman"/>
              <a:ea typeface="Times New Roman"/>
              <a:cs typeface="Times New Roman"/>
              <a:sym typeface="Times New Roman"/>
            </a:endParaRPr>
          </a:p>
        </p:txBody>
      </p:sp>
      <p:graphicFrame>
        <p:nvGraphicFramePr>
          <p:cNvPr id="253" name="Google Shape;253;p35"/>
          <p:cNvGraphicFramePr/>
          <p:nvPr/>
        </p:nvGraphicFramePr>
        <p:xfrm>
          <a:off x="6740025" y="2009175"/>
          <a:ext cx="1813225" cy="2839800"/>
        </p:xfrm>
        <a:graphic>
          <a:graphicData uri="http://schemas.openxmlformats.org/drawingml/2006/table">
            <a:tbl>
              <a:tblPr>
                <a:noFill/>
                <a:tableStyleId>{2C428EBC-A932-4AD5-B0EB-B3B6A23F5972}</a:tableStyleId>
              </a:tblPr>
              <a:tblGrid>
                <a:gridCol w="352400">
                  <a:extLst>
                    <a:ext uri="{9D8B030D-6E8A-4147-A177-3AD203B41FA5}">
                      <a16:colId xmlns:a16="http://schemas.microsoft.com/office/drawing/2014/main" val="20000"/>
                    </a:ext>
                  </a:extLst>
                </a:gridCol>
                <a:gridCol w="352400">
                  <a:extLst>
                    <a:ext uri="{9D8B030D-6E8A-4147-A177-3AD203B41FA5}">
                      <a16:colId xmlns:a16="http://schemas.microsoft.com/office/drawing/2014/main" val="20001"/>
                    </a:ext>
                  </a:extLst>
                </a:gridCol>
                <a:gridCol w="1108425">
                  <a:extLst>
                    <a:ext uri="{9D8B030D-6E8A-4147-A177-3AD203B41FA5}">
                      <a16:colId xmlns:a16="http://schemas.microsoft.com/office/drawing/2014/main" val="20002"/>
                    </a:ext>
                  </a:extLst>
                </a:gridCol>
              </a:tblGrid>
              <a:tr h="594050">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n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φ(</a:t>
                      </a:r>
                      <a:r>
                        <a:rPr lang="en-US" sz="1200" b="1" i="1">
                          <a:latin typeface="Times New Roman"/>
                          <a:ea typeface="Times New Roman"/>
                          <a:cs typeface="Times New Roman"/>
                          <a:sym typeface="Times New Roman"/>
                        </a:rPr>
                        <a:t>n</a:t>
                      </a:r>
                      <a:r>
                        <a:rPr lang="en-US"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numbers coprime to n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1"/>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2"/>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1, 2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3"/>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1,3</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4"/>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1,2,3,4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a:t>
            </a:r>
            <a:endParaRPr dirty="0"/>
          </a:p>
        </p:txBody>
      </p:sp>
      <p:sp>
        <p:nvSpPr>
          <p:cNvPr id="260" name="Google Shape;260;p36"/>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IN" dirty="0"/>
              <a:t>.</a:t>
            </a:r>
            <a:endParaRPr dirty="0"/>
          </a:p>
        </p:txBody>
      </p:sp>
      <p:graphicFrame>
        <p:nvGraphicFramePr>
          <p:cNvPr id="261" name="Google Shape;261;p36"/>
          <p:cNvGraphicFramePr/>
          <p:nvPr>
            <p:extLst>
              <p:ext uri="{D42A27DB-BD31-4B8C-83A1-F6EECF244321}">
                <p14:modId xmlns:p14="http://schemas.microsoft.com/office/powerpoint/2010/main" val="1487939951"/>
              </p:ext>
            </p:extLst>
          </p:nvPr>
        </p:nvGraphicFramePr>
        <p:xfrm>
          <a:off x="1047450" y="1752597"/>
          <a:ext cx="7324389" cy="4495800"/>
        </p:xfrm>
        <a:graphic>
          <a:graphicData uri="http://schemas.openxmlformats.org/drawingml/2006/table">
            <a:tbl>
              <a:tblPr>
                <a:noFill/>
                <a:tableStyleId>{19C87567-616A-4274-9C7F-A56FEEF1F13A}</a:tableStyleId>
              </a:tblPr>
              <a:tblGrid>
                <a:gridCol w="2441463">
                  <a:extLst>
                    <a:ext uri="{9D8B030D-6E8A-4147-A177-3AD203B41FA5}">
                      <a16:colId xmlns:a16="http://schemas.microsoft.com/office/drawing/2014/main" val="20000"/>
                    </a:ext>
                  </a:extLst>
                </a:gridCol>
                <a:gridCol w="2441463">
                  <a:extLst>
                    <a:ext uri="{9D8B030D-6E8A-4147-A177-3AD203B41FA5}">
                      <a16:colId xmlns:a16="http://schemas.microsoft.com/office/drawing/2014/main" val="20001"/>
                    </a:ext>
                  </a:extLst>
                </a:gridCol>
                <a:gridCol w="2441463">
                  <a:extLst>
                    <a:ext uri="{9D8B030D-6E8A-4147-A177-3AD203B41FA5}">
                      <a16:colId xmlns:a16="http://schemas.microsoft.com/office/drawing/2014/main" val="20002"/>
                    </a:ext>
                  </a:extLst>
                </a:gridCol>
              </a:tblGrid>
              <a:tr h="449580">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r" rtl="0">
                        <a:lnSpc>
                          <a:spcPct val="115000"/>
                        </a:lnSpc>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a:t>1,5</a:t>
                      </a:r>
                      <a:endParaRPr/>
                    </a:p>
                  </a:txBody>
                  <a:tcPr marL="91425" marR="91425" marT="91425" marB="91425"/>
                </a:tc>
                <a:extLst>
                  <a:ext uri="{0D108BD9-81ED-4DB2-BD59-A6C34878D82A}">
                    <a16:rowId xmlns:a16="http://schemas.microsoft.com/office/drawing/2014/main" val="10000"/>
                  </a:ext>
                </a:extLst>
              </a:tr>
              <a:tr h="449580">
                <a:tc>
                  <a:txBody>
                    <a:bodyPr/>
                    <a:lstStyle/>
                    <a:p>
                      <a:pPr marL="0" lvl="0" indent="0" algn="l" rtl="0">
                        <a:spcBef>
                          <a:spcPts val="0"/>
                        </a:spcBef>
                        <a:spcAft>
                          <a:spcPts val="0"/>
                        </a:spcAft>
                        <a:buNone/>
                      </a:pPr>
                      <a:r>
                        <a:rPr lang="en-US"/>
                        <a:t>7</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1,2,3,4,5,6</a:t>
                      </a:r>
                      <a:endParaRPr/>
                    </a:p>
                  </a:txBody>
                  <a:tcPr marL="91425" marR="91425" marT="91425" marB="91425"/>
                </a:tc>
                <a:extLst>
                  <a:ext uri="{0D108BD9-81ED-4DB2-BD59-A6C34878D82A}">
                    <a16:rowId xmlns:a16="http://schemas.microsoft.com/office/drawing/2014/main" val="10001"/>
                  </a:ext>
                </a:extLst>
              </a:tr>
              <a:tr h="449580">
                <a:tc>
                  <a:txBody>
                    <a:bodyPr/>
                    <a:lstStyle/>
                    <a:p>
                      <a:pPr marL="0" lvl="0" indent="0" algn="l" rtl="0">
                        <a:spcBef>
                          <a:spcPts val="0"/>
                        </a:spcBef>
                        <a:spcAft>
                          <a:spcPts val="0"/>
                        </a:spcAft>
                        <a:buNone/>
                      </a:pPr>
                      <a:r>
                        <a:rPr lang="en-US"/>
                        <a:t>8</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1,3,5,7</a:t>
                      </a:r>
                      <a:endParaRPr/>
                    </a:p>
                  </a:txBody>
                  <a:tcPr marL="91425" marR="91425" marT="91425" marB="91425"/>
                </a:tc>
                <a:extLst>
                  <a:ext uri="{0D108BD9-81ED-4DB2-BD59-A6C34878D82A}">
                    <a16:rowId xmlns:a16="http://schemas.microsoft.com/office/drawing/2014/main" val="10002"/>
                  </a:ext>
                </a:extLst>
              </a:tr>
              <a:tr h="449580">
                <a:tc>
                  <a:txBody>
                    <a:bodyPr/>
                    <a:lstStyle/>
                    <a:p>
                      <a:pPr marL="0" lvl="0" indent="0" algn="l" rtl="0">
                        <a:spcBef>
                          <a:spcPts val="0"/>
                        </a:spcBef>
                        <a:spcAft>
                          <a:spcPts val="0"/>
                        </a:spcAft>
                        <a:buNone/>
                      </a:pPr>
                      <a:r>
                        <a:rPr lang="en-US"/>
                        <a:t>9</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1,2,4,5,7,8</a:t>
                      </a:r>
                      <a:endParaRPr/>
                    </a:p>
                  </a:txBody>
                  <a:tcPr marL="91425" marR="91425" marT="91425" marB="91425"/>
                </a:tc>
                <a:extLst>
                  <a:ext uri="{0D108BD9-81ED-4DB2-BD59-A6C34878D82A}">
                    <a16:rowId xmlns:a16="http://schemas.microsoft.com/office/drawing/2014/main" val="10003"/>
                  </a:ext>
                </a:extLst>
              </a:tr>
              <a:tr h="449580">
                <a:tc>
                  <a:txBody>
                    <a:bodyPr/>
                    <a:lstStyle/>
                    <a:p>
                      <a:pPr marL="0" lvl="0" indent="0" algn="l" rtl="0">
                        <a:spcBef>
                          <a:spcPts val="0"/>
                        </a:spcBef>
                        <a:spcAft>
                          <a:spcPts val="0"/>
                        </a:spcAft>
                        <a:buNone/>
                      </a:pPr>
                      <a:r>
                        <a:rPr lang="en-US"/>
                        <a:t>10</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1,3,7,9</a:t>
                      </a:r>
                      <a:endParaRPr/>
                    </a:p>
                  </a:txBody>
                  <a:tcPr marL="91425" marR="91425" marT="91425" marB="91425"/>
                </a:tc>
                <a:extLst>
                  <a:ext uri="{0D108BD9-81ED-4DB2-BD59-A6C34878D82A}">
                    <a16:rowId xmlns:a16="http://schemas.microsoft.com/office/drawing/2014/main" val="10004"/>
                  </a:ext>
                </a:extLst>
              </a:tr>
              <a:tr h="449580">
                <a:tc>
                  <a:txBody>
                    <a:bodyPr/>
                    <a:lstStyle/>
                    <a:p>
                      <a:pPr marL="0" lvl="0" indent="0" algn="l" rtl="0">
                        <a:spcBef>
                          <a:spcPts val="0"/>
                        </a:spcBef>
                        <a:spcAft>
                          <a:spcPts val="0"/>
                        </a:spcAft>
                        <a:buNone/>
                      </a:pPr>
                      <a:r>
                        <a:rPr lang="en-US"/>
                        <a:t>11</a:t>
                      </a:r>
                      <a:endParaRPr/>
                    </a:p>
                  </a:txBody>
                  <a:tcPr marL="91425" marR="91425" marT="91425" marB="91425"/>
                </a:tc>
                <a:tc>
                  <a:txBody>
                    <a:bodyPr/>
                    <a:lstStyle/>
                    <a:p>
                      <a:pPr marL="0" lvl="0" indent="0" algn="r" rtl="0">
                        <a:lnSpc>
                          <a:spcPct val="115000"/>
                        </a:lnSpc>
                        <a:spcBef>
                          <a:spcPts val="0"/>
                        </a:spcBef>
                        <a:spcAft>
                          <a:spcPts val="0"/>
                        </a:spcAft>
                        <a:buNone/>
                      </a:pPr>
                      <a:r>
                        <a:rPr lang="en-US"/>
                        <a:t>10</a:t>
                      </a:r>
                      <a:endParaRPr/>
                    </a:p>
                  </a:txBody>
                  <a:tcPr marL="91425" marR="91425" marT="91425" marB="91425"/>
                </a:tc>
                <a:tc>
                  <a:txBody>
                    <a:bodyPr/>
                    <a:lstStyle/>
                    <a:p>
                      <a:pPr marL="0" lvl="0" indent="0" algn="l" rtl="0">
                        <a:spcBef>
                          <a:spcPts val="0"/>
                        </a:spcBef>
                        <a:spcAft>
                          <a:spcPts val="0"/>
                        </a:spcAft>
                        <a:buNone/>
                      </a:pPr>
                      <a:r>
                        <a:rPr lang="en-US"/>
                        <a:t>1,2,3,4,5,6,7,8,9,10</a:t>
                      </a:r>
                      <a:endParaRPr/>
                    </a:p>
                  </a:txBody>
                  <a:tcPr marL="91425" marR="91425" marT="91425" marB="91425"/>
                </a:tc>
                <a:extLst>
                  <a:ext uri="{0D108BD9-81ED-4DB2-BD59-A6C34878D82A}">
                    <a16:rowId xmlns:a16="http://schemas.microsoft.com/office/drawing/2014/main" val="10005"/>
                  </a:ext>
                </a:extLst>
              </a:tr>
              <a:tr h="449580">
                <a:tc>
                  <a:txBody>
                    <a:bodyPr/>
                    <a:lstStyle/>
                    <a:p>
                      <a:pPr marL="0" lvl="0" indent="0" algn="l" rtl="0">
                        <a:spcBef>
                          <a:spcPts val="0"/>
                        </a:spcBef>
                        <a:spcAft>
                          <a:spcPts val="0"/>
                        </a:spcAft>
                        <a:buNone/>
                      </a:pPr>
                      <a:r>
                        <a:rPr lang="en-US"/>
                        <a:t>12</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1,5,7,11</a:t>
                      </a:r>
                      <a:endParaRPr/>
                    </a:p>
                  </a:txBody>
                  <a:tcPr marL="91425" marR="91425" marT="91425" marB="91425"/>
                </a:tc>
                <a:extLst>
                  <a:ext uri="{0D108BD9-81ED-4DB2-BD59-A6C34878D82A}">
                    <a16:rowId xmlns:a16="http://schemas.microsoft.com/office/drawing/2014/main" val="10006"/>
                  </a:ext>
                </a:extLst>
              </a:tr>
              <a:tr h="449580">
                <a:tc>
                  <a:txBody>
                    <a:bodyPr/>
                    <a:lstStyle/>
                    <a:p>
                      <a:pPr marL="0" lvl="0" indent="0" algn="l" rtl="0">
                        <a:spcBef>
                          <a:spcPts val="0"/>
                        </a:spcBef>
                        <a:spcAft>
                          <a:spcPts val="0"/>
                        </a:spcAft>
                        <a:buNone/>
                      </a:pPr>
                      <a:r>
                        <a:rPr lang="en-US"/>
                        <a:t>13</a:t>
                      </a:r>
                      <a:endParaRPr/>
                    </a:p>
                  </a:txBody>
                  <a:tcPr marL="91425" marR="91425" marT="91425" marB="91425"/>
                </a:tc>
                <a:tc>
                  <a:txBody>
                    <a:bodyPr/>
                    <a:lstStyle/>
                    <a:p>
                      <a:pPr marL="0" lvl="0" indent="0" algn="r" rtl="0">
                        <a:lnSpc>
                          <a:spcPct val="115000"/>
                        </a:lnSpc>
                        <a:spcBef>
                          <a:spcPts val="0"/>
                        </a:spcBef>
                        <a:spcAft>
                          <a:spcPts val="0"/>
                        </a:spcAft>
                        <a:buNone/>
                      </a:pPr>
                      <a:r>
                        <a:rPr lang="en-US"/>
                        <a:t>12</a:t>
                      </a:r>
                      <a:endParaRPr/>
                    </a:p>
                  </a:txBody>
                  <a:tcPr marL="91425" marR="91425" marT="91425" marB="91425"/>
                </a:tc>
                <a:tc>
                  <a:txBody>
                    <a:bodyPr/>
                    <a:lstStyle/>
                    <a:p>
                      <a:pPr marL="0" lvl="0" indent="0" algn="l" rtl="0">
                        <a:spcBef>
                          <a:spcPts val="0"/>
                        </a:spcBef>
                        <a:spcAft>
                          <a:spcPts val="0"/>
                        </a:spcAft>
                        <a:buNone/>
                      </a:pPr>
                      <a:r>
                        <a:rPr lang="en-US"/>
                        <a:t>1,2,3,4,5,6,7,8,9,10,11,12</a:t>
                      </a:r>
                      <a:endParaRPr/>
                    </a:p>
                  </a:txBody>
                  <a:tcPr marL="91425" marR="91425" marT="91425" marB="91425"/>
                </a:tc>
                <a:extLst>
                  <a:ext uri="{0D108BD9-81ED-4DB2-BD59-A6C34878D82A}">
                    <a16:rowId xmlns:a16="http://schemas.microsoft.com/office/drawing/2014/main" val="10007"/>
                  </a:ext>
                </a:extLst>
              </a:tr>
              <a:tr h="449580">
                <a:tc>
                  <a:txBody>
                    <a:bodyPr/>
                    <a:lstStyle/>
                    <a:p>
                      <a:pPr marL="0" lvl="0" indent="0" algn="l" rtl="0">
                        <a:spcBef>
                          <a:spcPts val="0"/>
                        </a:spcBef>
                        <a:spcAft>
                          <a:spcPts val="0"/>
                        </a:spcAft>
                        <a:buNone/>
                      </a:pPr>
                      <a:r>
                        <a:rPr lang="en-US"/>
                        <a:t>14</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1,3,5,9,11,13</a:t>
                      </a:r>
                      <a:endParaRPr/>
                    </a:p>
                  </a:txBody>
                  <a:tcPr marL="91425" marR="91425" marT="91425" marB="91425"/>
                </a:tc>
                <a:extLst>
                  <a:ext uri="{0D108BD9-81ED-4DB2-BD59-A6C34878D82A}">
                    <a16:rowId xmlns:a16="http://schemas.microsoft.com/office/drawing/2014/main" val="10008"/>
                  </a:ext>
                </a:extLst>
              </a:tr>
              <a:tr h="449580">
                <a:tc>
                  <a:txBody>
                    <a:bodyPr/>
                    <a:lstStyle/>
                    <a:p>
                      <a:pPr marL="0" lvl="0" indent="0" algn="l" rtl="0">
                        <a:spcBef>
                          <a:spcPts val="0"/>
                        </a:spcBef>
                        <a:spcAft>
                          <a:spcPts val="0"/>
                        </a:spcAft>
                        <a:buNone/>
                      </a:pPr>
                      <a:r>
                        <a:rPr lang="en-US" dirty="0"/>
                        <a:t>15</a:t>
                      </a:r>
                      <a:endParaRPr dirty="0"/>
                    </a:p>
                  </a:txBody>
                  <a:tcPr marL="91425" marR="91425" marT="91425" marB="91425"/>
                </a:tc>
                <a:tc>
                  <a:txBody>
                    <a:bodyPr/>
                    <a:lstStyle/>
                    <a:p>
                      <a:pPr marL="0" lvl="0" indent="0" algn="r" rtl="0">
                        <a:lnSpc>
                          <a:spcPct val="115000"/>
                        </a:lnSpc>
                        <a:spcBef>
                          <a:spcPts val="0"/>
                        </a:spcBef>
                        <a:spcAft>
                          <a:spcPts val="0"/>
                        </a:spcAft>
                        <a:buNone/>
                      </a:pPr>
                      <a:r>
                        <a:rPr lang="en-US"/>
                        <a:t>8</a:t>
                      </a:r>
                      <a:endParaRPr/>
                    </a:p>
                  </a:txBody>
                  <a:tcPr marL="91425" marR="91425" marT="91425" marB="91425"/>
                </a:tc>
                <a:tc>
                  <a:txBody>
                    <a:bodyPr/>
                    <a:lstStyle/>
                    <a:p>
                      <a:pPr marL="0" lvl="0" indent="0" algn="l" rtl="0">
                        <a:spcBef>
                          <a:spcPts val="0"/>
                        </a:spcBef>
                        <a:spcAft>
                          <a:spcPts val="0"/>
                        </a:spcAft>
                        <a:buNone/>
                      </a:pPr>
                      <a:r>
                        <a:rPr lang="en-US" dirty="0"/>
                        <a:t>1,2,4,7,8,11,13,14</a:t>
                      </a: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68" name="Google Shape;268;p3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Can you find some relationships between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and φ(</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One thing you may have noticed is that: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b="1">
                <a:highlight>
                  <a:srgbClr val="FFFFFF"/>
                </a:highlight>
                <a:latin typeface="Times New Roman"/>
                <a:ea typeface="Times New Roman"/>
                <a:cs typeface="Times New Roman"/>
                <a:sym typeface="Times New Roman"/>
              </a:rPr>
              <a:t>when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is a prime number</a:t>
            </a:r>
            <a:r>
              <a:rPr lang="en-US" sz="1350">
                <a:highlight>
                  <a:srgbClr val="FFFFFF"/>
                </a:highlight>
                <a:latin typeface="Times New Roman"/>
                <a:ea typeface="Times New Roman"/>
                <a:cs typeface="Times New Roman"/>
                <a:sym typeface="Times New Roman"/>
              </a:rPr>
              <a:t> (e.g. 2, 3, 5, 7, 11, 13), </a:t>
            </a:r>
            <a:r>
              <a:rPr lang="en-US" sz="1350" b="1">
                <a:highlight>
                  <a:srgbClr val="FFFFFF"/>
                </a:highlight>
                <a:latin typeface="Times New Roman"/>
                <a:ea typeface="Times New Roman"/>
                <a:cs typeface="Times New Roman"/>
                <a:sym typeface="Times New Roman"/>
              </a:rPr>
              <a:t>φ(</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-1</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But how about the composite numbers? You may also have noticed that, for example, 15 = 3*5 and φ(</a:t>
            </a:r>
            <a:r>
              <a:rPr lang="en-US" sz="1350" i="1">
                <a:highlight>
                  <a:srgbClr val="FFFFFF"/>
                </a:highlight>
                <a:latin typeface="Times New Roman"/>
                <a:ea typeface="Times New Roman"/>
                <a:cs typeface="Times New Roman"/>
                <a:sym typeface="Times New Roman"/>
              </a:rPr>
              <a:t>15</a:t>
            </a:r>
            <a:r>
              <a:rPr lang="en-US" sz="1350">
                <a:highlight>
                  <a:srgbClr val="FFFFFF"/>
                </a:highlight>
                <a:latin typeface="Times New Roman"/>
                <a:ea typeface="Times New Roman"/>
                <a:cs typeface="Times New Roman"/>
                <a:sym typeface="Times New Roman"/>
              </a:rPr>
              <a:t>) = φ(</a:t>
            </a:r>
            <a:r>
              <a:rPr lang="en-US" sz="1350" i="1">
                <a:highlight>
                  <a:srgbClr val="FFFFFF"/>
                </a:highlight>
                <a:latin typeface="Times New Roman"/>
                <a:ea typeface="Times New Roman"/>
                <a:cs typeface="Times New Roman"/>
                <a:sym typeface="Times New Roman"/>
              </a:rPr>
              <a:t>3</a:t>
            </a:r>
            <a:r>
              <a:rPr lang="en-US" sz="1350">
                <a:highlight>
                  <a:srgbClr val="FFFFFF"/>
                </a:highlight>
                <a:latin typeface="Times New Roman"/>
                <a:ea typeface="Times New Roman"/>
                <a:cs typeface="Times New Roman"/>
                <a:sym typeface="Times New Roman"/>
              </a:rPr>
              <a:t>)*φ(</a:t>
            </a:r>
            <a:r>
              <a:rPr lang="en-US" sz="1350" i="1">
                <a:highlight>
                  <a:srgbClr val="FFFFFF"/>
                </a:highlight>
                <a:latin typeface="Times New Roman"/>
                <a:ea typeface="Times New Roman"/>
                <a:cs typeface="Times New Roman"/>
                <a:sym typeface="Times New Roman"/>
              </a:rPr>
              <a:t>5</a:t>
            </a:r>
            <a:r>
              <a:rPr lang="en-US" sz="1350">
                <a:highlight>
                  <a:srgbClr val="FFFFFF"/>
                </a:highlight>
                <a:latin typeface="Times New Roman"/>
                <a:ea typeface="Times New Roman"/>
                <a:cs typeface="Times New Roman"/>
                <a:sym typeface="Times New Roman"/>
              </a:rPr>
              <a:t>) = 2*4 = 8. This is also true for 14,12,10 and 6. However, it does not hold for 4, 8, 9. For example, 9 = 3*3 , but φ(</a:t>
            </a:r>
            <a:r>
              <a:rPr lang="en-US" sz="1350" i="1">
                <a:highlight>
                  <a:srgbClr val="FFFFFF"/>
                </a:highlight>
                <a:latin typeface="Times New Roman"/>
                <a:ea typeface="Times New Roman"/>
                <a:cs typeface="Times New Roman"/>
                <a:sym typeface="Times New Roman"/>
              </a:rPr>
              <a:t>9</a:t>
            </a:r>
            <a:r>
              <a:rPr lang="en-US" sz="1350">
                <a:highlight>
                  <a:srgbClr val="FFFFFF"/>
                </a:highlight>
                <a:latin typeface="Times New Roman"/>
                <a:ea typeface="Times New Roman"/>
                <a:cs typeface="Times New Roman"/>
                <a:sym typeface="Times New Roman"/>
              </a:rPr>
              <a:t>) = 6 ≠ φ(3)*φ(</a:t>
            </a:r>
            <a:r>
              <a:rPr lang="en-US" sz="1350" i="1">
                <a:highlight>
                  <a:srgbClr val="FFFFFF"/>
                </a:highlight>
                <a:latin typeface="Times New Roman"/>
                <a:ea typeface="Times New Roman"/>
                <a:cs typeface="Times New Roman"/>
                <a:sym typeface="Times New Roman"/>
              </a:rPr>
              <a:t>3</a:t>
            </a:r>
            <a:r>
              <a:rPr lang="en-US" sz="1350">
                <a:highlight>
                  <a:srgbClr val="FFFFFF"/>
                </a:highlight>
                <a:latin typeface="Times New Roman"/>
                <a:ea typeface="Times New Roman"/>
                <a:cs typeface="Times New Roman"/>
                <a:sym typeface="Times New Roman"/>
              </a:rPr>
              <a:t>) = 2*2 =4. In fact, this multiplicative relationship is conditional:</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b="1">
                <a:highlight>
                  <a:srgbClr val="FFFFFF"/>
                </a:highlight>
                <a:latin typeface="Times New Roman"/>
                <a:ea typeface="Times New Roman"/>
                <a:cs typeface="Times New Roman"/>
                <a:sym typeface="Times New Roman"/>
              </a:rPr>
              <a:t>when </a:t>
            </a:r>
            <a:r>
              <a:rPr lang="en-US" sz="1350" b="1" i="1">
                <a:highlight>
                  <a:srgbClr val="FFFFFF"/>
                </a:highlight>
                <a:latin typeface="Times New Roman"/>
                <a:ea typeface="Times New Roman"/>
                <a:cs typeface="Times New Roman"/>
                <a:sym typeface="Times New Roman"/>
              </a:rPr>
              <a:t>m</a:t>
            </a:r>
            <a:r>
              <a:rPr lang="en-US" sz="1350" b="1">
                <a:highlight>
                  <a:srgbClr val="FFFFFF"/>
                </a:highlight>
                <a:latin typeface="Times New Roman"/>
                <a:ea typeface="Times New Roman"/>
                <a:cs typeface="Times New Roman"/>
                <a:sym typeface="Times New Roman"/>
              </a:rPr>
              <a:t> and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are coprime, φ(</a:t>
            </a:r>
            <a:r>
              <a:rPr lang="en-US" sz="1350" b="1" i="1">
                <a:highlight>
                  <a:srgbClr val="FFFFFF"/>
                </a:highlight>
                <a:latin typeface="Times New Roman"/>
                <a:ea typeface="Times New Roman"/>
                <a:cs typeface="Times New Roman"/>
                <a:sym typeface="Times New Roman"/>
              </a:rPr>
              <a:t>m*n</a:t>
            </a:r>
            <a:r>
              <a:rPr lang="en-US" sz="1350" b="1">
                <a:highlight>
                  <a:srgbClr val="FFFFFF"/>
                </a:highlight>
                <a:latin typeface="Times New Roman"/>
                <a:ea typeface="Times New Roman"/>
                <a:cs typeface="Times New Roman"/>
                <a:sym typeface="Times New Roman"/>
              </a:rPr>
              <a:t>) = φ(</a:t>
            </a:r>
            <a:r>
              <a:rPr lang="en-US" sz="1350" b="1" i="1">
                <a:highlight>
                  <a:srgbClr val="FFFFFF"/>
                </a:highlight>
                <a:latin typeface="Times New Roman"/>
                <a:ea typeface="Times New Roman"/>
                <a:cs typeface="Times New Roman"/>
                <a:sym typeface="Times New Roman"/>
              </a:rPr>
              <a:t>m</a:t>
            </a:r>
            <a:r>
              <a:rPr lang="en-US" sz="1350" b="1">
                <a:highlight>
                  <a:srgbClr val="FFFFFF"/>
                </a:highlight>
                <a:latin typeface="Times New Roman"/>
                <a:ea typeface="Times New Roman"/>
                <a:cs typeface="Times New Roman"/>
                <a:sym typeface="Times New Roman"/>
              </a:rPr>
              <a:t>)*φ(</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The general formula to compute φ(n) is the following:</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a:t>
            </a:r>
            <a:r>
              <a:rPr lang="en-US" sz="1350" b="1">
                <a:highlight>
                  <a:srgbClr val="FFFFFF"/>
                </a:highlight>
                <a:latin typeface="Times New Roman"/>
                <a:ea typeface="Times New Roman"/>
                <a:cs typeface="Times New Roman"/>
                <a:sym typeface="Times New Roman"/>
              </a:rPr>
              <a:t>f the prime factorisation of n is given by n =p</a:t>
            </a:r>
            <a:r>
              <a:rPr lang="en-US" sz="1350" b="1" baseline="-25000">
                <a:highlight>
                  <a:srgbClr val="FFFFFF"/>
                </a:highlight>
                <a:latin typeface="Times New Roman"/>
                <a:ea typeface="Times New Roman"/>
                <a:cs typeface="Times New Roman"/>
                <a:sym typeface="Times New Roman"/>
              </a:rPr>
              <a:t>1</a:t>
            </a:r>
            <a:r>
              <a:rPr lang="en-US" sz="1350" b="1" baseline="30000">
                <a:highlight>
                  <a:srgbClr val="FFFFFF"/>
                </a:highlight>
                <a:latin typeface="Times New Roman"/>
                <a:ea typeface="Times New Roman"/>
                <a:cs typeface="Times New Roman"/>
                <a:sym typeface="Times New Roman"/>
              </a:rPr>
              <a:t>e</a:t>
            </a:r>
            <a:r>
              <a:rPr lang="en-US" sz="1350" b="1" baseline="-25000">
                <a:highlight>
                  <a:srgbClr val="FFFFFF"/>
                </a:highlight>
                <a:latin typeface="Times New Roman"/>
                <a:ea typeface="Times New Roman"/>
                <a:cs typeface="Times New Roman"/>
                <a:sym typeface="Times New Roman"/>
              </a:rPr>
              <a:t>1</a:t>
            </a:r>
            <a:r>
              <a:rPr lang="en-US" sz="1350" b="1">
                <a:highlight>
                  <a:srgbClr val="FFFFFF"/>
                </a:highlight>
                <a:latin typeface="Times New Roman"/>
                <a:ea typeface="Times New Roman"/>
                <a:cs typeface="Times New Roman"/>
                <a:sym typeface="Times New Roman"/>
              </a:rPr>
              <a:t>*...*p</a:t>
            </a:r>
            <a:r>
              <a:rPr lang="en-US" sz="1350" b="1" baseline="-25000">
                <a:highlight>
                  <a:srgbClr val="FFFFFF"/>
                </a:highlight>
                <a:latin typeface="Times New Roman"/>
                <a:ea typeface="Times New Roman"/>
                <a:cs typeface="Times New Roman"/>
                <a:sym typeface="Times New Roman"/>
              </a:rPr>
              <a:t>n</a:t>
            </a:r>
            <a:r>
              <a:rPr lang="en-US" sz="1350" b="1" baseline="30000">
                <a:highlight>
                  <a:srgbClr val="FFFFFF"/>
                </a:highlight>
                <a:latin typeface="Times New Roman"/>
                <a:ea typeface="Times New Roman"/>
                <a:cs typeface="Times New Roman"/>
                <a:sym typeface="Times New Roman"/>
              </a:rPr>
              <a:t>e</a:t>
            </a:r>
            <a:r>
              <a:rPr lang="en-US" sz="1350" b="1" baseline="-25000">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then φ(n) = n *(1 - 1/p</a:t>
            </a:r>
            <a:r>
              <a:rPr lang="en-US" sz="1350" b="1" baseline="-25000">
                <a:highlight>
                  <a:srgbClr val="FFFFFF"/>
                </a:highlight>
                <a:latin typeface="Times New Roman"/>
                <a:ea typeface="Times New Roman"/>
                <a:cs typeface="Times New Roman"/>
                <a:sym typeface="Times New Roman"/>
              </a:rPr>
              <a:t>1</a:t>
            </a:r>
            <a:r>
              <a:rPr lang="en-US" sz="1350" b="1">
                <a:highlight>
                  <a:srgbClr val="FFFFFF"/>
                </a:highlight>
                <a:latin typeface="Times New Roman"/>
                <a:ea typeface="Times New Roman"/>
                <a:cs typeface="Times New Roman"/>
                <a:sym typeface="Times New Roman"/>
              </a:rPr>
              <a:t>)* ... (1 - 1/p</a:t>
            </a:r>
            <a:r>
              <a:rPr lang="en-US" sz="1350" b="1" baseline="-25000">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For example:</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1200"/>
              </a:spcBef>
              <a:spcAft>
                <a:spcPts val="0"/>
              </a:spcAft>
              <a:buSzPts val="1100"/>
              <a:buChar char="●"/>
            </a:pPr>
            <a:r>
              <a:rPr lang="en-US" sz="1350">
                <a:highlight>
                  <a:srgbClr val="FFFFFF"/>
                </a:highlight>
                <a:latin typeface="Times New Roman"/>
                <a:ea typeface="Times New Roman"/>
                <a:cs typeface="Times New Roman"/>
                <a:sym typeface="Times New Roman"/>
              </a:rPr>
              <a:t>9 = 3</a:t>
            </a:r>
            <a:r>
              <a:rPr lang="en-US" sz="1350" baseline="30000">
                <a:highlight>
                  <a:srgbClr val="FFFFFF"/>
                </a:highlight>
                <a:latin typeface="Times New Roman"/>
                <a:ea typeface="Times New Roman"/>
                <a:cs typeface="Times New Roman"/>
                <a:sym typeface="Times New Roman"/>
              </a:rPr>
              <a:t>2</a:t>
            </a:r>
            <a:r>
              <a:rPr lang="en-US" sz="1350">
                <a:highlight>
                  <a:srgbClr val="FFFFFF"/>
                </a:highlight>
                <a:latin typeface="Times New Roman"/>
                <a:ea typeface="Times New Roman"/>
                <a:cs typeface="Times New Roman"/>
                <a:sym typeface="Times New Roman"/>
              </a:rPr>
              <a:t>, φ(</a:t>
            </a:r>
            <a:r>
              <a:rPr lang="en-US" sz="1350" i="1">
                <a:highlight>
                  <a:srgbClr val="FFFFFF"/>
                </a:highlight>
                <a:latin typeface="Times New Roman"/>
                <a:ea typeface="Times New Roman"/>
                <a:cs typeface="Times New Roman"/>
                <a:sym typeface="Times New Roman"/>
              </a:rPr>
              <a:t>9</a:t>
            </a:r>
            <a:r>
              <a:rPr lang="en-US" sz="1350">
                <a:highlight>
                  <a:srgbClr val="FFFFFF"/>
                </a:highlight>
                <a:latin typeface="Times New Roman"/>
                <a:ea typeface="Times New Roman"/>
                <a:cs typeface="Times New Roman"/>
                <a:sym typeface="Times New Roman"/>
              </a:rPr>
              <a:t>) = 9* (1-1/3) = 6</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4 =2</a:t>
            </a:r>
            <a:r>
              <a:rPr lang="en-US" sz="1350" baseline="30000">
                <a:highlight>
                  <a:srgbClr val="FFFFFF"/>
                </a:highlight>
                <a:latin typeface="Times New Roman"/>
                <a:ea typeface="Times New Roman"/>
                <a:cs typeface="Times New Roman"/>
                <a:sym typeface="Times New Roman"/>
              </a:rPr>
              <a:t>2</a:t>
            </a:r>
            <a:r>
              <a:rPr lang="en-US" sz="1350">
                <a:highlight>
                  <a:srgbClr val="FFFFFF"/>
                </a:highlight>
                <a:latin typeface="Times New Roman"/>
                <a:ea typeface="Times New Roman"/>
                <a:cs typeface="Times New Roman"/>
                <a:sym typeface="Times New Roman"/>
              </a:rPr>
              <a:t>, φ(</a:t>
            </a:r>
            <a:r>
              <a:rPr lang="en-US" sz="1350" i="1">
                <a:highlight>
                  <a:srgbClr val="FFFFFF"/>
                </a:highlight>
                <a:latin typeface="Times New Roman"/>
                <a:ea typeface="Times New Roman"/>
                <a:cs typeface="Times New Roman"/>
                <a:sym typeface="Times New Roman"/>
              </a:rPr>
              <a:t>4</a:t>
            </a:r>
            <a:r>
              <a:rPr lang="en-US" sz="1350">
                <a:highlight>
                  <a:srgbClr val="FFFFFF"/>
                </a:highlight>
                <a:latin typeface="Times New Roman"/>
                <a:ea typeface="Times New Roman"/>
                <a:cs typeface="Times New Roman"/>
                <a:sym typeface="Times New Roman"/>
              </a:rPr>
              <a:t>) = 4* (1-1/2) = 2</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15 = 3*5, φ(</a:t>
            </a:r>
            <a:r>
              <a:rPr lang="en-US" sz="1350" i="1">
                <a:highlight>
                  <a:srgbClr val="FFFFFF"/>
                </a:highlight>
                <a:latin typeface="Times New Roman"/>
                <a:ea typeface="Times New Roman"/>
                <a:cs typeface="Times New Roman"/>
                <a:sym typeface="Times New Roman"/>
              </a:rPr>
              <a:t>15</a:t>
            </a:r>
            <a:r>
              <a:rPr lang="en-US" sz="1350">
                <a:highlight>
                  <a:srgbClr val="FFFFFF"/>
                </a:highlight>
                <a:latin typeface="Times New Roman"/>
                <a:ea typeface="Times New Roman"/>
                <a:cs typeface="Times New Roman"/>
                <a:sym typeface="Times New Roman"/>
              </a:rPr>
              <a:t>) = 15* (1-1/3)*(1-1/5) = 15*(2/3)*(4/5) =8</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75" name="Google Shape;275;p3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Euler’s theorem generalises Fermat’s theorem to the case where the modulus is not prime. It says that: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 n are coprime,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where φ(n) is the Euler's totient function.</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Let's see some examples:</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1200"/>
              </a:spcBef>
              <a:spcAft>
                <a:spcPts val="0"/>
              </a:spcAft>
              <a:buSzPts val="1100"/>
              <a:buChar char="●"/>
            </a:pPr>
            <a:r>
              <a:rPr lang="en-US" sz="1350">
                <a:highlight>
                  <a:srgbClr val="FFFFFF"/>
                </a:highlight>
                <a:latin typeface="Times New Roman"/>
                <a:ea typeface="Times New Roman"/>
                <a:cs typeface="Times New Roman"/>
                <a:sym typeface="Times New Roman"/>
              </a:rPr>
              <a:t>165 = 15*11, φ(165) = φ(15)*φ(11) = 80. 8</a:t>
            </a:r>
            <a:r>
              <a:rPr lang="en-US" sz="1350" baseline="30000">
                <a:highlight>
                  <a:srgbClr val="FFFFFF"/>
                </a:highlight>
                <a:latin typeface="Times New Roman"/>
                <a:ea typeface="Times New Roman"/>
                <a:cs typeface="Times New Roman"/>
                <a:sym typeface="Times New Roman"/>
              </a:rPr>
              <a:t>80</a:t>
            </a:r>
            <a:r>
              <a:rPr lang="en-US" sz="1350">
                <a:highlight>
                  <a:srgbClr val="FFFFFF"/>
                </a:highlight>
                <a:latin typeface="Times New Roman"/>
                <a:ea typeface="Times New Roman"/>
                <a:cs typeface="Times New Roman"/>
                <a:sym typeface="Times New Roman"/>
              </a:rPr>
              <a:t> ≡ 1 mod 165</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1716 = 11*12*13, φ(1716) = φ(11)*φ(12)*φ(13) = 480. 7</a:t>
            </a:r>
            <a:r>
              <a:rPr lang="en-US" sz="1350" baseline="30000">
                <a:highlight>
                  <a:srgbClr val="FFFFFF"/>
                </a:highlight>
                <a:latin typeface="Times New Roman"/>
                <a:ea typeface="Times New Roman"/>
                <a:cs typeface="Times New Roman"/>
                <a:sym typeface="Times New Roman"/>
              </a:rPr>
              <a:t>480</a:t>
            </a:r>
            <a:r>
              <a:rPr lang="en-US" sz="1350">
                <a:highlight>
                  <a:srgbClr val="FFFFFF"/>
                </a:highlight>
                <a:latin typeface="Times New Roman"/>
                <a:ea typeface="Times New Roman"/>
                <a:cs typeface="Times New Roman"/>
                <a:sym typeface="Times New Roman"/>
              </a:rPr>
              <a:t> ≡ 1 mod 1716</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φ(13) = 12, 9</a:t>
            </a:r>
            <a:r>
              <a:rPr lang="en-US" sz="1350" baseline="30000">
                <a:highlight>
                  <a:srgbClr val="FFFFFF"/>
                </a:highlight>
                <a:latin typeface="Times New Roman"/>
                <a:ea typeface="Times New Roman"/>
                <a:cs typeface="Times New Roman"/>
                <a:sym typeface="Times New Roman"/>
              </a:rPr>
              <a:t>12</a:t>
            </a:r>
            <a:r>
              <a:rPr lang="en-US" sz="1350">
                <a:highlight>
                  <a:srgbClr val="FFFFFF"/>
                </a:highlight>
                <a:latin typeface="Times New Roman"/>
                <a:ea typeface="Times New Roman"/>
                <a:cs typeface="Times New Roman"/>
                <a:sym typeface="Times New Roman"/>
              </a:rPr>
              <a:t> ≡ 1 mod 13</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We can see that Fermat's little theorem is a special case of Euler's Theorem: for any prime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φ(n) =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-1 and any number a 0&lt; a &lt;n is coprime to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From Euler's Theorem, we can easily get several useful corollaries. First: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t>
            </a:r>
            <a:r>
              <a:rPr lang="en-US" sz="1350" i="1">
                <a:highlight>
                  <a:srgbClr val="FFFFFF"/>
                </a:highlight>
                <a:latin typeface="Times New Roman"/>
                <a:ea typeface="Times New Roman"/>
                <a:cs typeface="Times New Roman"/>
                <a:sym typeface="Times New Roman"/>
              </a:rPr>
              <a:t>a, n</a:t>
            </a:r>
            <a:r>
              <a:rPr lang="en-US" sz="1350">
                <a:highlight>
                  <a:srgbClr val="FFFFFF"/>
                </a:highlight>
                <a:latin typeface="Times New Roman"/>
                <a:ea typeface="Times New Roman"/>
                <a:cs typeface="Times New Roman"/>
                <a:sym typeface="Times New Roman"/>
              </a:rPr>
              <a:t> are coprime,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This is because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and </a:t>
            </a:r>
            <a:r>
              <a:rPr lang="en-US" sz="1350" i="1">
                <a:highlight>
                  <a:srgbClr val="FFFFFF"/>
                </a:highlight>
                <a:latin typeface="Times New Roman"/>
                <a:ea typeface="Times New Roman"/>
                <a:cs typeface="Times New Roman"/>
                <a:sym typeface="Times New Roman"/>
              </a:rPr>
              <a:t>a ≡ a </a:t>
            </a:r>
            <a:r>
              <a:rPr lang="en-US" sz="1350">
                <a:highlight>
                  <a:srgbClr val="FFFFFF"/>
                </a:highlight>
                <a:latin typeface="Times New Roman"/>
                <a:ea typeface="Times New Roman"/>
                <a:cs typeface="Times New Roman"/>
                <a:sym typeface="Times New Roman"/>
              </a:rPr>
              <a:t>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so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From here, we can go even further:</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t>
            </a:r>
            <a:r>
              <a:rPr lang="en-US" sz="1350" i="1">
                <a:highlight>
                  <a:srgbClr val="FFFFFF"/>
                </a:highlight>
                <a:latin typeface="Times New Roman"/>
                <a:ea typeface="Times New Roman"/>
                <a:cs typeface="Times New Roman"/>
                <a:sym typeface="Times New Roman"/>
              </a:rPr>
              <a:t>a, n</a:t>
            </a:r>
            <a:r>
              <a:rPr lang="en-US" sz="1350">
                <a:highlight>
                  <a:srgbClr val="FFFFFF"/>
                </a:highlight>
                <a:latin typeface="Times New Roman"/>
                <a:ea typeface="Times New Roman"/>
                <a:cs typeface="Times New Roman"/>
                <a:sym typeface="Times New Roman"/>
              </a:rPr>
              <a:t> are coprime, b ≡ 1 mod φ(n),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b</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82" name="Google Shape;282;p3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b ≡ 1 mod φ(n), then it can be written as </a:t>
            </a:r>
            <a:r>
              <a:rPr lang="en-US" sz="1350" i="1">
                <a:highlight>
                  <a:srgbClr val="FFFFFF"/>
                </a:highlight>
                <a:latin typeface="Times New Roman"/>
                <a:ea typeface="Times New Roman"/>
                <a:cs typeface="Times New Roman"/>
                <a:sym typeface="Times New Roman"/>
              </a:rPr>
              <a:t>b = k*φ(n)</a:t>
            </a:r>
            <a:r>
              <a:rPr lang="en-US" sz="1350">
                <a:highlight>
                  <a:srgbClr val="FFFFFF"/>
                </a:highlight>
                <a:latin typeface="Times New Roman"/>
                <a:ea typeface="Times New Roman"/>
                <a:cs typeface="Times New Roman"/>
                <a:sym typeface="Times New Roman"/>
              </a:rPr>
              <a:t>+1 for some </a:t>
            </a:r>
            <a:r>
              <a:rPr lang="en-US" sz="1350" i="1">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b</a:t>
            </a:r>
            <a:r>
              <a:rPr lang="en-US" sz="1350">
                <a:highlight>
                  <a:srgbClr val="FFFFFF"/>
                </a:highlight>
                <a:latin typeface="Times New Roman"/>
                <a:ea typeface="Times New Roman"/>
                <a:cs typeface="Times New Roman"/>
                <a:sym typeface="Times New Roman"/>
              </a:rPr>
              <a:t> = a</a:t>
            </a:r>
            <a:r>
              <a:rPr lang="en-US" sz="1350" baseline="30000">
                <a:highlight>
                  <a:srgbClr val="FFFFFF"/>
                </a:highlight>
                <a:latin typeface="Times New Roman"/>
                <a:ea typeface="Times New Roman"/>
                <a:cs typeface="Times New Roman"/>
                <a:sym typeface="Times New Roman"/>
              </a:rPr>
              <a:t>k*φ(n)+1</a:t>
            </a:r>
            <a:r>
              <a:rPr lang="en-US" sz="1350">
                <a:highlight>
                  <a:srgbClr val="FFFFFF"/>
                </a:highlight>
                <a:latin typeface="Times New Roman"/>
                <a:ea typeface="Times New Roman"/>
                <a:cs typeface="Times New Roman"/>
                <a:sym typeface="Times New Roman"/>
              </a:rPr>
              <a:t> = (a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*a. Since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 1</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Then (a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*a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 </a:t>
            </a:r>
            <a:r>
              <a:rPr lang="en-US" sz="1350">
                <a:highlight>
                  <a:srgbClr val="FFFFFF"/>
                </a:highlight>
                <a:latin typeface="Times New Roman"/>
                <a:ea typeface="Times New Roman"/>
                <a:cs typeface="Times New Roman"/>
                <a:sym typeface="Times New Roman"/>
              </a:rPr>
              <a:t>This is why RSA works.</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b="0" dirty="0">
                <a:solidFill>
                  <a:schemeClr val="tx1"/>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highlight>
                  <a:srgbClr val="FFFFFF"/>
                </a:highlight>
                <a:latin typeface="Georgia"/>
                <a:ea typeface="Georgia"/>
                <a:cs typeface="Georgia"/>
                <a:sym typeface="Georgia"/>
              </a:rPr>
              <a:t>Fermat’s theorem</a:t>
            </a:r>
            <a:endParaRPr dirty="0"/>
          </a:p>
        </p:txBody>
      </p:sp>
      <p:sp>
        <p:nvSpPr>
          <p:cNvPr id="124" name="Google Shape;124;p1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500" b="1" dirty="0">
                <a:highlight>
                  <a:srgbClr val="FFFFFF"/>
                </a:highlight>
                <a:latin typeface="Georgia"/>
                <a:ea typeface="Georgia"/>
                <a:cs typeface="Georgia"/>
                <a:sym typeface="Georgia"/>
              </a:rPr>
              <a:t>Fermat’s theorem</a:t>
            </a:r>
            <a:r>
              <a:rPr lang="en-US" sz="1500" dirty="0">
                <a:highlight>
                  <a:srgbClr val="FFFFFF"/>
                </a:highlight>
                <a:latin typeface="Georgia"/>
                <a:ea typeface="Georgia"/>
                <a:cs typeface="Georgia"/>
                <a:sym typeface="Georgia"/>
              </a:rPr>
              <a:t>, also known as </a:t>
            </a:r>
            <a:r>
              <a:rPr lang="en-US" sz="1500" b="1" dirty="0">
                <a:highlight>
                  <a:srgbClr val="FFFFFF"/>
                </a:highlight>
                <a:latin typeface="Georgia"/>
                <a:ea typeface="Georgia"/>
                <a:cs typeface="Georgia"/>
                <a:sym typeface="Georgia"/>
              </a:rPr>
              <a:t>Fermat’s little theorem</a:t>
            </a:r>
            <a:r>
              <a:rPr lang="en-US" sz="1500" dirty="0">
                <a:highlight>
                  <a:srgbClr val="FFFFFF"/>
                </a:highlight>
                <a:latin typeface="Georgia"/>
                <a:ea typeface="Georgia"/>
                <a:cs typeface="Georgia"/>
                <a:sym typeface="Georgia"/>
              </a:rPr>
              <a:t> and </a:t>
            </a:r>
            <a:r>
              <a:rPr lang="en-US" sz="1500" b="1" dirty="0">
                <a:highlight>
                  <a:srgbClr val="FFFFFF"/>
                </a:highlight>
                <a:latin typeface="Georgia"/>
                <a:ea typeface="Georgia"/>
                <a:cs typeface="Georgia"/>
                <a:sym typeface="Georgia"/>
              </a:rPr>
              <a:t>Fermat’s primality test</a:t>
            </a:r>
            <a:r>
              <a:rPr lang="en-US" sz="1500" dirty="0">
                <a:highlight>
                  <a:srgbClr val="FFFFFF"/>
                </a:highlight>
                <a:latin typeface="Georgia"/>
                <a:ea typeface="Georgia"/>
                <a:cs typeface="Georgia"/>
                <a:sym typeface="Georgia"/>
              </a:rPr>
              <a:t>, in </a:t>
            </a:r>
            <a:r>
              <a:rPr lang="en-US" sz="1500" dirty="0">
                <a:highlight>
                  <a:srgbClr val="FFFFFF"/>
                </a:highlight>
                <a:uFill>
                  <a:noFill/>
                </a:uFill>
                <a:latin typeface="Georgia"/>
                <a:ea typeface="Georgia"/>
                <a:cs typeface="Georgia"/>
                <a:sym typeface="Georgia"/>
              </a:rPr>
              <a:t>number theory</a:t>
            </a:r>
            <a:r>
              <a:rPr lang="en-US" sz="1500" dirty="0">
                <a:highlight>
                  <a:srgbClr val="FFFFFF"/>
                </a:highlight>
                <a:latin typeface="Georgia"/>
                <a:ea typeface="Georgia"/>
                <a:cs typeface="Georgia"/>
                <a:sym typeface="Georgia"/>
              </a:rPr>
              <a:t>, the statement, first given in 1640 by French mathematician </a:t>
            </a:r>
            <a:r>
              <a:rPr lang="en-US" sz="1500" dirty="0">
                <a:highlight>
                  <a:srgbClr val="FFFFFF"/>
                </a:highlight>
                <a:uFill>
                  <a:noFill/>
                </a:uFill>
                <a:latin typeface="Georgia"/>
                <a:ea typeface="Georgia"/>
                <a:cs typeface="Georgia"/>
                <a:sym typeface="Georgia"/>
              </a:rPr>
              <a:t>Pierre de Fermat</a:t>
            </a:r>
            <a:r>
              <a:rPr lang="en-US" sz="1500" dirty="0">
                <a:highlight>
                  <a:srgbClr val="FFFFFF"/>
                </a:highlight>
                <a:latin typeface="Georgia"/>
                <a:ea typeface="Georgia"/>
                <a:cs typeface="Georgia"/>
                <a:sym typeface="Georgia"/>
              </a:rPr>
              <a:t>, that for any </a:t>
            </a:r>
            <a:r>
              <a:rPr lang="en-US" sz="1500" dirty="0">
                <a:highlight>
                  <a:srgbClr val="FFFFFF"/>
                </a:highlight>
                <a:uFill>
                  <a:noFill/>
                </a:uFill>
                <a:latin typeface="Georgia"/>
                <a:ea typeface="Georgia"/>
                <a:cs typeface="Georgia"/>
                <a:sym typeface="Georgia"/>
                <a:hlinkClick r:id="rId3"/>
              </a:rPr>
              <a:t>prime</a:t>
            </a:r>
            <a:r>
              <a:rPr lang="en-US" sz="1500" dirty="0">
                <a:highlight>
                  <a:srgbClr val="FFFFFF"/>
                </a:highlight>
                <a:latin typeface="Georgia"/>
                <a:ea typeface="Georgia"/>
                <a:cs typeface="Georgia"/>
                <a:sym typeface="Georgia"/>
              </a:rPr>
              <a:t> number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and any </a:t>
            </a:r>
            <a:r>
              <a:rPr lang="en-US" sz="1500" dirty="0">
                <a:highlight>
                  <a:srgbClr val="FFFFFF"/>
                </a:highlight>
                <a:uFill>
                  <a:noFill/>
                </a:uFill>
                <a:latin typeface="Georgia"/>
                <a:ea typeface="Georgia"/>
                <a:cs typeface="Georgia"/>
                <a:sym typeface="Georgia"/>
              </a:rPr>
              <a:t>integer</a:t>
            </a:r>
            <a:r>
              <a:rPr lang="en-US" sz="1500" dirty="0">
                <a:highlight>
                  <a:srgbClr val="FFFFFF"/>
                </a:highlight>
                <a:latin typeface="Georgia"/>
                <a:ea typeface="Georgia"/>
                <a:cs typeface="Georgia"/>
                <a:sym typeface="Georgia"/>
              </a:rPr>
              <a:t>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such that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does not divide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(the pair are relatively prime),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divides exactly into </a:t>
            </a:r>
            <a:r>
              <a:rPr lang="en-US" sz="1500" i="1" dirty="0">
                <a:highlight>
                  <a:srgbClr val="FFFFFF"/>
                </a:highlight>
                <a:latin typeface="Georgia"/>
                <a:ea typeface="Georgia"/>
                <a:cs typeface="Georgia"/>
                <a:sym typeface="Georgia"/>
              </a:rPr>
              <a:t>a</a:t>
            </a:r>
            <a:r>
              <a:rPr lang="en-US" sz="1600" i="1" baseline="30000"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Although a number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that does not divide exactly into </a:t>
            </a:r>
            <a:r>
              <a:rPr lang="en-US" sz="1500" i="1" dirty="0">
                <a:highlight>
                  <a:srgbClr val="FFFFFF"/>
                </a:highlight>
                <a:latin typeface="Georgia"/>
                <a:ea typeface="Georgia"/>
                <a:cs typeface="Georgia"/>
                <a:sym typeface="Georgia"/>
              </a:rPr>
              <a:t>a</a:t>
            </a:r>
            <a:r>
              <a:rPr lang="en-US" sz="1600" i="1" baseline="30000"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for some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must be a composite number, the converse is not necessarily true. For example, let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 2 and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 341, then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and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are relatively prime and 341 divides exactly into 2</a:t>
            </a:r>
            <a:r>
              <a:rPr lang="en-US" sz="1600" baseline="30000" dirty="0">
                <a:highlight>
                  <a:srgbClr val="FFFFFF"/>
                </a:highlight>
                <a:latin typeface="Georgia"/>
                <a:ea typeface="Georgia"/>
                <a:cs typeface="Georgia"/>
                <a:sym typeface="Georgia"/>
              </a:rPr>
              <a:t>341</a:t>
            </a:r>
            <a:r>
              <a:rPr lang="en-US" sz="1500" dirty="0">
                <a:highlight>
                  <a:srgbClr val="FFFFFF"/>
                </a:highlight>
                <a:latin typeface="Georgia"/>
                <a:ea typeface="Georgia"/>
                <a:cs typeface="Georgia"/>
                <a:sym typeface="Georgia"/>
              </a:rPr>
              <a:t> − 2. However, 341 = 11 × 31, so it is a composite number (a special type of composite number known as a </a:t>
            </a:r>
            <a:r>
              <a:rPr lang="en-US" sz="1500" dirty="0">
                <a:highlight>
                  <a:srgbClr val="FFFFFF"/>
                </a:highlight>
                <a:uFill>
                  <a:noFill/>
                </a:uFill>
                <a:latin typeface="Georgia"/>
                <a:ea typeface="Georgia"/>
                <a:cs typeface="Georgia"/>
                <a:sym typeface="Georgia"/>
              </a:rPr>
              <a:t>pseudoprime</a:t>
            </a:r>
            <a:r>
              <a:rPr lang="en-US" sz="1500" dirty="0">
                <a:highlight>
                  <a:srgbClr val="FFFFFF"/>
                </a:highlight>
                <a:latin typeface="Georgia"/>
                <a:ea typeface="Georgia"/>
                <a:cs typeface="Georgia"/>
                <a:sym typeface="Georgia"/>
              </a:rPr>
              <a:t>). Thus, Fermat’s theorem gives a test that is necessary but not sufficient for primality.</a:t>
            </a:r>
            <a:endParaRPr sz="1500" dirty="0">
              <a:highlight>
                <a:srgbClr val="FFFFFF"/>
              </a:highlight>
              <a:latin typeface="Georgia"/>
              <a:ea typeface="Georgia"/>
              <a:cs typeface="Georgia"/>
              <a:sym typeface="Georgia"/>
            </a:endParaRPr>
          </a:p>
          <a:p>
            <a:pPr marL="0" lvl="0" indent="0" algn="just" rtl="0">
              <a:spcBef>
                <a:spcPts val="12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highlight>
                  <a:srgbClr val="FFFFFF"/>
                </a:highlight>
                <a:latin typeface="Georgia"/>
                <a:ea typeface="Georgia"/>
                <a:cs typeface="Georgia"/>
                <a:sym typeface="Georgia"/>
              </a:rPr>
              <a:t>Fermat’s theorem…..</a:t>
            </a:r>
            <a:endParaRPr dirty="0"/>
          </a:p>
        </p:txBody>
      </p:sp>
      <p:sp>
        <p:nvSpPr>
          <p:cNvPr id="131" name="Google Shape;131;p1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050" b="1" dirty="0">
                <a:highlight>
                  <a:srgbClr val="FFFFFF"/>
                </a:highlight>
                <a:latin typeface="Arial"/>
                <a:ea typeface="Arial"/>
                <a:cs typeface="Arial"/>
                <a:sym typeface="Arial"/>
              </a:rPr>
              <a:t>Fermat's little theorem</a:t>
            </a:r>
            <a:r>
              <a:rPr lang="en-US" sz="1050" dirty="0">
                <a:highlight>
                  <a:srgbClr val="FFFFFF"/>
                </a:highlight>
                <a:latin typeface="Arial"/>
                <a:ea typeface="Arial"/>
                <a:cs typeface="Arial"/>
                <a:sym typeface="Arial"/>
              </a:rPr>
              <a:t> states that if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is a </a:t>
            </a:r>
            <a:r>
              <a:rPr lang="en-US" sz="1050" dirty="0">
                <a:highlight>
                  <a:srgbClr val="FFFFFF"/>
                </a:highlight>
                <a:uFill>
                  <a:noFill/>
                </a:uFill>
                <a:latin typeface="Arial"/>
                <a:ea typeface="Arial"/>
                <a:cs typeface="Arial"/>
                <a:sym typeface="Arial"/>
              </a:rPr>
              <a:t>prime number</a:t>
            </a:r>
            <a:r>
              <a:rPr lang="en-US" sz="1050" dirty="0">
                <a:highlight>
                  <a:srgbClr val="FFFFFF"/>
                </a:highlight>
                <a:latin typeface="Arial"/>
                <a:ea typeface="Arial"/>
                <a:cs typeface="Arial"/>
                <a:sym typeface="Arial"/>
              </a:rPr>
              <a:t>, then for any </a:t>
            </a:r>
            <a:r>
              <a:rPr lang="en-US" sz="1050" dirty="0">
                <a:highlight>
                  <a:srgbClr val="FFFFFF"/>
                </a:highlight>
                <a:uFill>
                  <a:noFill/>
                </a:uFill>
                <a:latin typeface="Arial"/>
                <a:ea typeface="Arial"/>
                <a:cs typeface="Arial"/>
                <a:sym typeface="Arial"/>
              </a:rPr>
              <a:t>integer</a:t>
            </a:r>
            <a:r>
              <a:rPr lang="en-US" sz="1050" dirty="0">
                <a:highlight>
                  <a:srgbClr val="FFFFFF"/>
                </a:highlight>
                <a:latin typeface="Arial"/>
                <a:ea typeface="Arial"/>
                <a:cs typeface="Arial"/>
                <a:sym typeface="Arial"/>
              </a:rPr>
              <a:t> </a:t>
            </a:r>
            <a:r>
              <a:rPr lang="en-US" sz="1250" i="1" dirty="0">
                <a:highlight>
                  <a:srgbClr val="FFFFFF"/>
                </a:highlight>
                <a:latin typeface="Times New Roman"/>
                <a:ea typeface="Times New Roman"/>
                <a:cs typeface="Times New Roman"/>
                <a:sym typeface="Times New Roman"/>
              </a:rPr>
              <a:t>a</a:t>
            </a:r>
            <a:r>
              <a:rPr lang="en-US" sz="1050" dirty="0">
                <a:highlight>
                  <a:srgbClr val="FFFFFF"/>
                </a:highlight>
                <a:latin typeface="Arial"/>
                <a:ea typeface="Arial"/>
                <a:cs typeface="Arial"/>
                <a:sym typeface="Arial"/>
              </a:rPr>
              <a:t>, the number </a:t>
            </a:r>
            <a:r>
              <a:rPr lang="en-US" sz="1250" i="1" dirty="0">
                <a:highlight>
                  <a:srgbClr val="FFFFFF"/>
                </a:highlight>
                <a:latin typeface="Times New Roman"/>
                <a:ea typeface="Times New Roman"/>
                <a:cs typeface="Times New Roman"/>
                <a:sym typeface="Times New Roman"/>
              </a:rPr>
              <a:t>a</a:t>
            </a:r>
            <a:r>
              <a:rPr lang="en-US" sz="1700" i="1" baseline="30000" dirty="0">
                <a:highlight>
                  <a:srgbClr val="FFFFFF"/>
                </a:highlight>
                <a:latin typeface="Times New Roman"/>
                <a:ea typeface="Times New Roman"/>
                <a:cs typeface="Times New Roman"/>
                <a:sym typeface="Times New Roman"/>
              </a:rPr>
              <a:t>p</a:t>
            </a:r>
            <a:r>
              <a:rPr lang="en-US" sz="1250" dirty="0">
                <a:highlight>
                  <a:srgbClr val="FFFFFF"/>
                </a:highlight>
                <a:latin typeface="Times New Roman"/>
                <a:ea typeface="Times New Roman"/>
                <a:cs typeface="Times New Roman"/>
                <a:sym typeface="Times New Roman"/>
              </a:rPr>
              <a:t> − </a:t>
            </a:r>
            <a:r>
              <a:rPr lang="en-US" sz="1250" i="1" dirty="0">
                <a:highlight>
                  <a:srgbClr val="FFFFFF"/>
                </a:highlight>
                <a:latin typeface="Times New Roman"/>
                <a:ea typeface="Times New Roman"/>
                <a:cs typeface="Times New Roman"/>
                <a:sym typeface="Times New Roman"/>
              </a:rPr>
              <a:t>a</a:t>
            </a:r>
            <a:r>
              <a:rPr lang="en-US" sz="1050" dirty="0">
                <a:highlight>
                  <a:srgbClr val="FFFFFF"/>
                </a:highlight>
                <a:latin typeface="Arial"/>
                <a:ea typeface="Arial"/>
                <a:cs typeface="Arial"/>
                <a:sym typeface="Arial"/>
              </a:rPr>
              <a:t> is an integer multiple of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In the notation of </a:t>
            </a:r>
            <a:r>
              <a:rPr lang="en-US" sz="1050" dirty="0">
                <a:highlight>
                  <a:srgbClr val="FFFFFF"/>
                </a:highlight>
                <a:uFill>
                  <a:noFill/>
                </a:uFill>
                <a:latin typeface="Arial"/>
                <a:ea typeface="Arial"/>
                <a:cs typeface="Arial"/>
                <a:sym typeface="Arial"/>
              </a:rPr>
              <a:t>modular arithmetic</a:t>
            </a:r>
            <a:r>
              <a:rPr lang="en-US" sz="1050" dirty="0">
                <a:highlight>
                  <a:srgbClr val="FFFFFF"/>
                </a:highlight>
                <a:latin typeface="Arial"/>
                <a:ea typeface="Arial"/>
                <a:cs typeface="Arial"/>
                <a:sym typeface="Arial"/>
              </a:rPr>
              <a:t>, this is expressed as</a:t>
            </a:r>
            <a:endParaRPr sz="105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250" dirty="0">
                <a:highlight>
                  <a:srgbClr val="FFFFFF"/>
                </a:highlight>
                <a:latin typeface="Arial"/>
                <a:ea typeface="Arial"/>
                <a:cs typeface="Arial"/>
                <a:sym typeface="Arial"/>
              </a:rPr>
              <a:t>{\</a:t>
            </a:r>
            <a:r>
              <a:rPr lang="en-US" sz="1250" dirty="0" err="1">
                <a:highlight>
                  <a:srgbClr val="FFFFFF"/>
                </a:highlight>
                <a:latin typeface="Arial"/>
                <a:ea typeface="Arial"/>
                <a:cs typeface="Arial"/>
                <a:sym typeface="Arial"/>
              </a:rPr>
              <a:t>displaystyle</a:t>
            </a:r>
            <a:r>
              <a:rPr lang="en-US" sz="1250" dirty="0">
                <a:highlight>
                  <a:srgbClr val="FFFFFF"/>
                </a:highlight>
                <a:latin typeface="Arial"/>
                <a:ea typeface="Arial"/>
                <a:cs typeface="Arial"/>
                <a:sym typeface="Arial"/>
              </a:rPr>
              <a:t> a^{p}\</a:t>
            </a:r>
            <a:r>
              <a:rPr lang="en-US" sz="1250" dirty="0" err="1">
                <a:highlight>
                  <a:srgbClr val="FFFFFF"/>
                </a:highlight>
                <a:latin typeface="Arial"/>
                <a:ea typeface="Arial"/>
                <a:cs typeface="Arial"/>
                <a:sym typeface="Arial"/>
              </a:rPr>
              <a:t>equiv</a:t>
            </a:r>
            <a:r>
              <a:rPr lang="en-US" sz="1250" dirty="0">
                <a:highlight>
                  <a:srgbClr val="FFFFFF"/>
                </a:highlight>
                <a:latin typeface="Arial"/>
                <a:ea typeface="Arial"/>
                <a:cs typeface="Arial"/>
                <a:sym typeface="Arial"/>
              </a:rPr>
              <a:t> a{\</a:t>
            </a:r>
            <a:r>
              <a:rPr lang="en-US" sz="1250" dirty="0" err="1">
                <a:highlight>
                  <a:srgbClr val="FFFFFF"/>
                </a:highlight>
                <a:latin typeface="Arial"/>
                <a:ea typeface="Arial"/>
                <a:cs typeface="Arial"/>
                <a:sym typeface="Arial"/>
              </a:rPr>
              <a:t>pmod</a:t>
            </a:r>
            <a:r>
              <a:rPr lang="en-US" sz="1250" dirty="0">
                <a:highlight>
                  <a:srgbClr val="FFFFFF"/>
                </a:highlight>
                <a:latin typeface="Arial"/>
                <a:ea typeface="Arial"/>
                <a:cs typeface="Arial"/>
                <a:sym typeface="Arial"/>
              </a:rPr>
              <a:t> {p}}.}</a:t>
            </a:r>
            <a:endParaRPr sz="125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050" dirty="0">
                <a:highlight>
                  <a:srgbClr val="FFFFFF"/>
                </a:highlight>
                <a:latin typeface="Arial"/>
                <a:ea typeface="Arial"/>
                <a:cs typeface="Arial"/>
                <a:sym typeface="Arial"/>
              </a:rPr>
              <a:t>For example, if </a:t>
            </a:r>
            <a:r>
              <a:rPr lang="en-US" sz="1250" i="1" dirty="0">
                <a:highlight>
                  <a:srgbClr val="FFFFFF"/>
                </a:highlight>
                <a:latin typeface="Times New Roman"/>
                <a:ea typeface="Times New Roman"/>
                <a:cs typeface="Times New Roman"/>
                <a:sym typeface="Times New Roman"/>
              </a:rPr>
              <a:t>a</a:t>
            </a:r>
            <a:r>
              <a:rPr lang="en-US" sz="1050" dirty="0">
                <a:highlight>
                  <a:srgbClr val="FFFFFF"/>
                </a:highlight>
                <a:latin typeface="Arial"/>
                <a:ea typeface="Arial"/>
                <a:cs typeface="Arial"/>
                <a:sym typeface="Arial"/>
              </a:rPr>
              <a:t> = 2 and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 7, then 2</a:t>
            </a:r>
            <a:r>
              <a:rPr lang="en-US" sz="1400" baseline="30000" dirty="0">
                <a:highlight>
                  <a:srgbClr val="FFFFFF"/>
                </a:highlight>
                <a:latin typeface="Arial"/>
                <a:ea typeface="Arial"/>
                <a:cs typeface="Arial"/>
                <a:sym typeface="Arial"/>
              </a:rPr>
              <a:t>7</a:t>
            </a:r>
            <a:r>
              <a:rPr lang="en-US" sz="1050" dirty="0">
                <a:highlight>
                  <a:srgbClr val="FFFFFF"/>
                </a:highlight>
                <a:latin typeface="Arial"/>
                <a:ea typeface="Arial"/>
                <a:cs typeface="Arial"/>
                <a:sym typeface="Arial"/>
              </a:rPr>
              <a:t> = 128, and 128 − 2 = 126 = 7 × 18 is an integer multiple of 7.</a:t>
            </a:r>
            <a:endParaRPr sz="105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050" dirty="0">
                <a:highlight>
                  <a:srgbClr val="FFFFFF"/>
                </a:highlight>
                <a:latin typeface="Arial"/>
                <a:ea typeface="Arial"/>
                <a:cs typeface="Arial"/>
                <a:sym typeface="Arial"/>
              </a:rPr>
              <a:t>If </a:t>
            </a:r>
            <a:r>
              <a:rPr lang="en-US" sz="1250" i="1" dirty="0">
                <a:highlight>
                  <a:srgbClr val="FFFFFF"/>
                </a:highlight>
                <a:latin typeface="Times New Roman"/>
                <a:ea typeface="Times New Roman"/>
                <a:cs typeface="Times New Roman"/>
                <a:sym typeface="Times New Roman"/>
              </a:rPr>
              <a:t>a</a:t>
            </a:r>
            <a:r>
              <a:rPr lang="en-US" sz="1050" dirty="0">
                <a:highlight>
                  <a:srgbClr val="FFFFFF"/>
                </a:highlight>
                <a:latin typeface="Arial"/>
                <a:ea typeface="Arial"/>
                <a:cs typeface="Arial"/>
                <a:sym typeface="Arial"/>
              </a:rPr>
              <a:t> is not divisible by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Fermat's little theorem is equivalent to the statement that </a:t>
            </a:r>
            <a:r>
              <a:rPr lang="en-US" sz="1250" i="1" dirty="0">
                <a:highlight>
                  <a:srgbClr val="FFFFFF"/>
                </a:highlight>
                <a:latin typeface="Times New Roman"/>
                <a:ea typeface="Times New Roman"/>
                <a:cs typeface="Times New Roman"/>
                <a:sym typeface="Times New Roman"/>
              </a:rPr>
              <a:t>a</a:t>
            </a:r>
            <a:r>
              <a:rPr lang="en-US" sz="1700" i="1" baseline="30000" dirty="0">
                <a:highlight>
                  <a:srgbClr val="FFFFFF"/>
                </a:highlight>
                <a:latin typeface="Times New Roman"/>
                <a:ea typeface="Times New Roman"/>
                <a:cs typeface="Times New Roman"/>
                <a:sym typeface="Times New Roman"/>
              </a:rPr>
              <a:t>p</a:t>
            </a:r>
            <a:r>
              <a:rPr lang="en-US" sz="1700" baseline="30000" dirty="0">
                <a:highlight>
                  <a:srgbClr val="FFFFFF"/>
                </a:highlight>
                <a:latin typeface="Times New Roman"/>
                <a:ea typeface="Times New Roman"/>
                <a:cs typeface="Times New Roman"/>
                <a:sym typeface="Times New Roman"/>
              </a:rPr>
              <a:t> − 1</a:t>
            </a:r>
            <a:r>
              <a:rPr lang="en-US" sz="1250" dirty="0">
                <a:highlight>
                  <a:srgbClr val="FFFFFF"/>
                </a:highlight>
                <a:latin typeface="Times New Roman"/>
                <a:ea typeface="Times New Roman"/>
                <a:cs typeface="Times New Roman"/>
                <a:sym typeface="Times New Roman"/>
              </a:rPr>
              <a:t> − 1</a:t>
            </a:r>
            <a:r>
              <a:rPr lang="en-US" sz="1050" dirty="0">
                <a:highlight>
                  <a:srgbClr val="FFFFFF"/>
                </a:highlight>
                <a:latin typeface="Arial"/>
                <a:ea typeface="Arial"/>
                <a:cs typeface="Arial"/>
                <a:sym typeface="Arial"/>
              </a:rPr>
              <a:t> is an integer multiple of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or in symbols:</a:t>
            </a:r>
            <a:r>
              <a:rPr lang="en-US" sz="1400" baseline="30000" dirty="0">
                <a:highlight>
                  <a:srgbClr val="FFFFFF"/>
                </a:highlight>
                <a:uFill>
                  <a:noFill/>
                </a:uFill>
                <a:latin typeface="Arial"/>
                <a:ea typeface="Arial"/>
                <a:cs typeface="Arial"/>
                <a:sym typeface="Arial"/>
              </a:rPr>
              <a:t>[1][2]</a:t>
            </a:r>
            <a:endParaRPr sz="1400" baseline="300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250" dirty="0">
                <a:highlight>
                  <a:srgbClr val="FFFFFF"/>
                </a:highlight>
                <a:latin typeface="Arial"/>
                <a:ea typeface="Arial"/>
                <a:cs typeface="Arial"/>
                <a:sym typeface="Arial"/>
              </a:rPr>
              <a:t>{\</a:t>
            </a:r>
            <a:r>
              <a:rPr lang="en-US" sz="1250" dirty="0" err="1">
                <a:highlight>
                  <a:srgbClr val="FFFFFF"/>
                </a:highlight>
                <a:latin typeface="Arial"/>
                <a:ea typeface="Arial"/>
                <a:cs typeface="Arial"/>
                <a:sym typeface="Arial"/>
              </a:rPr>
              <a:t>displaystyle</a:t>
            </a:r>
            <a:r>
              <a:rPr lang="en-US" sz="1250" dirty="0">
                <a:highlight>
                  <a:srgbClr val="FFFFFF"/>
                </a:highlight>
                <a:latin typeface="Arial"/>
                <a:ea typeface="Arial"/>
                <a:cs typeface="Arial"/>
                <a:sym typeface="Arial"/>
              </a:rPr>
              <a:t> a^{p-1}\</a:t>
            </a:r>
            <a:r>
              <a:rPr lang="en-US" sz="1250" dirty="0" err="1">
                <a:highlight>
                  <a:srgbClr val="FFFFFF"/>
                </a:highlight>
                <a:latin typeface="Arial"/>
                <a:ea typeface="Arial"/>
                <a:cs typeface="Arial"/>
                <a:sym typeface="Arial"/>
              </a:rPr>
              <a:t>equiv</a:t>
            </a:r>
            <a:r>
              <a:rPr lang="en-US" sz="1250" dirty="0">
                <a:highlight>
                  <a:srgbClr val="FFFFFF"/>
                </a:highlight>
                <a:latin typeface="Arial"/>
                <a:ea typeface="Arial"/>
                <a:cs typeface="Arial"/>
                <a:sym typeface="Arial"/>
              </a:rPr>
              <a:t> 1{\</a:t>
            </a:r>
            <a:r>
              <a:rPr lang="en-US" sz="1250" dirty="0" err="1">
                <a:highlight>
                  <a:srgbClr val="FFFFFF"/>
                </a:highlight>
                <a:latin typeface="Arial"/>
                <a:ea typeface="Arial"/>
                <a:cs typeface="Arial"/>
                <a:sym typeface="Arial"/>
              </a:rPr>
              <a:t>pmod</a:t>
            </a:r>
            <a:r>
              <a:rPr lang="en-US" sz="1250" dirty="0">
                <a:highlight>
                  <a:srgbClr val="FFFFFF"/>
                </a:highlight>
                <a:latin typeface="Arial"/>
                <a:ea typeface="Arial"/>
                <a:cs typeface="Arial"/>
                <a:sym typeface="Arial"/>
              </a:rPr>
              <a:t> {p}}.}</a:t>
            </a:r>
            <a:endParaRPr sz="1250" dirty="0">
              <a:highlight>
                <a:srgbClr val="FFFFFF"/>
              </a:highlight>
              <a:latin typeface="Arial"/>
              <a:ea typeface="Arial"/>
              <a:cs typeface="Arial"/>
              <a:sym typeface="Arial"/>
            </a:endParaRPr>
          </a:p>
          <a:p>
            <a:pPr marL="482600" lvl="0" indent="0" algn="l" rtl="0">
              <a:lnSpc>
                <a:spcPct val="115000"/>
              </a:lnSpc>
              <a:spcBef>
                <a:spcPts val="600"/>
              </a:spcBef>
              <a:spcAft>
                <a:spcPts val="0"/>
              </a:spcAft>
              <a:buClr>
                <a:schemeClr val="dk1"/>
              </a:buClr>
              <a:buSzPts val="1100"/>
              <a:buFont typeface="Arial"/>
              <a:buNone/>
            </a:pPr>
            <a:r>
              <a:rPr lang="en-US" sz="1050" dirty="0">
                <a:highlight>
                  <a:srgbClr val="FFFFFF"/>
                </a:highlight>
                <a:latin typeface="Arial"/>
                <a:ea typeface="Arial"/>
                <a:cs typeface="Arial"/>
                <a:sym typeface="Arial"/>
              </a:rPr>
              <a:t>For example, if </a:t>
            </a:r>
            <a:r>
              <a:rPr lang="en-US" sz="1250" i="1" dirty="0">
                <a:highlight>
                  <a:srgbClr val="FFFFFF"/>
                </a:highlight>
                <a:latin typeface="Times New Roman"/>
                <a:ea typeface="Times New Roman"/>
                <a:cs typeface="Times New Roman"/>
                <a:sym typeface="Times New Roman"/>
              </a:rPr>
              <a:t>a</a:t>
            </a:r>
            <a:r>
              <a:rPr lang="en-US" sz="1050" dirty="0">
                <a:highlight>
                  <a:srgbClr val="FFFFFF"/>
                </a:highlight>
                <a:latin typeface="Arial"/>
                <a:ea typeface="Arial"/>
                <a:cs typeface="Arial"/>
                <a:sym typeface="Arial"/>
              </a:rPr>
              <a:t> = 2 and </a:t>
            </a:r>
            <a:r>
              <a:rPr lang="en-US" sz="1250" i="1" dirty="0">
                <a:highlight>
                  <a:srgbClr val="FFFFFF"/>
                </a:highlight>
                <a:latin typeface="Times New Roman"/>
                <a:ea typeface="Times New Roman"/>
                <a:cs typeface="Times New Roman"/>
                <a:sym typeface="Times New Roman"/>
              </a:rPr>
              <a:t>p</a:t>
            </a:r>
            <a:r>
              <a:rPr lang="en-US" sz="1050" dirty="0">
                <a:highlight>
                  <a:srgbClr val="FFFFFF"/>
                </a:highlight>
                <a:latin typeface="Arial"/>
                <a:ea typeface="Arial"/>
                <a:cs typeface="Arial"/>
                <a:sym typeface="Arial"/>
              </a:rPr>
              <a:t> = 7, then 2</a:t>
            </a:r>
            <a:r>
              <a:rPr lang="en-US" sz="1400" baseline="30000" dirty="0">
                <a:highlight>
                  <a:srgbClr val="FFFFFF"/>
                </a:highlight>
                <a:latin typeface="Arial"/>
                <a:ea typeface="Arial"/>
                <a:cs typeface="Arial"/>
                <a:sym typeface="Arial"/>
              </a:rPr>
              <a:t>6</a:t>
            </a:r>
            <a:r>
              <a:rPr lang="en-US" sz="1050" dirty="0">
                <a:highlight>
                  <a:srgbClr val="FFFFFF"/>
                </a:highlight>
                <a:latin typeface="Arial"/>
                <a:ea typeface="Arial"/>
                <a:cs typeface="Arial"/>
                <a:sym typeface="Arial"/>
              </a:rPr>
              <a:t> = 64, and 64 − 1 = 63 = 7 × 9 is thus a multiple of 7.</a:t>
            </a:r>
            <a:endParaRPr sz="1050" dirty="0">
              <a:highlight>
                <a:srgbClr val="FFFFFF"/>
              </a:highlight>
              <a:latin typeface="Arial"/>
              <a:ea typeface="Arial"/>
              <a:cs typeface="Arial"/>
              <a:sym typeface="Arial"/>
            </a:endParaRPr>
          </a:p>
          <a:p>
            <a:pPr marL="482600" lvl="0" indent="0" algn="l" rtl="0">
              <a:lnSpc>
                <a:spcPct val="115000"/>
              </a:lnSpc>
              <a:spcBef>
                <a:spcPts val="600"/>
              </a:spcBef>
              <a:spcAft>
                <a:spcPts val="0"/>
              </a:spcAft>
              <a:buClr>
                <a:schemeClr val="dk1"/>
              </a:buClr>
              <a:buSzPts val="1100"/>
              <a:buFont typeface="Arial"/>
              <a:buNone/>
            </a:pPr>
            <a:r>
              <a:rPr lang="en-US" sz="1050" dirty="0">
                <a:highlight>
                  <a:srgbClr val="FFFFFF"/>
                </a:highlight>
                <a:latin typeface="Arial"/>
                <a:ea typeface="Arial"/>
                <a:cs typeface="Arial"/>
                <a:sym typeface="Arial"/>
              </a:rPr>
              <a:t>Fermat's little theorem is the basis for the </a:t>
            </a:r>
            <a:r>
              <a:rPr lang="en-US" sz="1050" dirty="0">
                <a:highlight>
                  <a:srgbClr val="FFFFFF"/>
                </a:highlight>
                <a:uFill>
                  <a:noFill/>
                </a:uFill>
                <a:latin typeface="Arial"/>
                <a:ea typeface="Arial"/>
                <a:cs typeface="Arial"/>
                <a:sym typeface="Arial"/>
              </a:rPr>
              <a:t>Fermat primality test</a:t>
            </a:r>
            <a:r>
              <a:rPr lang="en-US" sz="1050" dirty="0">
                <a:highlight>
                  <a:srgbClr val="FFFFFF"/>
                </a:highlight>
                <a:latin typeface="Arial"/>
                <a:ea typeface="Arial"/>
                <a:cs typeface="Arial"/>
                <a:sym typeface="Arial"/>
              </a:rPr>
              <a:t> and is one of the fundamental results of </a:t>
            </a:r>
            <a:r>
              <a:rPr lang="en-US" sz="1050" dirty="0">
                <a:highlight>
                  <a:srgbClr val="FFFFFF"/>
                </a:highlight>
                <a:uFill>
                  <a:noFill/>
                </a:uFill>
                <a:latin typeface="Arial"/>
                <a:ea typeface="Arial"/>
                <a:cs typeface="Arial"/>
                <a:sym typeface="Arial"/>
              </a:rPr>
              <a:t>elementary number theory</a:t>
            </a:r>
            <a:r>
              <a:rPr lang="en-US" sz="1050" dirty="0">
                <a:highlight>
                  <a:srgbClr val="FFFFFF"/>
                </a:highlight>
                <a:latin typeface="Arial"/>
                <a:ea typeface="Arial"/>
                <a:cs typeface="Arial"/>
                <a:sym typeface="Arial"/>
              </a:rPr>
              <a:t>. The theorem is named after </a:t>
            </a:r>
            <a:r>
              <a:rPr lang="en-US" sz="1050" dirty="0">
                <a:highlight>
                  <a:srgbClr val="FFFFFF"/>
                </a:highlight>
                <a:uFill>
                  <a:noFill/>
                </a:uFill>
                <a:latin typeface="Arial"/>
                <a:ea typeface="Arial"/>
                <a:cs typeface="Arial"/>
                <a:sym typeface="Arial"/>
              </a:rPr>
              <a:t>Pierre de Fermat</a:t>
            </a:r>
            <a:r>
              <a:rPr lang="en-US" sz="1050" dirty="0">
                <a:highlight>
                  <a:srgbClr val="FFFFFF"/>
                </a:highlight>
                <a:latin typeface="Arial"/>
                <a:ea typeface="Arial"/>
                <a:cs typeface="Arial"/>
                <a:sym typeface="Arial"/>
              </a:rPr>
              <a:t>, who stated it in 1640. It is called the "little theorem" to distinguish it from </a:t>
            </a:r>
            <a:r>
              <a:rPr lang="en-US" sz="1050" dirty="0">
                <a:highlight>
                  <a:srgbClr val="FFFFFF"/>
                </a:highlight>
                <a:uFill>
                  <a:noFill/>
                </a:uFill>
                <a:latin typeface="Arial"/>
                <a:ea typeface="Arial"/>
                <a:cs typeface="Arial"/>
                <a:sym typeface="Arial"/>
              </a:rPr>
              <a:t>Fermat's last theorem</a:t>
            </a:r>
            <a:endParaRPr sz="1050" dirty="0">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dirty="0">
                <a:highlight>
                  <a:srgbClr val="FFFFFF"/>
                </a:highlight>
                <a:latin typeface="Georgia"/>
                <a:ea typeface="Georgia"/>
                <a:cs typeface="Georgia"/>
                <a:sym typeface="Georgia"/>
              </a:rPr>
              <a:t>Proofs</a:t>
            </a:r>
            <a:endParaRPr sz="1800" dirty="0">
              <a:highlight>
                <a:srgbClr val="FFFFFF"/>
              </a:highlight>
              <a:latin typeface="Georgia"/>
              <a:ea typeface="Georgia"/>
              <a:cs typeface="Georgia"/>
              <a:sym typeface="Georgia"/>
            </a:endParaRPr>
          </a:p>
          <a:p>
            <a:pPr marL="0" lvl="0" indent="0" algn="l" rtl="0">
              <a:lnSpc>
                <a:spcPct val="115000"/>
              </a:lnSpc>
              <a:spcBef>
                <a:spcPts val="600"/>
              </a:spcBef>
              <a:spcAft>
                <a:spcPts val="0"/>
              </a:spcAft>
              <a:buClr>
                <a:schemeClr val="dk1"/>
              </a:buClr>
              <a:buSzPts val="1100"/>
              <a:buFont typeface="Arial"/>
              <a:buNone/>
            </a:pPr>
            <a:r>
              <a:rPr lang="en-US" sz="1050" dirty="0">
                <a:highlight>
                  <a:srgbClr val="FFFFFF"/>
                </a:highlight>
                <a:latin typeface="Arial"/>
                <a:ea typeface="Arial"/>
                <a:cs typeface="Arial"/>
                <a:sym typeface="Arial"/>
              </a:rPr>
              <a:t>Several proofs of Fermat's little theorem are known. It is frequently proved as a corollary of </a:t>
            </a:r>
            <a:r>
              <a:rPr lang="en-US" sz="1050" dirty="0">
                <a:highlight>
                  <a:srgbClr val="FFFFFF"/>
                </a:highlight>
                <a:uFill>
                  <a:noFill/>
                </a:uFill>
                <a:latin typeface="Arial"/>
                <a:ea typeface="Arial"/>
                <a:cs typeface="Arial"/>
                <a:sym typeface="Arial"/>
              </a:rPr>
              <a:t>Euler's theorem</a:t>
            </a:r>
            <a:r>
              <a:rPr lang="en-US" sz="1050" dirty="0">
                <a:highlight>
                  <a:srgbClr val="FFFFFF"/>
                </a:highlight>
                <a:latin typeface="Arial"/>
                <a:ea typeface="Arial"/>
                <a:cs typeface="Arial"/>
                <a:sym typeface="Arial"/>
              </a:rPr>
              <a:t>.</a:t>
            </a:r>
            <a:endParaRPr sz="1050" dirty="0">
              <a:highlight>
                <a:srgbClr val="FFFFFF"/>
              </a:highlight>
              <a:latin typeface="Arial"/>
              <a:ea typeface="Arial"/>
              <a:cs typeface="Arial"/>
              <a:sym typeface="Arial"/>
            </a:endParaRPr>
          </a:p>
          <a:p>
            <a:pPr marL="0" lvl="0" indent="0" algn="l" rtl="0">
              <a:spcBef>
                <a:spcPts val="6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a:t>
            </a:r>
            <a:br>
              <a:rPr lang="en-US" sz="2400" b="1" dirty="0">
                <a:latin typeface="Georgia"/>
                <a:ea typeface="Georgia"/>
                <a:cs typeface="Georgia"/>
                <a:sym typeface="Georgia"/>
              </a:rPr>
            </a:br>
            <a:endParaRPr dirty="0"/>
          </a:p>
        </p:txBody>
      </p:sp>
      <p:sp>
        <p:nvSpPr>
          <p:cNvPr id="138" name="Google Shape;138;p1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2150" b="1" dirty="0">
                <a:latin typeface="Georgia"/>
                <a:ea typeface="Georgia"/>
                <a:cs typeface="Georgia"/>
                <a:sym typeface="Georgia"/>
              </a:rPr>
              <a:t>Euler's theorem</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a:t>
            </a:r>
            <a:r>
              <a:rPr lang="en-US" sz="1400" dirty="0">
                <a:solidFill>
                  <a:schemeClr val="tx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number theory</a:t>
            </a:r>
            <a:r>
              <a:rPr lang="en-US" sz="1400" dirty="0">
                <a:solidFill>
                  <a:schemeClr val="tx1"/>
                </a:solidFill>
                <a:highlight>
                  <a:srgbClr val="FFFFFF"/>
                </a:highlight>
                <a:latin typeface="Arial"/>
                <a:ea typeface="Arial"/>
                <a:cs typeface="Arial"/>
                <a:sym typeface="Arial"/>
              </a:rPr>
              <a:t>, </a:t>
            </a:r>
            <a:r>
              <a:rPr lang="en-US" sz="1400" b="1" dirty="0">
                <a:solidFill>
                  <a:schemeClr val="tx1"/>
                </a:solidFill>
                <a:highlight>
                  <a:srgbClr val="FFFFFF"/>
                </a:highlight>
                <a:latin typeface="Arial"/>
                <a:ea typeface="Arial"/>
                <a:cs typeface="Arial"/>
                <a:sym typeface="Arial"/>
              </a:rPr>
              <a:t>Euler's theorem</a:t>
            </a:r>
            <a:r>
              <a:rPr lang="en-US" sz="1400" dirty="0">
                <a:solidFill>
                  <a:schemeClr val="tx1"/>
                </a:solidFill>
                <a:highlight>
                  <a:srgbClr val="FFFFFF"/>
                </a:highlight>
                <a:latin typeface="Arial"/>
                <a:ea typeface="Arial"/>
                <a:cs typeface="Arial"/>
                <a:sym typeface="Arial"/>
              </a:rPr>
              <a:t> (also known as the </a:t>
            </a:r>
            <a:r>
              <a:rPr lang="en-US" sz="1400" b="1" dirty="0">
                <a:solidFill>
                  <a:schemeClr val="tx1"/>
                </a:solidFill>
                <a:highlight>
                  <a:srgbClr val="FFFFFF"/>
                </a:highlight>
                <a:latin typeface="Arial"/>
                <a:ea typeface="Arial"/>
                <a:cs typeface="Arial"/>
                <a:sym typeface="Arial"/>
              </a:rPr>
              <a:t>Fermat–Euler theorem</a:t>
            </a:r>
            <a:r>
              <a:rPr lang="en-US" sz="1400" dirty="0">
                <a:solidFill>
                  <a:schemeClr val="tx1"/>
                </a:solidFill>
                <a:highlight>
                  <a:srgbClr val="FFFFFF"/>
                </a:highlight>
                <a:latin typeface="Arial"/>
                <a:ea typeface="Arial"/>
                <a:cs typeface="Arial"/>
                <a:sym typeface="Arial"/>
              </a:rPr>
              <a:t> or </a:t>
            </a:r>
            <a:r>
              <a:rPr lang="en-US" sz="1400" b="1" dirty="0">
                <a:solidFill>
                  <a:schemeClr val="tx1"/>
                </a:solidFill>
                <a:highlight>
                  <a:srgbClr val="FFFFFF"/>
                </a:highlight>
                <a:latin typeface="Arial"/>
                <a:ea typeface="Arial"/>
                <a:cs typeface="Arial"/>
                <a:sym typeface="Arial"/>
              </a:rPr>
              <a:t>Euler's totient theorem</a:t>
            </a:r>
            <a:r>
              <a:rPr lang="en-US" sz="1400" dirty="0">
                <a:solidFill>
                  <a:schemeClr val="tx1"/>
                </a:solidFill>
                <a:highlight>
                  <a:srgbClr val="FFFFFF"/>
                </a:highlight>
                <a:latin typeface="Arial"/>
                <a:ea typeface="Arial"/>
                <a:cs typeface="Arial"/>
                <a:sym typeface="Arial"/>
              </a:rPr>
              <a:t>) states that if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and </a:t>
            </a:r>
            <a:r>
              <a:rPr lang="en-US" sz="1400" i="1" dirty="0">
                <a:solidFill>
                  <a:schemeClr val="tx1"/>
                </a:solidFill>
                <a:highlight>
                  <a:srgbClr val="FFFFFF"/>
                </a:highlight>
                <a:latin typeface="Arial"/>
                <a:ea typeface="Arial"/>
                <a:cs typeface="Arial"/>
                <a:sym typeface="Arial"/>
              </a:rPr>
              <a:t>a</a:t>
            </a:r>
            <a:r>
              <a:rPr lang="en-US" sz="1400" dirty="0">
                <a:solidFill>
                  <a:schemeClr val="tx1"/>
                </a:solidFill>
                <a:highlight>
                  <a:srgbClr val="FFFFFF"/>
                </a:highlight>
                <a:latin typeface="Arial"/>
                <a:ea typeface="Arial"/>
                <a:cs typeface="Arial"/>
                <a:sym typeface="Arial"/>
              </a:rPr>
              <a:t> are </a:t>
            </a:r>
            <a:r>
              <a:rPr lang="en-US" sz="1400" dirty="0">
                <a:solidFill>
                  <a:schemeClr val="tx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coprime</a:t>
            </a:r>
            <a:r>
              <a:rPr lang="en-US" sz="1400" dirty="0">
                <a:solidFill>
                  <a:schemeClr val="tx1"/>
                </a:solidFill>
                <a:highlight>
                  <a:srgbClr val="FFFFFF"/>
                </a:highlight>
                <a:latin typeface="Arial"/>
                <a:ea typeface="Arial"/>
                <a:cs typeface="Arial"/>
                <a:sym typeface="Arial"/>
              </a:rPr>
              <a:t> positive integers, then </a:t>
            </a:r>
            <a:r>
              <a:rPr lang="en-US" sz="1400" i="1" dirty="0">
                <a:solidFill>
                  <a:schemeClr val="tx1"/>
                </a:solidFill>
                <a:highlight>
                  <a:srgbClr val="FFFFFF"/>
                </a:highlight>
                <a:latin typeface="Arial"/>
                <a:ea typeface="Arial"/>
                <a:cs typeface="Arial"/>
                <a:sym typeface="Arial"/>
              </a:rPr>
              <a:t>a</a:t>
            </a:r>
            <a:r>
              <a:rPr lang="en-US" sz="1400" dirty="0">
                <a:solidFill>
                  <a:schemeClr val="tx1"/>
                </a:solidFill>
                <a:highlight>
                  <a:srgbClr val="FFFFFF"/>
                </a:highlight>
                <a:latin typeface="Arial"/>
                <a:ea typeface="Arial"/>
                <a:cs typeface="Arial"/>
                <a:sym typeface="Arial"/>
              </a:rPr>
              <a:t> raised to the power of the </a:t>
            </a:r>
            <a:r>
              <a:rPr lang="en-US" sz="1400" dirty="0">
                <a:solidFill>
                  <a:schemeClr val="tx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totient</a:t>
            </a:r>
            <a:r>
              <a:rPr lang="en-US" sz="1400" dirty="0">
                <a:solidFill>
                  <a:schemeClr val="tx1"/>
                </a:solidFill>
                <a:highlight>
                  <a:srgbClr val="FFFFFF"/>
                </a:highlight>
                <a:latin typeface="Arial"/>
                <a:ea typeface="Arial"/>
                <a:cs typeface="Arial"/>
                <a:sym typeface="Arial"/>
              </a:rPr>
              <a:t>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is congruent to one, </a:t>
            </a:r>
            <a:r>
              <a:rPr lang="en-US" sz="1400" dirty="0">
                <a:solidFill>
                  <a:schemeClr val="tx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modulo</a:t>
            </a:r>
            <a:r>
              <a:rPr lang="en-US" sz="1400" dirty="0">
                <a:solidFill>
                  <a:schemeClr val="tx1"/>
                </a:solidFill>
                <a:highlight>
                  <a:srgbClr val="FFFFFF"/>
                </a:highlight>
                <a:latin typeface="Arial"/>
                <a:ea typeface="Arial"/>
                <a:cs typeface="Arial"/>
                <a:sym typeface="Arial"/>
              </a:rPr>
              <a:t>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or:</a:t>
            </a:r>
            <a:endParaRPr sz="1400" dirty="0">
              <a:solidFill>
                <a:schemeClr val="tx1"/>
              </a:solidFill>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{n}}}</a:t>
            </a:r>
            <a:endParaRPr sz="14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where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is </a:t>
            </a:r>
            <a:r>
              <a:rPr lang="en-US" sz="1400" dirty="0">
                <a:solidFill>
                  <a:schemeClr val="tx1"/>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Euler's totient function</a:t>
            </a:r>
            <a:r>
              <a:rPr lang="en-US" sz="1400" dirty="0">
                <a:solidFill>
                  <a:schemeClr val="tx1"/>
                </a:solidFill>
                <a:highlight>
                  <a:srgbClr val="FFFFFF"/>
                </a:highlight>
                <a:latin typeface="Arial"/>
                <a:ea typeface="Arial"/>
                <a:cs typeface="Arial"/>
                <a:sym typeface="Arial"/>
              </a:rPr>
              <a:t>. In 1736, </a:t>
            </a:r>
            <a:r>
              <a:rPr lang="en-US" sz="1400" dirty="0">
                <a:solidFill>
                  <a:schemeClr val="tx1"/>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Leonhard Euler</a:t>
            </a:r>
            <a:r>
              <a:rPr lang="en-US" sz="1400" dirty="0">
                <a:solidFill>
                  <a:schemeClr val="tx1"/>
                </a:solidFill>
                <a:highlight>
                  <a:srgbClr val="FFFFFF"/>
                </a:highlight>
                <a:latin typeface="Arial"/>
                <a:ea typeface="Arial"/>
                <a:cs typeface="Arial"/>
                <a:sym typeface="Arial"/>
              </a:rPr>
              <a:t> published his proof of </a:t>
            </a:r>
            <a:r>
              <a:rPr lang="en-US" sz="1400" dirty="0">
                <a:solidFill>
                  <a:schemeClr val="tx1"/>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Fermat's little theorem</a:t>
            </a:r>
            <a:r>
              <a:rPr lang="en-US" sz="1400" dirty="0">
                <a:solidFill>
                  <a:schemeClr val="tx1"/>
                </a:solidFill>
                <a:highlight>
                  <a:srgbClr val="FFFFFF"/>
                </a:highlight>
                <a:latin typeface="Arial"/>
                <a:ea typeface="Arial"/>
                <a:cs typeface="Arial"/>
                <a:sym typeface="Arial"/>
              </a:rPr>
              <a:t>,</a:t>
            </a:r>
            <a:r>
              <a:rPr lang="en-US" sz="1400" baseline="30000" dirty="0">
                <a:solidFill>
                  <a:schemeClr val="tx1"/>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[1]</a:t>
            </a:r>
            <a:r>
              <a:rPr lang="en-US" sz="1400" dirty="0">
                <a:solidFill>
                  <a:schemeClr val="tx1"/>
                </a:solidFill>
                <a:highlight>
                  <a:srgbClr val="FFFFFF"/>
                </a:highlight>
                <a:latin typeface="Arial"/>
                <a:ea typeface="Arial"/>
                <a:cs typeface="Arial"/>
                <a:sym typeface="Arial"/>
              </a:rPr>
              <a:t> which </a:t>
            </a:r>
            <a:r>
              <a:rPr lang="en-US" sz="1400" dirty="0">
                <a:solidFill>
                  <a:schemeClr val="tx1"/>
                </a:solidFill>
                <a:highlight>
                  <a:srgbClr val="FFFFFF"/>
                </a:highlight>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Fermat</a:t>
            </a:r>
            <a:r>
              <a:rPr lang="en-US" sz="1400" dirty="0">
                <a:solidFill>
                  <a:schemeClr val="tx1"/>
                </a:solidFill>
                <a:highlight>
                  <a:srgbClr val="FFFFFF"/>
                </a:highlight>
                <a:latin typeface="Arial"/>
                <a:ea typeface="Arial"/>
                <a:cs typeface="Arial"/>
                <a:sym typeface="Arial"/>
              </a:rPr>
              <a:t> had presented without proof. Subsequently, Euler presented other proofs of the theorem, culminating with "Euler's theorem" in his paper of 1763, in which he attempted to find the smallest exponent for which Fermat's little theorem was always true.</a:t>
            </a:r>
            <a:r>
              <a:rPr lang="en-US" sz="1400" baseline="30000" dirty="0">
                <a:solidFill>
                  <a:schemeClr val="tx1"/>
                </a:solidFill>
                <a:highlight>
                  <a:srgbClr val="FFFFFF"/>
                </a:highlight>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[2]</a:t>
            </a:r>
            <a:endParaRPr sz="1400" baseline="300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converse of Euler's theorem is also true: if the above congruence is true, then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must be coprime.</a:t>
            </a:r>
            <a:endParaRPr sz="14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theorem is a generalization of </a:t>
            </a:r>
            <a:r>
              <a:rPr lang="en-US" sz="1400" dirty="0">
                <a:solidFill>
                  <a:schemeClr val="tx1"/>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Fermat's little theorem</a:t>
            </a:r>
            <a:r>
              <a:rPr lang="en-US" sz="1400" dirty="0">
                <a:solidFill>
                  <a:schemeClr val="tx1"/>
                </a:solidFill>
                <a:highlight>
                  <a:srgbClr val="FFFFFF"/>
                </a:highlight>
                <a:latin typeface="Arial"/>
                <a:ea typeface="Arial"/>
                <a:cs typeface="Arial"/>
                <a:sym typeface="Arial"/>
              </a:rPr>
              <a:t>, and is further generalized by </a:t>
            </a:r>
            <a:r>
              <a:rPr lang="en-US" sz="1400" dirty="0">
                <a:solidFill>
                  <a:schemeClr val="tx1"/>
                </a:solidFill>
                <a:highlight>
                  <a:srgbClr val="FFFFFF"/>
                </a:highlight>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Carmichael's theorem</a:t>
            </a:r>
            <a:r>
              <a:rPr lang="en-US" sz="1400" dirty="0">
                <a:solidFill>
                  <a:schemeClr val="tx1"/>
                </a:solidFill>
                <a:highlight>
                  <a:srgbClr val="FFFFFF"/>
                </a:highlight>
                <a:latin typeface="Arial"/>
                <a:ea typeface="Arial"/>
                <a:cs typeface="Arial"/>
                <a:sym typeface="Arial"/>
              </a:rPr>
              <a:t>.</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a:t>
            </a:r>
            <a:br>
              <a:rPr lang="en-US" sz="2400" b="1" dirty="0">
                <a:latin typeface="Georgia"/>
                <a:ea typeface="Georgia"/>
                <a:cs typeface="Georgia"/>
                <a:sym typeface="Georgia"/>
              </a:rPr>
            </a:br>
            <a:endParaRPr dirty="0"/>
          </a:p>
        </p:txBody>
      </p:sp>
      <p:sp>
        <p:nvSpPr>
          <p:cNvPr id="145" name="Google Shape;145;p20"/>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2413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theorem may be used to easily reduce large powers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For example, consider finding the ones place decimal digit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 i.e.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 The integers 7 and 10 are coprime,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(10)=4}. So Euler's theorem yields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7^{4}\</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 and we get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7^{4\times 55+2}\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(7^{4})^{55}\times 7^{2}\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1^{55}\times 7^{2}\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49\</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9{\</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a:t>
            </a:r>
            <a:endParaRPr sz="1400" dirty="0">
              <a:solidFill>
                <a:schemeClr val="tx1"/>
              </a:solidFill>
              <a:highlight>
                <a:srgbClr val="FFFFFF"/>
              </a:highlight>
              <a:latin typeface="Arial"/>
              <a:ea typeface="Arial"/>
              <a:cs typeface="Arial"/>
              <a:sym typeface="Arial"/>
            </a:endParaRPr>
          </a:p>
          <a:p>
            <a:pPr marL="2413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general, when reducing a power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(where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are coprime), one needs to work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in the exponent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a:t>
            </a:r>
            <a:endParaRPr sz="1400" dirty="0">
              <a:solidFill>
                <a:schemeClr val="tx1"/>
              </a:solidFill>
              <a:highlight>
                <a:srgbClr val="FFFFFF"/>
              </a:highlight>
              <a:latin typeface="Arial"/>
              <a:ea typeface="Arial"/>
              <a:cs typeface="Arial"/>
              <a:sym typeface="Arial"/>
            </a:endParaRPr>
          </a:p>
          <a:p>
            <a:pPr marL="4572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x\</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y{\</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then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a^{x}\</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a^{y}{\</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{n}}}.</a:t>
            </a:r>
            <a:endParaRPr sz="1400" dirty="0">
              <a:solidFill>
                <a:schemeClr val="tx1"/>
              </a:solidFill>
              <a:highlight>
                <a:srgbClr val="FFFFFF"/>
              </a:highlight>
              <a:latin typeface="Arial"/>
              <a:ea typeface="Arial"/>
              <a:cs typeface="Arial"/>
              <a:sym typeface="Arial"/>
            </a:endParaRPr>
          </a:p>
          <a:p>
            <a:pPr marL="4826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Euler's theorem underlies </a:t>
            </a:r>
            <a:r>
              <a:rPr lang="en-US" sz="1400" dirty="0">
                <a:solidFill>
                  <a:schemeClr val="tx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RSA cryptosystem</a:t>
            </a:r>
            <a:r>
              <a:rPr lang="en-US" sz="1400" dirty="0">
                <a:solidFill>
                  <a:schemeClr val="tx1"/>
                </a:solidFill>
                <a:highlight>
                  <a:srgbClr val="FFFFFF"/>
                </a:highlight>
                <a:latin typeface="Arial"/>
                <a:ea typeface="Arial"/>
                <a:cs typeface="Arial"/>
                <a:sym typeface="Arial"/>
              </a:rPr>
              <a:t>, which is widely used in </a:t>
            </a:r>
            <a:r>
              <a:rPr lang="en-US" sz="1400" dirty="0">
                <a:solidFill>
                  <a:schemeClr val="tx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Internet</a:t>
            </a:r>
            <a:r>
              <a:rPr lang="en-US" sz="1400" dirty="0">
                <a:solidFill>
                  <a:schemeClr val="tx1"/>
                </a:solidFill>
                <a:highlight>
                  <a:srgbClr val="FFFFFF"/>
                </a:highlight>
                <a:latin typeface="Arial"/>
                <a:ea typeface="Arial"/>
                <a:cs typeface="Arial"/>
                <a:sym typeface="Arial"/>
              </a:rPr>
              <a:t> communications. In this cryptosystem, Euler's theorem is used with </a:t>
            </a:r>
            <a:r>
              <a:rPr lang="en-US" sz="1400" i="1" dirty="0">
                <a:solidFill>
                  <a:schemeClr val="tx1"/>
                </a:solidFill>
                <a:highlight>
                  <a:srgbClr val="FFFFFF"/>
                </a:highlight>
                <a:latin typeface="Times New Roman"/>
                <a:ea typeface="Times New Roman"/>
                <a:cs typeface="Times New Roman"/>
                <a:sym typeface="Times New Roman"/>
              </a:rPr>
              <a:t>n</a:t>
            </a:r>
            <a:r>
              <a:rPr lang="en-US" sz="1400" dirty="0">
                <a:solidFill>
                  <a:schemeClr val="tx1"/>
                </a:solidFill>
                <a:highlight>
                  <a:srgbClr val="FFFFFF"/>
                </a:highlight>
                <a:latin typeface="Arial"/>
                <a:ea typeface="Arial"/>
                <a:cs typeface="Arial"/>
                <a:sym typeface="Arial"/>
              </a:rPr>
              <a:t> being a product of two large </a:t>
            </a:r>
            <a:r>
              <a:rPr lang="en-US" sz="1400" dirty="0">
                <a:solidFill>
                  <a:schemeClr val="tx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prime numbers</a:t>
            </a:r>
            <a:r>
              <a:rPr lang="en-US" sz="1400" dirty="0">
                <a:solidFill>
                  <a:schemeClr val="tx1"/>
                </a:solidFill>
                <a:highlight>
                  <a:srgbClr val="FFFFFF"/>
                </a:highlight>
                <a:latin typeface="Arial"/>
                <a:ea typeface="Arial"/>
                <a:cs typeface="Arial"/>
                <a:sym typeface="Arial"/>
              </a:rPr>
              <a:t>, and the security of the system is based on the difficulty of </a:t>
            </a:r>
            <a:r>
              <a:rPr lang="en-US" sz="1400" dirty="0">
                <a:solidFill>
                  <a:schemeClr val="tx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factoring</a:t>
            </a:r>
            <a:r>
              <a:rPr lang="en-US" sz="1400" dirty="0">
                <a:solidFill>
                  <a:schemeClr val="tx1"/>
                </a:solidFill>
                <a:highlight>
                  <a:srgbClr val="FFFFFF"/>
                </a:highlight>
                <a:latin typeface="Arial"/>
                <a:ea typeface="Arial"/>
                <a:cs typeface="Arial"/>
                <a:sym typeface="Arial"/>
              </a:rPr>
              <a:t> such an integer.</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 Proof</a:t>
            </a:r>
            <a:br>
              <a:rPr lang="en-US" sz="2400" b="1" dirty="0">
                <a:latin typeface="Georgia"/>
                <a:ea typeface="Georgia"/>
                <a:cs typeface="Georgia"/>
                <a:sym typeface="Georgia"/>
              </a:rPr>
            </a:br>
            <a:endParaRPr dirty="0"/>
          </a:p>
        </p:txBody>
      </p:sp>
      <p:sp>
        <p:nvSpPr>
          <p:cNvPr id="152" name="Google Shape;152;p21"/>
          <p:cNvSpPr txBox="1">
            <a:spLocks noGrp="1"/>
          </p:cNvSpPr>
          <p:nvPr>
            <p:ph type="body" idx="1"/>
          </p:nvPr>
        </p:nvSpPr>
        <p:spPr>
          <a:xfrm>
            <a:off x="254000" y="1554480"/>
            <a:ext cx="8661400" cy="469392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 Euler's theorem can be proven using concepts from the </a:t>
            </a:r>
            <a:r>
              <a:rPr lang="en-US" sz="1400" dirty="0">
                <a:highlight>
                  <a:srgbClr val="FFFFFF"/>
                </a:highlight>
                <a:uFill>
                  <a:noFill/>
                </a:uFill>
                <a:latin typeface="Arial"/>
                <a:ea typeface="Arial"/>
                <a:cs typeface="Arial"/>
                <a:sym typeface="Arial"/>
              </a:rPr>
              <a:t>theory of groups</a:t>
            </a:r>
            <a:r>
              <a:rPr lang="en-US" sz="1400" dirty="0">
                <a:highlight>
                  <a:srgbClr val="FFFFFF"/>
                </a:highlight>
                <a:latin typeface="Arial"/>
                <a:ea typeface="Arial"/>
                <a:cs typeface="Arial"/>
                <a:sym typeface="Arial"/>
              </a:rPr>
              <a:t>:</a:t>
            </a:r>
            <a:r>
              <a:rPr lang="en-US" sz="1400" baseline="30000" dirty="0">
                <a:highlight>
                  <a:srgbClr val="FFFFFF"/>
                </a:highlight>
                <a:uFill>
                  <a:noFill/>
                </a:uFill>
                <a:latin typeface="Arial"/>
                <a:ea typeface="Arial"/>
                <a:cs typeface="Arial"/>
                <a:sym typeface="Arial"/>
              </a:rPr>
              <a:t>[3]</a:t>
            </a:r>
            <a:r>
              <a:rPr lang="en-US" sz="1400" dirty="0">
                <a:highlight>
                  <a:srgbClr val="FFFFFF"/>
                </a:highlight>
                <a:latin typeface="Arial"/>
                <a:ea typeface="Arial"/>
                <a:cs typeface="Arial"/>
                <a:sym typeface="Arial"/>
              </a:rPr>
              <a:t> The residue classes modulo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that are coprime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form a group under multiplication (see the article </a:t>
            </a:r>
            <a:r>
              <a:rPr lang="en-US" sz="1400" dirty="0">
                <a:highlight>
                  <a:srgbClr val="FFFFFF"/>
                </a:highlight>
                <a:uFill>
                  <a:noFill/>
                </a:uFill>
                <a:latin typeface="Arial"/>
                <a:ea typeface="Arial"/>
                <a:cs typeface="Arial"/>
                <a:sym typeface="Arial"/>
              </a:rPr>
              <a:t>Multiplicative group of integers modulo </a:t>
            </a:r>
            <a:r>
              <a:rPr lang="en-US" sz="1400" i="1" dirty="0">
                <a:highlight>
                  <a:srgbClr val="FFFFFF"/>
                </a:highlight>
                <a:uFill>
                  <a:noFill/>
                </a:uFill>
                <a:latin typeface="Arial"/>
                <a:ea typeface="Arial"/>
                <a:cs typeface="Arial"/>
                <a:sym typeface="Arial"/>
              </a:rPr>
              <a:t>n</a:t>
            </a:r>
            <a:r>
              <a:rPr lang="en-US" sz="1400" dirty="0">
                <a:highlight>
                  <a:srgbClr val="FFFFFF"/>
                </a:highlight>
                <a:latin typeface="Arial"/>
                <a:ea typeface="Arial"/>
                <a:cs typeface="Arial"/>
                <a:sym typeface="Arial"/>
              </a:rPr>
              <a:t> for details). The </a:t>
            </a:r>
            <a:r>
              <a:rPr lang="en-US" sz="1400" dirty="0">
                <a:highlight>
                  <a:srgbClr val="FFFFFF"/>
                </a:highlight>
                <a:uFill>
                  <a:noFill/>
                </a:uFill>
                <a:latin typeface="Arial"/>
                <a:ea typeface="Arial"/>
                <a:cs typeface="Arial"/>
                <a:sym typeface="Arial"/>
              </a:rPr>
              <a:t>order</a:t>
            </a:r>
            <a:r>
              <a:rPr lang="en-US" sz="1400" dirty="0">
                <a:highlight>
                  <a:srgbClr val="FFFFFF"/>
                </a:highlight>
                <a:latin typeface="Arial"/>
                <a:ea typeface="Arial"/>
                <a:cs typeface="Arial"/>
                <a:sym typeface="Arial"/>
              </a:rPr>
              <a:t> of that group is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a:t>
            </a:r>
            <a:r>
              <a:rPr lang="en-US" sz="1400" dirty="0">
                <a:highlight>
                  <a:srgbClr val="FFFFFF"/>
                </a:highlight>
                <a:uFill>
                  <a:noFill/>
                </a:uFill>
                <a:latin typeface="Arial"/>
                <a:ea typeface="Arial"/>
                <a:cs typeface="Arial"/>
                <a:sym typeface="Arial"/>
              </a:rPr>
              <a:t>Lagrange's theorem</a:t>
            </a:r>
            <a:r>
              <a:rPr lang="en-US" sz="1400" dirty="0">
                <a:highlight>
                  <a:srgbClr val="FFFFFF"/>
                </a:highlight>
                <a:latin typeface="Arial"/>
                <a:ea typeface="Arial"/>
                <a:cs typeface="Arial"/>
                <a:sym typeface="Arial"/>
              </a:rPr>
              <a:t> states that the order of any subgroup of a </a:t>
            </a:r>
            <a:r>
              <a:rPr lang="en-US" sz="1400" dirty="0">
                <a:highlight>
                  <a:srgbClr val="FFFFFF"/>
                </a:highlight>
                <a:uFill>
                  <a:noFill/>
                </a:uFill>
                <a:latin typeface="Arial"/>
                <a:ea typeface="Arial"/>
                <a:cs typeface="Arial"/>
                <a:sym typeface="Arial"/>
              </a:rPr>
              <a:t>finite group</a:t>
            </a:r>
            <a:r>
              <a:rPr lang="en-US" sz="1400" dirty="0">
                <a:highlight>
                  <a:srgbClr val="FFFFFF"/>
                </a:highlight>
                <a:latin typeface="Arial"/>
                <a:ea typeface="Arial"/>
                <a:cs typeface="Arial"/>
                <a:sym typeface="Arial"/>
              </a:rPr>
              <a:t> divides the order of the entire group, in this case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If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is any number </a:t>
            </a:r>
            <a:r>
              <a:rPr lang="en-US" sz="1400" dirty="0">
                <a:highlight>
                  <a:srgbClr val="FFFFFF"/>
                </a:highlight>
                <a:uFill>
                  <a:noFill/>
                </a:uFill>
                <a:latin typeface="Arial"/>
                <a:ea typeface="Arial"/>
                <a:cs typeface="Arial"/>
                <a:sym typeface="Arial"/>
              </a:rPr>
              <a:t>coprime</a:t>
            </a:r>
            <a:r>
              <a:rPr lang="en-US" sz="1400" dirty="0">
                <a:highlight>
                  <a:srgbClr val="FFFFFF"/>
                </a:highlight>
                <a:latin typeface="Arial"/>
                <a:ea typeface="Arial"/>
                <a:cs typeface="Arial"/>
                <a:sym typeface="Arial"/>
              </a:rPr>
              <a:t>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then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is in one of these residue classes, and its powers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a</a:t>
            </a:r>
            <a:r>
              <a:rPr lang="en-US" sz="1400" baseline="30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a</a:t>
            </a:r>
            <a:r>
              <a:rPr lang="en-US" sz="1400" i="1" baseline="30000" dirty="0" err="1">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modulo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form a subgroup of the group of residue classes, with </a:t>
            </a:r>
            <a:r>
              <a:rPr lang="en-US" sz="1400" i="1" dirty="0" err="1">
                <a:highlight>
                  <a:srgbClr val="FFFFFF"/>
                </a:highlight>
                <a:latin typeface="Times New Roman"/>
                <a:ea typeface="Times New Roman"/>
                <a:cs typeface="Times New Roman"/>
                <a:sym typeface="Times New Roman"/>
              </a:rPr>
              <a:t>a</a:t>
            </a:r>
            <a:r>
              <a:rPr lang="en-US" sz="1400" i="1" baseline="30000" dirty="0" err="1">
                <a:highlight>
                  <a:srgbClr val="FFFFFF"/>
                </a:highlight>
                <a:latin typeface="Times New Roman"/>
                <a:ea typeface="Times New Roman"/>
                <a:cs typeface="Times New Roman"/>
                <a:sym typeface="Times New Roman"/>
              </a:rPr>
              <a:t>k</a:t>
            </a:r>
            <a:r>
              <a:rPr lang="en-US" sz="1400" dirty="0">
                <a:highlight>
                  <a:srgbClr val="FFFFFF"/>
                </a:highlight>
                <a:latin typeface="Times New Roman"/>
                <a:ea typeface="Times New Roman"/>
                <a:cs typeface="Times New Roman"/>
                <a:sym typeface="Times New Roman"/>
              </a:rPr>
              <a:t> ≡ 1 (mod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Lagrange's theorem says </a:t>
            </a:r>
            <a:r>
              <a:rPr lang="en-US" sz="1400" i="1" dirty="0">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must divide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i.e. there is an integer </a:t>
            </a:r>
            <a:r>
              <a:rPr lang="en-US" sz="1400" i="1" dirty="0">
                <a:highlight>
                  <a:srgbClr val="FFFFFF"/>
                </a:highlight>
                <a:latin typeface="Times New Roman"/>
                <a:ea typeface="Times New Roman"/>
                <a:cs typeface="Times New Roman"/>
                <a:sym typeface="Times New Roman"/>
              </a:rPr>
              <a:t>M</a:t>
            </a:r>
            <a:r>
              <a:rPr lang="en-US" sz="1400" dirty="0">
                <a:highlight>
                  <a:srgbClr val="FFFFFF"/>
                </a:highlight>
                <a:latin typeface="Arial"/>
                <a:ea typeface="Arial"/>
                <a:cs typeface="Arial"/>
                <a:sym typeface="Arial"/>
              </a:rPr>
              <a:t> such that </a:t>
            </a:r>
            <a:r>
              <a:rPr lang="en-US" sz="1400" i="1" dirty="0" err="1">
                <a:highlight>
                  <a:srgbClr val="FFFFFF"/>
                </a:highlight>
                <a:latin typeface="Times New Roman"/>
                <a:ea typeface="Times New Roman"/>
                <a:cs typeface="Times New Roman"/>
                <a:sym typeface="Times New Roman"/>
              </a:rPr>
              <a:t>kM</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This then implies,</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(n)}=a^{</a:t>
            </a:r>
            <a:r>
              <a:rPr lang="en-US" sz="1400" dirty="0" err="1">
                <a:highlight>
                  <a:srgbClr val="FFFFFF"/>
                </a:highlight>
                <a:latin typeface="Arial"/>
                <a:ea typeface="Arial"/>
                <a:cs typeface="Arial"/>
                <a:sym typeface="Arial"/>
              </a:rPr>
              <a:t>kM</a:t>
            </a:r>
            <a:r>
              <a:rPr lang="en-US" sz="1400" dirty="0">
                <a:highlight>
                  <a:srgbClr val="FFFFFF"/>
                </a:highlight>
                <a:latin typeface="Arial"/>
                <a:ea typeface="Arial"/>
                <a:cs typeface="Arial"/>
                <a:sym typeface="Arial"/>
              </a:rPr>
              <a:t>}=(a^{k})^{M}\</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1^{M}=1\</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1{\</a:t>
            </a:r>
            <a:r>
              <a:rPr lang="en-US" sz="1400" dirty="0" err="1">
                <a:highlight>
                  <a:srgbClr val="FFFFFF"/>
                </a:highlight>
                <a:latin typeface="Arial"/>
                <a:ea typeface="Arial"/>
                <a:cs typeface="Arial"/>
                <a:sym typeface="Arial"/>
              </a:rPr>
              <a:t>pmod</a:t>
            </a:r>
            <a:r>
              <a:rPr lang="en-US" sz="1400" dirty="0">
                <a:highlight>
                  <a:srgbClr val="FFFFFF"/>
                </a:highlight>
                <a:latin typeface="Arial"/>
                <a:ea typeface="Arial"/>
                <a:cs typeface="Arial"/>
                <a:sym typeface="Arial"/>
              </a:rPr>
              <a:t> {n}}.}</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2. There is also a direct proof:</a:t>
            </a:r>
            <a:r>
              <a:rPr lang="en-US" sz="1400" baseline="30000" dirty="0">
                <a:highlight>
                  <a:srgbClr val="FFFFFF"/>
                </a:highlight>
                <a:uFill>
                  <a:noFill/>
                </a:uFill>
                <a:latin typeface="Arial"/>
                <a:ea typeface="Arial"/>
                <a:cs typeface="Arial"/>
                <a:sym typeface="Arial"/>
              </a:rPr>
              <a:t>[4][5]</a:t>
            </a:r>
            <a:r>
              <a:rPr lang="en-US" sz="1400" dirty="0">
                <a:highlight>
                  <a:srgbClr val="FFFFFF"/>
                </a:highlight>
                <a:latin typeface="Arial"/>
                <a:ea typeface="Arial"/>
                <a:cs typeface="Arial"/>
                <a:sym typeface="Arial"/>
              </a:rPr>
              <a:t> Let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x</a:t>
            </a:r>
            <a:r>
              <a:rPr lang="en-US" sz="1400" baseline="-25000" dirty="0">
                <a:highlight>
                  <a:srgbClr val="FFFFFF"/>
                </a:highlight>
                <a:latin typeface="Times New Roman"/>
                <a:ea typeface="Times New Roman"/>
                <a:cs typeface="Times New Roman"/>
                <a:sym typeface="Times New Roman"/>
              </a:rPr>
              <a:t>1</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x</a:t>
            </a:r>
            <a:r>
              <a:rPr lang="en-US" sz="1400" baseline="-25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x</a:t>
            </a:r>
            <a:r>
              <a:rPr lang="en-US" sz="1400" i="1" baseline="-25000" dirty="0" err="1">
                <a:highlight>
                  <a:srgbClr val="FFFFFF"/>
                </a:highlight>
                <a:latin typeface="Times New Roman"/>
                <a:ea typeface="Times New Roman"/>
                <a:cs typeface="Times New Roman"/>
                <a:sym typeface="Times New Roman"/>
              </a:rPr>
              <a:t>φ</a:t>
            </a:r>
            <a:r>
              <a:rPr lang="en-US" sz="1400" baseline="-25000" dirty="0">
                <a:highlight>
                  <a:srgbClr val="FFFFFF"/>
                </a:highlight>
                <a:latin typeface="Times New Roman"/>
                <a:ea typeface="Times New Roman"/>
                <a:cs typeface="Times New Roman"/>
                <a:sym typeface="Times New Roman"/>
              </a:rPr>
              <a:t>(</a:t>
            </a:r>
            <a:r>
              <a:rPr lang="en-US" sz="1400" i="1" baseline="-25000" dirty="0">
                <a:highlight>
                  <a:srgbClr val="FFFFFF"/>
                </a:highlight>
                <a:latin typeface="Times New Roman"/>
                <a:ea typeface="Times New Roman"/>
                <a:cs typeface="Times New Roman"/>
                <a:sym typeface="Times New Roman"/>
              </a:rPr>
              <a:t>n</a:t>
            </a:r>
            <a:r>
              <a:rPr lang="en-US" sz="1400" baseline="-25000" dirty="0">
                <a:highlight>
                  <a:srgbClr val="FFFFFF"/>
                </a:highlight>
                <a:latin typeface="Times New Roman"/>
                <a:ea typeface="Times New Roman"/>
                <a:cs typeface="Times New Roman"/>
                <a:sym typeface="Times New Roman"/>
              </a:rPr>
              <a:t>)</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be a </a:t>
            </a:r>
            <a:r>
              <a:rPr lang="en-US" sz="1400" dirty="0">
                <a:highlight>
                  <a:srgbClr val="FFFFFF"/>
                </a:highlight>
                <a:uFill>
                  <a:noFill/>
                </a:uFill>
                <a:latin typeface="Arial"/>
                <a:ea typeface="Arial"/>
                <a:cs typeface="Arial"/>
                <a:sym typeface="Arial"/>
              </a:rPr>
              <a:t>reduced residue system</a:t>
            </a:r>
            <a:r>
              <a:rPr lang="en-US" sz="1400" dirty="0">
                <a:highlight>
                  <a:srgbClr val="FFFFFF"/>
                </a:highlight>
                <a:latin typeface="Arial"/>
                <a:ea typeface="Arial"/>
                <a:cs typeface="Arial"/>
                <a:sym typeface="Arial"/>
              </a:rPr>
              <a:t>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and let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be any integer coprime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The proof hinges on the fundamental fact that multiplication by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permutes the </a:t>
            </a:r>
            <a:r>
              <a:rPr lang="en-US" sz="1400" i="1" dirty="0">
                <a:highlight>
                  <a:srgbClr val="FFFFFF"/>
                </a:highlight>
                <a:latin typeface="Times New Roman"/>
                <a:ea typeface="Times New Roman"/>
                <a:cs typeface="Times New Roman"/>
                <a:sym typeface="Times New Roman"/>
              </a:rPr>
              <a:t>x</a:t>
            </a:r>
            <a:r>
              <a:rPr lang="en-US" sz="1400" i="1" baseline="-25000" dirty="0">
                <a:highlight>
                  <a:srgbClr val="FFFFFF"/>
                </a:highlight>
                <a:latin typeface="Times New Roman"/>
                <a:ea typeface="Times New Roman"/>
                <a:cs typeface="Times New Roman"/>
                <a:sym typeface="Times New Roman"/>
              </a:rPr>
              <a:t>i</a:t>
            </a:r>
            <a:r>
              <a:rPr lang="en-US" sz="1400" dirty="0">
                <a:highlight>
                  <a:srgbClr val="FFFFFF"/>
                </a:highlight>
                <a:latin typeface="Arial"/>
                <a:ea typeface="Arial"/>
                <a:cs typeface="Arial"/>
                <a:sym typeface="Arial"/>
              </a:rPr>
              <a:t>: in other words if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j</a:t>
            </a:r>
            <a:r>
              <a:rPr lang="en-US" sz="1400" dirty="0">
                <a:highlight>
                  <a:srgbClr val="FFFFFF"/>
                </a:highlight>
                <a:latin typeface="Times New Roman"/>
                <a:ea typeface="Times New Roman"/>
                <a:cs typeface="Times New Roman"/>
                <a:sym typeface="Times New Roman"/>
              </a:rPr>
              <a:t> ≡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k</a:t>
            </a:r>
            <a:r>
              <a:rPr lang="en-US" sz="1400" dirty="0">
                <a:highlight>
                  <a:srgbClr val="FFFFFF"/>
                </a:highlight>
                <a:latin typeface="Times New Roman"/>
                <a:ea typeface="Times New Roman"/>
                <a:cs typeface="Times New Roman"/>
                <a:sym typeface="Times New Roman"/>
              </a:rPr>
              <a:t> (mod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then </a:t>
            </a:r>
            <a:r>
              <a:rPr lang="en-US" sz="1400" i="1" dirty="0">
                <a:highlight>
                  <a:srgbClr val="FFFFFF"/>
                </a:highlight>
                <a:latin typeface="Times New Roman"/>
                <a:ea typeface="Times New Roman"/>
                <a:cs typeface="Times New Roman"/>
                <a:sym typeface="Times New Roman"/>
              </a:rPr>
              <a:t>j</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(This law of cancellation is proved in the article </a:t>
            </a:r>
            <a:r>
              <a:rPr lang="en-US" sz="1400" dirty="0">
                <a:highlight>
                  <a:srgbClr val="FFFFFF"/>
                </a:highlight>
                <a:uFill>
                  <a:noFill/>
                </a:uFill>
                <a:latin typeface="Arial"/>
                <a:ea typeface="Arial"/>
                <a:cs typeface="Arial"/>
                <a:sym typeface="Arial"/>
              </a:rPr>
              <a:t>Multiplicative group of integers modulo </a:t>
            </a:r>
            <a:r>
              <a:rPr lang="en-US" sz="1400" i="1" dirty="0">
                <a:highlight>
                  <a:srgbClr val="FFFFFF"/>
                </a:highlight>
                <a:uFill>
                  <a:noFill/>
                </a:uFill>
                <a:latin typeface="Arial"/>
                <a:ea typeface="Arial"/>
                <a:cs typeface="Arial"/>
                <a:sym typeface="Arial"/>
              </a:rPr>
              <a:t>n</a:t>
            </a:r>
            <a:r>
              <a:rPr lang="en-US" sz="1400" dirty="0">
                <a:highlight>
                  <a:srgbClr val="FFFFFF"/>
                </a:highlight>
                <a:latin typeface="Arial"/>
                <a:ea typeface="Arial"/>
                <a:cs typeface="Arial"/>
                <a:sym typeface="Arial"/>
              </a:rPr>
              <a:t>.</a:t>
            </a:r>
            <a:r>
              <a:rPr lang="en-US" sz="1400" baseline="30000" dirty="0">
                <a:highlight>
                  <a:srgbClr val="FFFFFF"/>
                </a:highlight>
                <a:uFill>
                  <a:noFill/>
                </a:uFill>
                <a:latin typeface="Arial"/>
                <a:ea typeface="Arial"/>
                <a:cs typeface="Arial"/>
                <a:sym typeface="Arial"/>
              </a:rPr>
              <a:t>[6]</a:t>
            </a:r>
            <a:r>
              <a:rPr lang="en-US" sz="1400" dirty="0">
                <a:highlight>
                  <a:srgbClr val="FFFFFF"/>
                </a:highlight>
                <a:latin typeface="Arial"/>
                <a:ea typeface="Arial"/>
                <a:cs typeface="Arial"/>
                <a:sym typeface="Arial"/>
              </a:rPr>
              <a:t>) That is, the sets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Arial"/>
                <a:ea typeface="Arial"/>
                <a:cs typeface="Arial"/>
                <a:sym typeface="Arial"/>
              </a:rPr>
              <a:t> and </a:t>
            </a:r>
            <a:r>
              <a:rPr lang="en-US" sz="1400" i="1" dirty="0" err="1">
                <a:highlight>
                  <a:srgbClr val="FFFFFF"/>
                </a:highlight>
                <a:latin typeface="Times New Roman"/>
                <a:ea typeface="Times New Roman"/>
                <a:cs typeface="Times New Roman"/>
                <a:sym typeface="Times New Roman"/>
              </a:rPr>
              <a:t>aR</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ax</a:t>
            </a:r>
            <a:r>
              <a:rPr lang="en-US" sz="1400" baseline="-25000" dirty="0">
                <a:highlight>
                  <a:srgbClr val="FFFFFF"/>
                </a:highlight>
                <a:latin typeface="Times New Roman"/>
                <a:ea typeface="Times New Roman"/>
                <a:cs typeface="Times New Roman"/>
                <a:sym typeface="Times New Roman"/>
              </a:rPr>
              <a:t>1</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ax</a:t>
            </a:r>
            <a:r>
              <a:rPr lang="en-US" sz="1400" baseline="-25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φ</a:t>
            </a:r>
            <a:r>
              <a:rPr lang="en-US" sz="1400" baseline="-25000" dirty="0">
                <a:highlight>
                  <a:srgbClr val="FFFFFF"/>
                </a:highlight>
                <a:latin typeface="Times New Roman"/>
                <a:ea typeface="Times New Roman"/>
                <a:cs typeface="Times New Roman"/>
                <a:sym typeface="Times New Roman"/>
              </a:rPr>
              <a:t>(</a:t>
            </a:r>
            <a:r>
              <a:rPr lang="en-US" sz="1400" i="1" baseline="-25000" dirty="0">
                <a:highlight>
                  <a:srgbClr val="FFFFFF"/>
                </a:highlight>
                <a:latin typeface="Times New Roman"/>
                <a:ea typeface="Times New Roman"/>
                <a:cs typeface="Times New Roman"/>
                <a:sym typeface="Times New Roman"/>
              </a:rPr>
              <a:t>n</a:t>
            </a:r>
            <a:r>
              <a:rPr lang="en-US" sz="1400" baseline="-25000" dirty="0">
                <a:highlight>
                  <a:srgbClr val="FFFFFF"/>
                </a:highlight>
                <a:latin typeface="Times New Roman"/>
                <a:ea typeface="Times New Roman"/>
                <a:cs typeface="Times New Roman"/>
                <a:sym typeface="Times New Roman"/>
              </a:rPr>
              <a:t>)</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considered as sets of congruence classes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are identical (as sets—they may be listed in different orders), so the product of all the numbers in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Arial"/>
                <a:ea typeface="Arial"/>
                <a:cs typeface="Arial"/>
                <a:sym typeface="Arial"/>
              </a:rPr>
              <a:t> is congruent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to the product of all the numbers in </a:t>
            </a:r>
            <a:r>
              <a:rPr lang="en-US" sz="1400" i="1" dirty="0" err="1">
                <a:highlight>
                  <a:srgbClr val="FFFFFF"/>
                </a:highlight>
                <a:latin typeface="Times New Roman"/>
                <a:ea typeface="Times New Roman"/>
                <a:cs typeface="Times New Roman"/>
                <a:sym typeface="Times New Roman"/>
              </a:rPr>
              <a:t>aR</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(n)}ax_{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pmod</a:t>
            </a:r>
            <a:r>
              <a:rPr lang="en-US" sz="1400" dirty="0">
                <a:highlight>
                  <a:srgbClr val="FFFFFF"/>
                </a:highlight>
                <a:latin typeface="Arial"/>
                <a:ea typeface="Arial"/>
                <a:cs typeface="Arial"/>
                <a:sym typeface="Arial"/>
              </a:rPr>
              <a:t> {n}},} and using the cancellation law to cancel each </a:t>
            </a:r>
            <a:r>
              <a:rPr lang="en-US" sz="1400" i="1" dirty="0">
                <a:highlight>
                  <a:srgbClr val="FFFFFF"/>
                </a:highlight>
                <a:latin typeface="Times New Roman"/>
                <a:ea typeface="Times New Roman"/>
                <a:cs typeface="Times New Roman"/>
                <a:sym typeface="Times New Roman"/>
              </a:rPr>
              <a:t>x</a:t>
            </a:r>
            <a:r>
              <a:rPr lang="en-US" sz="1400" i="1" baseline="-25000" dirty="0">
                <a:highlight>
                  <a:srgbClr val="FFFFFF"/>
                </a:highlight>
                <a:latin typeface="Times New Roman"/>
                <a:ea typeface="Times New Roman"/>
                <a:cs typeface="Times New Roman"/>
                <a:sym typeface="Times New Roman"/>
              </a:rPr>
              <a:t>i</a:t>
            </a:r>
            <a:r>
              <a:rPr lang="en-US" sz="1400" dirty="0">
                <a:highlight>
                  <a:srgbClr val="FFFFFF"/>
                </a:highlight>
                <a:latin typeface="Arial"/>
                <a:ea typeface="Arial"/>
                <a:cs typeface="Arial"/>
                <a:sym typeface="Arial"/>
              </a:rPr>
              <a:t> gives Euler's theorem:</a:t>
            </a:r>
            <a:endParaRPr sz="1400" dirty="0">
              <a:highlight>
                <a:srgbClr val="FFFFFF"/>
              </a:highlight>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Arial"/>
                <a:ea typeface="Arial"/>
                <a:cs typeface="Arial"/>
                <a:sym typeface="Arial"/>
              </a:rPr>
              <a:t>Euler’s Quotient:</a:t>
            </a:r>
            <a:br>
              <a:rPr lang="en-US" sz="2400" b="1" dirty="0">
                <a:highlight>
                  <a:srgbClr val="FFFFFF"/>
                </a:highlight>
                <a:latin typeface="Arial"/>
                <a:ea typeface="Arial"/>
                <a:cs typeface="Arial"/>
                <a:sym typeface="Arial"/>
              </a:rPr>
            </a:br>
            <a:endParaRPr dirty="0"/>
          </a:p>
        </p:txBody>
      </p:sp>
      <p:sp>
        <p:nvSpPr>
          <p:cNvPr id="159" name="Google Shape;159;p22"/>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The </a:t>
            </a:r>
            <a:r>
              <a:rPr lang="en-US" sz="1400" b="1" dirty="0">
                <a:highlight>
                  <a:srgbClr val="FFFFFF"/>
                </a:highlight>
                <a:latin typeface="Arial"/>
                <a:ea typeface="Arial"/>
                <a:cs typeface="Arial"/>
                <a:sym typeface="Arial"/>
              </a:rPr>
              <a:t>Euler quotient</a:t>
            </a:r>
            <a:r>
              <a:rPr lang="en-US" sz="1400" dirty="0">
                <a:highlight>
                  <a:srgbClr val="FFFFFF"/>
                </a:highlight>
                <a:latin typeface="Arial"/>
                <a:ea typeface="Arial"/>
                <a:cs typeface="Arial"/>
                <a:sym typeface="Arial"/>
              </a:rPr>
              <a:t> of an integer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with respect to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is defined as:</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q_{n}(a)={\frac {a^{\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(n)}-1}{n}}}</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The special case of an Euler quotient when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is prime is called a </a:t>
            </a:r>
            <a:r>
              <a:rPr lang="en-US" sz="1400" dirty="0">
                <a:highlight>
                  <a:srgbClr val="FFFFFF"/>
                </a:highlight>
                <a:uFill>
                  <a:noFill/>
                </a:uFill>
                <a:latin typeface="Arial"/>
                <a:ea typeface="Arial"/>
                <a:cs typeface="Arial"/>
                <a:sym typeface="Arial"/>
              </a:rPr>
              <a:t>Fermat quotient</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Any odd number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that divides {\</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q_{n}(2)} is called a </a:t>
            </a:r>
            <a:r>
              <a:rPr lang="en-US" sz="1400" dirty="0">
                <a:highlight>
                  <a:srgbClr val="FFFFFF"/>
                </a:highlight>
                <a:uFill>
                  <a:noFill/>
                </a:uFill>
                <a:latin typeface="Arial"/>
                <a:ea typeface="Arial"/>
                <a:cs typeface="Arial"/>
                <a:sym typeface="Arial"/>
              </a:rPr>
              <a:t>Wieferich number</a:t>
            </a:r>
            <a:r>
              <a:rPr lang="en-US" sz="1400" dirty="0">
                <a:highlight>
                  <a:srgbClr val="FFFFFF"/>
                </a:highlight>
                <a:latin typeface="Arial"/>
                <a:ea typeface="Arial"/>
                <a:cs typeface="Arial"/>
                <a:sym typeface="Arial"/>
              </a:rPr>
              <a:t>. This is equivalent to saying that 2</a:t>
            </a:r>
            <a:r>
              <a:rPr lang="en-US" sz="1400" i="1" baseline="30000" dirty="0">
                <a:highlight>
                  <a:srgbClr val="FFFFFF"/>
                </a:highlight>
                <a:latin typeface="Times New Roman"/>
                <a:ea typeface="Times New Roman"/>
                <a:cs typeface="Times New Roman"/>
                <a:sym typeface="Times New Roman"/>
              </a:rPr>
              <a:t>φ</a:t>
            </a:r>
            <a:r>
              <a:rPr lang="en-US" sz="1400" baseline="30000" dirty="0">
                <a:highlight>
                  <a:srgbClr val="FFFFFF"/>
                </a:highlight>
                <a:latin typeface="Arial"/>
                <a:ea typeface="Arial"/>
                <a:cs typeface="Arial"/>
                <a:sym typeface="Arial"/>
              </a:rPr>
              <a:t>(</a:t>
            </a:r>
            <a:r>
              <a:rPr lang="en-US" sz="1400" i="1" baseline="30000"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a:t>
            </a:r>
            <a:r>
              <a:rPr lang="en-US" sz="1400" dirty="0">
                <a:highlight>
                  <a:srgbClr val="FFFFFF"/>
                </a:highlight>
                <a:latin typeface="Arial"/>
                <a:ea typeface="Arial"/>
                <a:cs typeface="Arial"/>
                <a:sym typeface="Arial"/>
              </a:rPr>
              <a:t> ≡ 1 (mod </a:t>
            </a:r>
            <a:r>
              <a:rPr lang="en-US" sz="1400" i="1"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2</a:t>
            </a:r>
            <a:r>
              <a:rPr lang="en-US" sz="1400" dirty="0">
                <a:highlight>
                  <a:srgbClr val="FFFFFF"/>
                </a:highlight>
                <a:latin typeface="Arial"/>
                <a:ea typeface="Arial"/>
                <a:cs typeface="Arial"/>
                <a:sym typeface="Arial"/>
              </a:rPr>
              <a:t>). As a generalization, any number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that is coprime to a positive integer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and such that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divides {\</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q_{n}(a)}, is called a (generalized) Wieferich number to base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This is equivalent to saying that </a:t>
            </a:r>
            <a:r>
              <a:rPr lang="en-US" sz="1400" dirty="0" err="1">
                <a:highlight>
                  <a:srgbClr val="FFFFFF"/>
                </a:highlight>
                <a:latin typeface="Arial"/>
                <a:ea typeface="Arial"/>
                <a:cs typeface="Arial"/>
                <a:sym typeface="Arial"/>
              </a:rPr>
              <a:t>a</a:t>
            </a:r>
            <a:r>
              <a:rPr lang="en-US" sz="1400" i="1" baseline="30000" dirty="0" err="1">
                <a:highlight>
                  <a:srgbClr val="FFFFFF"/>
                </a:highlight>
                <a:latin typeface="Times New Roman"/>
                <a:ea typeface="Times New Roman"/>
                <a:cs typeface="Times New Roman"/>
                <a:sym typeface="Times New Roman"/>
              </a:rPr>
              <a:t>φ</a:t>
            </a:r>
            <a:r>
              <a:rPr lang="en-US" sz="1400" baseline="30000" dirty="0">
                <a:highlight>
                  <a:srgbClr val="FFFFFF"/>
                </a:highlight>
                <a:latin typeface="Arial"/>
                <a:ea typeface="Arial"/>
                <a:cs typeface="Arial"/>
                <a:sym typeface="Arial"/>
              </a:rPr>
              <a:t>(</a:t>
            </a:r>
            <a:r>
              <a:rPr lang="en-US" sz="1400" i="1" baseline="30000"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a:t>
            </a:r>
            <a:r>
              <a:rPr lang="en-US" sz="1400" dirty="0">
                <a:highlight>
                  <a:srgbClr val="FFFFFF"/>
                </a:highlight>
                <a:latin typeface="Arial"/>
                <a:ea typeface="Arial"/>
                <a:cs typeface="Arial"/>
                <a:sym typeface="Arial"/>
              </a:rPr>
              <a:t> ≡ 1 (mod </a:t>
            </a:r>
            <a:r>
              <a:rPr lang="en-US" sz="1400" i="1"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2</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0" lvl="0" indent="0" algn="l" rtl="0">
              <a:spcBef>
                <a:spcPts val="600"/>
              </a:spcBef>
              <a:spcAft>
                <a:spcPts val="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AND EULER’S THEOREMS</a:t>
            </a:r>
            <a:br>
              <a:rPr lang="en-US" sz="2400" b="1" dirty="0">
                <a:solidFill>
                  <a:srgbClr val="000000"/>
                </a:solidFill>
                <a:highlight>
                  <a:srgbClr val="FFFFFF"/>
                </a:highlight>
                <a:latin typeface="Arial"/>
                <a:ea typeface="Arial"/>
                <a:cs typeface="Arial"/>
                <a:sym typeface="Arial"/>
              </a:rPr>
            </a:br>
            <a:endParaRPr dirty="0"/>
          </a:p>
        </p:txBody>
      </p:sp>
      <p:sp>
        <p:nvSpPr>
          <p:cNvPr id="166" name="Google Shape;166;p23"/>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600" b="1" dirty="0">
                <a:solidFill>
                  <a:srgbClr val="000000"/>
                </a:solidFill>
                <a:highlight>
                  <a:srgbClr val="FFFFFF"/>
                </a:highlight>
                <a:latin typeface="Arial"/>
                <a:ea typeface="Arial"/>
                <a:cs typeface="Arial"/>
                <a:sym typeface="Arial"/>
              </a:rPr>
              <a:t>Second Explanation of Euler’s &amp; Fermat’s</a:t>
            </a:r>
            <a:endParaRPr sz="1600" b="1"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dirty="0">
                <a:solidFill>
                  <a:srgbClr val="000000"/>
                </a:solidFill>
                <a:highlight>
                  <a:srgbClr val="FFFFFF"/>
                </a:highlight>
                <a:latin typeface="Arial"/>
                <a:ea typeface="Arial"/>
                <a:cs typeface="Arial"/>
                <a:sym typeface="Arial"/>
              </a:rPr>
              <a:t>Two theorems that play important roles in public-key cryptography are Fermat’s theorem and Euler’s theorem.</a:t>
            </a: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US" sz="1800" dirty="0">
                <a:solidFill>
                  <a:srgbClr val="000000"/>
                </a:solidFill>
                <a:highlight>
                  <a:srgbClr val="FFFFFF"/>
                </a:highlight>
                <a:latin typeface="Arial"/>
                <a:ea typeface="Arial"/>
                <a:cs typeface="Arial"/>
                <a:sym typeface="Arial"/>
              </a:rPr>
              <a:t>Fermat’s Theorem</a:t>
            </a:r>
            <a:endParaRPr sz="1800" dirty="0">
              <a:solidFill>
                <a:srgbClr val="000000"/>
              </a:solidFill>
              <a:highlight>
                <a:srgbClr val="FFFFFF"/>
              </a:highlight>
              <a:latin typeface="Arial"/>
              <a:ea typeface="Arial"/>
              <a:cs typeface="Arial"/>
              <a:sym typeface="Arial"/>
            </a:endParaRPr>
          </a:p>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Fermat’s theorem states the following: If </a:t>
            </a:r>
            <a:r>
              <a:rPr lang="en-US" sz="1400" i="1" dirty="0">
                <a:solidFill>
                  <a:srgbClr val="000000"/>
                </a:solidFill>
                <a:highlight>
                  <a:srgbClr val="FFFFFF"/>
                </a:highlight>
                <a:latin typeface="Arial"/>
                <a:ea typeface="Arial"/>
                <a:cs typeface="Arial"/>
                <a:sym typeface="Arial"/>
              </a:rPr>
              <a:t>p </a:t>
            </a:r>
            <a:r>
              <a:rPr lang="en-US" sz="1400" dirty="0">
                <a:solidFill>
                  <a:srgbClr val="000000"/>
                </a:solidFill>
                <a:highlight>
                  <a:srgbClr val="FFFFFF"/>
                </a:highlight>
                <a:latin typeface="Arial"/>
                <a:ea typeface="Arial"/>
                <a:cs typeface="Arial"/>
                <a:sym typeface="Arial"/>
              </a:rPr>
              <a:t>is prime and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is a positive integer not divisible by </a:t>
            </a:r>
            <a:r>
              <a:rPr lang="en-US" sz="1400" i="1" dirty="0">
                <a:solidFill>
                  <a:srgbClr val="000000"/>
                </a:solidFill>
                <a:highlight>
                  <a:srgbClr val="FFFFFF"/>
                </a:highlight>
                <a:latin typeface="Arial"/>
                <a:ea typeface="Arial"/>
                <a:cs typeface="Arial"/>
                <a:sym typeface="Arial"/>
              </a:rPr>
              <a:t>p</a:t>
            </a:r>
            <a:r>
              <a:rPr lang="en-US" sz="1400" dirty="0">
                <a:solidFill>
                  <a:srgbClr val="000000"/>
                </a:solidFill>
                <a:highlight>
                  <a:srgbClr val="FFFFFF"/>
                </a:highlight>
                <a:latin typeface="Arial"/>
                <a:ea typeface="Arial"/>
                <a:cs typeface="Arial"/>
                <a:sym typeface="Arial"/>
              </a:rPr>
              <a:t>, then</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3766</Words>
  <Application>Microsoft Office PowerPoint</Application>
  <PresentationFormat>On-screen Show (4:3)</PresentationFormat>
  <Paragraphs>212</Paragraphs>
  <Slides>26</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Times New Roman</vt:lpstr>
      <vt:lpstr>Noto Sans Symbols</vt:lpstr>
      <vt:lpstr>Calibri</vt:lpstr>
      <vt:lpstr>Times</vt:lpstr>
      <vt:lpstr>Arial Black</vt:lpstr>
      <vt:lpstr>Raleway Thin</vt:lpstr>
      <vt:lpstr>Georgia</vt:lpstr>
      <vt:lpstr>Cambria</vt:lpstr>
      <vt:lpstr>Office Theme</vt:lpstr>
      <vt:lpstr>PowerPoint Presentation</vt:lpstr>
      <vt:lpstr>PowerPoint Presentation</vt:lpstr>
      <vt:lpstr>Fermat’s theorem</vt:lpstr>
      <vt:lpstr>Fermat’s theorem…..</vt:lpstr>
      <vt:lpstr>Euler's theorem </vt:lpstr>
      <vt:lpstr>Euler's theorem </vt:lpstr>
      <vt:lpstr>Euler's theorem Proof </vt:lpstr>
      <vt:lpstr>Euler’s Quotient: </vt:lpstr>
      <vt:lpstr>FERMAT’S AND EULER’S THEOREMS </vt:lpstr>
      <vt:lpstr>FERMAT’S Proof </vt:lpstr>
      <vt:lpstr>FERMAT’S THEOREMS </vt:lpstr>
      <vt:lpstr>Euler’s Totient Function </vt:lpstr>
      <vt:lpstr>Example</vt:lpstr>
      <vt:lpstr>Example</vt:lpstr>
      <vt:lpstr>Euler’s Totient Function </vt:lpstr>
      <vt:lpstr>Euler’s Theorem </vt:lpstr>
      <vt:lpstr>Euler’s Theorem </vt:lpstr>
      <vt:lpstr>Euler’s Theorem </vt:lpstr>
      <vt:lpstr>Euler’s Theorem </vt:lpstr>
      <vt:lpstr>Euler’s Totient Function </vt:lpstr>
      <vt:lpstr>Euler's Totient Function and Euler's Theorem</vt:lpstr>
      <vt:lpstr>.</vt:lpstr>
      <vt:lpstr>Euler's Totient Function and Euler's Theorem </vt:lpstr>
      <vt:lpstr>Euler's Totient Function and Euler's Theorem </vt:lpstr>
      <vt:lpstr>Euler's Totient Function and Euler's Theorem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puneet kaur</cp:lastModifiedBy>
  <cp:revision>4</cp:revision>
  <dcterms:modified xsi:type="dcterms:W3CDTF">2023-01-09T10:11:30Z</dcterms:modified>
</cp:coreProperties>
</file>