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embeddedFontLst>
    <p:embeddedFont>
      <p:font typeface="Arial Black" panose="020B0A04020102020204" pitchFamily="34" charset="0"/>
      <p:regular r:id="rId14"/>
      <p:bold r:id="rId15"/>
    </p:embeddedFon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Raleway Thin" pitchFamily="2" charset="0"/>
      <p:regular r:id="rId2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C1C1E-69A1-41D7-A763-55AB26050F0A}">
  <a:tblStyle styleId="{D7BC1C1E-69A1-41D7-A763-55AB26050F0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3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ab222c0e4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ab222c0e4_0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aab222c0e4_0_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ab222c0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ab222c0e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aab222c0e4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ab222c0e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ab222c0e4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aab222c0e4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ab222c0e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ab222c0e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aab222c0e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b222c0e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b222c0e4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aab222c0e4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ab222c0e4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ab222c0e4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aab222c0e4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ab222c0e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ab222c0e4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aab222c0e4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ab222c0e4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ab222c0e4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aab222c0e4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4400"/>
              <a:buFont typeface="Cambria"/>
              <a:buNone/>
              <a:defRPr sz="44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3"/>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8" name="Google Shape;78;p13"/>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1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Calibri"/>
                <a:ea typeface="Calibri"/>
                <a:cs typeface="Calibri"/>
                <a:sym typeface="Calibri"/>
              </a:defRPr>
            </a:lvl1pPr>
            <a:lvl2pPr marL="0" marR="0" lvl="1" indent="0" algn="r">
              <a:spcBef>
                <a:spcPts val="0"/>
              </a:spcBef>
              <a:buNone/>
              <a:defRPr sz="1200">
                <a:solidFill>
                  <a:schemeClr val="lt1"/>
                </a:solidFill>
                <a:latin typeface="Calibri"/>
                <a:ea typeface="Calibri"/>
                <a:cs typeface="Calibri"/>
                <a:sym typeface="Calibri"/>
              </a:defRPr>
            </a:lvl2pPr>
            <a:lvl3pPr marL="0" marR="0" lvl="2" indent="0" algn="r">
              <a:spcBef>
                <a:spcPts val="0"/>
              </a:spcBef>
              <a:buNone/>
              <a:defRPr sz="1200">
                <a:solidFill>
                  <a:schemeClr val="lt1"/>
                </a:solidFill>
                <a:latin typeface="Calibri"/>
                <a:ea typeface="Calibri"/>
                <a:cs typeface="Calibri"/>
                <a:sym typeface="Calibri"/>
              </a:defRPr>
            </a:lvl3pPr>
            <a:lvl4pPr marL="0" marR="0" lvl="3" indent="0" algn="r">
              <a:spcBef>
                <a:spcPts val="0"/>
              </a:spcBef>
              <a:buNone/>
              <a:defRPr sz="1200">
                <a:solidFill>
                  <a:schemeClr val="lt1"/>
                </a:solidFill>
                <a:latin typeface="Calibri"/>
                <a:ea typeface="Calibri"/>
                <a:cs typeface="Calibri"/>
                <a:sym typeface="Calibri"/>
              </a:defRPr>
            </a:lvl4pPr>
            <a:lvl5pPr marL="0" marR="0" lvl="4" indent="0" algn="r">
              <a:spcBef>
                <a:spcPts val="0"/>
              </a:spcBef>
              <a:buNone/>
              <a:defRPr sz="1200">
                <a:solidFill>
                  <a:schemeClr val="lt1"/>
                </a:solidFill>
                <a:latin typeface="Calibri"/>
                <a:ea typeface="Calibri"/>
                <a:cs typeface="Calibri"/>
                <a:sym typeface="Calibri"/>
              </a:defRPr>
            </a:lvl5pPr>
            <a:lvl6pPr marL="0" marR="0" lvl="5" indent="0" algn="r">
              <a:spcBef>
                <a:spcPts val="0"/>
              </a:spcBef>
              <a:buNone/>
              <a:defRPr sz="1200">
                <a:solidFill>
                  <a:schemeClr val="lt1"/>
                </a:solidFill>
                <a:latin typeface="Calibri"/>
                <a:ea typeface="Calibri"/>
                <a:cs typeface="Calibri"/>
                <a:sym typeface="Calibri"/>
              </a:defRPr>
            </a:lvl6pPr>
            <a:lvl7pPr marL="0" marR="0" lvl="6" indent="0" algn="r">
              <a:spcBef>
                <a:spcPts val="0"/>
              </a:spcBef>
              <a:buNone/>
              <a:defRPr sz="1200">
                <a:solidFill>
                  <a:schemeClr val="lt1"/>
                </a:solidFill>
                <a:latin typeface="Calibri"/>
                <a:ea typeface="Calibri"/>
                <a:cs typeface="Calibri"/>
                <a:sym typeface="Calibri"/>
              </a:defRPr>
            </a:lvl7pPr>
            <a:lvl8pPr marL="0" marR="0" lvl="7" indent="0" algn="r">
              <a:spcBef>
                <a:spcPts val="0"/>
              </a:spcBef>
              <a:buNone/>
              <a:defRPr sz="1200">
                <a:solidFill>
                  <a:schemeClr val="lt1"/>
                </a:solidFill>
                <a:latin typeface="Calibri"/>
                <a:ea typeface="Calibri"/>
                <a:cs typeface="Calibri"/>
                <a:sym typeface="Calibri"/>
              </a:defRPr>
            </a:lvl8pPr>
            <a:lvl9pPr marL="0" marR="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7"/>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8"/>
          <p:cNvSpPr>
            <a:spLocks noGrp="1"/>
          </p:cNvSpPr>
          <p:nvPr>
            <p:ph type="pic" idx="2"/>
          </p:nvPr>
        </p:nvSpPr>
        <p:spPr>
          <a:xfrm>
            <a:off x="2895600" y="1371600"/>
            <a:ext cx="6019800" cy="47244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body" idx="1"/>
          </p:nvPr>
        </p:nvSpPr>
        <p:spPr>
          <a:xfrm>
            <a:off x="228600" y="1371600"/>
            <a:ext cx="2590800" cy="47244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609600" y="1524000"/>
            <a:ext cx="8305800" cy="4876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304800" y="1371600"/>
            <a:ext cx="82296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3"/>
          </p:cNvPr>
          <p:cNvPicPr preferRelativeResize="0"/>
          <p:nvPr/>
        </p:nvPicPr>
        <p:blipFill rotWithShape="1">
          <a:blip r:embed="rId14">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brainkart.com/article/Classical-Encryption-Techniques_8339/" TargetMode="External"/><Relationship Id="rId7" Type="http://schemas.openxmlformats.org/officeDocument/2006/relationships/hyperlink" Target="https://www2.slideshare.net/lineking/classical-encryption-techniques-in-network-security?qid=e388c29f-793d-4f2b-bcaf-9d22e9ca07b5&amp;v=&amp;b=&amp;from_search=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5" Type="http://schemas.openxmlformats.org/officeDocument/2006/relationships/hyperlink" Target="https://www.geeksforgeeks.org/cryptography-introduction/" TargetMode="External"/><Relationship Id="rId4" Type="http://schemas.openxmlformats.org/officeDocument/2006/relationships/hyperlink" Target="https://www.tutorialspoint.com/cryptography/index.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175" cy="15176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37" cy="61277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425"/>
            <a:ext cx="968375"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8" cy="3148012"/>
          </a:xfrm>
          <a:prstGeom prst="rect">
            <a:avLst/>
          </a:prstGeom>
          <a:noFill/>
          <a:ln>
            <a:noFill/>
          </a:ln>
        </p:spPr>
      </p:pic>
      <p:sp>
        <p:nvSpPr>
          <p:cNvPr id="90" name="Google Shape;90;p14"/>
          <p:cNvSpPr/>
          <p:nvPr/>
        </p:nvSpPr>
        <p:spPr>
          <a:xfrm flipH="1">
            <a:off x="5284788" y="-65088"/>
            <a:ext cx="3859212" cy="5853113"/>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069"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3" cy="1538287"/>
          </a:xfrm>
          <a:prstGeom prst="rect">
            <a:avLst/>
          </a:prstGeom>
          <a:noFill/>
          <a:ln>
            <a:noFill/>
          </a:ln>
        </p:spPr>
      </p:pic>
      <p:sp>
        <p:nvSpPr>
          <p:cNvPr id="93" name="Google Shape;93;p14"/>
          <p:cNvSpPr/>
          <p:nvPr/>
        </p:nvSpPr>
        <p:spPr>
          <a:xfrm flipH="1">
            <a:off x="7372350" y="5334000"/>
            <a:ext cx="1774825"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925" cy="369887"/>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700" cy="338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87" cy="571848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NewRoman"/>
                <a:ea typeface="TimesNewRoman"/>
                <a:cs typeface="TimesNewRoman"/>
                <a:sym typeface="TimesNewRoman"/>
              </a:rPr>
              <a:t>Introduction to Information Security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 20CST-354/ITT-354)</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a:t>
            </a:r>
            <a:r>
              <a:rPr lang="en-US" sz="3200" dirty="0" err="1">
                <a:solidFill>
                  <a:schemeClr val="dk1"/>
                </a:solidFill>
                <a:latin typeface="Times New Roman"/>
                <a:ea typeface="Times New Roman"/>
                <a:cs typeface="Times New Roman"/>
                <a:sym typeface="Times New Roman"/>
              </a:rPr>
              <a:t>Er.Puneet</a:t>
            </a:r>
            <a:r>
              <a:rPr lang="en-US" sz="3200" dirty="0">
                <a:solidFill>
                  <a:schemeClr val="dk1"/>
                </a:solidFill>
                <a:latin typeface="Times New Roman"/>
                <a:ea typeface="Times New Roman"/>
                <a:cs typeface="Times New Roman"/>
                <a:sym typeface="Times New Roman"/>
              </a:rPr>
              <a:t> kaur</a:t>
            </a:r>
            <a:r>
              <a:rPr lang="en-US" sz="3200" b="0" i="0" u="none" strike="noStrike" cap="none" dirty="0">
                <a:solidFill>
                  <a:schemeClr val="dk1"/>
                </a:solidFill>
                <a:latin typeface="Times New Roman"/>
                <a:ea typeface="Times New Roman"/>
                <a:cs typeface="Times New Roman"/>
                <a:sym typeface="Times New Roman"/>
              </a:rPr>
              <a:t> (E6913)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Example</a:t>
            </a:r>
            <a:endParaRPr dirty="0"/>
          </a:p>
        </p:txBody>
      </p:sp>
      <p:sp>
        <p:nvSpPr>
          <p:cNvPr id="179" name="Google Shape;179;p25"/>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200">
                <a:latin typeface="Arial"/>
                <a:ea typeface="Arial"/>
                <a:cs typeface="Arial"/>
                <a:sym typeface="Arial"/>
              </a:rPr>
              <a:t>Example. Find the remainder when 3</a:t>
            </a:r>
            <a:r>
              <a:rPr lang="en-US" sz="800">
                <a:latin typeface="Arial"/>
                <a:ea typeface="Arial"/>
                <a:cs typeface="Arial"/>
                <a:sym typeface="Arial"/>
              </a:rPr>
              <a:t>2049 </a:t>
            </a:r>
            <a:r>
              <a:rPr lang="en-US" sz="1200">
                <a:latin typeface="Arial"/>
                <a:ea typeface="Arial"/>
                <a:cs typeface="Arial"/>
                <a:sym typeface="Arial"/>
              </a:rPr>
              <a:t>is divided by 68</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We see that φ(68) = φ(2</a:t>
            </a:r>
            <a:r>
              <a:rPr lang="en-US" sz="800">
                <a:latin typeface="Arial"/>
                <a:ea typeface="Arial"/>
                <a:cs typeface="Arial"/>
                <a:sym typeface="Arial"/>
              </a:rPr>
              <a:t>2</a:t>
            </a:r>
            <a:r>
              <a:rPr lang="en-US" sz="1200">
                <a:latin typeface="Arial"/>
                <a:ea typeface="Arial"/>
                <a:cs typeface="Arial"/>
                <a:sym typeface="Arial"/>
              </a:rPr>
              <a:t>)φ(17) = 2 · 16 = 32 and 2049 ≡ 1(mod 32). Hence, by Euler’s theorem,</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and the remainder is . </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914400" y="990600"/>
            <a:ext cx="79248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Cambria"/>
              <a:buNone/>
            </a:pPr>
            <a:r>
              <a:rPr lang="en-US" sz="3600" b="0" dirty="0">
                <a:solidFill>
                  <a:schemeClr val="tx1"/>
                </a:solidFill>
              </a:rPr>
              <a:t>References</a:t>
            </a:r>
            <a:endParaRPr b="0" dirty="0">
              <a:solidFill>
                <a:schemeClr val="tx1"/>
              </a:solidFill>
            </a:endParaRPr>
          </a:p>
        </p:txBody>
      </p:sp>
      <p:sp>
        <p:nvSpPr>
          <p:cNvPr id="185" name="Google Shape;185;p26"/>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20"/>
              <a:buChar char="•"/>
            </a:pPr>
            <a:r>
              <a:rPr lang="en-US" sz="2220" u="sng">
                <a:solidFill>
                  <a:schemeClr val="hlink"/>
                </a:solidFill>
                <a:hlinkClick r:id="rId3"/>
              </a:rPr>
              <a:t>http://www.brainkart.com/article/Classical-Encryption-Techniques_8339/</a:t>
            </a:r>
            <a:endParaRPr sz="2220"/>
          </a:p>
          <a:p>
            <a:pPr marL="342900" lvl="0" indent="-342900" algn="just" rtl="0">
              <a:spcBef>
                <a:spcPts val="444"/>
              </a:spcBef>
              <a:spcAft>
                <a:spcPts val="0"/>
              </a:spcAft>
              <a:buClr>
                <a:schemeClr val="dk1"/>
              </a:buClr>
              <a:buSzPts val="2220"/>
              <a:buChar char="•"/>
            </a:pPr>
            <a:r>
              <a:rPr lang="en-US" sz="2220" u="sng">
                <a:solidFill>
                  <a:schemeClr val="hlink"/>
                </a:solidFill>
                <a:hlinkClick r:id="rId4"/>
              </a:rPr>
              <a:t>https://www.tutorialspoint.com/cryptography/index.htm</a:t>
            </a:r>
            <a:endParaRPr sz="2220"/>
          </a:p>
          <a:p>
            <a:pPr marL="342900" lvl="0" indent="-342900" algn="just" rtl="0">
              <a:spcBef>
                <a:spcPts val="444"/>
              </a:spcBef>
              <a:spcAft>
                <a:spcPts val="0"/>
              </a:spcAft>
              <a:buClr>
                <a:schemeClr val="dk1"/>
              </a:buClr>
              <a:buSzPts val="2220"/>
              <a:buChar char="•"/>
            </a:pPr>
            <a:r>
              <a:rPr lang="en-US" sz="2220" u="sng">
                <a:solidFill>
                  <a:schemeClr val="hlink"/>
                </a:solidFill>
                <a:hlinkClick r:id="rId5"/>
              </a:rPr>
              <a:t>https://www.geeksforgeeks.org/cryptography-introduction/</a:t>
            </a:r>
            <a:endParaRPr sz="2220"/>
          </a:p>
          <a:p>
            <a:pPr marL="342900" lvl="0" indent="-342900" algn="just" rtl="0">
              <a:spcBef>
                <a:spcPts val="444"/>
              </a:spcBef>
              <a:spcAft>
                <a:spcPts val="0"/>
              </a:spcAft>
              <a:buClr>
                <a:schemeClr val="dk1"/>
              </a:buClr>
              <a:buSzPts val="2220"/>
              <a:buChar char="•"/>
            </a:pPr>
            <a:r>
              <a:rPr lang="en-US" sz="2220" u="sng">
                <a:solidFill>
                  <a:schemeClr val="hlink"/>
                </a:solidFill>
                <a:hlinkClick r:id="rId6"/>
              </a:rPr>
              <a:t>https://www.techopedia.com/definition/1770/cryptography#:~:text=Cryptography%20involves%20creating%20written%20or,information%20to%20be%20kept%20secret.&amp;text=Information%20security%20uses%20cryptography%20on,transit%20and%20while%20being%20stored</a:t>
            </a:r>
            <a:r>
              <a:rPr lang="en-US" sz="2220"/>
              <a:t>.</a:t>
            </a:r>
            <a:endParaRPr/>
          </a:p>
          <a:p>
            <a:pPr marL="342900" lvl="0" indent="-342900" algn="just" rtl="0">
              <a:spcBef>
                <a:spcPts val="444"/>
              </a:spcBef>
              <a:spcAft>
                <a:spcPts val="0"/>
              </a:spcAft>
              <a:buClr>
                <a:schemeClr val="dk1"/>
              </a:buClr>
              <a:buSzPts val="2220"/>
              <a:buChar char="•"/>
            </a:pPr>
            <a:r>
              <a:rPr lang="en-US" sz="2220" u="sng">
                <a:solidFill>
                  <a:schemeClr val="hlink"/>
                </a:solidFill>
                <a:hlinkClick r:id="rId7"/>
              </a:rPr>
              <a:t>https://www2.slideshare.net/lineking/classical-encryption-techniques-in-network-security?qid=e388c29f-793d-4f2b-bcaf-9d22e9ca07b5&amp;v=&amp;b=&amp;from_search=1</a:t>
            </a:r>
            <a:endParaRPr sz="22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228600" y="2143651"/>
            <a:ext cx="8686801" cy="3591512"/>
          </a:xfrm>
          <a:prstGeom prst="rect">
            <a:avLst/>
          </a:prstGeom>
          <a:noFill/>
          <a:ln>
            <a:noFill/>
          </a:ln>
        </p:spPr>
        <p:txBody>
          <a:bodyPr spcFirstLastPara="1" wrap="square" lIns="82050" tIns="41025" rIns="82050" bIns="41025" anchor="t" anchorCtr="0">
            <a:noAutofit/>
          </a:bodyPr>
          <a:lstStyle/>
          <a:p>
            <a:pPr marL="0" marR="0" lvl="0" indent="0" algn="ctr" rtl="0">
              <a:spcBef>
                <a:spcPts val="0"/>
              </a:spcBef>
              <a:spcAft>
                <a:spcPts val="0"/>
              </a:spcAft>
              <a:buNone/>
            </a:pPr>
            <a:r>
              <a:rPr lang="en-US" sz="4000" b="0" i="0" u="none" strike="noStrike" cap="none" dirty="0">
                <a:solidFill>
                  <a:srgbClr val="000000"/>
                </a:solidFill>
                <a:latin typeface="TimesNewRoman"/>
                <a:ea typeface="TimesNewRoman"/>
                <a:cs typeface="TimesNewRoman"/>
                <a:sym typeface="TimesNewRoman"/>
              </a:rPr>
              <a:t>Lecture </a:t>
            </a:r>
            <a:r>
              <a:rPr lang="en-US" sz="4000" b="0" i="0" u="none" strike="noStrike" cap="none">
                <a:solidFill>
                  <a:srgbClr val="000000"/>
                </a:solidFill>
                <a:latin typeface="TimesNewRoman"/>
                <a:ea typeface="TimesNewRoman"/>
                <a:cs typeface="TimesNewRoman"/>
                <a:sym typeface="TimesNewRoman"/>
              </a:rPr>
              <a:t>– 8</a:t>
            </a:r>
            <a:endParaRPr dirty="0"/>
          </a:p>
          <a:p>
            <a:pPr marL="0" marR="0" lvl="0" indent="0" algn="ctr" rtl="0">
              <a:spcBef>
                <a:spcPts val="0"/>
              </a:spcBef>
              <a:spcAft>
                <a:spcPts val="0"/>
              </a:spcAft>
              <a:buNone/>
            </a:pPr>
            <a:endParaRPr sz="4000" b="0" i="0" u="none" strike="noStrike" cap="none" dirty="0">
              <a:solidFill>
                <a:srgbClr val="000000"/>
              </a:solidFill>
              <a:latin typeface="TimesNewRoman"/>
              <a:ea typeface="TimesNewRoman"/>
              <a:cs typeface="TimesNewRoman"/>
              <a:sym typeface="TimesNewRoman"/>
            </a:endParaRPr>
          </a:p>
          <a:p>
            <a:pPr marL="0" marR="0" lvl="0" indent="0" algn="ctr" rtl="0">
              <a:spcBef>
                <a:spcPts val="0"/>
              </a:spcBef>
              <a:spcAft>
                <a:spcPts val="0"/>
              </a:spcAft>
              <a:buNone/>
            </a:pPr>
            <a:r>
              <a:rPr lang="en-US" sz="4000" dirty="0">
                <a:latin typeface="Arial"/>
                <a:ea typeface="Arial"/>
                <a:cs typeface="Arial"/>
                <a:sym typeface="Arial"/>
              </a:rPr>
              <a:t>The Chinese Remainder Theorem</a:t>
            </a:r>
            <a:br>
              <a:rPr lang="en-US" sz="4000" dirty="0">
                <a:latin typeface="Arial"/>
                <a:ea typeface="Arial"/>
                <a:cs typeface="Arial"/>
                <a:sym typeface="Arial"/>
              </a:rPr>
            </a:b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p:txBody>
      </p:sp>
      <p:pic>
        <p:nvPicPr>
          <p:cNvPr id="103" name="Google Shape;103;p15" descr="C:\Users\Bhangu\Desktop\download.png"/>
          <p:cNvPicPr preferRelativeResize="0"/>
          <p:nvPr/>
        </p:nvPicPr>
        <p:blipFill rotWithShape="1">
          <a:blip r:embed="rId3">
            <a:alphaModFix/>
          </a:blip>
          <a:srcRect/>
          <a:stretch/>
        </p:blipFill>
        <p:spPr>
          <a:xfrm>
            <a:off x="2701637" y="605118"/>
            <a:ext cx="3186545" cy="1178939"/>
          </a:xfrm>
          <a:prstGeom prst="rect">
            <a:avLst/>
          </a:prstGeom>
          <a:noFill/>
          <a:ln>
            <a:noFill/>
          </a:ln>
        </p:spPr>
      </p:pic>
      <p:sp>
        <p:nvSpPr>
          <p:cNvPr id="104" name="Google Shape;104;p15"/>
          <p:cNvSpPr/>
          <p:nvPr/>
        </p:nvSpPr>
        <p:spPr>
          <a:xfrm>
            <a:off x="0" y="6553200"/>
            <a:ext cx="9144000" cy="381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www. cuchd.in                                                                                       Campus : Gharaun, Mohali</a:t>
            </a: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990600" y="609600"/>
            <a:ext cx="7924800" cy="75184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30" name="Google Shape;130;p18"/>
          <p:cNvSpPr txBox="1">
            <a:spLocks noGrp="1"/>
          </p:cNvSpPr>
          <p:nvPr>
            <p:ph type="body" idx="1"/>
          </p:nvPr>
        </p:nvSpPr>
        <p:spPr>
          <a:xfrm>
            <a:off x="193040" y="1442720"/>
            <a:ext cx="8722360" cy="480568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We begin with an example.</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Example 1. Consider the system of simultaneous congruences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x ≡ 3 (mod 5), x ≡ 2 (mod 6).			(1)</a:t>
            </a: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Clearly x = 8 is a solution. If y were another solution, then we would have y ≡ 8(mod 5) andy≡8(mod6). Hence5|y−8and6|y−8. As(5,6)=1,thismeans30|y−8ory≡8 (mod 30). As this line of reasoning is completely reversible, we find that the set of solutions to the simultaneous congruences (1) is the congruence class 8 + 30Z. Hence, modulo 30, there is a unique solution to the system (1).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The Chinese remainder theorem tells us that, under an appropriate hypothesis on the moduli, systems of the type in the previous example always have solutions that are unique modulo the product of the moduli. Before we state it, however, we need to generalize a result from the homework.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990600" y="508000"/>
            <a:ext cx="7924800" cy="87376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37" name="Google Shape;137;p19"/>
          <p:cNvSpPr txBox="1">
            <a:spLocks noGrp="1"/>
          </p:cNvSpPr>
          <p:nvPr>
            <p:ph type="body" idx="1"/>
          </p:nvPr>
        </p:nvSpPr>
        <p:spPr>
          <a:xfrm>
            <a:off x="121920" y="1381760"/>
            <a:ext cx="8793480" cy="486664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Lemma 1. Let a1,a2,...,an ∈ Z be pairwise relatively prime. If b ∈ Z and </a:t>
            </a:r>
            <a:r>
              <a:rPr lang="en-US" sz="1400" dirty="0" err="1">
                <a:latin typeface="Arial"/>
                <a:ea typeface="Arial"/>
                <a:cs typeface="Arial"/>
                <a:sym typeface="Arial"/>
              </a:rPr>
              <a:t>ai|b</a:t>
            </a:r>
            <a:r>
              <a:rPr lang="en-US" sz="1400" dirty="0">
                <a:latin typeface="Arial"/>
                <a:ea typeface="Arial"/>
                <a:cs typeface="Arial"/>
                <a:sym typeface="Arial"/>
              </a:rPr>
              <a:t> for all </a:t>
            </a:r>
            <a:r>
              <a:rPr lang="en-US" sz="1400" dirty="0" err="1">
                <a:latin typeface="Arial"/>
                <a:ea typeface="Arial"/>
                <a:cs typeface="Arial"/>
                <a:sym typeface="Arial"/>
              </a:rPr>
              <a:t>i</a:t>
            </a:r>
            <a:r>
              <a:rPr lang="en-US" sz="1400" dirty="0">
                <a:latin typeface="Arial"/>
                <a:ea typeface="Arial"/>
                <a:cs typeface="Arial"/>
                <a:sym typeface="Arial"/>
              </a:rPr>
              <a:t>, then a1a2 · · · </a:t>
            </a:r>
            <a:r>
              <a:rPr lang="en-US" sz="1400" dirty="0" err="1">
                <a:latin typeface="Arial"/>
                <a:ea typeface="Arial"/>
                <a:cs typeface="Arial"/>
                <a:sym typeface="Arial"/>
              </a:rPr>
              <a:t>an|b</a:t>
            </a:r>
            <a:r>
              <a:rPr lang="en-US" sz="1400" dirty="0">
                <a:latin typeface="Arial"/>
                <a:ea typeface="Arial"/>
                <a:cs typeface="Arial"/>
                <a:sym typeface="Arial"/>
              </a:rPr>
              <a:t>.</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Proof. By induction on n. We take as our base case n = 2. Although this case was given as a homework exercise, in the interest of completeness we prove it here anyway. So suppose a1 and a2 are relatively prime and both divide b. Use B ́</a:t>
            </a:r>
            <a:r>
              <a:rPr lang="en-US" sz="1400" dirty="0" err="1">
                <a:latin typeface="Arial"/>
                <a:ea typeface="Arial"/>
                <a:cs typeface="Arial"/>
                <a:sym typeface="Arial"/>
              </a:rPr>
              <a:t>ezout’s</a:t>
            </a:r>
            <a:r>
              <a:rPr lang="en-US" sz="1400" dirty="0">
                <a:latin typeface="Arial"/>
                <a:ea typeface="Arial"/>
                <a:cs typeface="Arial"/>
                <a:sym typeface="Arial"/>
              </a:rPr>
              <a:t> lemma to write ra1 + sa2 = 1 for some </a:t>
            </a:r>
            <a:r>
              <a:rPr lang="en-US" sz="1400" dirty="0" err="1">
                <a:latin typeface="Arial"/>
                <a:ea typeface="Arial"/>
                <a:cs typeface="Arial"/>
                <a:sym typeface="Arial"/>
              </a:rPr>
              <a:t>r,s</a:t>
            </a:r>
            <a:r>
              <a:rPr lang="en-US" sz="1400" dirty="0">
                <a:latin typeface="Arial"/>
                <a:ea typeface="Arial"/>
                <a:cs typeface="Arial"/>
                <a:sym typeface="Arial"/>
              </a:rPr>
              <a:t> ∈ Z. Also write b = b1a1 and b = b2a2. We multiply the B ́</a:t>
            </a:r>
            <a:r>
              <a:rPr lang="en-US" sz="1400" dirty="0" err="1">
                <a:latin typeface="Arial"/>
                <a:ea typeface="Arial"/>
                <a:cs typeface="Arial"/>
                <a:sym typeface="Arial"/>
              </a:rPr>
              <a:t>ezout</a:t>
            </a:r>
            <a:r>
              <a:rPr lang="en-US" sz="1400" dirty="0">
                <a:latin typeface="Arial"/>
                <a:ea typeface="Arial"/>
                <a:cs typeface="Arial"/>
                <a:sym typeface="Arial"/>
              </a:rPr>
              <a:t> relation by b and then substitute in the divisibility equations:</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b = bra1 + bsa2 = b2a2ra1 + b1a1sa2 = (b2r + b1s)a1a2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which implies that a1a2|b.</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Now assume that the result holds for some n ≥ 2. Let a1, a2, . . . an, an+1 ∈ Z be pairwise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relatively prime and suppose that </a:t>
            </a:r>
            <a:r>
              <a:rPr lang="en-US" sz="1400" dirty="0" err="1">
                <a:latin typeface="Arial"/>
                <a:ea typeface="Arial"/>
                <a:cs typeface="Arial"/>
                <a:sym typeface="Arial"/>
              </a:rPr>
              <a:t>ai|b</a:t>
            </a:r>
            <a:r>
              <a:rPr lang="en-US" sz="1400" dirty="0">
                <a:latin typeface="Arial"/>
                <a:ea typeface="Arial"/>
                <a:cs typeface="Arial"/>
                <a:sym typeface="Arial"/>
              </a:rPr>
              <a:t> for all </a:t>
            </a:r>
            <a:r>
              <a:rPr lang="en-US" sz="1400" dirty="0" err="1">
                <a:latin typeface="Arial"/>
                <a:ea typeface="Arial"/>
                <a:cs typeface="Arial"/>
                <a:sym typeface="Arial"/>
              </a:rPr>
              <a:t>i</a:t>
            </a:r>
            <a:r>
              <a:rPr lang="en-US" sz="1400" dirty="0">
                <a:latin typeface="Arial"/>
                <a:ea typeface="Arial"/>
                <a:cs typeface="Arial"/>
                <a:sym typeface="Arial"/>
              </a:rPr>
              <a:t>. By the inductive hypothesis, a1a2 · · · </a:t>
            </a:r>
            <a:r>
              <a:rPr lang="en-US" sz="1400" dirty="0" err="1">
                <a:latin typeface="Arial"/>
                <a:ea typeface="Arial"/>
                <a:cs typeface="Arial"/>
                <a:sym typeface="Arial"/>
              </a:rPr>
              <a:t>an|b</a:t>
            </a:r>
            <a:r>
              <a:rPr lang="en-US" sz="1400" dirty="0">
                <a:latin typeface="Arial"/>
                <a:ea typeface="Arial"/>
                <a:cs typeface="Arial"/>
                <a:sym typeface="Arial"/>
              </a:rPr>
              <a:t>. It therefore suffices so show that a1a2 · · · an and an+1 are relatively prime, for the result will then follow from the n = 2 case. Let d = (a1a2 ···an,an+1). If d ̸= 1, then there is a prime </a:t>
            </a:r>
            <a:r>
              <a:rPr lang="en-US" sz="1400" dirty="0" err="1">
                <a:latin typeface="Arial"/>
                <a:ea typeface="Arial"/>
                <a:cs typeface="Arial"/>
                <a:sym typeface="Arial"/>
              </a:rPr>
              <a:t>p|d</a:t>
            </a:r>
            <a:r>
              <a:rPr lang="en-US" sz="1400" dirty="0">
                <a:latin typeface="Arial"/>
                <a:ea typeface="Arial"/>
                <a:cs typeface="Arial"/>
                <a:sym typeface="Arial"/>
              </a:rPr>
              <a:t>. It follows that p|a1a2 · · · an and p|an+1. By (the extended version of) Euclid’s lemma, we must have </a:t>
            </a:r>
            <a:r>
              <a:rPr lang="en-US" sz="1400" dirty="0" err="1">
                <a:latin typeface="Arial"/>
                <a:ea typeface="Arial"/>
                <a:cs typeface="Arial"/>
                <a:sym typeface="Arial"/>
              </a:rPr>
              <a:t>p|ai</a:t>
            </a:r>
            <a:r>
              <a:rPr lang="en-US" sz="1400" dirty="0">
                <a:latin typeface="Arial"/>
                <a:ea typeface="Arial"/>
                <a:cs typeface="Arial"/>
                <a:sym typeface="Arial"/>
              </a:rPr>
              <a:t> for some 1 ≤ </a:t>
            </a:r>
            <a:r>
              <a:rPr lang="en-US" sz="1400" dirty="0" err="1">
                <a:latin typeface="Arial"/>
                <a:ea typeface="Arial"/>
                <a:cs typeface="Arial"/>
                <a:sym typeface="Arial"/>
              </a:rPr>
              <a:t>i</a:t>
            </a:r>
            <a:r>
              <a:rPr lang="en-US" sz="1400" dirty="0">
                <a:latin typeface="Arial"/>
                <a:ea typeface="Arial"/>
                <a:cs typeface="Arial"/>
                <a:sym typeface="Arial"/>
              </a:rPr>
              <a:t> ≤ n. But then p is a nontrivial common divisor of ai and an+1, contradicting the fact that (ai, an+1) = 1. Hence d = 1 and, as noted above, the n + 1 case is established. By induction, the lemma holds for all n ≥ 2.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990600" y="477520"/>
            <a:ext cx="7924800" cy="102616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44" name="Google Shape;144;p20"/>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200">
                <a:latin typeface="Arial"/>
                <a:ea typeface="Arial"/>
                <a:cs typeface="Arial"/>
                <a:sym typeface="Arial"/>
              </a:rPr>
              <a:t>The auxiliary fact established in the final paragraph of the preceding proof is worth recording independently.</a:t>
            </a:r>
            <a:r>
              <a:rPr lang="en-US" sz="1100">
                <a:latin typeface="Arial"/>
                <a:ea typeface="Arial"/>
                <a:cs typeface="Arial"/>
                <a:sym typeface="Arial"/>
              </a:rPr>
              <a:t>			</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Corollary 1. If a</a:t>
            </a:r>
            <a:r>
              <a:rPr lang="en-US" sz="800">
                <a:latin typeface="Arial"/>
                <a:ea typeface="Arial"/>
                <a:cs typeface="Arial"/>
                <a:sym typeface="Arial"/>
              </a:rPr>
              <a:t>1</a:t>
            </a:r>
            <a:r>
              <a:rPr lang="en-US" sz="1200">
                <a:latin typeface="Arial"/>
                <a:ea typeface="Arial"/>
                <a:cs typeface="Arial"/>
                <a:sym typeface="Arial"/>
              </a:rPr>
              <a:t>, a</a:t>
            </a:r>
            <a:r>
              <a:rPr lang="en-US" sz="800">
                <a:latin typeface="Arial"/>
                <a:ea typeface="Arial"/>
                <a:cs typeface="Arial"/>
                <a:sym typeface="Arial"/>
              </a:rPr>
              <a:t>2</a:t>
            </a:r>
            <a:r>
              <a:rPr lang="en-US" sz="1200">
                <a:latin typeface="Arial"/>
                <a:ea typeface="Arial"/>
                <a:cs typeface="Arial"/>
                <a:sym typeface="Arial"/>
              </a:rPr>
              <a:t>, . . . , a</a:t>
            </a:r>
            <a:r>
              <a:rPr lang="en-US" sz="800">
                <a:latin typeface="Arial"/>
                <a:ea typeface="Arial"/>
                <a:cs typeface="Arial"/>
                <a:sym typeface="Arial"/>
              </a:rPr>
              <a:t>n </a:t>
            </a:r>
            <a:r>
              <a:rPr lang="en-US" sz="1200">
                <a:latin typeface="Arial"/>
                <a:ea typeface="Arial"/>
                <a:cs typeface="Arial"/>
                <a:sym typeface="Arial"/>
              </a:rPr>
              <a:t>∈ Z are pairwise relatively prime, then (a</a:t>
            </a:r>
            <a:r>
              <a:rPr lang="en-US" sz="800">
                <a:latin typeface="Arial"/>
                <a:ea typeface="Arial"/>
                <a:cs typeface="Arial"/>
                <a:sym typeface="Arial"/>
              </a:rPr>
              <a:t>1</a:t>
            </a:r>
            <a:r>
              <a:rPr lang="en-US" sz="1200">
                <a:latin typeface="Arial"/>
                <a:ea typeface="Arial"/>
                <a:cs typeface="Arial"/>
                <a:sym typeface="Arial"/>
              </a:rPr>
              <a:t>a</a:t>
            </a:r>
            <a:r>
              <a:rPr lang="en-US" sz="800">
                <a:latin typeface="Arial"/>
                <a:ea typeface="Arial"/>
                <a:cs typeface="Arial"/>
                <a:sym typeface="Arial"/>
              </a:rPr>
              <a:t>2 </a:t>
            </a:r>
            <a:r>
              <a:rPr lang="en-US" sz="1200">
                <a:latin typeface="Arial"/>
                <a:ea typeface="Arial"/>
                <a:cs typeface="Arial"/>
                <a:sym typeface="Arial"/>
              </a:rPr>
              <a:t>· · · a</a:t>
            </a:r>
            <a:r>
              <a:rPr lang="en-US" sz="800">
                <a:latin typeface="Arial"/>
                <a:ea typeface="Arial"/>
                <a:cs typeface="Arial"/>
                <a:sym typeface="Arial"/>
              </a:rPr>
              <a:t>n−1</a:t>
            </a:r>
            <a:r>
              <a:rPr lang="en-US" sz="1200">
                <a:latin typeface="Arial"/>
                <a:ea typeface="Arial"/>
                <a:cs typeface="Arial"/>
                <a:sym typeface="Arial"/>
              </a:rPr>
              <a:t>, a</a:t>
            </a:r>
            <a:r>
              <a:rPr lang="en-US" sz="800">
                <a:latin typeface="Arial"/>
                <a:ea typeface="Arial"/>
                <a:cs typeface="Arial"/>
                <a:sym typeface="Arial"/>
              </a:rPr>
              <a:t>n</a:t>
            </a:r>
            <a:r>
              <a:rPr lang="en-US" sz="1200">
                <a:latin typeface="Arial"/>
                <a:ea typeface="Arial"/>
                <a:cs typeface="Arial"/>
                <a:sym typeface="Arial"/>
              </a:rPr>
              <a:t>) = 1. We are now ready for our main result.</a:t>
            </a:r>
            <a:r>
              <a:rPr lang="en-US" sz="1100">
                <a:latin typeface="Arial"/>
                <a:ea typeface="Arial"/>
                <a:cs typeface="Arial"/>
                <a:sym typeface="Arial"/>
              </a:rPr>
              <a:t>					</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Theorem 1 (Chinese remainder theorem). Let n</a:t>
            </a:r>
            <a:r>
              <a:rPr lang="en-US" sz="800">
                <a:latin typeface="Arial"/>
                <a:ea typeface="Arial"/>
                <a:cs typeface="Arial"/>
                <a:sym typeface="Arial"/>
              </a:rPr>
              <a:t>1</a:t>
            </a:r>
            <a:r>
              <a:rPr lang="en-US" sz="1200">
                <a:latin typeface="Arial"/>
                <a:ea typeface="Arial"/>
                <a:cs typeface="Arial"/>
                <a:sym typeface="Arial"/>
              </a:rPr>
              <a:t>, n</a:t>
            </a:r>
            <a:r>
              <a:rPr lang="en-US" sz="800">
                <a:latin typeface="Arial"/>
                <a:ea typeface="Arial"/>
                <a:cs typeface="Arial"/>
                <a:sym typeface="Arial"/>
              </a:rPr>
              <a:t>2</a:t>
            </a:r>
            <a:r>
              <a:rPr lang="en-US" sz="1200">
                <a:latin typeface="Arial"/>
                <a:ea typeface="Arial"/>
                <a:cs typeface="Arial"/>
                <a:sym typeface="Arial"/>
              </a:rPr>
              <a:t>, . . . n</a:t>
            </a:r>
            <a:r>
              <a:rPr lang="en-US" sz="800">
                <a:latin typeface="Arial"/>
                <a:ea typeface="Arial"/>
                <a:cs typeface="Arial"/>
                <a:sym typeface="Arial"/>
              </a:rPr>
              <a:t>r </a:t>
            </a:r>
            <a:r>
              <a:rPr lang="en-US" sz="1200">
                <a:latin typeface="Arial"/>
                <a:ea typeface="Arial"/>
                <a:cs typeface="Arial"/>
                <a:sym typeface="Arial"/>
              </a:rPr>
              <a:t>∈ N be pairwise relatively prime. For any a</a:t>
            </a:r>
            <a:r>
              <a:rPr lang="en-US" sz="800">
                <a:latin typeface="Arial"/>
                <a:ea typeface="Arial"/>
                <a:cs typeface="Arial"/>
                <a:sym typeface="Arial"/>
              </a:rPr>
              <a:t>1</a:t>
            </a:r>
            <a:r>
              <a:rPr lang="en-US" sz="1200">
                <a:latin typeface="Arial"/>
                <a:ea typeface="Arial"/>
                <a:cs typeface="Arial"/>
                <a:sym typeface="Arial"/>
              </a:rPr>
              <a:t>, a</a:t>
            </a:r>
            <a:r>
              <a:rPr lang="en-US" sz="800">
                <a:latin typeface="Arial"/>
                <a:ea typeface="Arial"/>
                <a:cs typeface="Arial"/>
                <a:sym typeface="Arial"/>
              </a:rPr>
              <a:t>2</a:t>
            </a:r>
            <a:r>
              <a:rPr lang="en-US" sz="1200">
                <a:latin typeface="Arial"/>
                <a:ea typeface="Arial"/>
                <a:cs typeface="Arial"/>
                <a:sym typeface="Arial"/>
              </a:rPr>
              <a:t>, . . . , a</a:t>
            </a:r>
            <a:r>
              <a:rPr lang="en-US" sz="800">
                <a:latin typeface="Arial"/>
                <a:ea typeface="Arial"/>
                <a:cs typeface="Arial"/>
                <a:sym typeface="Arial"/>
              </a:rPr>
              <a:t>r </a:t>
            </a:r>
            <a:r>
              <a:rPr lang="en-US" sz="1200">
                <a:latin typeface="Arial"/>
                <a:ea typeface="Arial"/>
                <a:cs typeface="Arial"/>
                <a:sym typeface="Arial"/>
              </a:rPr>
              <a:t>∈ Z the solution set of the system of simultaneous congruences</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x≡a</a:t>
            </a:r>
            <a:r>
              <a:rPr lang="en-US" sz="800">
                <a:latin typeface="Arial"/>
                <a:ea typeface="Arial"/>
                <a:cs typeface="Arial"/>
                <a:sym typeface="Arial"/>
              </a:rPr>
              <a:t>1 </a:t>
            </a:r>
            <a:r>
              <a:rPr lang="en-US" sz="1200">
                <a:latin typeface="Arial"/>
                <a:ea typeface="Arial"/>
                <a:cs typeface="Arial"/>
                <a:sym typeface="Arial"/>
              </a:rPr>
              <a:t>(modn</a:t>
            </a:r>
            <a:r>
              <a:rPr lang="en-US" sz="800">
                <a:latin typeface="Arial"/>
                <a:ea typeface="Arial"/>
                <a:cs typeface="Arial"/>
                <a:sym typeface="Arial"/>
              </a:rPr>
              <a:t>1</a:t>
            </a:r>
            <a:r>
              <a:rPr lang="en-US" sz="1200">
                <a:latin typeface="Arial"/>
                <a:ea typeface="Arial"/>
                <a:cs typeface="Arial"/>
                <a:sym typeface="Arial"/>
              </a:rPr>
              <a:t>), x≡a</a:t>
            </a:r>
            <a:r>
              <a:rPr lang="en-US" sz="800">
                <a:latin typeface="Arial"/>
                <a:ea typeface="Arial"/>
                <a:cs typeface="Arial"/>
                <a:sym typeface="Arial"/>
              </a:rPr>
              <a:t>2 </a:t>
            </a:r>
            <a:r>
              <a:rPr lang="en-US" sz="1200">
                <a:latin typeface="Arial"/>
                <a:ea typeface="Arial"/>
                <a:cs typeface="Arial"/>
                <a:sym typeface="Arial"/>
              </a:rPr>
              <a:t>(modn</a:t>
            </a:r>
            <a:r>
              <a:rPr lang="en-US" sz="800">
                <a:latin typeface="Arial"/>
                <a:ea typeface="Arial"/>
                <a:cs typeface="Arial"/>
                <a:sym typeface="Arial"/>
              </a:rPr>
              <a:t>2</a:t>
            </a:r>
            <a:r>
              <a:rPr lang="en-US" sz="1200">
                <a:latin typeface="Arial"/>
                <a:ea typeface="Arial"/>
                <a:cs typeface="Arial"/>
                <a:sym typeface="Arial"/>
              </a:rPr>
              <a:t>),</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x≡a</a:t>
            </a:r>
            <a:r>
              <a:rPr lang="en-US" sz="800">
                <a:latin typeface="Arial"/>
                <a:ea typeface="Arial"/>
                <a:cs typeface="Arial"/>
                <a:sym typeface="Arial"/>
              </a:rPr>
              <a:t>r </a:t>
            </a:r>
            <a:r>
              <a:rPr lang="en-US" sz="1200">
                <a:latin typeface="Arial"/>
                <a:ea typeface="Arial"/>
                <a:cs typeface="Arial"/>
                <a:sym typeface="Arial"/>
              </a:rPr>
              <a:t>(modn</a:t>
            </a:r>
            <a:r>
              <a:rPr lang="en-US" sz="800">
                <a:latin typeface="Arial"/>
                <a:ea typeface="Arial"/>
                <a:cs typeface="Arial"/>
                <a:sym typeface="Arial"/>
              </a:rPr>
              <a:t>r</a:t>
            </a:r>
            <a:r>
              <a:rPr lang="en-US" sz="1200">
                <a:latin typeface="Arial"/>
                <a:ea typeface="Arial"/>
                <a:cs typeface="Arial"/>
                <a:sym typeface="Arial"/>
              </a:rPr>
              <a:t>), consists of a unique congruence class modulo N = n</a:t>
            </a:r>
            <a:r>
              <a:rPr lang="en-US" sz="800">
                <a:latin typeface="Arial"/>
                <a:ea typeface="Arial"/>
                <a:cs typeface="Arial"/>
                <a:sym typeface="Arial"/>
              </a:rPr>
              <a:t>1 </a:t>
            </a:r>
            <a:r>
              <a:rPr lang="en-US" sz="1200">
                <a:latin typeface="Arial"/>
                <a:ea typeface="Arial"/>
                <a:cs typeface="Arial"/>
                <a:sym typeface="Arial"/>
              </a:rPr>
              <a:t>n</a:t>
            </a:r>
            <a:r>
              <a:rPr lang="en-US" sz="800">
                <a:latin typeface="Arial"/>
                <a:ea typeface="Arial"/>
                <a:cs typeface="Arial"/>
                <a:sym typeface="Arial"/>
              </a:rPr>
              <a:t>2 </a:t>
            </a:r>
            <a:r>
              <a:rPr lang="en-US" sz="1200">
                <a:latin typeface="Arial"/>
                <a:ea typeface="Arial"/>
                <a:cs typeface="Arial"/>
                <a:sym typeface="Arial"/>
              </a:rPr>
              <a:t>· · · n</a:t>
            </a:r>
            <a:r>
              <a:rPr lang="en-US" sz="800">
                <a:latin typeface="Arial"/>
                <a:ea typeface="Arial"/>
                <a:cs typeface="Arial"/>
                <a:sym typeface="Arial"/>
              </a:rPr>
              <a:t>r </a:t>
            </a:r>
            <a:r>
              <a:rPr lang="en-US" sz="1200">
                <a:latin typeface="Arial"/>
                <a:ea typeface="Arial"/>
                <a:cs typeface="Arial"/>
                <a:sym typeface="Arial"/>
              </a:rPr>
              <a:t>. </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48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990600" y="386080"/>
            <a:ext cx="7924800" cy="103632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51" name="Google Shape;151;p21"/>
          <p:cNvSpPr txBox="1">
            <a:spLocks noGrp="1"/>
          </p:cNvSpPr>
          <p:nvPr>
            <p:ph type="body" idx="1"/>
          </p:nvPr>
        </p:nvSpPr>
        <p:spPr>
          <a:xfrm>
            <a:off x="325120" y="1513840"/>
            <a:ext cx="8590280" cy="473456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Example 2. Solve the system of congruences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x ≡ 1 (mod 25), x ≡ 17 (mod 26), x ≡ 11 (mod 27).</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Wehaven1 =25=5·5,n2 =26=2·13andn3 =33. Since their factorizations involve </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distinct primes, n1, n2 and n3 are certainly pairwise relatively prime. Moreover</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N1 =n2n3 =26·27≡1·2≡2(mod25) (25=n1), m1 ≡ 13 (mod 25),</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N2 =n1n3 =25·27≡−1(mod26) (26=n2),</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m2 ≡ −1 (mod 26),					</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N3 =n1n2 =25·26≡(−2)(−1)≡2(mod27) (27=n3), m3 ≡ 14 (mod 27).</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Thus x is a solution if and only if	</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x ≡ 1 · 26 · 27 · 13 + 17 · 25 · 27 · (−1) + 11 · 25 · 26 · 14 (mod 25 · 26 · 27) ≡ 97751 (mod 17550)</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400" dirty="0">
                <a:latin typeface="Arial"/>
                <a:ea typeface="Arial"/>
                <a:cs typeface="Arial"/>
                <a:sym typeface="Arial"/>
              </a:rPr>
              <a:t>≡ 10001 (mod 17550). </a:t>
            </a:r>
            <a:endParaRPr sz="1400" dirty="0">
              <a:latin typeface="Arial"/>
              <a:ea typeface="Arial"/>
              <a:cs typeface="Arial"/>
              <a:sym typeface="Arial"/>
            </a:endParaRPr>
          </a:p>
          <a:p>
            <a:pPr marL="0" lvl="0" indent="0" algn="l" rtl="0">
              <a:lnSpc>
                <a:spcPct val="115000"/>
              </a:lnSpc>
              <a:spcBef>
                <a:spcPts val="1200"/>
              </a:spcBef>
              <a:spcAft>
                <a:spcPts val="0"/>
              </a:spcAft>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lnSpc>
                <a:spcPct val="115000"/>
              </a:lnSpc>
              <a:spcBef>
                <a:spcPts val="1200"/>
              </a:spcBef>
              <a:spcAft>
                <a:spcPts val="0"/>
              </a:spcAft>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lnSpc>
                <a:spcPct val="115000"/>
              </a:lnSpc>
              <a:spcBef>
                <a:spcPts val="1200"/>
              </a:spcBef>
              <a:spcAft>
                <a:spcPts val="0"/>
              </a:spcAft>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2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90600" y="416560"/>
            <a:ext cx="7924800" cy="83312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58" name="Google Shape;158;p22"/>
          <p:cNvSpPr txBox="1">
            <a:spLocks noGrp="1"/>
          </p:cNvSpPr>
          <p:nvPr>
            <p:ph type="body" idx="1"/>
          </p:nvPr>
        </p:nvSpPr>
        <p:spPr>
          <a:xfrm>
            <a:off x="142240" y="1381760"/>
            <a:ext cx="8773160" cy="486664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Example 3. One day Dr. </a:t>
            </a:r>
            <a:r>
              <a:rPr lang="en-US" sz="1400" dirty="0" err="1">
                <a:latin typeface="Arial"/>
                <a:ea typeface="Arial"/>
                <a:cs typeface="Arial"/>
                <a:sym typeface="Arial"/>
              </a:rPr>
              <a:t>Daileda</a:t>
            </a:r>
            <a:r>
              <a:rPr lang="en-US" sz="1400" dirty="0">
                <a:latin typeface="Arial"/>
                <a:ea typeface="Arial"/>
                <a:cs typeface="Arial"/>
                <a:sym typeface="Arial"/>
              </a:rPr>
              <a:t> decided to sort through his CD collection. When he put them into piles of 8 CDs, he had 4 left over. When he put them into piles of 17 CDs he had 15 left over. And when he put them into piles of 25 he had 4 left over. What is the smallest possible number of CDs that Dr. </a:t>
            </a:r>
            <a:r>
              <a:rPr lang="en-US" sz="1400" dirty="0" err="1">
                <a:latin typeface="Arial"/>
                <a:ea typeface="Arial"/>
                <a:cs typeface="Arial"/>
                <a:sym typeface="Arial"/>
              </a:rPr>
              <a:t>Daileda</a:t>
            </a:r>
            <a:r>
              <a:rPr lang="en-US" sz="1400" dirty="0">
                <a:latin typeface="Arial"/>
                <a:ea typeface="Arial"/>
                <a:cs typeface="Arial"/>
                <a:sym typeface="Arial"/>
              </a:rPr>
              <a:t> had?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The number of CDs must simultaneously solve the congruences</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x ≡ 4 (mod 8),</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x ≡ 15 (mod 17), x ≡ 4 (mod 25).</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Since n1 = 8, n2 = 17 and n3 = 25 are clearly relatively prime, we may apply the Chinese remainder theorem. We have</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N1 =17·25≡1·1≡1(mod8) ⇒ m1 ≡1(mod8), (3) N2 =8·25≡8·8=64≡13(mod17) ⇒ m2 ≡4(mod17), (4) N3 =8·17≡8(−8)=−64≡−14≡11(mod25) ⇒ m3 ≡16(mod25). (5)</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Hence the solutions to this set of congruences are given by</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x ≡ 4 · 17 · 25 · 1 + 15 · 8 · 25 · 4 + 4 · 8 · 17 · 16 (mod 8 · 17 · 25) ≡ 22404 (mod 3400)</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 2004 (mod 3400).</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Since 2004 is the least positive element in its congruence class modulo 3400 (it’s a remainder), this is the fewest number of CDs. </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0" lvl="0" indent="0" algn="l" rtl="0">
              <a:spcBef>
                <a:spcPts val="48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990600" y="406400"/>
            <a:ext cx="7924800" cy="102616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65" name="Google Shape;165;p23"/>
          <p:cNvSpPr txBox="1">
            <a:spLocks noGrp="1"/>
          </p:cNvSpPr>
          <p:nvPr>
            <p:ph type="body" idx="1"/>
          </p:nvPr>
        </p:nvSpPr>
        <p:spPr>
          <a:xfrm>
            <a:off x="111760" y="1432560"/>
            <a:ext cx="8803640" cy="481584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400" dirty="0">
                <a:latin typeface="Arial"/>
                <a:ea typeface="Arial"/>
                <a:cs typeface="Arial"/>
                <a:sym typeface="Arial"/>
              </a:rPr>
              <a:t>CRT and Units Modulo n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2.1 Direct Products of Rings</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x ≡ 1234 (mod 2520).</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Given rings R1,R2,...,Rn the set R1 ×R2 ×···×Rn is endowed with two binary operations which arise by simply applying the operations of the individual Ri coordinate-wise:</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(r1,r2,...,</a:t>
            </a:r>
            <a:r>
              <a:rPr lang="en-US" sz="1400" dirty="0" err="1">
                <a:latin typeface="Arial"/>
                <a:ea typeface="Arial"/>
                <a:cs typeface="Arial"/>
                <a:sym typeface="Arial"/>
              </a:rPr>
              <a:t>rn</a:t>
            </a:r>
            <a:r>
              <a:rPr lang="en-US" sz="1400" dirty="0">
                <a:latin typeface="Arial"/>
                <a:ea typeface="Arial"/>
                <a:cs typeface="Arial"/>
                <a:sym typeface="Arial"/>
              </a:rPr>
              <a:t>)+(s1,s2,...,</a:t>
            </a:r>
            <a:r>
              <a:rPr lang="en-US" sz="1400" dirty="0" err="1">
                <a:latin typeface="Arial"/>
                <a:ea typeface="Arial"/>
                <a:cs typeface="Arial"/>
                <a:sym typeface="Arial"/>
              </a:rPr>
              <a:t>sn</a:t>
            </a:r>
            <a:r>
              <a:rPr lang="en-US" sz="1400" dirty="0">
                <a:latin typeface="Arial"/>
                <a:ea typeface="Arial"/>
                <a:cs typeface="Arial"/>
                <a:sym typeface="Arial"/>
              </a:rPr>
              <a:t>)=(r1 +s1,r2 +s2,...,</a:t>
            </a:r>
            <a:r>
              <a:rPr lang="en-US" sz="1400" dirty="0" err="1">
                <a:latin typeface="Arial"/>
                <a:ea typeface="Arial"/>
                <a:cs typeface="Arial"/>
                <a:sym typeface="Arial"/>
              </a:rPr>
              <a:t>rn</a:t>
            </a:r>
            <a:r>
              <a:rPr lang="en-US" sz="1400" dirty="0">
                <a:latin typeface="Arial"/>
                <a:ea typeface="Arial"/>
                <a:cs typeface="Arial"/>
                <a:sym typeface="Arial"/>
              </a:rPr>
              <a:t> +</a:t>
            </a:r>
            <a:r>
              <a:rPr lang="en-US" sz="1400" dirty="0" err="1">
                <a:latin typeface="Arial"/>
                <a:ea typeface="Arial"/>
                <a:cs typeface="Arial"/>
                <a:sym typeface="Arial"/>
              </a:rPr>
              <a:t>sn</a:t>
            </a:r>
            <a:r>
              <a:rPr lang="en-US" sz="1400" dirty="0">
                <a:latin typeface="Arial"/>
                <a:ea typeface="Arial"/>
                <a:cs typeface="Arial"/>
                <a:sym typeface="Arial"/>
              </a:rPr>
              <a:t>), (r1,r2,...,</a:t>
            </a:r>
            <a:r>
              <a:rPr lang="en-US" sz="1400" dirty="0" err="1">
                <a:latin typeface="Arial"/>
                <a:ea typeface="Arial"/>
                <a:cs typeface="Arial"/>
                <a:sym typeface="Arial"/>
              </a:rPr>
              <a:t>rn</a:t>
            </a:r>
            <a:r>
              <a:rPr lang="en-US" sz="1400" dirty="0">
                <a:latin typeface="Arial"/>
                <a:ea typeface="Arial"/>
                <a:cs typeface="Arial"/>
                <a:sym typeface="Arial"/>
              </a:rPr>
              <a:t>)·(s1,s2,...,</a:t>
            </a:r>
            <a:r>
              <a:rPr lang="en-US" sz="1400" dirty="0" err="1">
                <a:latin typeface="Arial"/>
                <a:ea typeface="Arial"/>
                <a:cs typeface="Arial"/>
                <a:sym typeface="Arial"/>
              </a:rPr>
              <a:t>sn</a:t>
            </a:r>
            <a:r>
              <a:rPr lang="en-US" sz="1400" dirty="0">
                <a:latin typeface="Arial"/>
                <a:ea typeface="Arial"/>
                <a:cs typeface="Arial"/>
                <a:sym typeface="Arial"/>
              </a:rPr>
              <a:t>)=(r1 ·s1,r2 ·s2,...,</a:t>
            </a:r>
            <a:r>
              <a:rPr lang="en-US" sz="1400" dirty="0" err="1">
                <a:latin typeface="Arial"/>
                <a:ea typeface="Arial"/>
                <a:cs typeface="Arial"/>
                <a:sym typeface="Arial"/>
              </a:rPr>
              <a:t>rn</a:t>
            </a:r>
            <a:r>
              <a:rPr lang="en-US" sz="1400" dirty="0">
                <a:latin typeface="Arial"/>
                <a:ea typeface="Arial"/>
                <a:cs typeface="Arial"/>
                <a:sym typeface="Arial"/>
              </a:rPr>
              <a:t> ·</a:t>
            </a:r>
            <a:r>
              <a:rPr lang="en-US" sz="1400" dirty="0" err="1">
                <a:latin typeface="Arial"/>
                <a:ea typeface="Arial"/>
                <a:cs typeface="Arial"/>
                <a:sym typeface="Arial"/>
              </a:rPr>
              <a:t>sn</a:t>
            </a:r>
            <a:r>
              <a:rPr lang="en-US" sz="1400" dirty="0">
                <a:latin typeface="Arial"/>
                <a:ea typeface="Arial"/>
                <a:cs typeface="Arial"/>
                <a:sym typeface="Arial"/>
              </a:rPr>
              <a:t>).</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It is not difficult to show that R1 × R2 × · · · × Rn together with these operations is again a ring, called the direct product of R1,R2,...,Rn. Its zero is (0R1,0R2,...,0Rn) and its identity is (1R1 , 1R2 , . . . , 1Rn ). Consequently, it is not difficult to show that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(R1 ×R2 ×···×Rn)× =R1× ×R2× ×···×Rn×.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That is, an element of the direct product is a unit if and only if every coordinate is a unit (in its respective ring).</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The map ρ in the proof of the Chinese remainder theorem can therefore be viewed as a bijection between two rings. It actually has another property relative to ring structure that is very useful: it preserves ring operations. </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990600" y="609600"/>
            <a:ext cx="7924800" cy="609600"/>
          </a:xfrm>
          <a:prstGeom prst="rect">
            <a:avLst/>
          </a:prstGeom>
        </p:spPr>
        <p:txBody>
          <a:bodyPr spcFirstLastPara="1" wrap="square" lIns="91425" tIns="45700" rIns="91425" bIns="45700" anchor="ctr" anchorCtr="0">
            <a:noAutofit/>
          </a:bodyPr>
          <a:lstStyle/>
          <a:p>
            <a:r>
              <a:rPr lang="en-US" sz="2400" dirty="0">
                <a:latin typeface="Arial"/>
                <a:ea typeface="Arial"/>
                <a:cs typeface="Arial"/>
                <a:sym typeface="Arial"/>
              </a:rPr>
              <a:t>The Chinese Remainder Theorem</a:t>
            </a:r>
            <a:br>
              <a:rPr lang="en-US" sz="2400" dirty="0">
                <a:latin typeface="Arial"/>
                <a:ea typeface="Arial"/>
                <a:cs typeface="Arial"/>
                <a:sym typeface="Arial"/>
              </a:rPr>
            </a:br>
            <a:endParaRPr dirty="0"/>
          </a:p>
        </p:txBody>
      </p:sp>
      <p:sp>
        <p:nvSpPr>
          <p:cNvPr id="172" name="Google Shape;172;p24"/>
          <p:cNvSpPr txBox="1">
            <a:spLocks noGrp="1"/>
          </p:cNvSpPr>
          <p:nvPr>
            <p:ph type="body" idx="1"/>
          </p:nvPr>
        </p:nvSpPr>
        <p:spPr>
          <a:xfrm>
            <a:off x="355600" y="1605280"/>
            <a:ext cx="8559800" cy="464312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2.2 Decomposition of (Z/</a:t>
            </a:r>
            <a:r>
              <a:rPr lang="en-US" sz="1400" dirty="0" err="1">
                <a:latin typeface="Arial"/>
                <a:ea typeface="Arial"/>
                <a:cs typeface="Arial"/>
                <a:sym typeface="Arial"/>
              </a:rPr>
              <a:t>nZ</a:t>
            </a:r>
            <a:r>
              <a:rPr lang="en-US" sz="1400" dirty="0">
                <a:latin typeface="Arial"/>
                <a:ea typeface="Arial"/>
                <a:cs typeface="Arial"/>
                <a:sym typeface="Arial"/>
              </a:rPr>
              <a:t>)×</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Finally, let’s apply the discussion of the preceding section to the isomorphism ρ.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Corollary 2. Let n1,n2,...,nr ∈ N be pairwise relatively prime. If N = n1n2 ···nr, then the map</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a + N Z 􏰀→ (a + n1 Z, a + n2 Z, . . . , a + nr Z)</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gives a (multiplication preserving) bijection from (Z/NZ)× to (Z/n1Z)× ×(Z/n2Z)×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(Z/nr Z)× .</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Corollary 3. If n1, n2, . . . , nr ∈ N are pairwise relatively prime, then</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400" dirty="0">
                <a:latin typeface="Arial"/>
                <a:ea typeface="Arial"/>
                <a:cs typeface="Arial"/>
                <a:sym typeface="Arial"/>
              </a:rPr>
              <a:t>φ(n1n2 · · · nr) = φ(n1)φ(n2) · · · φ(nr),</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i.e. φ is multiplicative. </a:t>
            </a:r>
            <a:endParaRPr sz="1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Clr>
                <a:schemeClr val="dk1"/>
              </a:buClr>
              <a:buSzPts val="1100"/>
              <a:buFont typeface="Arial"/>
              <a:buNone/>
            </a:pP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2019</Words>
  <Application>Microsoft Office PowerPoint</Application>
  <PresentationFormat>On-screen Show (4:3)</PresentationFormat>
  <Paragraphs>127</Paragraphs>
  <Slides>11</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Noto Sans Symbols</vt:lpstr>
      <vt:lpstr>Times New Roman</vt:lpstr>
      <vt:lpstr>Calibri</vt:lpstr>
      <vt:lpstr>Arial Black</vt:lpstr>
      <vt:lpstr>Raleway Thin</vt:lpstr>
      <vt:lpstr>TimesNewRoman</vt:lpstr>
      <vt:lpstr>Cambria</vt:lpstr>
      <vt:lpstr>Office Theme</vt:lpstr>
      <vt:lpstr>PowerPoint Presentation</vt:lpstr>
      <vt:lpstr>PowerPoint Presentation</vt:lpstr>
      <vt:lpstr>The Chinese Remainder Theorem </vt:lpstr>
      <vt:lpstr>The Chinese Remainder Theorem </vt:lpstr>
      <vt:lpstr>The Chinese Remainder Theorem </vt:lpstr>
      <vt:lpstr>The Chinese Remainder Theorem </vt:lpstr>
      <vt:lpstr>The Chinese Remainder Theorem </vt:lpstr>
      <vt:lpstr>The Chinese Remainder Theorem </vt:lpstr>
      <vt:lpstr>The Chinese Remainder Theorem </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puneet kaur</cp:lastModifiedBy>
  <cp:revision>4</cp:revision>
  <dcterms:modified xsi:type="dcterms:W3CDTF">2023-01-09T10:48:44Z</dcterms:modified>
</cp:coreProperties>
</file>