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2"/>
  </p:notesMasterIdLst>
  <p:handoutMasterIdLst>
    <p:handoutMasterId r:id="rId23"/>
  </p:handoutMasterIdLst>
  <p:sldIdLst>
    <p:sldId id="731" r:id="rId3"/>
    <p:sldId id="567" r:id="rId4"/>
    <p:sldId id="545" r:id="rId5"/>
    <p:sldId id="546" r:id="rId6"/>
    <p:sldId id="390" r:id="rId7"/>
    <p:sldId id="547" r:id="rId8"/>
    <p:sldId id="391" r:id="rId9"/>
    <p:sldId id="394" r:id="rId10"/>
    <p:sldId id="544" r:id="rId11"/>
    <p:sldId id="568" r:id="rId12"/>
    <p:sldId id="569" r:id="rId13"/>
    <p:sldId id="282" r:id="rId14"/>
    <p:sldId id="257" r:id="rId15"/>
    <p:sldId id="297" r:id="rId16"/>
    <p:sldId id="258" r:id="rId17"/>
    <p:sldId id="730" r:id="rId18"/>
    <p:sldId id="299" r:id="rId19"/>
    <p:sldId id="304" r:id="rId20"/>
    <p:sldId id="55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71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&amp; ENGINEERING</a:t>
            </a:r>
            <a:endParaRPr lang="en-US" alt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3200" dirty="0">
                <a:solidFill>
                  <a:srgbClr val="000000"/>
                </a:solidFill>
                <a:effectLst/>
                <a:latin typeface="TimesNewRoman,Bold"/>
                <a:ea typeface="Calibri" panose="020F0502020204030204" pitchFamily="34" charset="0"/>
                <a:cs typeface="TimesNewRoman,Bold"/>
              </a:rPr>
              <a:t>Introduction to Information Security </a:t>
            </a:r>
          </a:p>
          <a:p>
            <a:pPr algn="ctr"/>
            <a:r>
              <a:rPr lang="en-US" sz="2000" dirty="0">
                <a:latin typeface="Times New Roman" pitchFamily="18" charset="0"/>
                <a:cs typeface="Times New Roman" pitchFamily="18" charset="0"/>
              </a:rPr>
              <a:t>(Subject Code: 20CST-354/20ITT-354)</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sz="3200" dirty="0">
                <a:latin typeface="Times New Roman" pitchFamily="18" charset="0"/>
                <a:cs typeface="Times New Roman" pitchFamily="18" charset="0"/>
              </a:rPr>
              <a:t>Prepared By : </a:t>
            </a:r>
            <a:r>
              <a:rPr lang="en-US" sz="3200" dirty="0" err="1">
                <a:latin typeface="Times New Roman" pitchFamily="18" charset="0"/>
                <a:cs typeface="Times New Roman" pitchFamily="18" charset="0"/>
              </a:rPr>
              <a:t>Er.Puneet</a:t>
            </a:r>
            <a:r>
              <a:rPr lang="en-US" sz="3200" dirty="0">
                <a:latin typeface="Times New Roman" pitchFamily="18" charset="0"/>
                <a:cs typeface="Times New Roman" pitchFamily="18" charset="0"/>
              </a:rPr>
              <a:t> kaur (E6913)</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90600" y="469900"/>
            <a:ext cx="7924800" cy="900113"/>
          </a:xfrm>
        </p:spPr>
        <p:txBody>
          <a:bodyPr>
            <a:normAutofit/>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Cipher Feedback (CFB) Mode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483" name="Text Box 4"/>
          <p:cNvSpPr txBox="1">
            <a:spLocks noChangeArrowheads="1"/>
          </p:cNvSpPr>
          <p:nvPr/>
        </p:nvSpPr>
        <p:spPr bwMode="auto">
          <a:xfrm>
            <a:off x="457200" y="1612900"/>
            <a:ext cx="8305800" cy="2344296"/>
          </a:xfrm>
          <a:prstGeom prst="rect">
            <a:avLst/>
          </a:prstGeom>
          <a:noFill/>
          <a:ln w="9525">
            <a:noFill/>
            <a:miter lim="800000"/>
            <a:headEnd/>
            <a:tailEnd/>
          </a:ln>
        </p:spPr>
        <p:txBody>
          <a:bodyPr>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this mode, each ciphertext block gets ‘fed back’ into the encryption process in order to encrypt the next plaintext block.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Operation</a:t>
            </a:r>
            <a:r>
              <a:rPr lang="en-IN" dirty="0">
                <a:latin typeface="Calibri" panose="020F050202020403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operation of CFB mode is depicted in the following illustration. For example, in the present system, a message block has a size ‘s’ bits where 1 &lt; s &lt; n. The CFB mode requires an initialization vector (IV) as the initial random n-bit input block. The IV need not be secret.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6472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152400"/>
            <a:ext cx="8686800" cy="1143000"/>
          </a:xfrm>
        </p:spPr>
        <p:txBody>
          <a:bodyPr>
            <a:normAutofit/>
          </a:bodyPr>
          <a:lstStyle/>
          <a:p>
            <a:pPr eaLnBrk="1" fontAlgn="auto" hangingPunct="1">
              <a:spcAft>
                <a:spcPts val="0"/>
              </a:spcAft>
              <a:defRPr/>
            </a:pPr>
            <a:r>
              <a:rPr lang="en-IN" dirty="0">
                <a:effectLst/>
                <a:latin typeface="Arial" panose="020B0604020202020204" pitchFamily="34" charset="0"/>
                <a:ea typeface="Times New Roman" panose="02020603050405020304" pitchFamily="18" charset="0"/>
                <a:cs typeface="Times New Roman" panose="02020603050405020304" pitchFamily="18" charset="0"/>
              </a:rPr>
              <a:t>Cipher Feedback (CFB) Mode</a:t>
            </a:r>
            <a:endParaRPr lang="en-US" dirty="0">
              <a:solidFill>
                <a:srgbClr val="FF0000"/>
              </a:solidFill>
            </a:endParaRPr>
          </a:p>
        </p:txBody>
      </p:sp>
      <p:sp>
        <p:nvSpPr>
          <p:cNvPr id="21507" name="Text Box 3"/>
          <p:cNvSpPr txBox="1">
            <a:spLocks noChangeArrowheads="1"/>
          </p:cNvSpPr>
          <p:nvPr/>
        </p:nvSpPr>
        <p:spPr bwMode="auto">
          <a:xfrm>
            <a:off x="304800" y="1524000"/>
            <a:ext cx="8686800" cy="4646850"/>
          </a:xfrm>
          <a:prstGeom prst="rect">
            <a:avLst/>
          </a:prstGeom>
          <a:noFill/>
          <a:ln w="9525">
            <a:noFill/>
            <a:miter lim="800000"/>
            <a:headEnd/>
            <a:tailEnd/>
          </a:ln>
        </p:spPr>
        <p:txBody>
          <a:bodyPr wrap="square">
            <a:spAutoFit/>
          </a:bodyPr>
          <a:lstStyle/>
          <a:p>
            <a:pPr>
              <a:lnSpc>
                <a:spcPct val="107000"/>
              </a:lnSpc>
              <a:spcAft>
                <a:spcPts val="80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Steps of operation 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Load the IV in the top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Encrypt the data value in top register with underlying block cipher with key 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Take only ‘s’ number of most significant bits (left bits) of output of encryption process and XOR them with ‘s’ bit plaintext message block to generate ciphertext block.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Feed ciphertext block into top register by shifting already present data to the left and continue the operation till all plaintext blocks are processed.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Essentially, the previous ciphertext block is encrypted with the key, and then the result is XORed to the current plaintext block.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Similar steps are followed for decryption. Pre-decided IV is initially loaded at the start of decryption.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02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en-IN"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Cipher Feedback (CFB) Mode</a:t>
            </a:r>
            <a:endParaRPr lang="en-US" sz="2400" dirty="0">
              <a:solidFill>
                <a:schemeClr val="tx1"/>
              </a:solidFill>
            </a:endParaRPr>
          </a:p>
        </p:txBody>
      </p:sp>
      <p:pic>
        <p:nvPicPr>
          <p:cNvPr id="4" name="Content Placeholder 3" descr="CFB Mode">
            <a:extLst>
              <a:ext uri="{FF2B5EF4-FFF2-40B4-BE49-F238E27FC236}">
                <a16:creationId xmlns:a16="http://schemas.microsoft.com/office/drawing/2014/main" id="{9FDA42EB-54A9-4326-A263-C991A43FB795}"/>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153399" cy="3295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90600" y="609600"/>
            <a:ext cx="7924800" cy="1066800"/>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Output Feedback (OFB) Mode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8CE1EF-81E5-4433-BBE1-27FBC734E432}"/>
              </a:ext>
            </a:extLst>
          </p:cNvPr>
          <p:cNvSpPr>
            <a:spLocks noGrp="1"/>
          </p:cNvSpPr>
          <p:nvPr>
            <p:ph idx="1"/>
          </p:nvPr>
        </p:nvSpPr>
        <p:spPr>
          <a:xfrm>
            <a:off x="304800" y="1752600"/>
            <a:ext cx="8610600" cy="4495800"/>
          </a:xfrm>
        </p:spPr>
        <p:txBody>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involves feeding the successive output blocks from the underlying block cipher back to it. These feedback blocks provide string of bits to feed the encryption algorithm which act as the key-stream generator as in case of CFB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key stream generated is XOR-ed with the plaintext blocks. The OFB mode requires an IV as the initial random n-bit input block. The IV need not be secret.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operation is depicted in the following illustration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Arial" panose="020B0604020202020204" pitchFamily="34" charset="0"/>
                <a:ea typeface="Times New Roman" panose="02020603050405020304" pitchFamily="18" charset="0"/>
                <a:cs typeface="Times New Roman" panose="02020603050405020304" pitchFamily="18" charset="0"/>
              </a:rPr>
              <a:t>Output Feedback (OFB) Mode</a:t>
            </a:r>
            <a:endParaRPr lang="en-US" dirty="0">
              <a:solidFill>
                <a:srgbClr val="C00000"/>
              </a:solidFill>
            </a:endParaRPr>
          </a:p>
        </p:txBody>
      </p:sp>
      <p:pic>
        <p:nvPicPr>
          <p:cNvPr id="4" name="Content Placeholder 3" descr="OFB Mode">
            <a:extLst>
              <a:ext uri="{FF2B5EF4-FFF2-40B4-BE49-F238E27FC236}">
                <a16:creationId xmlns:a16="http://schemas.microsoft.com/office/drawing/2014/main" id="{69CA7FF4-0C2C-4B08-AA08-C805603C7A7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81201"/>
            <a:ext cx="7924800" cy="36052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can be considered as a counter-based version of CFB mode without the feedback. In this mode, both the sender and receiver need to access to a reliable counter, which computes a new shared value each time a ciphertext block is exchanged. This shared counter is not necessarily a secret value, but challenge is that both sides must keep the counter synchronized.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a:xfrm>
            <a:off x="762000" y="990600"/>
            <a:ext cx="7924800" cy="609600"/>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Counter (CTR) Mode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xfrm>
            <a:off x="304800" y="1600200"/>
            <a:ext cx="8610600" cy="4648200"/>
          </a:xfrm>
          <a:noFill/>
          <a:ln>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0" indent="0">
              <a:lnSpc>
                <a:spcPct val="107000"/>
              </a:lnSpc>
              <a:spcAft>
                <a:spcPts val="800"/>
              </a:spcAft>
              <a:buNone/>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Operation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Both encryption and decryption in CTR mode are depicted in the following illustration. Steps in operation 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Load the initial counter value in the top register is the same for both the sender and the receiver. It plays the same role as the IV in CFB (and CBC)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Encrypt the contents of the counter with the key and place the result in the bottom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Take the first plaintext block P1 and XOR this to the contents of the bottom register. The result of this is C1. Send C1 to the receiver and update the counter. The counter update replaces the ciphertext feedback in CFB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Continue in this manner until the last plaintext block has been encrypted.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decryption is the reverse process. The ciphertext block is XORed with the output of encrypted contents of counter value. After decryption of each ciphertext block counter is updated as in case of encryption.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a:xfrm>
            <a:off x="762000" y="990600"/>
            <a:ext cx="7924800" cy="609600"/>
          </a:xfrm>
        </p:spPr>
        <p:txBody>
          <a:bodyPr/>
          <a:lstStyle/>
          <a:p>
            <a:r>
              <a:rPr lang="en-IN" dirty="0">
                <a:effectLst/>
                <a:latin typeface="Arial" panose="020B0604020202020204" pitchFamily="34" charset="0"/>
                <a:ea typeface="Times New Roman" panose="02020603050405020304" pitchFamily="18" charset="0"/>
                <a:cs typeface="Times New Roman" panose="02020603050405020304" pitchFamily="18" charset="0"/>
              </a:rPr>
              <a:t>Counter (CTR) Mode</a:t>
            </a:r>
            <a:endParaRPr lang="en-US" dirty="0"/>
          </a:p>
        </p:txBody>
      </p:sp>
    </p:spTree>
    <p:extLst>
      <p:ext uri="{BB962C8B-B14F-4D97-AF65-F5344CB8AC3E}">
        <p14:creationId xmlns:p14="http://schemas.microsoft.com/office/powerpoint/2010/main" val="365527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IN" dirty="0">
                <a:effectLst/>
                <a:latin typeface="Arial" panose="020B0604020202020204" pitchFamily="34" charset="0"/>
                <a:ea typeface="Times New Roman" panose="02020603050405020304" pitchFamily="18" charset="0"/>
                <a:cs typeface="Times New Roman" panose="02020603050405020304" pitchFamily="18" charset="0"/>
              </a:rPr>
              <a:t>Counter (CTR) Mode</a:t>
            </a:r>
            <a:endParaRPr lang="en-US" dirty="0">
              <a:solidFill>
                <a:srgbClr val="C00000"/>
              </a:solidFill>
            </a:endParaRPr>
          </a:p>
        </p:txBody>
      </p:sp>
      <p:sp>
        <p:nvSpPr>
          <p:cNvPr id="3" name="Content Placeholder 2">
            <a:extLst>
              <a:ext uri="{FF2B5EF4-FFF2-40B4-BE49-F238E27FC236}">
                <a16:creationId xmlns:a16="http://schemas.microsoft.com/office/drawing/2014/main" id="{2377BF8D-531A-4974-9BFC-CC88F5710725}"/>
              </a:ext>
            </a:extLst>
          </p:cNvPr>
          <p:cNvSpPr>
            <a:spLocks noGrp="1"/>
          </p:cNvSpPr>
          <p:nvPr>
            <p:ph idx="1"/>
          </p:nvPr>
        </p:nvSpPr>
        <p:spPr>
          <a:xfrm>
            <a:off x="251460" y="1676400"/>
            <a:ext cx="8046720" cy="4495800"/>
          </a:xfrm>
        </p:spPr>
        <p:txBody>
          <a:bodyPr/>
          <a:lstStyle/>
          <a:p>
            <a:r>
              <a:rPr lang="en-IN" dirty="0"/>
              <a:t>.</a:t>
            </a:r>
          </a:p>
        </p:txBody>
      </p:sp>
      <p:pic>
        <p:nvPicPr>
          <p:cNvPr id="7" name="Picture 6" descr="CTR Mode">
            <a:extLst>
              <a:ext uri="{FF2B5EF4-FFF2-40B4-BE49-F238E27FC236}">
                <a16:creationId xmlns:a16="http://schemas.microsoft.com/office/drawing/2014/main" id="{226818C6-3D95-4EC9-B2AA-6901B9D004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86242"/>
            <a:ext cx="7315200" cy="41049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838200"/>
          </a:xfrm>
        </p:spPr>
        <p:txBody>
          <a:bodyPr/>
          <a:lstStyle/>
          <a:p>
            <a:pPr>
              <a:lnSpc>
                <a:spcPct val="107000"/>
              </a:lnSpc>
              <a:spcAft>
                <a:spcPts val="800"/>
              </a:spcAft>
            </a:pPr>
            <a:r>
              <a:rPr lang="en-IN" sz="2400" dirty="0">
                <a:effectLst/>
                <a:latin typeface="Arial" panose="020B0604020202020204" pitchFamily="34" charset="0"/>
                <a:ea typeface="Times New Roman" panose="02020603050405020304" pitchFamily="18" charset="0"/>
                <a:cs typeface="Times New Roman" panose="02020603050405020304" pitchFamily="18" charset="0"/>
              </a:rPr>
              <a:t>Analysis of Counter Mode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52400" y="1600200"/>
            <a:ext cx="8763000" cy="4648200"/>
          </a:xfrm>
        </p:spPr>
        <p:txBody>
          <a:bodyPr>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does not have message dependency and hence a ciphertext block does not depend on the previous plaintext blocks.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Like CFB mode, CTR mode does not involve the decryption process of the block cipher. This is because the CTR mode is really using the block cipher to generate a key-stream, which is encrypted using the XOR function. In other words, CTR mode also converts a block cipher to a stream cipher.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serious disadvantage of CTR mode is that it requires a synchronous counter at sender and receiver. Loss of synchronization leads to incorrect recovery of plaintext.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However, CTR mode has almost all advantages of CFB mode. In addition, it does not propagate error of transmission at all.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b="0" dirty="0"/>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4900204"/>
          </a:xfrm>
          <a:prstGeom prst="rect">
            <a:avLst/>
          </a:prstGeom>
        </p:spPr>
        <p:txBody>
          <a:bodyPr wrap="square" lIns="82058" tIns="41029" rIns="82058" bIns="41029">
            <a:spAutoFit/>
          </a:bodyPr>
          <a:lstStyle/>
          <a:p>
            <a:pPr algn="ctr"/>
            <a:endParaRPr lang="en-IN" sz="3600" dirty="0">
              <a:latin typeface="TimesNewRoman,Bold"/>
              <a:cs typeface="Times New Roman" pitchFamily="18" charset="0"/>
            </a:endParaRPr>
          </a:p>
          <a:p>
            <a:pPr algn="ctr">
              <a:lnSpc>
                <a:spcPct val="107000"/>
              </a:lnSpc>
              <a:spcBef>
                <a:spcPts val="1200"/>
              </a:spcBef>
            </a:pPr>
            <a:r>
              <a:rPr lang="en-IN" sz="3600" b="1" kern="0" dirty="0">
                <a:effectLst/>
                <a:latin typeface="Arial" panose="020B0604020202020204" pitchFamily="34" charset="0"/>
                <a:ea typeface="Times New Roman" panose="02020603050405020304" pitchFamily="18" charset="0"/>
                <a:cs typeface="Times New Roman" panose="02020603050405020304" pitchFamily="18" charset="0"/>
              </a:rPr>
              <a:t>Block Cipher Modes of Operation</a:t>
            </a:r>
          </a:p>
          <a:p>
            <a:pPr algn="ctr">
              <a:lnSpc>
                <a:spcPct val="107000"/>
              </a:lnSpc>
              <a:spcBef>
                <a:spcPts val="1200"/>
              </a:spcBef>
            </a:pPr>
            <a:endParaRPr lang="en-IN" sz="36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ct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block cipher processes the data blocks of fixed size. Usually, the size of a message is larger than the block size. Hence, the long message is divided into a series of sequential message blocks, and the cipher operates on these blocks one at a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lnSpc>
                <a:spcPct val="107000"/>
              </a:lnSpc>
              <a:spcAft>
                <a:spcPts val="800"/>
              </a:spcAft>
            </a:pPr>
            <a:r>
              <a:rPr lang="en-IN" sz="3200" dirty="0">
                <a:effectLst/>
                <a:latin typeface="Arial" panose="020B0604020202020204" pitchFamily="34" charset="0"/>
                <a:ea typeface="Times New Roman" panose="02020603050405020304" pitchFamily="18" charset="0"/>
                <a:cs typeface="Times New Roman" panose="02020603050405020304" pitchFamily="18" charset="0"/>
              </a:rPr>
              <a:t>Electronic Code Book (ECB) Mode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AB56E3D-2141-4226-A607-30866044419C}"/>
              </a:ext>
            </a:extLst>
          </p:cNvPr>
          <p:cNvSpPr txBox="1"/>
          <p:nvPr/>
        </p:nvSpPr>
        <p:spPr>
          <a:xfrm>
            <a:off x="609600" y="1719720"/>
            <a:ext cx="7924800" cy="2620910"/>
          </a:xfrm>
          <a:prstGeom prst="rect">
            <a:avLst/>
          </a:prstGeom>
          <a:noFill/>
        </p:spPr>
        <p:txBody>
          <a:bodyPr wrap="square">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This mode is a most straightforward way of processing a series of sequentially listed message blocks.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Operation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user takes the first block of plaintext and encrypts it with the key to produce the first block of ciphertext.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 then takes the second block of plaintext and follows the same process with same key and so on so forth.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47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990600"/>
            <a:ext cx="7924800" cy="609600"/>
          </a:xfrm>
        </p:spPr>
        <p:txBody>
          <a:bodyPr/>
          <a:lstStyle/>
          <a:p>
            <a:r>
              <a:rPr lang="en-IN" sz="2400" dirty="0">
                <a:effectLst/>
                <a:latin typeface="Arial" panose="020B0604020202020204" pitchFamily="34" charset="0"/>
                <a:ea typeface="Times New Roman" panose="02020603050405020304" pitchFamily="18" charset="0"/>
                <a:cs typeface="Times New Roman" panose="02020603050405020304" pitchFamily="18" charset="0"/>
              </a:rPr>
              <a:t>Electronic Code Book (ECB) Mode</a:t>
            </a:r>
            <a:endParaRPr lang="en-US" dirty="0">
              <a:solidFill>
                <a:srgbClr val="FF0000"/>
              </a:solidFill>
            </a:endParaRPr>
          </a:p>
        </p:txBody>
      </p:sp>
      <p:sp>
        <p:nvSpPr>
          <p:cNvPr id="3" name="Content Placeholder 2"/>
          <p:cNvSpPr>
            <a:spLocks noGrp="1"/>
          </p:cNvSpPr>
          <p:nvPr>
            <p:ph idx="1"/>
          </p:nvPr>
        </p:nvSpPr>
        <p:spPr/>
        <p:txBody>
          <a:bodyPr>
            <a:normAutofit/>
          </a:bodyPr>
          <a:lstStyle/>
          <a:p>
            <a:pPr marL="30480" marR="30480" algn="just">
              <a:lnSpc>
                <a:spcPct val="107000"/>
              </a:lnSpc>
              <a:spcBef>
                <a:spcPts val="600"/>
              </a:spcBef>
              <a:spcAft>
                <a:spcPts val="720"/>
              </a:spcAf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ECB mode is </a:t>
            </a:r>
            <a:r>
              <a:rPr lang="en-IN"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deterministic</a:t>
            </a: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that is, if plaintext block P1, P2,…, Pm are encrypted twice under the same key, the output ciphertext blocks will be the same.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fact, for a given key technically we can create a codebook of ciphertexts for all possible plaintext blocks. Encryption would then entail only looking up for required plaintext and select the corresponding ciphertext. Thus, the operation is analogous to the assignment of code words in a codebook, and hence gets an official name − Electronic Codebook mode of operation (ECB). It is illustrated as follows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52344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924800" cy="609600"/>
          </a:xfrm>
        </p:spPr>
        <p:txBody>
          <a:bodyPr/>
          <a:lstStyle/>
          <a:p>
            <a:r>
              <a:rPr lang="en-IN" sz="2400" dirty="0">
                <a:effectLst/>
                <a:latin typeface="Arial" panose="020B0604020202020204" pitchFamily="34" charset="0"/>
                <a:ea typeface="Times New Roman" panose="02020603050405020304" pitchFamily="18" charset="0"/>
                <a:cs typeface="Times New Roman" panose="02020603050405020304" pitchFamily="18" charset="0"/>
              </a:rPr>
              <a:t>Electronic Code Book (ECB) Mode</a:t>
            </a:r>
            <a:endParaRPr lang="en-IN" dirty="0">
              <a:solidFill>
                <a:srgbClr val="FF0000"/>
              </a:solidFill>
            </a:endParaRPr>
          </a:p>
        </p:txBody>
      </p:sp>
      <p:sp>
        <p:nvSpPr>
          <p:cNvPr id="3" name="Content Placeholder 2"/>
          <p:cNvSpPr>
            <a:spLocks noGrp="1"/>
          </p:cNvSpPr>
          <p:nvPr>
            <p:ph idx="1"/>
          </p:nvPr>
        </p:nvSpPr>
        <p:spPr>
          <a:xfrm>
            <a:off x="152400" y="1600200"/>
            <a:ext cx="8763000" cy="4648200"/>
          </a:xfrm>
        </p:spPr>
        <p:txBody>
          <a:bodyPr/>
          <a:lstStyle/>
          <a:p>
            <a:r>
              <a:rPr lang="en-IN" dirty="0"/>
              <a:t>.</a:t>
            </a:r>
          </a:p>
        </p:txBody>
      </p:sp>
      <p:pic>
        <p:nvPicPr>
          <p:cNvPr id="5" name="Picture 4" descr="ECB Mode">
            <a:extLst>
              <a:ext uri="{FF2B5EF4-FFF2-40B4-BE49-F238E27FC236}">
                <a16:creationId xmlns:a16="http://schemas.microsoft.com/office/drawing/2014/main" id="{5E2D8E8E-E7E5-4F81-A344-4765A3D4AD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686800" cy="30479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914400"/>
          </a:xfrm>
        </p:spPr>
        <p:txBody>
          <a:bodyPr/>
          <a:lstStyle/>
          <a:p>
            <a:pPr>
              <a:lnSpc>
                <a:spcPct val="107000"/>
              </a:lnSpc>
              <a:spcAft>
                <a:spcPts val="800"/>
              </a:spcAft>
            </a:pPr>
            <a:r>
              <a:rPr lang="en-IN" sz="3200" dirty="0">
                <a:effectLst/>
                <a:latin typeface="Arial" panose="020B0604020202020204" pitchFamily="34" charset="0"/>
                <a:ea typeface="Times New Roman" panose="02020603050405020304" pitchFamily="18" charset="0"/>
                <a:cs typeface="Times New Roman" panose="02020603050405020304" pitchFamily="18" charset="0"/>
              </a:rPr>
              <a:t>Analysis of ECB Mode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304800" y="1752600"/>
            <a:ext cx="8610600" cy="4495800"/>
          </a:xfrm>
        </p:spPr>
        <p:txBody>
          <a:bodyPr>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reality, any application data usually have partial information which can be guessed. For example, the range of salary can be guessed. A ciphertext from ECB can allow an attacker to guess the plaintext by trial-and-error if the plaintext message is within predictable.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 example, if a ciphertext from the ECB mode is known to encrypt a salary figure, then a small number of trials will allow an attacker to recover the figure. In general, we do not wish to use a deterministic cipher, and hence the ECB mode should not be used in most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156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a:lnSpc>
                <a:spcPct val="107000"/>
              </a:lnSpc>
              <a:spcAft>
                <a:spcPts val="800"/>
              </a:spcAft>
            </a:pPr>
            <a:r>
              <a:rPr lang="en-IN" sz="3200" dirty="0">
                <a:effectLst/>
                <a:latin typeface="Arial" panose="020B0604020202020204" pitchFamily="34" charset="0"/>
                <a:ea typeface="Times New Roman" panose="02020603050405020304" pitchFamily="18" charset="0"/>
                <a:cs typeface="Times New Roman" panose="02020603050405020304" pitchFamily="18" charset="0"/>
              </a:rPr>
              <a:t>Cipher Block Chaining (CBC) Mode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4" name="Text Box 9"/>
          <p:cNvSpPr txBox="1">
            <a:spLocks noChangeArrowheads="1"/>
          </p:cNvSpPr>
          <p:nvPr/>
        </p:nvSpPr>
        <p:spPr bwMode="auto">
          <a:xfrm>
            <a:off x="152400" y="1371600"/>
            <a:ext cx="8610600" cy="4569905"/>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CBC mode of operation provides message dependence for generating ciphertext and makes the system non-deterministic.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Operation</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operation of CBC mode is depicted in the following illustration. The steps are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Load the n-bit Initialization Vector (IV) in the top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XOR the n-bit plaintext block with data value in top register.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Encrypt the result of XOR operation with underlying block cipher with key 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Feed ciphertext block into top register and continue the operation till all plaintext blocks are processed.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For decryption, IV data is XORed with first ciphertext block decrypted. The first ciphertext block is also fed into to register replacing IV for decrypting next ciphertext block.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4" name="Rectangle 4"/>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IN" sz="3200" dirty="0">
                <a:effectLst/>
                <a:latin typeface="Arial" panose="020B0604020202020204" pitchFamily="34" charset="0"/>
                <a:ea typeface="Times New Roman" panose="02020603050405020304" pitchFamily="18" charset="0"/>
                <a:cs typeface="Times New Roman" panose="02020603050405020304" pitchFamily="18" charset="0"/>
              </a:rPr>
              <a:t>Cipher Block Chaining (CBC) Mode…</a:t>
            </a:r>
            <a:endParaRPr lang="en-US" sz="3200" dirty="0">
              <a:solidFill>
                <a:srgbClr val="FF0000"/>
              </a:solidFill>
            </a:endParaRPr>
          </a:p>
        </p:txBody>
      </p:sp>
      <p:pic>
        <p:nvPicPr>
          <p:cNvPr id="6" name="Picture 5" descr="CBC Mode">
            <a:extLst>
              <a:ext uri="{FF2B5EF4-FFF2-40B4-BE49-F238E27FC236}">
                <a16:creationId xmlns:a16="http://schemas.microsoft.com/office/drawing/2014/main" id="{72142C3B-2510-4DA4-8F4B-2F8EFB1F07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5800" y="2403474"/>
            <a:ext cx="7391400" cy="2910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304800"/>
            <a:ext cx="8229600" cy="1143000"/>
          </a:xfrm>
        </p:spPr>
        <p:txBody>
          <a:bodyPr/>
          <a:lstStyle/>
          <a:p>
            <a:pPr>
              <a:lnSpc>
                <a:spcPct val="107000"/>
              </a:lnSpc>
              <a:spcAft>
                <a:spcPts val="800"/>
              </a:spcAft>
            </a:pPr>
            <a:r>
              <a:rPr lang="en-IN" sz="2400" dirty="0">
                <a:effectLst/>
                <a:latin typeface="Arial" panose="020B0604020202020204" pitchFamily="34" charset="0"/>
                <a:ea typeface="Times New Roman" panose="02020603050405020304" pitchFamily="18" charset="0"/>
                <a:cs typeface="Times New Roman" panose="02020603050405020304" pitchFamily="18" charset="0"/>
              </a:rPr>
              <a:t>Analysis of CBC Mode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411" name="Text Box 5"/>
          <p:cNvSpPr txBox="1">
            <a:spLocks noChangeArrowheads="1"/>
          </p:cNvSpPr>
          <p:nvPr/>
        </p:nvSpPr>
        <p:spPr bwMode="auto">
          <a:xfrm>
            <a:off x="762000" y="1295400"/>
            <a:ext cx="8077200" cy="366713"/>
          </a:xfrm>
          <a:prstGeom prst="rect">
            <a:avLst/>
          </a:prstGeom>
          <a:noFill/>
          <a:ln w="9525">
            <a:noFill/>
            <a:miter lim="800000"/>
            <a:headEnd/>
            <a:tailEnd/>
          </a:ln>
        </p:spPr>
        <p:txBody>
          <a:bodyPr>
            <a:spAutoFit/>
          </a:bodyPr>
          <a:lstStyle/>
          <a:p>
            <a:pPr>
              <a:spcBef>
                <a:spcPct val="50000"/>
              </a:spcBef>
            </a:pPr>
            <a:endParaRPr lang="en-US" dirty="0"/>
          </a:p>
        </p:txBody>
      </p:sp>
      <p:sp>
        <p:nvSpPr>
          <p:cNvPr id="17412" name="Text Box 7"/>
          <p:cNvSpPr txBox="1">
            <a:spLocks noChangeArrowheads="1"/>
          </p:cNvSpPr>
          <p:nvPr/>
        </p:nvSpPr>
        <p:spPr bwMode="auto">
          <a:xfrm>
            <a:off x="457200" y="1662113"/>
            <a:ext cx="8458200" cy="3670813"/>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CBC mode, the current plaintext block is added to the previous ciphertext block, and then the result is encrypted with the key. Decryption is thus the reverse process, which involves decrypting the current ciphertext and then adding the previous ciphertext block to the result.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Advantage of CBC over ECB is that changing IV results in different ciphertext for identical message. On the drawback side, the error in transmission gets propagated to few further block during decryption due to chaining effect.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is worth mentioning that CBC mode forms the basis for a well-known data origin authentication mechanism. Thus, it has an advantage for those applications that require both symmetric encryption and data origin authentication.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077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4955</TotalTime>
  <Words>1516</Words>
  <Application>Microsoft Office PowerPoint</Application>
  <PresentationFormat>On-screen Show (4:3)</PresentationFormat>
  <Paragraphs>86</Paragraphs>
  <Slides>19</Slides>
  <Notes>1</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3" baseType="lpstr">
      <vt:lpstr>Arial</vt:lpstr>
      <vt:lpstr>Arial Black</vt:lpstr>
      <vt:lpstr>Calibri</vt:lpstr>
      <vt:lpstr>Calibri Light</vt:lpstr>
      <vt:lpstr>Cambria</vt:lpstr>
      <vt:lpstr>Casper</vt:lpstr>
      <vt:lpstr>Raleway ExtraBold</vt:lpstr>
      <vt:lpstr>Symbol</vt:lpstr>
      <vt:lpstr>Times New Roman</vt:lpstr>
      <vt:lpstr>TimesNewRoman,Bold</vt:lpstr>
      <vt:lpstr>Wingdings</vt:lpstr>
      <vt:lpstr>Office Theme</vt:lpstr>
      <vt:lpstr>Custom Design</vt:lpstr>
      <vt:lpstr>CorelDRAW</vt:lpstr>
      <vt:lpstr>PowerPoint Presentation</vt:lpstr>
      <vt:lpstr>PowerPoint Presentation</vt:lpstr>
      <vt:lpstr>Electronic Code Book (ECB) Mode</vt:lpstr>
      <vt:lpstr>Electronic Code Book (ECB) Mode</vt:lpstr>
      <vt:lpstr>Electronic Code Book (ECB) Mode</vt:lpstr>
      <vt:lpstr>Analysis of ECB Mode</vt:lpstr>
      <vt:lpstr>Cipher Block Chaining (CBC) Mode</vt:lpstr>
      <vt:lpstr>Cipher Block Chaining (CBC) Mode…</vt:lpstr>
      <vt:lpstr>Analysis of CBC Mode</vt:lpstr>
      <vt:lpstr>Cipher Feedback (CFB) Mode</vt:lpstr>
      <vt:lpstr>Cipher Feedback (CFB) Mode</vt:lpstr>
      <vt:lpstr>PowerPoint Presentation</vt:lpstr>
      <vt:lpstr>Output Feedback (OFB) Mode</vt:lpstr>
      <vt:lpstr>Output Feedback (OFB) Mode</vt:lpstr>
      <vt:lpstr>Counter (CTR) Mode</vt:lpstr>
      <vt:lpstr>Counter (CTR) Mode</vt:lpstr>
      <vt:lpstr>Counter (CTR) Mode</vt:lpstr>
      <vt:lpstr>Analysis of Counter Mode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1004</cp:revision>
  <dcterms:created xsi:type="dcterms:W3CDTF">2013-12-12T17:34:34Z</dcterms:created>
  <dcterms:modified xsi:type="dcterms:W3CDTF">2023-01-10T05:18:26Z</dcterms:modified>
</cp:coreProperties>
</file>