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9"/>
  </p:notesMasterIdLst>
  <p:sldIdLst>
    <p:sldId id="302" r:id="rId3"/>
    <p:sldId id="259" r:id="rId4"/>
    <p:sldId id="279" r:id="rId5"/>
    <p:sldId id="258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71" r:id="rId18"/>
    <p:sldId id="272" r:id="rId19"/>
    <p:sldId id="276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310" r:id="rId37"/>
    <p:sldId id="311" r:id="rId38"/>
    <p:sldId id="312" r:id="rId39"/>
    <p:sldId id="313" r:id="rId40"/>
    <p:sldId id="314" r:id="rId41"/>
    <p:sldId id="315" r:id="rId42"/>
    <p:sldId id="316" r:id="rId43"/>
    <p:sldId id="317" r:id="rId44"/>
    <p:sldId id="318" r:id="rId45"/>
    <p:sldId id="319" r:id="rId46"/>
    <p:sldId id="320" r:id="rId47"/>
    <p:sldId id="321" r:id="rId4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68" y="-192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203CD-06F1-4AAE-99B4-98AB14932AB9}" type="datetimeFigureOut">
              <a:rPr lang="en-US" smtClean="0"/>
              <a:pPr/>
              <a:t>1/21/2023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15289-16C7-4B75-A914-702E2746BF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86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15289-16C7-4B75-A914-702E2746BFA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974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3B150-B43E-436C-BF26-E2B2C3AE8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3B150-B43E-436C-BF26-E2B2C3AE8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0415" y="274639"/>
            <a:ext cx="3654531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589" y="274639"/>
            <a:ext cx="1076468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3B150-B43E-436C-BF26-E2B2C3AE8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3739179" y="87314"/>
            <a:ext cx="8449648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alibri" pitchFamily="34" charset="0"/>
                <a:cs typeface="+mn-cs"/>
              </a:rPr>
              <a:t>Department of Computer Science and Engineering (CSE)</a:t>
            </a:r>
            <a:endParaRPr lang="en-US" sz="1700" dirty="0">
              <a:latin typeface="Calibri" pitchFamily="34" charset="0"/>
              <a:cs typeface="+mn-cs"/>
            </a:endParaRPr>
          </a:p>
        </p:txBody>
      </p:sp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3429000"/>
            <a:ext cx="10360501" cy="1066799"/>
          </a:xfrm>
          <a:prstGeom prst="rect">
            <a:avLst/>
          </a:prstGeom>
          <a:ln w="19050" cap="sq" cmpd="thinThick">
            <a:solidFill>
              <a:schemeClr val="tx1"/>
            </a:solidFill>
            <a:bevel/>
          </a:ln>
          <a:scene3d>
            <a:camera prst="orthographicFront"/>
            <a:lightRig rig="threePt" dir="t"/>
          </a:scene3d>
          <a:sp3d extrusionH="76200">
            <a:bevelT prst="relaxedInset"/>
            <a:extrusionClr>
              <a:schemeClr val="tx1"/>
            </a:extrusionClr>
          </a:sp3d>
        </p:spPr>
        <p:txBody>
          <a:bodyPr anchor="ctr"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456" y="1066800"/>
            <a:ext cx="10563648" cy="6096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anchor="ctr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2" y="1752600"/>
            <a:ext cx="10665222" cy="44958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3739178" y="87314"/>
            <a:ext cx="6236964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alibri" pitchFamily="34" charset="0"/>
                <a:cs typeface="+mn-cs"/>
              </a:rPr>
              <a:t>Department of Computer and Communication Engineering (CCE)</a:t>
            </a:r>
            <a:endParaRPr lang="en-US" sz="1700" dirty="0">
              <a:latin typeface="Calibri" pitchFamily="34" charset="0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5735" y="1447800"/>
            <a:ext cx="10969943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422030" y="609600"/>
            <a:ext cx="10563648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739179" y="87314"/>
            <a:ext cx="8449648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alibri" pitchFamily="34" charset="0"/>
                <a:cs typeface="+mn-cs"/>
              </a:rPr>
              <a:t>Department of Computer Science and Engineering (CSE)</a:t>
            </a:r>
            <a:endParaRPr lang="en-US" sz="1700" dirty="0">
              <a:latin typeface="Calibri" pitchFamily="34" charset="0"/>
              <a:cs typeface="+mn-cs"/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3859794" y="1371600"/>
            <a:ext cx="8024310" cy="472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04721" y="1371600"/>
            <a:ext cx="3453500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137160" indent="-137160">
              <a:defRPr sz="2000"/>
            </a:lvl1pPr>
            <a:lvl2pPr marL="320040" indent="-182880">
              <a:buFont typeface="Wingdings" pitchFamily="2" charset="2"/>
              <a:buChar char="§"/>
              <a:defRPr sz="1800"/>
            </a:lvl2pPr>
            <a:lvl3pPr marL="502920" indent="-182880"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4012155" y="2"/>
            <a:ext cx="6098080" cy="35394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700" b="1" dirty="0">
                <a:solidFill>
                  <a:schemeClr val="bg1"/>
                </a:solidFill>
                <a:latin typeface="Calibri" pitchFamily="34" charset="0"/>
                <a:cs typeface="+mn-cs"/>
              </a:rPr>
              <a:t>Department of Computer and </a:t>
            </a:r>
            <a:r>
              <a:rPr lang="en-US" sz="1700" b="1" dirty="0" err="1">
                <a:solidFill>
                  <a:schemeClr val="bg1"/>
                </a:solidFill>
                <a:latin typeface="Calibri" pitchFamily="34" charset="0"/>
                <a:cs typeface="+mn-cs"/>
              </a:rPr>
              <a:t>Communicationq</a:t>
            </a:r>
            <a:r>
              <a:rPr lang="en-US" sz="1700" b="1" dirty="0">
                <a:solidFill>
                  <a:schemeClr val="bg1"/>
                </a:solidFill>
                <a:latin typeface="Calibri" pitchFamily="34" charset="0"/>
                <a:cs typeface="+mn-cs"/>
              </a:rPr>
              <a:t> Engineering (CCE)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12588" y="1524000"/>
            <a:ext cx="11071516" cy="487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422029" y="533400"/>
            <a:ext cx="10462075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50"/>
            <a:ext cx="4010039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3" y="273052"/>
            <a:ext cx="6813893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1"/>
            <a:ext cx="7313295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9"/>
            <a:ext cx="7313295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4515" y="6356352"/>
            <a:ext cx="385979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DCF5E1-9B7D-454E-87A3-DD7A545767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3B150-B43E-436C-BF26-E2B2C3AE8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294" y="1371600"/>
            <a:ext cx="10969943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294" y="2209800"/>
            <a:ext cx="10969943" cy="4267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3739179" y="87314"/>
            <a:ext cx="8449648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alibri" pitchFamily="34" charset="0"/>
                <a:cs typeface="+mn-cs"/>
              </a:rPr>
              <a:t>Department of Computer Science and Engineering (CSE)</a:t>
            </a:r>
            <a:endParaRPr lang="en-US" sz="1700" dirty="0">
              <a:latin typeface="Calibri" pitchFamily="34" charset="0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0"/>
            <a:ext cx="2742486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0"/>
            <a:ext cx="802431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28" y="88902"/>
            <a:ext cx="10356269" cy="11398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7"/>
            <a:ext cx="10360501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15492" y="1587060"/>
            <a:ext cx="5331811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448" lvl="0" indent="-50787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8895" lvl="1" indent="-45708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828343" lvl="2" indent="-406298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7790" lvl="3" indent="-406298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238" lvl="4" indent="-406298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6686" lvl="5" indent="-406298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6133" lvl="6" indent="-406298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5581" lvl="7" indent="-406298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5028" lvl="8" indent="-406298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6441522" y="1587060"/>
            <a:ext cx="5331811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448" lvl="0" indent="-507873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8895" lvl="1" indent="-45708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828343" lvl="2" indent="-406298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7790" lvl="3" indent="-406298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238" lvl="4" indent="-406298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6686" lvl="5" indent="-406298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6133" lvl="6" indent="-406298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5581" lvl="7" indent="-406298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5028" lvl="8" indent="-406298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11293669" y="6319223"/>
            <a:ext cx="731409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1" name="Shape 31"/>
          <p:cNvSpPr/>
          <p:nvPr/>
        </p:nvSpPr>
        <p:spPr>
          <a:xfrm>
            <a:off x="-14929" y="-50433"/>
            <a:ext cx="12203621" cy="13580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15492" y="227760"/>
            <a:ext cx="11357841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23642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6094412" y="-167"/>
            <a:ext cx="6094413" cy="68580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353908" y="1644233"/>
            <a:ext cx="5392195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599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599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599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599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599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599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599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599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599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353908" y="3737433"/>
            <a:ext cx="5392195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799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799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799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799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799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799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799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799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799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6584285" y="965433"/>
            <a:ext cx="5114668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448" lvl="0" indent="-507873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8895" lvl="1" indent="-45708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828343" lvl="2" indent="-42322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7790" lvl="3" indent="-423228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238" lvl="4" indent="-423228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6686" lvl="5" indent="-423228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6133" lvl="6" indent="-423228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5581" lvl="7" indent="-423228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5028" lvl="8" indent="-423228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11293669" y="6319223"/>
            <a:ext cx="731409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85656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rgbClr val="FFFFF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-14929" y="-50433"/>
            <a:ext cx="12203621" cy="13580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15492" y="227760"/>
            <a:ext cx="11357841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15492" y="1435033"/>
            <a:ext cx="11357841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448" lvl="0" indent="-507873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1218895" lvl="1" indent="-474015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2000"/>
              <a:buAutoNum type="alphaLcPeriod"/>
              <a:defRPr sz="2666"/>
            </a:lvl2pPr>
            <a:lvl3pPr marL="1828343" lvl="2" indent="-423228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2437790" lvl="3" indent="-423228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3047238" lvl="4" indent="-423228">
              <a:spcBef>
                <a:spcPts val="2133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3656686" lvl="5" indent="-423228">
              <a:spcBef>
                <a:spcPts val="2133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4266133" lvl="6" indent="-423228">
              <a:spcBef>
                <a:spcPts val="2133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4875581" lvl="7" indent="-423228">
              <a:spcBef>
                <a:spcPts val="2133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5485028" lvl="8" indent="-423228">
              <a:spcBef>
                <a:spcPts val="2133"/>
              </a:spcBef>
              <a:spcAft>
                <a:spcPts val="2133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11293669" y="6319223"/>
            <a:ext cx="731409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188860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62350" y="6272785"/>
            <a:ext cx="32727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7853" y="6272785"/>
            <a:ext cx="63260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04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3B150-B43E-436C-BF26-E2B2C3AE8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589" y="1600201"/>
            <a:ext cx="720960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5341" y="1600201"/>
            <a:ext cx="720960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3B150-B43E-436C-BF26-E2B2C3AE8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3B150-B43E-436C-BF26-E2B2C3AE8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3B150-B43E-436C-BF26-E2B2C3AE8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3B150-B43E-436C-BF26-E2B2C3AE8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1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2" y="1435101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3B150-B43E-436C-BF26-E2B2C3AE8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3B150-B43E-436C-BF26-E2B2C3AE8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cuchd.in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hyperlink" Target="http://www.google.co.in/url?sa=i&amp;rct=j&amp;q=&amp;esrc=s&amp;source=images&amp;cd=&amp;cad=rja&amp;docid=Yol378O-s-lkMM&amp;tbnid=OLCbrS9PtZY4xM:&amp;ved=0CAUQjRw&amp;url=http://www.vidyavision.com/universities.asp?page=2&amp;ei=AFmwUobeKoL-iAf-44CwBQ&amp;psig=AFQjCNGRiFfOFz-wmZM6WF05bau8z5zqnw&amp;ust=1387374581297603" TargetMode="Externa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hyperlink" Target="http://www.cuchd.in/" TargetMode="Externa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3B150-B43E-436C-BF26-E2B2C3AE86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30480" y="6250675"/>
            <a:ext cx="12161520" cy="6073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chemeClr val="bg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hlinkClick r:id="rId13"/>
              </a:rPr>
              <a:t>www.cuchd.in</a:t>
            </a:r>
            <a:r>
              <a:rPr lang="en-US" b="1" dirty="0">
                <a:solidFill>
                  <a:schemeClr val="bg1"/>
                </a:solidFill>
              </a:rPr>
              <a:t>                                                       Computer Science and Engineering Department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4766" y="6492877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92F6201-A602-4F55-9213-65940EB51C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0" y="6457950"/>
            <a:ext cx="12188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Calibri" pitchFamily="34" charset="0"/>
                <a:cs typeface="+mn-cs"/>
              </a:rPr>
              <a:t>University Institute of Engineering (</a:t>
            </a:r>
            <a:r>
              <a:rPr lang="en-US" sz="2000" b="1" dirty="0" err="1">
                <a:latin typeface="Calibri" pitchFamily="34" charset="0"/>
                <a:cs typeface="+mn-cs"/>
              </a:rPr>
              <a:t>UIE</a:t>
            </a:r>
            <a:r>
              <a:rPr lang="en-US" sz="2000" b="1" dirty="0">
                <a:latin typeface="Calibri" pitchFamily="34" charset="0"/>
                <a:cs typeface="+mn-cs"/>
              </a:rPr>
              <a:t>)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400800"/>
            <a:ext cx="12188825" cy="0"/>
          </a:xfrm>
          <a:prstGeom prst="line">
            <a:avLst/>
          </a:prstGeom>
          <a:ln w="88900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4" descr="https://encrypted-tbn3.gstatic.com/images?q=tbn:ANd9GcTyg3Gq4WoxkxO75aZWNEjYFvavmMfWdiMvs57jpDF8YRR3yCybqQ">
            <a:hlinkClick r:id="rId18"/>
          </p:cNvPr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203149" y="152400"/>
            <a:ext cx="1024201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/>
        </p:nvSpPr>
        <p:spPr>
          <a:xfrm>
            <a:off x="30480" y="6326875"/>
            <a:ext cx="12161520" cy="6073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chemeClr val="bg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hlinkClick r:id="rId20"/>
              </a:rPr>
              <a:t>www.cuchd.in</a:t>
            </a:r>
            <a:r>
              <a:rPr lang="en-US" b="1" dirty="0">
                <a:solidFill>
                  <a:schemeClr val="bg1"/>
                </a:solidFill>
              </a:rPr>
              <a:t>                                                       Computer Science and Engineering Department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4" r:id="rId13"/>
    <p:sldLayoutId id="2147483675" r:id="rId14"/>
    <p:sldLayoutId id="2147483676" r:id="rId15"/>
    <p:sldLayoutId id="2147483677" r:id="rId16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java/net/package-summary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519097" y="5427343"/>
            <a:ext cx="9147315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749061" y="5901987"/>
            <a:ext cx="3428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094662" y="65087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=""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8652556" y="5939880"/>
            <a:ext cx="968829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=""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0003" y="3121722"/>
          <a:ext cx="2477292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CorelDRAW" r:id="rId4" imgW="2169000" imgH="2169360" progId="">
                  <p:embed/>
                </p:oleObj>
              </mc:Choice>
              <mc:Fallback>
                <p:oleObj name="CorelDRAW" r:id="rId4" imgW="2169000" imgH="2169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0003" y="3121722"/>
                        <a:ext cx="2477292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=""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6696720" y="27674"/>
            <a:ext cx="385992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115469" y="2025527"/>
            <a:ext cx="5122069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491" y="24501"/>
            <a:ext cx="2894815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8894761" y="5334001"/>
            <a:ext cx="1774967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683431" y="6029087"/>
            <a:ext cx="36964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686749" y="6043646"/>
            <a:ext cx="3428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194580" y="1371600"/>
            <a:ext cx="6721214" cy="430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INSTITUTE : UIE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DEPARTMENT : CSE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itchFamily="18" charset="0"/>
              </a:rPr>
              <a:t>Mobile Application Development(</a:t>
            </a:r>
            <a:r>
              <a:rPr lang="en-US" sz="2000" b="1" dirty="0"/>
              <a:t>20CST-355)</a:t>
            </a:r>
            <a:endParaRPr lang="en-US" sz="20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383B967-41CC-4702-9A6A-3CAB326C3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820" y="3950041"/>
            <a:ext cx="5105400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OF PRESENTATION: </a:t>
            </a: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AC6DB94B-BA01-4C3C-92C8-ABB949BCB39B}"/>
              </a:ext>
            </a:extLst>
          </p:cNvPr>
          <p:cNvSpPr txBox="1"/>
          <p:nvPr/>
        </p:nvSpPr>
        <p:spPr>
          <a:xfrm>
            <a:off x="2132012" y="4475274"/>
            <a:ext cx="7089619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Device File I/O, Shared preferences, Mobile Databases such as SQLite    and enterprise data access</a:t>
            </a:r>
            <a:endParaRPr lang="en-US" sz="2400" dirty="0" smtClean="0"/>
          </a:p>
          <a:p>
            <a:endParaRPr lang="en-US" sz="2000" b="1" dirty="0" smtClean="0">
              <a:latin typeface="Arial Black" panose="020B0A0402010202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latin typeface="Arial Black" panose="020B0A04020102020204" pitchFamily="34" charset="0"/>
                <a:ea typeface="Calibri" panose="020F0502020204030204" pitchFamily="34" charset="0"/>
                <a:cs typeface="Times New Roman" pitchFamily="18" charset="0"/>
              </a:rPr>
              <a:t>Prepared </a:t>
            </a:r>
            <a:r>
              <a:rPr lang="en-US" sz="20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itchFamily="18" charset="0"/>
              </a:rPr>
              <a:t>by:</a:t>
            </a:r>
          </a:p>
          <a:p>
            <a:pPr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err="1">
                <a:latin typeface="Arial Black" panose="020B0A04020102020204" pitchFamily="34" charset="0"/>
                <a:ea typeface="Calibri" panose="020F0502020204030204" pitchFamily="34" charset="0"/>
                <a:cs typeface="Times New Roman" pitchFamily="18" charset="0"/>
              </a:rPr>
              <a:t>Parveen</a:t>
            </a:r>
            <a:r>
              <a:rPr lang="en-US" sz="20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itchFamily="18" charset="0"/>
              </a:rPr>
              <a:t> K</a:t>
            </a:r>
            <a:r>
              <a:rPr lang="en-US" sz="2000" b="1" dirty="0" smtClean="0">
                <a:latin typeface="Arial Black" panose="020B0A04020102020204" pitchFamily="34" charset="0"/>
                <a:ea typeface="Calibri" panose="020F0502020204030204" pitchFamily="34" charset="0"/>
                <a:cs typeface="Times New Roman" pitchFamily="18" charset="0"/>
              </a:rPr>
              <a:t>umar </a:t>
            </a:r>
            <a:r>
              <a:rPr lang="en-US" sz="20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itchFamily="18" charset="0"/>
              </a:rPr>
              <a:t>S</a:t>
            </a:r>
            <a:r>
              <a:rPr lang="en-US" sz="2000" b="1" dirty="0" smtClean="0">
                <a:latin typeface="Arial Black" panose="020B0A04020102020204" pitchFamily="34" charset="0"/>
                <a:ea typeface="Calibri" panose="020F0502020204030204" pitchFamily="34" charset="0"/>
                <a:cs typeface="Times New Roman" pitchFamily="18" charset="0"/>
              </a:rPr>
              <a:t>aini(E13339</a:t>
            </a:r>
            <a:r>
              <a:rPr lang="en-US" sz="20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itchFamily="18" charset="0"/>
              </a:rPr>
              <a:t>)</a:t>
            </a:r>
            <a:endParaRPr lang="en-US" sz="2000" b="1" dirty="0">
              <a:latin typeface="Arial Black" panose="020B0A04020102020204" pitchFamily="34" charset="0"/>
            </a:endParaRPr>
          </a:p>
          <a:p>
            <a:pPr algn="ctr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47157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ctrTitle"/>
          </p:nvPr>
        </p:nvSpPr>
        <p:spPr>
          <a:xfrm>
            <a:off x="1273730" y="533401"/>
            <a:ext cx="10360501" cy="762000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ctr"/>
            <a:r>
              <a:rPr lang="en" dirty="0">
                <a:solidFill>
                  <a:schemeClr val="tx1"/>
                </a:solidFill>
              </a:rPr>
              <a:t>Internal storage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06" name="Shape 206"/>
          <p:cNvSpPr txBox="1">
            <a:spLocks noGrp="1"/>
          </p:cNvSpPr>
          <p:nvPr>
            <p:ph type="body" idx="4294967295"/>
          </p:nvPr>
        </p:nvSpPr>
        <p:spPr>
          <a:xfrm>
            <a:off x="719138" y="1420813"/>
            <a:ext cx="11469687" cy="4552950"/>
          </a:xfrm>
          <a:prstGeom prst="rect">
            <a:avLst/>
          </a:prstGeom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buChar char="●"/>
            </a:pPr>
            <a:r>
              <a:rPr lang="en"/>
              <a:t>Always available</a:t>
            </a:r>
            <a:endParaRPr/>
          </a:p>
          <a:p>
            <a:pPr>
              <a:buChar char="●"/>
            </a:pPr>
            <a:r>
              <a:rPr lang="en"/>
              <a:t>Uses device's filesystem</a:t>
            </a:r>
            <a:endParaRPr/>
          </a:p>
          <a:p>
            <a:pPr>
              <a:buChar char="●"/>
            </a:pPr>
            <a:r>
              <a:rPr lang="en"/>
              <a:t>Only your app can access files, unless explicitly set to be readable or writable</a:t>
            </a:r>
            <a:endParaRPr/>
          </a:p>
          <a:p>
            <a:pPr>
              <a:buChar char="●"/>
            </a:pPr>
            <a:r>
              <a:rPr lang="en"/>
              <a:t>On app uninstall, system removes all app's files from internal storage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ctrTitle"/>
          </p:nvPr>
        </p:nvSpPr>
        <p:spPr>
          <a:xfrm>
            <a:off x="1370012" y="628651"/>
            <a:ext cx="10360501" cy="81914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ctr"/>
            <a:r>
              <a:rPr lang="en" dirty="0">
                <a:solidFill>
                  <a:schemeClr val="tx1"/>
                </a:solidFill>
              </a:rPr>
              <a:t>External storage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body" idx="4294967295"/>
          </p:nvPr>
        </p:nvSpPr>
        <p:spPr>
          <a:xfrm>
            <a:off x="623888" y="1695450"/>
            <a:ext cx="11564937" cy="4068763"/>
          </a:xfrm>
          <a:prstGeom prst="rect">
            <a:avLst/>
          </a:prstGeom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buChar char="●"/>
            </a:pPr>
            <a:r>
              <a:rPr lang="en"/>
              <a:t>Not always available, can be removed</a:t>
            </a:r>
            <a:endParaRPr/>
          </a:p>
          <a:p>
            <a:pPr>
              <a:buChar char="●"/>
            </a:pPr>
            <a:r>
              <a:rPr lang="en"/>
              <a:t>Uses device's file system or physically external storage like SD card</a:t>
            </a:r>
            <a:endParaRPr/>
          </a:p>
          <a:p>
            <a:pPr>
              <a:buChar char="●"/>
            </a:pPr>
            <a:r>
              <a:rPr lang="en"/>
              <a:t>World-readable, so any app can read</a:t>
            </a:r>
            <a:endParaRPr/>
          </a:p>
          <a:p>
            <a:pPr>
              <a:buChar char="●"/>
            </a:pPr>
            <a:r>
              <a:rPr lang="en"/>
              <a:t>On uninstall, system does not remove files private to app</a:t>
            </a:r>
            <a:endParaRPr/>
          </a:p>
          <a:p>
            <a:pPr marL="0" indent="0"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ctrTitle"/>
          </p:nvPr>
        </p:nvSpPr>
        <p:spPr>
          <a:xfrm>
            <a:off x="1370012" y="563562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r>
              <a:rPr lang="en" dirty="0">
                <a:solidFill>
                  <a:schemeClr val="tx1"/>
                </a:solidFill>
              </a:rPr>
              <a:t>When to use internal/external storage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20" name="Shape 220"/>
          <p:cNvSpPr txBox="1">
            <a:spLocks noGrp="1"/>
          </p:cNvSpPr>
          <p:nvPr>
            <p:ph type="body" idx="4294967295"/>
          </p:nvPr>
        </p:nvSpPr>
        <p:spPr>
          <a:xfrm>
            <a:off x="657225" y="1905000"/>
            <a:ext cx="10923587" cy="4038600"/>
          </a:xfrm>
          <a:prstGeom prst="rect">
            <a:avLst/>
          </a:prstGeom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" b="1" dirty="0"/>
              <a:t>Internal is best when</a:t>
            </a:r>
            <a:endParaRPr b="1" dirty="0"/>
          </a:p>
          <a:p>
            <a:pPr>
              <a:spcBef>
                <a:spcPts val="0"/>
              </a:spcBef>
              <a:buChar char="●"/>
            </a:pPr>
            <a:r>
              <a:rPr lang="en" dirty="0"/>
              <a:t>you want to be sure that neither the user nor other apps can access your files</a:t>
            </a:r>
            <a:endParaRPr dirty="0"/>
          </a:p>
          <a:p>
            <a:pPr marL="0" indent="0">
              <a:buNone/>
            </a:pPr>
            <a:r>
              <a:rPr lang="en" b="1" dirty="0"/>
              <a:t>External is best for files that</a:t>
            </a:r>
            <a:endParaRPr b="1" dirty="0"/>
          </a:p>
          <a:p>
            <a:pPr>
              <a:spcBef>
                <a:spcPts val="0"/>
              </a:spcBef>
              <a:buChar char="●"/>
            </a:pPr>
            <a:r>
              <a:rPr lang="en" dirty="0"/>
              <a:t>don't require access restrictions and for 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 dirty="0"/>
              <a:t>you want to share with other apps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 dirty="0"/>
              <a:t>you allow the user to access with a computer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ctrTitle"/>
          </p:nvPr>
        </p:nvSpPr>
        <p:spPr>
          <a:xfrm>
            <a:off x="1293812" y="616585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ctr"/>
            <a:r>
              <a:rPr lang="en" dirty="0">
                <a:solidFill>
                  <a:schemeClr val="tx1"/>
                </a:solidFill>
              </a:rPr>
              <a:t>Save user's file in shared storage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27" name="Shape 227"/>
          <p:cNvSpPr txBox="1">
            <a:spLocks noGrp="1"/>
          </p:cNvSpPr>
          <p:nvPr>
            <p:ph type="body" idx="4294967295"/>
          </p:nvPr>
        </p:nvSpPr>
        <p:spPr>
          <a:xfrm>
            <a:off x="0" y="1841500"/>
            <a:ext cx="11356975" cy="3298825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buChar char="●"/>
            </a:pPr>
            <a:r>
              <a:rPr lang="en"/>
              <a:t>Save new files that the user acquires through your app to a public directory where other apps can access them and the user can easily copy them from the device</a:t>
            </a:r>
            <a:endParaRPr/>
          </a:p>
          <a:p>
            <a:pPr>
              <a:buChar char="●"/>
            </a:pPr>
            <a:r>
              <a:rPr lang="en"/>
              <a:t>Save external files in public directories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ctrTitle"/>
          </p:nvPr>
        </p:nvSpPr>
        <p:spPr>
          <a:xfrm>
            <a:off x="1065212" y="2362201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b" anchorCtr="0">
            <a:noAutofit/>
          </a:bodyPr>
          <a:lstStyle/>
          <a:p>
            <a:pPr algn="ctr"/>
            <a:r>
              <a:rPr lang="en" dirty="0"/>
              <a:t>Internal Storage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ctrTitle"/>
          </p:nvPr>
        </p:nvSpPr>
        <p:spPr>
          <a:xfrm>
            <a:off x="1217612" y="609600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ctr"/>
            <a:r>
              <a:rPr lang="en" dirty="0">
                <a:solidFill>
                  <a:schemeClr val="tx1"/>
                </a:solidFill>
              </a:rPr>
              <a:t>Internal Storage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42" name="Shape 242"/>
          <p:cNvSpPr txBox="1">
            <a:spLocks noGrp="1"/>
          </p:cNvSpPr>
          <p:nvPr>
            <p:ph type="body" idx="4294967295"/>
          </p:nvPr>
        </p:nvSpPr>
        <p:spPr>
          <a:xfrm>
            <a:off x="0" y="1927225"/>
            <a:ext cx="11356975" cy="3335338"/>
          </a:xfrm>
          <a:prstGeom prst="rect">
            <a:avLst/>
          </a:prstGeom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spcBef>
                <a:spcPts val="0"/>
              </a:spcBef>
              <a:buChar char="●"/>
            </a:pPr>
            <a:r>
              <a:rPr lang="en" dirty="0"/>
              <a:t>Uses private directories just for your app</a:t>
            </a:r>
            <a:endParaRPr dirty="0"/>
          </a:p>
          <a:p>
            <a:pPr>
              <a:buChar char="●"/>
            </a:pPr>
            <a:r>
              <a:rPr lang="en" dirty="0"/>
              <a:t>App always has permission to read/write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har char="●"/>
            </a:pPr>
            <a:r>
              <a:rPr lang="en" dirty="0"/>
              <a:t>Permanent storage directory—getFilesDir()</a:t>
            </a:r>
            <a:endParaRPr dirty="0"/>
          </a:p>
          <a:p>
            <a:pPr>
              <a:buChar char="●"/>
            </a:pPr>
            <a:r>
              <a:rPr lang="en" dirty="0"/>
              <a:t>Temporary storage directory—getCacheDir()</a:t>
            </a:r>
            <a:endParaRPr sz="2399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endParaRPr sz="2399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ctrTitle"/>
          </p:nvPr>
        </p:nvSpPr>
        <p:spPr>
          <a:xfrm>
            <a:off x="1523603" y="2590801"/>
            <a:ext cx="10360501" cy="1066800"/>
          </a:xfrm>
          <a:prstGeom prst="rect">
            <a:avLst/>
          </a:prstGeom>
        </p:spPr>
        <p:txBody>
          <a:bodyPr spcFirstLastPara="1" wrap="square" lIns="121868" tIns="121868" rIns="121868" bIns="121868" anchor="b" anchorCtr="0">
            <a:noAutofit/>
          </a:bodyPr>
          <a:lstStyle/>
          <a:p>
            <a:pPr algn="ctr"/>
            <a:r>
              <a:rPr lang="en" dirty="0"/>
              <a:t>External Storage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ctrTitle"/>
          </p:nvPr>
        </p:nvSpPr>
        <p:spPr>
          <a:xfrm>
            <a:off x="1217612" y="484187"/>
            <a:ext cx="10360501" cy="838200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ctr"/>
            <a:r>
              <a:rPr lang="en" dirty="0">
                <a:solidFill>
                  <a:schemeClr val="tx1"/>
                </a:solidFill>
              </a:rPr>
              <a:t>External Storage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64" name="Shape 264"/>
          <p:cNvSpPr txBox="1">
            <a:spLocks noGrp="1"/>
          </p:cNvSpPr>
          <p:nvPr>
            <p:ph type="body" idx="4294967295"/>
          </p:nvPr>
        </p:nvSpPr>
        <p:spPr>
          <a:xfrm>
            <a:off x="0" y="1217613"/>
            <a:ext cx="11356975" cy="4737100"/>
          </a:xfrm>
          <a:prstGeom prst="rect">
            <a:avLst/>
          </a:prstGeom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buChar char="●"/>
            </a:pPr>
            <a:r>
              <a:rPr lang="en" dirty="0"/>
              <a:t>On device or SD card</a:t>
            </a:r>
            <a:endParaRPr dirty="0"/>
          </a:p>
          <a:p>
            <a:pPr>
              <a:buChar char="●"/>
            </a:pPr>
            <a:r>
              <a:rPr lang="en" dirty="0"/>
              <a:t>Set permissions in Android Manifest</a:t>
            </a:r>
            <a:endParaRPr dirty="0"/>
          </a:p>
          <a:p>
            <a:pPr lvl="1">
              <a:buChar char="○"/>
            </a:pPr>
            <a:r>
              <a:rPr lang="en" dirty="0"/>
              <a:t>Write permission includes read permission</a:t>
            </a:r>
            <a:endParaRPr dirty="0"/>
          </a:p>
          <a:p>
            <a:pPr indent="0">
              <a:spcBef>
                <a:spcPts val="800"/>
              </a:spcBef>
              <a:buNone/>
            </a:pPr>
            <a:endParaRPr sz="2399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en" sz="2399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&lt;uses-permission </a:t>
            </a:r>
            <a:endParaRPr sz="2399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en" sz="2399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android:name="android.permission.</a:t>
            </a:r>
            <a:r>
              <a:rPr lang="en" sz="2399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WRITE_EXTERNAL_STORAGE</a:t>
            </a:r>
            <a:r>
              <a:rPr lang="en" sz="2399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 /&gt;</a:t>
            </a:r>
            <a:endParaRPr sz="2399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800"/>
              </a:spcBef>
              <a:buClr>
                <a:schemeClr val="dk1"/>
              </a:buClr>
              <a:buSzPts val="1100"/>
              <a:buNone/>
            </a:pPr>
            <a:r>
              <a:rPr lang="en" sz="2399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&lt;uses-permission </a:t>
            </a:r>
            <a:endParaRPr sz="2399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800"/>
              </a:spcBef>
              <a:buClr>
                <a:schemeClr val="dk1"/>
              </a:buClr>
              <a:buSzPts val="1100"/>
              <a:buNone/>
            </a:pPr>
            <a:r>
              <a:rPr lang="en" sz="2399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android:name="android.permission.</a:t>
            </a:r>
            <a:r>
              <a:rPr lang="en" sz="2399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READ_EXTERNAL_STORAGE</a:t>
            </a:r>
            <a:r>
              <a:rPr lang="en" sz="2399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 /&gt;</a:t>
            </a:r>
            <a:endParaRPr sz="2399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sz="1866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2399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sz="1866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67"/>
              </a:spcBef>
              <a:spcAft>
                <a:spcPts val="267"/>
              </a:spcAft>
              <a:buNone/>
            </a:pPr>
            <a:endParaRPr sz="1866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ctrTitle"/>
          </p:nvPr>
        </p:nvSpPr>
        <p:spPr>
          <a:xfrm>
            <a:off x="1293812" y="457200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ctr"/>
            <a:r>
              <a:rPr lang="en" dirty="0">
                <a:solidFill>
                  <a:schemeClr val="tx1"/>
                </a:solidFill>
              </a:rPr>
              <a:t>How much storage left?</a:t>
            </a:r>
            <a:r>
              <a:rPr lang="en" dirty="0"/>
              <a:t> </a:t>
            </a:r>
            <a:endParaRPr dirty="0"/>
          </a:p>
        </p:txBody>
      </p:sp>
      <p:sp>
        <p:nvSpPr>
          <p:cNvPr id="293" name="Shape 293"/>
          <p:cNvSpPr txBox="1">
            <a:spLocks noGrp="1"/>
          </p:cNvSpPr>
          <p:nvPr>
            <p:ph type="body" idx="4294967295"/>
          </p:nvPr>
        </p:nvSpPr>
        <p:spPr>
          <a:xfrm>
            <a:off x="0" y="1420813"/>
            <a:ext cx="11356975" cy="4552950"/>
          </a:xfrm>
          <a:prstGeom prst="rect">
            <a:avLst/>
          </a:prstGeom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buChar char="●"/>
            </a:pPr>
            <a:r>
              <a:rPr lang="en" dirty="0"/>
              <a:t>If there is not enough space, throws IOException</a:t>
            </a:r>
            <a:endParaRPr dirty="0"/>
          </a:p>
          <a:p>
            <a:pPr>
              <a:buChar char="●"/>
            </a:pPr>
            <a:r>
              <a:rPr lang="en" dirty="0"/>
              <a:t>If you know the size of the file, check against space</a:t>
            </a:r>
            <a:endParaRPr dirty="0"/>
          </a:p>
          <a:p>
            <a:pPr lvl="1" indent="-507873">
              <a:spcBef>
                <a:spcPts val="267"/>
              </a:spcBef>
              <a:buSzPts val="2400"/>
              <a:buChar char="○"/>
            </a:pPr>
            <a:r>
              <a:rPr lang="en" sz="3199" dirty="0"/>
              <a:t>getFreeSpace()</a:t>
            </a:r>
            <a:endParaRPr sz="3199" dirty="0"/>
          </a:p>
          <a:p>
            <a:pPr lvl="1" indent="-507873">
              <a:spcBef>
                <a:spcPts val="267"/>
              </a:spcBef>
              <a:buSzPts val="2400"/>
              <a:buChar char="○"/>
            </a:pPr>
            <a:r>
              <a:rPr lang="en" sz="3199" dirty="0"/>
              <a:t>getTotalSpace(). </a:t>
            </a:r>
            <a:endParaRPr sz="3199" dirty="0"/>
          </a:p>
          <a:p>
            <a:pPr>
              <a:buChar char="●"/>
            </a:pPr>
            <a:r>
              <a:rPr lang="en" dirty="0"/>
              <a:t>If you do  not know how much space is needed</a:t>
            </a:r>
            <a:endParaRPr dirty="0"/>
          </a:p>
          <a:p>
            <a:pPr lvl="1" indent="-507873">
              <a:spcBef>
                <a:spcPts val="0"/>
              </a:spcBef>
              <a:buSzPts val="2400"/>
              <a:buChar char="○"/>
            </a:pPr>
            <a:r>
              <a:rPr lang="en" sz="3199" dirty="0"/>
              <a:t>try/catch IOException </a:t>
            </a:r>
            <a:endParaRPr dirty="0"/>
          </a:p>
          <a:p>
            <a:pPr marL="0" indent="0">
              <a:spcBef>
                <a:spcPts val="667"/>
              </a:spcBef>
              <a:spcAft>
                <a:spcPts val="267"/>
              </a:spcAft>
              <a:buNone/>
            </a:pPr>
            <a:endParaRPr sz="2399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ctrTitle"/>
          </p:nvPr>
        </p:nvSpPr>
        <p:spPr>
          <a:xfrm>
            <a:off x="1523603" y="1905001"/>
            <a:ext cx="10360501" cy="1447800"/>
          </a:xfrm>
          <a:prstGeom prst="rect">
            <a:avLst/>
          </a:prstGeom>
        </p:spPr>
        <p:txBody>
          <a:bodyPr spcFirstLastPara="1" wrap="square" lIns="121868" tIns="121868" rIns="121868" bIns="121868" anchor="b" anchorCtr="0">
            <a:noAutofit/>
          </a:bodyPr>
          <a:lstStyle/>
          <a:p>
            <a:pPr algn="ctr"/>
            <a:r>
              <a:rPr lang="en" dirty="0"/>
              <a:t>Shared Preferences</a:t>
            </a:r>
            <a:endParaRPr dirty="0"/>
          </a:p>
          <a:p>
            <a:pPr algn="ctr"/>
            <a:r>
              <a:rPr lang="en" dirty="0"/>
              <a:t>&amp; SQLite Database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Device </a:t>
            </a:r>
            <a:r>
              <a:rPr lang="en-US" dirty="0"/>
              <a:t>File I/O, Shared preferences, Mobile Databases such as SQLite    and enterprise data access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ctrTitle"/>
          </p:nvPr>
        </p:nvSpPr>
        <p:spPr>
          <a:xfrm>
            <a:off x="1293812" y="622300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ctr"/>
            <a:r>
              <a:rPr lang="en" dirty="0">
                <a:solidFill>
                  <a:schemeClr val="tx1"/>
                </a:solidFill>
              </a:rPr>
              <a:t>SQLite Database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21" name="Shape 321"/>
          <p:cNvSpPr txBox="1">
            <a:spLocks noGrp="1"/>
          </p:cNvSpPr>
          <p:nvPr>
            <p:ph type="body" idx="4294967295"/>
          </p:nvPr>
        </p:nvSpPr>
        <p:spPr>
          <a:xfrm>
            <a:off x="0" y="1622425"/>
            <a:ext cx="11356975" cy="4079875"/>
          </a:xfrm>
          <a:prstGeom prst="rect">
            <a:avLst/>
          </a:prstGeom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buChar char="●"/>
            </a:pPr>
            <a:r>
              <a:rPr lang="en"/>
              <a:t>Ideal for repeating or structured data, such as contacts </a:t>
            </a:r>
            <a:endParaRPr/>
          </a:p>
          <a:p>
            <a:pPr>
              <a:spcBef>
                <a:spcPts val="0"/>
              </a:spcBef>
              <a:buChar char="●"/>
            </a:pPr>
            <a:r>
              <a:rPr lang="en"/>
              <a:t>Android provides SQL-like database</a:t>
            </a:r>
            <a:endParaRPr/>
          </a:p>
          <a:p>
            <a:pPr>
              <a:spcBef>
                <a:spcPts val="0"/>
              </a:spcBef>
              <a:buChar char="●"/>
            </a:pPr>
            <a:r>
              <a:rPr lang="en"/>
              <a:t>Covered in following chapters and practicals</a:t>
            </a:r>
            <a:endParaRPr/>
          </a:p>
          <a:p>
            <a:pPr lvl="1">
              <a:spcBef>
                <a:spcPts val="0"/>
              </a:spcBef>
              <a:buChar char="○"/>
            </a:pPr>
            <a:r>
              <a:rPr lang="en"/>
              <a:t>SQLite Primer </a:t>
            </a:r>
            <a:endParaRPr/>
          </a:p>
          <a:p>
            <a:pPr lvl="1">
              <a:spcBef>
                <a:spcPts val="0"/>
              </a:spcBef>
              <a:buChar char="○"/>
            </a:pPr>
            <a:r>
              <a:rPr lang="en"/>
              <a:t>Introduction to SQLite Databases</a:t>
            </a:r>
            <a:endParaRPr/>
          </a:p>
          <a:p>
            <a:pPr lvl="1">
              <a:spcBef>
                <a:spcPts val="0"/>
              </a:spcBef>
              <a:buChar char="○"/>
            </a:pPr>
            <a:r>
              <a:rPr lang="en"/>
              <a:t>SQLite Data Storage Practical</a:t>
            </a:r>
            <a:endParaRPr/>
          </a:p>
          <a:p>
            <a:pPr lvl="1">
              <a:spcBef>
                <a:spcPts val="0"/>
              </a:spcBef>
              <a:buChar char="○"/>
            </a:pPr>
            <a:r>
              <a:rPr lang="en"/>
              <a:t>Searching an SQLite Database Practical</a:t>
            </a:r>
            <a:endParaRPr sz="2399">
              <a:solidFill>
                <a:schemeClr val="dk1"/>
              </a:solidFill>
            </a:endParaRPr>
          </a:p>
          <a:p>
            <a:pPr marL="0" indent="0">
              <a:spcBef>
                <a:spcPts val="667"/>
              </a:spcBef>
              <a:spcAft>
                <a:spcPts val="267"/>
              </a:spcAft>
              <a:buNone/>
            </a:pPr>
            <a:endParaRPr sz="239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ctrTitle"/>
          </p:nvPr>
        </p:nvSpPr>
        <p:spPr>
          <a:xfrm>
            <a:off x="1293812" y="609600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ctr"/>
            <a:r>
              <a:rPr lang="en" dirty="0">
                <a:solidFill>
                  <a:schemeClr val="tx1"/>
                </a:solidFill>
              </a:rPr>
              <a:t>Shared Preferences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28" name="Shape 328"/>
          <p:cNvSpPr txBox="1">
            <a:spLocks noGrp="1"/>
          </p:cNvSpPr>
          <p:nvPr>
            <p:ph type="body" idx="4294967295"/>
          </p:nvPr>
        </p:nvSpPr>
        <p:spPr>
          <a:xfrm>
            <a:off x="0" y="2130425"/>
            <a:ext cx="11356975" cy="2890838"/>
          </a:xfrm>
          <a:prstGeom prst="rect">
            <a:avLst/>
          </a:prstGeom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buChar char="●"/>
            </a:pPr>
            <a:r>
              <a:rPr lang="en" dirty="0">
                <a:solidFill>
                  <a:schemeClr val="dk1"/>
                </a:solidFill>
              </a:rPr>
              <a:t>Read and write small amounts of primitive data as key/value pairs to a file on the device storage</a:t>
            </a:r>
            <a:r>
              <a:rPr lang="en" dirty="0"/>
              <a:t> 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spcBef>
                <a:spcPts val="667"/>
              </a:spcBef>
              <a:spcAft>
                <a:spcPts val="267"/>
              </a:spcAft>
              <a:buNone/>
            </a:pPr>
            <a:endParaRPr sz="2399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ctrTitle"/>
          </p:nvPr>
        </p:nvSpPr>
        <p:spPr>
          <a:xfrm>
            <a:off x="1523603" y="2209801"/>
            <a:ext cx="10360501" cy="1066800"/>
          </a:xfrm>
          <a:prstGeom prst="rect">
            <a:avLst/>
          </a:prstGeom>
        </p:spPr>
        <p:txBody>
          <a:bodyPr spcFirstLastPara="1" wrap="square" lIns="121868" tIns="121868" rIns="121868" bIns="121868" anchor="b" anchorCtr="0">
            <a:noAutofit/>
          </a:bodyPr>
          <a:lstStyle/>
          <a:p>
            <a:pPr algn="ctr"/>
            <a:r>
              <a:rPr lang="en" dirty="0"/>
              <a:t>Other Storage Options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ctrTitle"/>
          </p:nvPr>
        </p:nvSpPr>
        <p:spPr>
          <a:xfrm>
            <a:off x="1293812" y="457020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ctr"/>
            <a:r>
              <a:rPr lang="en" dirty="0">
                <a:solidFill>
                  <a:schemeClr val="tx1"/>
                </a:solidFill>
              </a:rPr>
              <a:t>Use Firebase to store and share data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43" name="Shape 343"/>
          <p:cNvSpPr txBox="1">
            <a:spLocks noGrp="1"/>
          </p:cNvSpPr>
          <p:nvPr>
            <p:ph type="body" idx="4294967295"/>
          </p:nvPr>
        </p:nvSpPr>
        <p:spPr>
          <a:xfrm>
            <a:off x="0" y="1435100"/>
            <a:ext cx="7291388" cy="4554538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Store and sync data with the Firebase cloud database</a:t>
            </a:r>
            <a:endParaRPr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/>
              <a:t>Data is synced across all clients, and remains available when your app goes offline</a:t>
            </a:r>
            <a:endParaRPr dirty="0"/>
          </a:p>
          <a:p>
            <a:pPr marL="0" indent="0">
              <a:buNone/>
            </a:pPr>
            <a:r>
              <a:rPr lang="en" dirty="0"/>
              <a:t>firebase.google.com/docs/database/</a:t>
            </a:r>
            <a:endParaRPr sz="2399" dirty="0"/>
          </a:p>
        </p:txBody>
      </p:sp>
      <p:pic>
        <p:nvPicPr>
          <p:cNvPr id="345" name="Shape 3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6775" y="1711281"/>
            <a:ext cx="3656648" cy="3656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ctrTitle"/>
          </p:nvPr>
        </p:nvSpPr>
        <p:spPr>
          <a:xfrm>
            <a:off x="1293812" y="433064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ctr"/>
            <a:r>
              <a:rPr lang="en" dirty="0">
                <a:solidFill>
                  <a:schemeClr val="tx1"/>
                </a:solidFill>
              </a:rPr>
              <a:t>Firebase Realtime Database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53" name="Shape 353"/>
          <p:cNvSpPr txBox="1">
            <a:spLocks noGrp="1"/>
          </p:cNvSpPr>
          <p:nvPr>
            <p:ph type="body" idx="4294967295"/>
          </p:nvPr>
        </p:nvSpPr>
        <p:spPr>
          <a:xfrm>
            <a:off x="0" y="1739900"/>
            <a:ext cx="7729538" cy="3884613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buChar char="●"/>
            </a:pPr>
            <a:r>
              <a:rPr lang="en"/>
              <a:t>Connected apps share data</a:t>
            </a:r>
            <a:endParaRPr/>
          </a:p>
          <a:p>
            <a:pPr>
              <a:buChar char="●"/>
            </a:pPr>
            <a:r>
              <a:rPr lang="en"/>
              <a:t>Hosted in the cloud</a:t>
            </a:r>
            <a:endParaRPr/>
          </a:p>
          <a:p>
            <a:pPr>
              <a:buChar char="●"/>
            </a:pPr>
            <a:r>
              <a:rPr lang="en"/>
              <a:t>Data is stored as JSON</a:t>
            </a:r>
            <a:endParaRPr/>
          </a:p>
          <a:p>
            <a:pPr>
              <a:buChar char="●"/>
            </a:pPr>
            <a:r>
              <a:rPr lang="en"/>
              <a:t>Data is synchronized in realtime to every connected client</a:t>
            </a:r>
            <a:endParaRPr/>
          </a:p>
        </p:txBody>
      </p:sp>
      <p:pic>
        <p:nvPicPr>
          <p:cNvPr id="352" name="Shape 3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5078" y="1499863"/>
            <a:ext cx="3840600" cy="4561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ctrTitle"/>
          </p:nvPr>
        </p:nvSpPr>
        <p:spPr>
          <a:xfrm>
            <a:off x="1293812" y="573087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ctr"/>
            <a:r>
              <a:rPr lang="en" dirty="0">
                <a:solidFill>
                  <a:schemeClr val="tx1"/>
                </a:solidFill>
              </a:rPr>
              <a:t>Network Connection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59" name="Shape 359"/>
          <p:cNvSpPr txBox="1">
            <a:spLocks noGrp="1"/>
          </p:cNvSpPr>
          <p:nvPr>
            <p:ph type="body" idx="4294967295"/>
          </p:nvPr>
        </p:nvSpPr>
        <p:spPr>
          <a:xfrm>
            <a:off x="0" y="1724025"/>
            <a:ext cx="11356975" cy="4027488"/>
          </a:xfrm>
          <a:prstGeom prst="rect">
            <a:avLst/>
          </a:prstGeom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buChar char="●"/>
            </a:pPr>
            <a:r>
              <a:rPr lang="en" dirty="0"/>
              <a:t>You can use the network (when it's available) to store and retrieve data on your own web-based services</a:t>
            </a:r>
            <a:endParaRPr dirty="0"/>
          </a:p>
          <a:p>
            <a:pPr marL="0" indent="0">
              <a:buNone/>
            </a:pPr>
            <a:endParaRPr dirty="0"/>
          </a:p>
          <a:p>
            <a:pPr>
              <a:buChar char="●"/>
            </a:pPr>
            <a:r>
              <a:rPr lang="en" dirty="0"/>
              <a:t>Use classes in the following packages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java.net.*</a:t>
            </a:r>
            <a:endParaRPr dirty="0">
              <a:hlinkClick r:id="rId3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android.net.*</a:t>
            </a:r>
            <a:endParaRPr sz="2399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1466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667"/>
              </a:spcBef>
              <a:spcAft>
                <a:spcPts val="267"/>
              </a:spcAft>
              <a:buNone/>
            </a:pPr>
            <a:endParaRPr sz="2399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ctrTitle"/>
          </p:nvPr>
        </p:nvSpPr>
        <p:spPr>
          <a:xfrm>
            <a:off x="1293812" y="662306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ctr"/>
            <a:r>
              <a:rPr lang="en" dirty="0"/>
              <a:t>Backing up data</a:t>
            </a:r>
            <a:endParaRPr dirty="0"/>
          </a:p>
        </p:txBody>
      </p:sp>
      <p:sp>
        <p:nvSpPr>
          <p:cNvPr id="366" name="Shape 366"/>
          <p:cNvSpPr txBox="1">
            <a:spLocks noGrp="1"/>
          </p:cNvSpPr>
          <p:nvPr>
            <p:ph type="body" idx="4294967295"/>
          </p:nvPr>
        </p:nvSpPr>
        <p:spPr>
          <a:xfrm>
            <a:off x="0" y="1724025"/>
            <a:ext cx="11356975" cy="3895725"/>
          </a:xfrm>
          <a:prstGeom prst="rect">
            <a:avLst/>
          </a:prstGeom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buChar char="●"/>
            </a:pPr>
            <a:r>
              <a:rPr lang="en" dirty="0"/>
              <a:t>Auto Backup for 6.0 (API level 23) and higher</a:t>
            </a:r>
            <a:endParaRPr dirty="0"/>
          </a:p>
          <a:p>
            <a:pPr>
              <a:buChar char="●"/>
            </a:pPr>
            <a:r>
              <a:rPr lang="en" dirty="0"/>
              <a:t>Automatically back up app data to the cloud</a:t>
            </a:r>
            <a:endParaRPr dirty="0"/>
          </a:p>
          <a:p>
            <a:pPr>
              <a:buChar char="●"/>
            </a:pPr>
            <a:r>
              <a:rPr lang="en" dirty="0"/>
              <a:t>No code required and free</a:t>
            </a:r>
            <a:endParaRPr dirty="0"/>
          </a:p>
          <a:p>
            <a:pPr>
              <a:buChar char="●"/>
            </a:pPr>
            <a:r>
              <a:rPr lang="en" dirty="0"/>
              <a:t>Customize and configure auto backup for your app </a:t>
            </a:r>
            <a:endParaRPr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>
            <a:spLocks noGrp="1"/>
          </p:cNvSpPr>
          <p:nvPr>
            <p:ph type="ctrTitle"/>
          </p:nvPr>
        </p:nvSpPr>
        <p:spPr>
          <a:xfrm>
            <a:off x="1293812" y="609600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sz="3999" dirty="0"/>
              <a:t>Backup API for Android 5.1 (API level 22) </a:t>
            </a:r>
            <a:endParaRPr sz="3999" dirty="0"/>
          </a:p>
        </p:txBody>
      </p:sp>
      <p:sp>
        <p:nvSpPr>
          <p:cNvPr id="373" name="Shape 373"/>
          <p:cNvSpPr txBox="1">
            <a:spLocks noGrp="1"/>
          </p:cNvSpPr>
          <p:nvPr>
            <p:ph type="body" idx="4294967295"/>
          </p:nvPr>
        </p:nvSpPr>
        <p:spPr>
          <a:xfrm>
            <a:off x="0" y="1319213"/>
            <a:ext cx="11356975" cy="4552950"/>
          </a:xfrm>
          <a:prstGeom prst="rect">
            <a:avLst/>
          </a:prstGeom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endParaRPr sz="2666" dirty="0"/>
          </a:p>
          <a:p>
            <a:pPr indent="-474015">
              <a:buSzPts val="2000"/>
            </a:pPr>
            <a:r>
              <a:rPr lang="en" sz="2666" dirty="0"/>
              <a:t>Register for Android Backup Service to get a Backup Service Key</a:t>
            </a:r>
            <a:endParaRPr sz="2666" dirty="0"/>
          </a:p>
          <a:p>
            <a:pPr indent="-474015">
              <a:buSzPts val="2000"/>
            </a:pPr>
            <a:r>
              <a:rPr lang="en" sz="2666" dirty="0"/>
              <a:t>Configure Manifest to use Backup Service</a:t>
            </a:r>
            <a:endParaRPr sz="2666" dirty="0"/>
          </a:p>
          <a:p>
            <a:pPr indent="-474015">
              <a:buSzPts val="2000"/>
            </a:pPr>
            <a:r>
              <a:rPr lang="en" sz="2666" dirty="0"/>
              <a:t>Create a backup agent by extending the BackupAgentHelper class</a:t>
            </a:r>
            <a:endParaRPr sz="2666" dirty="0"/>
          </a:p>
          <a:p>
            <a:pPr indent="-474015">
              <a:buSzPts val="2000"/>
            </a:pPr>
            <a:r>
              <a:rPr lang="en" sz="2666" dirty="0"/>
              <a:t>Request backups when data has changed.</a:t>
            </a:r>
            <a:endParaRPr sz="2666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415502" y="1828800"/>
            <a:ext cx="11357841" cy="1945501"/>
          </a:xfrm>
          <a:prstGeom prst="rect">
            <a:avLst/>
          </a:prstGeom>
        </p:spPr>
        <p:txBody>
          <a:bodyPr spcFirstLastPara="1" wrap="square" lIns="121868" tIns="121868" rIns="121868" bIns="121868" anchor="b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dirty="0"/>
              <a:t>SQLite Database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51171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ctrTitle"/>
          </p:nvPr>
        </p:nvSpPr>
        <p:spPr>
          <a:xfrm>
            <a:off x="1293812" y="647608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dirty="0">
                <a:solidFill>
                  <a:schemeClr val="tx1"/>
                </a:solidFill>
              </a:rPr>
              <a:t>Contents</a:t>
            </a:r>
            <a:endParaRPr dirty="0">
              <a:solidFill>
                <a:schemeClr val="tx1"/>
              </a:solidFill>
            </a:endParaRPr>
          </a:p>
          <a:p>
            <a:pPr>
              <a:buClr>
                <a:schemeClr val="dk1"/>
              </a:buClr>
              <a:buSzPts val="1100"/>
            </a:pPr>
            <a:endParaRPr dirty="0"/>
          </a:p>
          <a:p>
            <a:endParaRPr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4294967295"/>
          </p:nvPr>
        </p:nvSpPr>
        <p:spPr>
          <a:xfrm>
            <a:off x="0" y="1905000"/>
            <a:ext cx="4997450" cy="3765550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r>
              <a:rPr lang="en" dirty="0"/>
              <a:t>SQLite database</a:t>
            </a:r>
            <a:endParaRPr dirty="0"/>
          </a:p>
          <a:p>
            <a:r>
              <a:rPr lang="en" dirty="0"/>
              <a:t>Cursors</a:t>
            </a:r>
            <a:endParaRPr dirty="0"/>
          </a:p>
          <a:p>
            <a:r>
              <a:rPr lang="en" dirty="0"/>
              <a:t>Content Values</a:t>
            </a:r>
            <a:endParaRPr dirty="0"/>
          </a:p>
          <a:p>
            <a:r>
              <a:rPr lang="en" dirty="0"/>
              <a:t>Implementing SQLite </a:t>
            </a:r>
            <a:endParaRPr dirty="0"/>
          </a:p>
          <a:p>
            <a:r>
              <a:rPr lang="en" dirty="0"/>
              <a:t>Backups</a:t>
            </a:r>
            <a:endParaRPr dirty="0"/>
          </a:p>
        </p:txBody>
      </p:sp>
      <p:sp>
        <p:nvSpPr>
          <p:cNvPr id="97" name="Shape 97"/>
          <p:cNvSpPr txBox="1">
            <a:spLocks noGrp="1"/>
          </p:cNvSpPr>
          <p:nvPr>
            <p:ph type="body" idx="4294967295"/>
          </p:nvPr>
        </p:nvSpPr>
        <p:spPr>
          <a:xfrm>
            <a:off x="6216650" y="1905000"/>
            <a:ext cx="5972175" cy="3903663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buAutoNum type="arabicPeriod"/>
            </a:pPr>
            <a:r>
              <a:rPr lang="en" dirty="0"/>
              <a:t>Data model</a:t>
            </a:r>
            <a:endParaRPr dirty="0"/>
          </a:p>
          <a:p>
            <a:pPr>
              <a:buAutoNum type="arabicPeriod"/>
            </a:pPr>
            <a:r>
              <a:rPr lang="en" dirty="0"/>
              <a:t>Subclass Open Helper</a:t>
            </a:r>
            <a:endParaRPr dirty="0"/>
          </a:p>
          <a:p>
            <a:pPr>
              <a:buAutoNum type="arabicPeriod"/>
            </a:pPr>
            <a:r>
              <a:rPr lang="en" dirty="0"/>
              <a:t>Query</a:t>
            </a:r>
            <a:endParaRPr dirty="0"/>
          </a:p>
          <a:p>
            <a:pPr>
              <a:buAutoNum type="arabicPeriod"/>
            </a:pPr>
            <a:r>
              <a:rPr lang="en" dirty="0"/>
              <a:t>Insert, Delete, Update, Count</a:t>
            </a:r>
            <a:endParaRPr dirty="0"/>
          </a:p>
          <a:p>
            <a:pPr>
              <a:buAutoNum type="arabicPeriod"/>
            </a:pPr>
            <a:r>
              <a:rPr lang="en" dirty="0"/>
              <a:t>Instantiate Open Helper</a:t>
            </a:r>
            <a:endParaRPr dirty="0"/>
          </a:p>
          <a:p>
            <a:pPr>
              <a:buAutoNum type="arabicPeriod"/>
            </a:pPr>
            <a:r>
              <a:rPr lang="en" dirty="0"/>
              <a:t>Work with database</a:t>
            </a:r>
            <a:endParaRPr dirty="0"/>
          </a:p>
        </p:txBody>
      </p:sp>
      <p:sp>
        <p:nvSpPr>
          <p:cNvPr id="98" name="Shape 98"/>
          <p:cNvSpPr/>
          <p:nvPr/>
        </p:nvSpPr>
        <p:spPr>
          <a:xfrm>
            <a:off x="5029194" y="2042828"/>
            <a:ext cx="1358413" cy="3549842"/>
          </a:xfrm>
          <a:custGeom>
            <a:avLst/>
            <a:gdLst/>
            <a:ahLst/>
            <a:cxnLst/>
            <a:rect l="0" t="0" r="0" b="0"/>
            <a:pathLst>
              <a:path w="40763" h="106523" extrusionOk="0">
                <a:moveTo>
                  <a:pt x="30708" y="0"/>
                </a:moveTo>
                <a:cubicBezTo>
                  <a:pt x="16780" y="3984"/>
                  <a:pt x="27331" y="28796"/>
                  <a:pt x="24738" y="43049"/>
                </a:cubicBezTo>
                <a:cubicBezTo>
                  <a:pt x="23715" y="48672"/>
                  <a:pt x="17376" y="52889"/>
                  <a:pt x="11854" y="54361"/>
                </a:cubicBezTo>
                <a:cubicBezTo>
                  <a:pt x="9472" y="54996"/>
                  <a:pt x="7038" y="55416"/>
                  <a:pt x="4627" y="55933"/>
                </a:cubicBezTo>
                <a:cubicBezTo>
                  <a:pt x="3482" y="56178"/>
                  <a:pt x="0" y="56561"/>
                  <a:pt x="1171" y="56561"/>
                </a:cubicBezTo>
                <a:cubicBezTo>
                  <a:pt x="6935" y="56561"/>
                  <a:pt x="13423" y="59177"/>
                  <a:pt x="16882" y="63788"/>
                </a:cubicBezTo>
                <a:cubicBezTo>
                  <a:pt x="21349" y="69742"/>
                  <a:pt x="20420" y="78249"/>
                  <a:pt x="22224" y="85470"/>
                </a:cubicBezTo>
                <a:cubicBezTo>
                  <a:pt x="24491" y="94542"/>
                  <a:pt x="31691" y="104257"/>
                  <a:pt x="40763" y="106523"/>
                </a:cubicBezTo>
              </a:path>
            </a:pathLst>
          </a:cu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29637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ctrTitle"/>
          </p:nvPr>
        </p:nvSpPr>
        <p:spPr>
          <a:xfrm>
            <a:off x="415502" y="1038214"/>
            <a:ext cx="11357841" cy="2736087"/>
          </a:xfrm>
          <a:prstGeom prst="rect">
            <a:avLst/>
          </a:prstGeom>
        </p:spPr>
        <p:txBody>
          <a:bodyPr spcFirstLastPara="1" wrap="square" lIns="121868" tIns="121868" rIns="121868" bIns="121868" anchor="b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/>
              <a:t>9.0 Storing Data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ctrTitle"/>
          </p:nvPr>
        </p:nvSpPr>
        <p:spPr>
          <a:xfrm>
            <a:off x="914161" y="2438400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b" anchorCtr="0">
            <a:noAutofit/>
          </a:bodyPr>
          <a:lstStyle/>
          <a:p>
            <a:pPr algn="ctr"/>
            <a:r>
              <a:rPr lang="en" dirty="0"/>
              <a:t>SQLite Database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63452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ctrTitle"/>
          </p:nvPr>
        </p:nvSpPr>
        <p:spPr>
          <a:xfrm>
            <a:off x="1370012" y="533400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ctr"/>
            <a:r>
              <a:rPr lang="en" dirty="0">
                <a:solidFill>
                  <a:schemeClr val="tx1"/>
                </a:solidFill>
              </a:rPr>
              <a:t>Using SQLite database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4294967295"/>
          </p:nvPr>
        </p:nvSpPr>
        <p:spPr>
          <a:xfrm>
            <a:off x="0" y="1435100"/>
            <a:ext cx="11356975" cy="4554538"/>
          </a:xfrm>
          <a:prstGeom prst="rect">
            <a:avLst/>
          </a:prstGeom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buChar char="●"/>
            </a:pPr>
            <a:r>
              <a:rPr lang="en"/>
              <a:t>Versatile and straightforward to implement</a:t>
            </a:r>
            <a:endParaRPr/>
          </a:p>
          <a:p>
            <a:pPr>
              <a:buChar char="●"/>
            </a:pPr>
            <a:r>
              <a:rPr lang="en"/>
              <a:t>Structured data that you need to store persistently</a:t>
            </a:r>
            <a:endParaRPr/>
          </a:p>
          <a:p>
            <a:pPr>
              <a:buChar char="●"/>
            </a:pPr>
            <a:r>
              <a:rPr lang="en"/>
              <a:t>Access, search, and change data frequently</a:t>
            </a:r>
            <a:endParaRPr/>
          </a:p>
          <a:p>
            <a:pPr>
              <a:buChar char="●"/>
            </a:pPr>
            <a:r>
              <a:rPr lang="en"/>
              <a:t>Primary storage for user or app data</a:t>
            </a:r>
            <a:endParaRPr/>
          </a:p>
          <a:p>
            <a:pPr>
              <a:buChar char="●"/>
            </a:pPr>
            <a:r>
              <a:rPr lang="en"/>
              <a:t>Cache and make available data fetched from the cloud</a:t>
            </a:r>
            <a:endParaRPr/>
          </a:p>
          <a:p>
            <a:pPr>
              <a:buChar char="●"/>
            </a:pPr>
            <a:r>
              <a:rPr lang="en"/>
              <a:t>Data can be represented as rows and columns</a:t>
            </a:r>
            <a:endParaRPr>
              <a:solidFill>
                <a:schemeClr val="dk1"/>
              </a:solidFill>
            </a:endParaRPr>
          </a:p>
          <a:p>
            <a:pPr marL="0" indent="0">
              <a:spcBef>
                <a:spcPts val="667"/>
              </a:spcBef>
              <a:spcAft>
                <a:spcPts val="267"/>
              </a:spcAft>
              <a:buClr>
                <a:srgbClr val="000000"/>
              </a:buClr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09236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ctrTitle"/>
          </p:nvPr>
        </p:nvSpPr>
        <p:spPr>
          <a:xfrm>
            <a:off x="1293812" y="461062"/>
            <a:ext cx="10360501" cy="936038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r>
              <a:rPr lang="en" dirty="0">
                <a:solidFill>
                  <a:schemeClr val="tx1"/>
                </a:solidFill>
              </a:rPr>
              <a:t>Components of SQLite database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613" y="2133600"/>
            <a:ext cx="10243902" cy="37606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94470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ctrTitle"/>
          </p:nvPr>
        </p:nvSpPr>
        <p:spPr>
          <a:xfrm>
            <a:off x="1293812" y="457200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ctr"/>
            <a:r>
              <a:rPr lang="en" dirty="0">
                <a:solidFill>
                  <a:schemeClr val="tx1"/>
                </a:solidFill>
              </a:rPr>
              <a:t>SQLiteOpenHelper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body" idx="4294967295"/>
          </p:nvPr>
        </p:nvSpPr>
        <p:spPr>
          <a:xfrm>
            <a:off x="0" y="1435100"/>
            <a:ext cx="11356975" cy="4554538"/>
          </a:xfrm>
          <a:prstGeom prst="rect">
            <a:avLst/>
          </a:prstGeom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/>
              <a:t>SQLite database represented as an SQLiteDatabase object</a:t>
            </a:r>
            <a:endParaRPr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/>
              <a:t>all interactions with database through SQLiteOpenHelper </a:t>
            </a:r>
            <a:endParaRPr dirty="0"/>
          </a:p>
          <a:p>
            <a:pPr>
              <a:buChar char="●"/>
            </a:pPr>
            <a:r>
              <a:rPr lang="en" dirty="0"/>
              <a:t>Executes your requests</a:t>
            </a:r>
            <a:endParaRPr dirty="0"/>
          </a:p>
          <a:p>
            <a:pPr>
              <a:buChar char="●"/>
            </a:pPr>
            <a:r>
              <a:rPr lang="en" dirty="0"/>
              <a:t>Manages your database</a:t>
            </a:r>
            <a:endParaRPr dirty="0"/>
          </a:p>
          <a:p>
            <a:pPr>
              <a:buChar char="●"/>
            </a:pPr>
            <a:r>
              <a:rPr lang="en" dirty="0"/>
              <a:t>Separates data and interaction from app</a:t>
            </a:r>
            <a:endParaRPr dirty="0"/>
          </a:p>
          <a:p>
            <a:pPr>
              <a:buChar char="●"/>
            </a:pPr>
            <a:r>
              <a:rPr lang="en" dirty="0"/>
              <a:t>Keeps complex apps manageable</a:t>
            </a:r>
            <a:endParaRPr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22599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1523603" y="2057401"/>
            <a:ext cx="10360501" cy="914399"/>
          </a:xfrm>
          <a:prstGeom prst="rect">
            <a:avLst/>
          </a:prstGeom>
        </p:spPr>
        <p:txBody>
          <a:bodyPr spcFirstLastPara="1" wrap="square" lIns="121868" tIns="121868" rIns="121868" bIns="121868" anchor="b" anchorCtr="0">
            <a:noAutofit/>
          </a:bodyPr>
          <a:lstStyle/>
          <a:p>
            <a:pPr algn="ctr"/>
            <a:r>
              <a:rPr lang="en" dirty="0"/>
              <a:t>Cursors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69332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ctrTitle"/>
          </p:nvPr>
        </p:nvSpPr>
        <p:spPr>
          <a:xfrm>
            <a:off x="1293812" y="609600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ctr"/>
            <a:r>
              <a:rPr lang="en" dirty="0">
                <a:solidFill>
                  <a:schemeClr val="tx1"/>
                </a:solidFill>
              </a:rPr>
              <a:t>Cursors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body" idx="4294967295"/>
          </p:nvPr>
        </p:nvSpPr>
        <p:spPr>
          <a:xfrm>
            <a:off x="0" y="1435100"/>
            <a:ext cx="11356975" cy="4554538"/>
          </a:xfrm>
          <a:prstGeom prst="rect">
            <a:avLst/>
          </a:prstGeom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spcBef>
                <a:spcPts val="1066"/>
              </a:spcBef>
              <a:buClr>
                <a:schemeClr val="dk1"/>
              </a:buClr>
              <a:buChar char="●"/>
            </a:pPr>
            <a:r>
              <a:rPr lang="en" dirty="0">
                <a:solidFill>
                  <a:schemeClr val="dk1"/>
                </a:solidFill>
              </a:rPr>
              <a:t>Data type commonly used for results of queries</a:t>
            </a:r>
            <a:endParaRPr dirty="0">
              <a:solidFill>
                <a:schemeClr val="dk1"/>
              </a:solidFill>
            </a:endParaRPr>
          </a:p>
          <a:p>
            <a:pPr>
              <a:spcBef>
                <a:spcPts val="1066"/>
              </a:spcBef>
              <a:buClr>
                <a:schemeClr val="dk1"/>
              </a:buClr>
              <a:buChar char="●"/>
            </a:pPr>
            <a:r>
              <a:rPr lang="en" dirty="0">
                <a:solidFill>
                  <a:schemeClr val="dk1"/>
                </a:solidFill>
              </a:rPr>
              <a:t>Pointer into a row of structured data ...</a:t>
            </a:r>
            <a:endParaRPr dirty="0">
              <a:solidFill>
                <a:schemeClr val="dk1"/>
              </a:solidFill>
            </a:endParaRPr>
          </a:p>
          <a:p>
            <a:pPr>
              <a:spcBef>
                <a:spcPts val="1066"/>
              </a:spcBef>
              <a:buClr>
                <a:schemeClr val="dk1"/>
              </a:buClr>
              <a:buChar char="●"/>
            </a:pPr>
            <a:r>
              <a:rPr lang="en" dirty="0">
                <a:solidFill>
                  <a:schemeClr val="dk1"/>
                </a:solidFill>
              </a:rPr>
              <a:t>… think of it as an array of rows</a:t>
            </a:r>
            <a:endParaRPr dirty="0">
              <a:solidFill>
                <a:schemeClr val="dk1"/>
              </a:solidFill>
            </a:endParaRPr>
          </a:p>
          <a:p>
            <a:pPr>
              <a:spcBef>
                <a:spcPts val="1066"/>
              </a:spcBef>
              <a:buClr>
                <a:schemeClr val="dk1"/>
              </a:buClr>
              <a:buChar char="●"/>
            </a:pPr>
            <a:r>
              <a:rPr lang="en" dirty="0">
                <a:solidFill>
                  <a:schemeClr val="dk1"/>
                </a:solidFill>
              </a:rPr>
              <a:t>Cursor class provides methods for moving cursor and getting data  </a:t>
            </a:r>
            <a:endParaRPr dirty="0">
              <a:solidFill>
                <a:schemeClr val="dk1"/>
              </a:solidFill>
            </a:endParaRPr>
          </a:p>
          <a:p>
            <a:pPr>
              <a:spcBef>
                <a:spcPts val="1066"/>
              </a:spcBef>
              <a:spcAft>
                <a:spcPts val="267"/>
              </a:spcAft>
              <a:buClr>
                <a:schemeClr val="dk1"/>
              </a:buClr>
              <a:buChar char="●"/>
            </a:pPr>
            <a:r>
              <a:rPr lang="en" dirty="0">
                <a:solidFill>
                  <a:schemeClr val="dk1"/>
                </a:solidFill>
              </a:rPr>
              <a:t>SQLiteDatabase always presents results as </a:t>
            </a:r>
            <a:r>
              <a:rPr lang="en" dirty="0"/>
              <a:t>Cursor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8136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ctrTitle"/>
          </p:nvPr>
        </p:nvSpPr>
        <p:spPr>
          <a:xfrm>
            <a:off x="1462405" y="673101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ctr"/>
            <a:r>
              <a:rPr lang="en" dirty="0">
                <a:solidFill>
                  <a:schemeClr val="tx1"/>
                </a:solidFill>
              </a:rPr>
              <a:t>Cursor subclasses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4294967295"/>
          </p:nvPr>
        </p:nvSpPr>
        <p:spPr>
          <a:xfrm>
            <a:off x="0" y="1739900"/>
            <a:ext cx="11356975" cy="4052888"/>
          </a:xfrm>
          <a:prstGeom prst="rect">
            <a:avLst/>
          </a:prstGeom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buChar char="●"/>
            </a:pPr>
            <a:r>
              <a:rPr lang="en" dirty="0"/>
              <a:t>SQLiteCursor exposes results from a query on a SQLiteDatabase</a:t>
            </a:r>
            <a:endParaRPr dirty="0"/>
          </a:p>
          <a:p>
            <a:pPr marL="0" indent="0">
              <a:buNone/>
            </a:pPr>
            <a:endParaRPr dirty="0"/>
          </a:p>
          <a:p>
            <a:pPr>
              <a:buChar char="●"/>
            </a:pPr>
            <a:r>
              <a:rPr lang="en" dirty="0"/>
              <a:t>MatrixCursor is a mutable cursor implementation backed by an array of Objects that automatically expands internal capacity as needed</a:t>
            </a:r>
            <a:endParaRPr sz="1866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7237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ctrTitle"/>
          </p:nvPr>
        </p:nvSpPr>
        <p:spPr>
          <a:xfrm>
            <a:off x="1462405" y="595313"/>
            <a:ext cx="10270807" cy="839788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r>
              <a:rPr lang="en" dirty="0">
                <a:solidFill>
                  <a:schemeClr val="tx1"/>
                </a:solidFill>
              </a:rPr>
              <a:t>Cursor common operations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body" idx="4294967295"/>
          </p:nvPr>
        </p:nvSpPr>
        <p:spPr>
          <a:xfrm>
            <a:off x="0" y="1435100"/>
            <a:ext cx="11356975" cy="4294188"/>
          </a:xfrm>
          <a:prstGeom prst="rect">
            <a:avLst/>
          </a:prstGeom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buChar char="●"/>
            </a:pPr>
            <a:r>
              <a:rPr lang="en" b="1" u="sng" dirty="0"/>
              <a:t>getCount</a:t>
            </a:r>
            <a:r>
              <a:rPr lang="en" dirty="0"/>
              <a:t>()—number of rows in cursor</a:t>
            </a:r>
            <a:endParaRPr dirty="0"/>
          </a:p>
          <a:p>
            <a:pPr>
              <a:buChar char="●"/>
            </a:pPr>
            <a:r>
              <a:rPr lang="en" b="1" u="sng" dirty="0"/>
              <a:t>getColumnNames</a:t>
            </a:r>
            <a:r>
              <a:rPr lang="en" dirty="0"/>
              <a:t>()—string array with column names</a:t>
            </a:r>
            <a:endParaRPr dirty="0"/>
          </a:p>
          <a:p>
            <a:pPr>
              <a:buChar char="●"/>
            </a:pPr>
            <a:r>
              <a:rPr lang="en" b="1" u="sng" dirty="0"/>
              <a:t>getPosition</a:t>
            </a:r>
            <a:r>
              <a:rPr lang="en" dirty="0"/>
              <a:t>()—current position of cursor</a:t>
            </a:r>
            <a:endParaRPr dirty="0"/>
          </a:p>
          <a:p>
            <a:pPr>
              <a:buChar char="●"/>
            </a:pPr>
            <a:r>
              <a:rPr lang="en" b="1" u="sng" dirty="0"/>
              <a:t>getString</a:t>
            </a:r>
            <a:r>
              <a:rPr lang="en" dirty="0"/>
              <a:t>(int column), </a:t>
            </a:r>
            <a:r>
              <a:rPr lang="en" b="1" u="sng" dirty="0"/>
              <a:t>getInt</a:t>
            </a:r>
            <a:r>
              <a:rPr lang="en" dirty="0"/>
              <a:t>(int column), ...</a:t>
            </a:r>
            <a:endParaRPr dirty="0"/>
          </a:p>
          <a:p>
            <a:pPr>
              <a:buChar char="●"/>
            </a:pPr>
            <a:r>
              <a:rPr lang="en" b="1" u="sng" dirty="0"/>
              <a:t>moveToFirst</a:t>
            </a:r>
            <a:r>
              <a:rPr lang="en" dirty="0"/>
              <a:t>(), </a:t>
            </a:r>
            <a:r>
              <a:rPr lang="en" b="1" u="sng" dirty="0"/>
              <a:t>moveToNext</a:t>
            </a:r>
            <a:r>
              <a:rPr lang="en" dirty="0"/>
              <a:t>(), ...</a:t>
            </a:r>
            <a:endParaRPr dirty="0"/>
          </a:p>
          <a:p>
            <a:pPr>
              <a:buChar char="●"/>
            </a:pPr>
            <a:r>
              <a:rPr lang="en" b="1" u="sng" dirty="0"/>
              <a:t>close</a:t>
            </a:r>
            <a:r>
              <a:rPr lang="en" dirty="0"/>
              <a:t>() releases all resources and invalidates cursor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87516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ctrTitle"/>
          </p:nvPr>
        </p:nvSpPr>
        <p:spPr>
          <a:xfrm>
            <a:off x="1523603" y="2057401"/>
            <a:ext cx="10360501" cy="1066800"/>
          </a:xfrm>
          <a:prstGeom prst="rect">
            <a:avLst/>
          </a:prstGeom>
        </p:spPr>
        <p:txBody>
          <a:bodyPr spcFirstLastPara="1" wrap="square" lIns="121868" tIns="121868" rIns="121868" bIns="121868" anchor="b" anchorCtr="0">
            <a:noAutofit/>
          </a:bodyPr>
          <a:lstStyle/>
          <a:p>
            <a:pPr algn="ctr"/>
            <a:r>
              <a:rPr lang="en" dirty="0"/>
              <a:t>Content Values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38700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ctrTitle"/>
          </p:nvPr>
        </p:nvSpPr>
        <p:spPr>
          <a:xfrm>
            <a:off x="1370012" y="533400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ctr"/>
            <a:r>
              <a:rPr lang="en" dirty="0">
                <a:solidFill>
                  <a:schemeClr val="tx1"/>
                </a:solidFill>
              </a:rPr>
              <a:t>ContentValues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body" idx="4294967295"/>
          </p:nvPr>
        </p:nvSpPr>
        <p:spPr>
          <a:xfrm>
            <a:off x="0" y="2057400"/>
            <a:ext cx="11356975" cy="3932238"/>
          </a:xfrm>
          <a:prstGeom prst="rect">
            <a:avLst/>
          </a:prstGeom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buChar char="●"/>
            </a:pPr>
            <a:r>
              <a:rPr lang="en" dirty="0"/>
              <a:t>An instance of ContentValues </a:t>
            </a:r>
            <a:endParaRPr dirty="0"/>
          </a:p>
          <a:p>
            <a:pPr lvl="1">
              <a:buChar char="○"/>
            </a:pPr>
            <a:r>
              <a:rPr lang="en" dirty="0"/>
              <a:t>Represents one table row</a:t>
            </a:r>
            <a:endParaRPr dirty="0"/>
          </a:p>
          <a:p>
            <a:pPr lvl="1">
              <a:buChar char="○"/>
            </a:pPr>
            <a:r>
              <a:rPr lang="en" dirty="0"/>
              <a:t>Stores data as key-value pairs</a:t>
            </a:r>
            <a:endParaRPr dirty="0"/>
          </a:p>
          <a:p>
            <a:pPr lvl="1">
              <a:buChar char="○"/>
            </a:pPr>
            <a:r>
              <a:rPr lang="en" dirty="0"/>
              <a:t>Key is the name of the column </a:t>
            </a:r>
            <a:endParaRPr dirty="0"/>
          </a:p>
          <a:p>
            <a:pPr lvl="1">
              <a:buChar char="○"/>
            </a:pPr>
            <a:r>
              <a:rPr lang="en" dirty="0"/>
              <a:t>Value is the value for the field </a:t>
            </a:r>
            <a:endParaRPr dirty="0"/>
          </a:p>
          <a:p>
            <a:pPr>
              <a:buChar char="●"/>
            </a:pPr>
            <a:r>
              <a:rPr lang="en" dirty="0"/>
              <a:t>Used to pass row data between methods</a:t>
            </a:r>
            <a:endParaRPr sz="2399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892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/>
          </p:nvPr>
        </p:nvSpPr>
        <p:spPr>
          <a:xfrm>
            <a:off x="1293812" y="635001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dirty="0">
                <a:solidFill>
                  <a:schemeClr val="tx1"/>
                </a:solidFill>
              </a:rPr>
              <a:t>Contents</a:t>
            </a:r>
            <a:endParaRPr dirty="0">
              <a:solidFill>
                <a:schemeClr val="tx1"/>
              </a:solidFill>
            </a:endParaRPr>
          </a:p>
          <a:p>
            <a:pPr>
              <a:buClr>
                <a:schemeClr val="dk1"/>
              </a:buClr>
              <a:buSzPts val="1100"/>
            </a:pPr>
            <a:endParaRPr dirty="0"/>
          </a:p>
          <a:p>
            <a:endParaRPr dirty="0"/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0" y="1701800"/>
            <a:ext cx="11301413" cy="3925888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dirty="0"/>
              <a:t>Files</a:t>
            </a:r>
            <a:endParaRPr dirty="0"/>
          </a:p>
          <a:p>
            <a:pPr>
              <a:lnSpc>
                <a:spcPct val="150000"/>
              </a:lnSpc>
            </a:pPr>
            <a:r>
              <a:rPr lang="en" dirty="0"/>
              <a:t>Internal Storage</a:t>
            </a:r>
            <a:endParaRPr dirty="0"/>
          </a:p>
          <a:p>
            <a:pPr>
              <a:lnSpc>
                <a:spcPct val="150000"/>
              </a:lnSpc>
            </a:pPr>
            <a:r>
              <a:rPr lang="en" dirty="0"/>
              <a:t>External Storage</a:t>
            </a:r>
            <a:endParaRPr dirty="0"/>
          </a:p>
          <a:p>
            <a:pPr>
              <a:lnSpc>
                <a:spcPct val="150000"/>
              </a:lnSpc>
            </a:pPr>
            <a:r>
              <a:rPr lang="en" dirty="0"/>
              <a:t>SQLite Database</a:t>
            </a:r>
            <a:endParaRPr dirty="0"/>
          </a:p>
          <a:p>
            <a:pPr>
              <a:lnSpc>
                <a:spcPct val="150000"/>
              </a:lnSpc>
            </a:pPr>
            <a:r>
              <a:rPr lang="en" dirty="0"/>
              <a:t>Other Storage Options</a:t>
            </a:r>
            <a:endParaRPr sz="1866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ctrTitle"/>
          </p:nvPr>
        </p:nvSpPr>
        <p:spPr>
          <a:xfrm>
            <a:off x="1523603" y="2362201"/>
            <a:ext cx="10360501" cy="1752600"/>
          </a:xfrm>
          <a:prstGeom prst="rect">
            <a:avLst/>
          </a:prstGeom>
        </p:spPr>
        <p:txBody>
          <a:bodyPr spcFirstLastPara="1" wrap="square" lIns="121868" tIns="121868" rIns="121868" bIns="121868" anchor="b" anchorCtr="0">
            <a:noAutofit/>
          </a:bodyPr>
          <a:lstStyle/>
          <a:p>
            <a:pPr algn="ctr"/>
            <a:r>
              <a:rPr lang="en" dirty="0"/>
              <a:t>Implementing</a:t>
            </a:r>
            <a:endParaRPr dirty="0"/>
          </a:p>
          <a:p>
            <a:pPr algn="ctr"/>
            <a:r>
              <a:rPr lang="en" dirty="0"/>
              <a:t>SQLite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07897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ctrTitle"/>
          </p:nvPr>
        </p:nvSpPr>
        <p:spPr>
          <a:xfrm>
            <a:off x="1293812" y="609600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ctr"/>
            <a:r>
              <a:rPr lang="en" dirty="0">
                <a:solidFill>
                  <a:schemeClr val="tx1"/>
                </a:solidFill>
              </a:rPr>
              <a:t>You always need to ...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body" idx="4294967295"/>
          </p:nvPr>
        </p:nvSpPr>
        <p:spPr>
          <a:xfrm>
            <a:off x="0" y="1333500"/>
            <a:ext cx="11356975" cy="4792663"/>
          </a:xfrm>
          <a:prstGeom prst="rect">
            <a:avLst/>
          </a:prstGeom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" dirty="0"/>
              <a:t>Create data model</a:t>
            </a:r>
            <a:endParaRPr dirty="0"/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" dirty="0"/>
              <a:t>Subclass SQLiteOpenHelper</a:t>
            </a:r>
            <a:endParaRPr dirty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" dirty="0"/>
              <a:t>Create constants for tables</a:t>
            </a:r>
            <a:endParaRPr dirty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" dirty="0"/>
              <a:t>onCreate()—create SQLiteDatabase with tables</a:t>
            </a:r>
            <a:endParaRPr dirty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" dirty="0"/>
              <a:t>onUpgrade(), and optional methods</a:t>
            </a:r>
            <a:endParaRPr dirty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" dirty="0"/>
              <a:t>Implement query(), insert(), delete(), update(), count() </a:t>
            </a:r>
            <a:endParaRPr dirty="0"/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" dirty="0"/>
              <a:t>In MainActivity, create instance of SQLiteOpenHelper</a:t>
            </a:r>
            <a:endParaRPr dirty="0"/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" dirty="0"/>
              <a:t>Call methods of SQLiteOpenHelper to work with database</a:t>
            </a:r>
            <a:endParaRPr sz="2399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9694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ctrTitle"/>
          </p:nvPr>
        </p:nvSpPr>
        <p:spPr>
          <a:xfrm>
            <a:off x="1523603" y="2362201"/>
            <a:ext cx="10360501" cy="1143000"/>
          </a:xfrm>
          <a:prstGeom prst="rect">
            <a:avLst/>
          </a:prstGeom>
        </p:spPr>
        <p:txBody>
          <a:bodyPr spcFirstLastPara="1" wrap="square" lIns="121868" tIns="121868" rIns="121868" bIns="121868" anchor="b" anchorCtr="0">
            <a:noAutofit/>
          </a:bodyPr>
          <a:lstStyle/>
          <a:p>
            <a:pPr algn="ctr"/>
            <a:r>
              <a:rPr lang="en" dirty="0"/>
              <a:t>Database Operations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57107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ctrTitle"/>
          </p:nvPr>
        </p:nvSpPr>
        <p:spPr>
          <a:xfrm>
            <a:off x="1370012" y="533401"/>
            <a:ext cx="10360501" cy="901700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ctr"/>
            <a:r>
              <a:rPr lang="en" dirty="0">
                <a:solidFill>
                  <a:schemeClr val="tx1"/>
                </a:solidFill>
              </a:rPr>
              <a:t>Database operations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74" name="Shape 274"/>
          <p:cNvSpPr txBox="1">
            <a:spLocks noGrp="1"/>
          </p:cNvSpPr>
          <p:nvPr>
            <p:ph type="body" idx="4294967295"/>
          </p:nvPr>
        </p:nvSpPr>
        <p:spPr>
          <a:xfrm>
            <a:off x="0" y="1435100"/>
            <a:ext cx="11356975" cy="4554538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buChar char="●"/>
            </a:pPr>
            <a:r>
              <a:rPr lang="en"/>
              <a:t>query()</a:t>
            </a:r>
            <a:endParaRPr/>
          </a:p>
          <a:p>
            <a:pPr>
              <a:buChar char="●"/>
            </a:pPr>
            <a:r>
              <a:rPr lang="en"/>
              <a:t>insert()</a:t>
            </a:r>
            <a:endParaRPr/>
          </a:p>
          <a:p>
            <a:pPr>
              <a:buChar char="●"/>
            </a:pPr>
            <a:r>
              <a:rPr lang="en"/>
              <a:t>update()</a:t>
            </a:r>
            <a:endParaRPr/>
          </a:p>
          <a:p>
            <a:pPr>
              <a:buChar char="●"/>
            </a:pPr>
            <a:r>
              <a:rPr lang="en"/>
              <a:t>delete()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626670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ctrTitle"/>
          </p:nvPr>
        </p:nvSpPr>
        <p:spPr>
          <a:xfrm>
            <a:off x="1523603" y="1981201"/>
            <a:ext cx="10360501" cy="1447800"/>
          </a:xfrm>
          <a:prstGeom prst="rect">
            <a:avLst/>
          </a:prstGeom>
        </p:spPr>
        <p:txBody>
          <a:bodyPr spcFirstLastPara="1" wrap="square" lIns="121868" tIns="121868" rIns="121868" bIns="121868" anchor="b" anchorCtr="0">
            <a:noAutofit/>
          </a:bodyPr>
          <a:lstStyle/>
          <a:p>
            <a:pPr algn="ctr"/>
            <a:r>
              <a:rPr lang="en" dirty="0"/>
              <a:t>Query </a:t>
            </a:r>
            <a:endParaRPr dirty="0"/>
          </a:p>
          <a:p>
            <a:pPr algn="ctr"/>
            <a:r>
              <a:rPr lang="en" dirty="0"/>
              <a:t>Method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63188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ctrTitle"/>
          </p:nvPr>
        </p:nvSpPr>
        <p:spPr>
          <a:xfrm>
            <a:off x="1293812" y="685801"/>
            <a:ext cx="10360501" cy="8381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ctr"/>
            <a:r>
              <a:rPr lang="en" dirty="0">
                <a:solidFill>
                  <a:schemeClr val="tx1"/>
                </a:solidFill>
              </a:rPr>
              <a:t>Executing queries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88" name="Shape 288"/>
          <p:cNvSpPr txBox="1">
            <a:spLocks noGrp="1"/>
          </p:cNvSpPr>
          <p:nvPr>
            <p:ph type="body" idx="4294967295"/>
          </p:nvPr>
        </p:nvSpPr>
        <p:spPr>
          <a:xfrm>
            <a:off x="0" y="1841500"/>
            <a:ext cx="11356975" cy="3592513"/>
          </a:xfrm>
          <a:prstGeom prst="rect">
            <a:avLst/>
          </a:prstGeom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buChar char="●"/>
            </a:pPr>
            <a:r>
              <a:rPr lang="en" dirty="0"/>
              <a:t>implement query() method in open helper class </a:t>
            </a:r>
            <a:endParaRPr dirty="0"/>
          </a:p>
          <a:p>
            <a:pPr>
              <a:buChar char="●"/>
            </a:pPr>
            <a:r>
              <a:rPr lang="en" dirty="0"/>
              <a:t>query() can take and return any data type that UI needs</a:t>
            </a:r>
            <a:endParaRPr dirty="0"/>
          </a:p>
          <a:p>
            <a:pPr>
              <a:buChar char="●"/>
            </a:pPr>
            <a:r>
              <a:rPr lang="en" dirty="0"/>
              <a:t>Only support queries that your app needs</a:t>
            </a:r>
            <a:endParaRPr dirty="0"/>
          </a:p>
          <a:p>
            <a:pPr>
              <a:buChar char="●"/>
            </a:pPr>
            <a:r>
              <a:rPr lang="en" dirty="0"/>
              <a:t>Use database convenience methods for insert, delete, and update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667"/>
              </a:spcBef>
              <a:spcAft>
                <a:spcPts val="267"/>
              </a:spcAft>
              <a:buNone/>
            </a:pP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50457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2C813A83-4CF3-4942-8C24-169E11C40466}"/>
              </a:ext>
            </a:extLst>
          </p:cNvPr>
          <p:cNvSpPr/>
          <p:nvPr/>
        </p:nvSpPr>
        <p:spPr>
          <a:xfrm>
            <a:off x="0" y="0"/>
            <a:ext cx="12188825" cy="4686918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4766" y="0"/>
            <a:ext cx="1828324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6481" y="0"/>
            <a:ext cx="663799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236" y="6294600"/>
            <a:ext cx="558200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426" y="5129692"/>
            <a:ext cx="172786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516" y="2249080"/>
            <a:ext cx="10722355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="" xmlns:a16="http://schemas.microsoft.com/office/drawing/2014/main" id="{AFBA4B1A-59E0-42F9-8062-FE9B4E00A99F}"/>
              </a:ext>
            </a:extLst>
          </p:cNvPr>
          <p:cNvSpPr/>
          <p:nvPr/>
        </p:nvSpPr>
        <p:spPr>
          <a:xfrm>
            <a:off x="2640914" y="1214279"/>
            <a:ext cx="2429830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="" xmlns:a16="http://schemas.microsoft.com/office/drawing/2014/main" id="{4F0CA98B-3337-4AC3-8305-ED6C9C731FFB}"/>
              </a:ext>
            </a:extLst>
          </p:cNvPr>
          <p:cNvSpPr/>
          <p:nvPr/>
        </p:nvSpPr>
        <p:spPr>
          <a:xfrm>
            <a:off x="2898021" y="1214279"/>
            <a:ext cx="2429830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12934" y="5334000"/>
            <a:ext cx="37340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For queries</a:t>
            </a:r>
          </a:p>
          <a:p>
            <a:r>
              <a:rPr lang="en-US" dirty="0" smtClean="0">
                <a:latin typeface="Casper" panose="02000506000000020004" pitchFamily="2" charset="0"/>
                <a:cs typeface="Segoe UI" panose="020B0502040204020203" pitchFamily="34" charset="0"/>
              </a:rPr>
              <a:t>Email: parveen.e13339@cumail.in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42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ctrTitle"/>
          </p:nvPr>
        </p:nvSpPr>
        <p:spPr>
          <a:xfrm>
            <a:off x="1141412" y="2743200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b" anchorCtr="0">
            <a:noAutofit/>
          </a:bodyPr>
          <a:lstStyle/>
          <a:p>
            <a:pPr algn="ctr"/>
            <a:r>
              <a:rPr lang="en" dirty="0"/>
              <a:t>Storage Options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ctrTitle"/>
          </p:nvPr>
        </p:nvSpPr>
        <p:spPr>
          <a:xfrm>
            <a:off x="1293812" y="737551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ctr"/>
            <a:r>
              <a:rPr lang="en" dirty="0">
                <a:solidFill>
                  <a:schemeClr val="tx1"/>
                </a:solidFill>
              </a:rPr>
              <a:t>Storing data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7" name="Shape 177"/>
          <p:cNvSpPr txBox="1">
            <a:spLocks noGrp="1"/>
          </p:cNvSpPr>
          <p:nvPr>
            <p:ph type="body" idx="4294967295"/>
          </p:nvPr>
        </p:nvSpPr>
        <p:spPr>
          <a:xfrm>
            <a:off x="0" y="1739900"/>
            <a:ext cx="11531600" cy="3136900"/>
          </a:xfrm>
          <a:prstGeom prst="rect">
            <a:avLst/>
          </a:prstGeom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indent="-474015">
              <a:buSzPts val="2000"/>
              <a:buChar char="●"/>
            </a:pPr>
            <a:r>
              <a:rPr lang="en" sz="2666" u="sng" dirty="0"/>
              <a:t>Shared Preferences</a:t>
            </a:r>
            <a:r>
              <a:rPr lang="en" sz="2666" dirty="0"/>
              <a:t>—Private primitive data in key-value pairs</a:t>
            </a:r>
            <a:endParaRPr sz="2666" dirty="0"/>
          </a:p>
          <a:p>
            <a:pPr indent="-474015">
              <a:buSzPts val="2000"/>
              <a:buChar char="●"/>
            </a:pPr>
            <a:r>
              <a:rPr lang="en" sz="2666" u="sng" dirty="0"/>
              <a:t>Internal Storage</a:t>
            </a:r>
            <a:r>
              <a:rPr lang="en" sz="2666" dirty="0"/>
              <a:t>—Private data on device memory</a:t>
            </a:r>
            <a:endParaRPr sz="2666" dirty="0"/>
          </a:p>
          <a:p>
            <a:pPr indent="-474015">
              <a:buSzPts val="2000"/>
              <a:buChar char="●"/>
            </a:pPr>
            <a:r>
              <a:rPr lang="en" sz="2666" u="sng" dirty="0"/>
              <a:t>External Storage</a:t>
            </a:r>
            <a:r>
              <a:rPr lang="en" sz="2666" dirty="0"/>
              <a:t>—Public data on device or external storage</a:t>
            </a:r>
            <a:endParaRPr sz="2666" dirty="0"/>
          </a:p>
          <a:p>
            <a:pPr indent="-474015">
              <a:buSzPts val="2000"/>
              <a:buChar char="●"/>
            </a:pPr>
            <a:r>
              <a:rPr lang="en" sz="2666" u="sng" dirty="0"/>
              <a:t>SQLite Databases</a:t>
            </a:r>
            <a:r>
              <a:rPr lang="en" sz="2666" dirty="0"/>
              <a:t>—Structured data in a private database</a:t>
            </a:r>
            <a:endParaRPr sz="2666" dirty="0"/>
          </a:p>
          <a:p>
            <a:pPr indent="-474015">
              <a:buSzPts val="2000"/>
              <a:buChar char="●"/>
            </a:pPr>
            <a:r>
              <a:rPr lang="en" sz="2666" u="sng" dirty="0"/>
              <a:t>Content Providers</a:t>
            </a:r>
            <a:r>
              <a:rPr lang="en" sz="2666" dirty="0"/>
              <a:t>—Store privately and make available publicly</a:t>
            </a:r>
            <a:endParaRPr sz="2666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ctrTitle"/>
          </p:nvPr>
        </p:nvSpPr>
        <p:spPr>
          <a:xfrm>
            <a:off x="1293812" y="609600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ctr"/>
            <a:r>
              <a:rPr lang="en" dirty="0">
                <a:solidFill>
                  <a:schemeClr val="tx1"/>
                </a:solidFill>
              </a:rPr>
              <a:t>Storing data beyond Android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body" idx="4294967295"/>
          </p:nvPr>
        </p:nvSpPr>
        <p:spPr>
          <a:xfrm>
            <a:off x="0" y="1333500"/>
            <a:ext cx="11356975" cy="4554538"/>
          </a:xfrm>
          <a:prstGeom prst="rect">
            <a:avLst/>
          </a:prstGeom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sz="2666" dirty="0"/>
          </a:p>
          <a:p>
            <a:pPr>
              <a:buChar char="●"/>
            </a:pPr>
            <a:r>
              <a:rPr lang="en" u="sng" dirty="0"/>
              <a:t>Network Connection</a:t>
            </a:r>
            <a:r>
              <a:rPr lang="en" dirty="0"/>
              <a:t>—On the web with your own server</a:t>
            </a:r>
            <a:endParaRPr dirty="0"/>
          </a:p>
          <a:p>
            <a:pPr>
              <a:buChar char="●"/>
            </a:pPr>
            <a:r>
              <a:rPr lang="en" u="sng" dirty="0"/>
              <a:t>Cloud Backup</a:t>
            </a:r>
            <a:r>
              <a:rPr lang="en" dirty="0"/>
              <a:t>—Back up app and user data in the cloud</a:t>
            </a:r>
            <a:endParaRPr dirty="0"/>
          </a:p>
          <a:p>
            <a:pPr>
              <a:buChar char="●"/>
            </a:pPr>
            <a:r>
              <a:rPr lang="en" u="sng" dirty="0"/>
              <a:t>Firebase Realtime Database</a:t>
            </a:r>
            <a:r>
              <a:rPr lang="en" dirty="0"/>
              <a:t>—Store and sync data with NoSQL cloud database across clients in realtime</a:t>
            </a:r>
            <a:endParaRPr sz="2666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ctrTitle"/>
          </p:nvPr>
        </p:nvSpPr>
        <p:spPr>
          <a:xfrm>
            <a:off x="1065212" y="2316481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b" anchorCtr="0">
            <a:noAutofit/>
          </a:bodyPr>
          <a:lstStyle/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pPr algn="ctr"/>
            <a:r>
              <a:rPr lang="en" dirty="0"/>
              <a:t>Files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ctrTitle"/>
          </p:nvPr>
        </p:nvSpPr>
        <p:spPr>
          <a:xfrm>
            <a:off x="1293812" y="668021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ctr"/>
            <a:r>
              <a:rPr lang="en" dirty="0">
                <a:solidFill>
                  <a:schemeClr val="tx1"/>
                </a:solidFill>
              </a:rPr>
              <a:t>Android File System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99" name="Shape 199"/>
          <p:cNvSpPr txBox="1">
            <a:spLocks noGrp="1"/>
          </p:cNvSpPr>
          <p:nvPr>
            <p:ph type="body" idx="4294967295"/>
          </p:nvPr>
        </p:nvSpPr>
        <p:spPr>
          <a:xfrm>
            <a:off x="579438" y="1739900"/>
            <a:ext cx="11609387" cy="4046538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buChar char="●"/>
            </a:pPr>
            <a:r>
              <a:rPr lang="en" dirty="0"/>
              <a:t>External storage -- Public directories</a:t>
            </a:r>
            <a:endParaRPr dirty="0"/>
          </a:p>
          <a:p>
            <a:pPr>
              <a:buChar char="●"/>
            </a:pPr>
            <a:r>
              <a:rPr lang="en" dirty="0"/>
              <a:t>Internal storage -- Private directories for just your app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" dirty="0"/>
              <a:t>Apps can browse the directory structure</a:t>
            </a:r>
            <a:endParaRPr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/>
              <a:t>Structure and operations similar to Linux and java.io</a:t>
            </a:r>
            <a:endParaRPr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ORMAT_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1074</Words>
  <Application>Microsoft Office PowerPoint</Application>
  <PresentationFormat>Custom</PresentationFormat>
  <Paragraphs>213</Paragraphs>
  <Slides>46</Slides>
  <Notes>44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9" baseType="lpstr">
      <vt:lpstr>Office Theme</vt:lpstr>
      <vt:lpstr>FORMAT_PPT</vt:lpstr>
      <vt:lpstr>CorelDRAW</vt:lpstr>
      <vt:lpstr>PowerPoint Presentation</vt:lpstr>
      <vt:lpstr>Device File I/O, Shared preferences, Mobile Databases such as SQLite    and enterprise data access</vt:lpstr>
      <vt:lpstr>9.0 Storing Data</vt:lpstr>
      <vt:lpstr>Contents  </vt:lpstr>
      <vt:lpstr>Storage Options</vt:lpstr>
      <vt:lpstr>Storing data</vt:lpstr>
      <vt:lpstr>Storing data beyond Android</vt:lpstr>
      <vt:lpstr>     Files</vt:lpstr>
      <vt:lpstr>Android File System</vt:lpstr>
      <vt:lpstr>Internal storage</vt:lpstr>
      <vt:lpstr>External storage</vt:lpstr>
      <vt:lpstr>When to use internal/external storage</vt:lpstr>
      <vt:lpstr>Save user's file in shared storage</vt:lpstr>
      <vt:lpstr>Internal Storage</vt:lpstr>
      <vt:lpstr>Internal Storage</vt:lpstr>
      <vt:lpstr>External Storage</vt:lpstr>
      <vt:lpstr>External Storage</vt:lpstr>
      <vt:lpstr>How much storage left? </vt:lpstr>
      <vt:lpstr>Shared Preferences &amp; SQLite Database</vt:lpstr>
      <vt:lpstr>SQLite Database</vt:lpstr>
      <vt:lpstr>Shared Preferences</vt:lpstr>
      <vt:lpstr>Other Storage Options</vt:lpstr>
      <vt:lpstr>Use Firebase to store and share data</vt:lpstr>
      <vt:lpstr>Firebase Realtime Database</vt:lpstr>
      <vt:lpstr>Network Connection</vt:lpstr>
      <vt:lpstr>Backing up data</vt:lpstr>
      <vt:lpstr>Backup API for Android 5.1 (API level 22) </vt:lpstr>
      <vt:lpstr>SQLite Database</vt:lpstr>
      <vt:lpstr>Contents  </vt:lpstr>
      <vt:lpstr>SQLite Database</vt:lpstr>
      <vt:lpstr>Using SQLite database</vt:lpstr>
      <vt:lpstr>Components of SQLite database</vt:lpstr>
      <vt:lpstr>SQLiteOpenHelper</vt:lpstr>
      <vt:lpstr>Cursors</vt:lpstr>
      <vt:lpstr>Cursors</vt:lpstr>
      <vt:lpstr>Cursor subclasses</vt:lpstr>
      <vt:lpstr>Cursor common operations</vt:lpstr>
      <vt:lpstr>Content Values</vt:lpstr>
      <vt:lpstr>ContentValues</vt:lpstr>
      <vt:lpstr>Implementing SQLite</vt:lpstr>
      <vt:lpstr>You always need to ...</vt:lpstr>
      <vt:lpstr>Database Operations</vt:lpstr>
      <vt:lpstr>Database operations</vt:lpstr>
      <vt:lpstr>Query  Method</vt:lpstr>
      <vt:lpstr>Executing queries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hcl</dc:creator>
  <cp:lastModifiedBy>Dell</cp:lastModifiedBy>
  <cp:revision>7</cp:revision>
  <dcterms:created xsi:type="dcterms:W3CDTF">2021-01-02T06:26:00Z</dcterms:created>
  <dcterms:modified xsi:type="dcterms:W3CDTF">2023-01-21T04:50:39Z</dcterms:modified>
</cp:coreProperties>
</file>